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20"/>
  </p:notesMasterIdLst>
  <p:sldIdLst>
    <p:sldId id="256" r:id="rId2"/>
    <p:sldId id="259" r:id="rId3"/>
    <p:sldId id="257" r:id="rId4"/>
    <p:sldId id="264" r:id="rId5"/>
    <p:sldId id="274" r:id="rId6"/>
    <p:sldId id="258" r:id="rId7"/>
    <p:sldId id="261" r:id="rId8"/>
    <p:sldId id="265" r:id="rId9"/>
    <p:sldId id="275" r:id="rId10"/>
    <p:sldId id="271" r:id="rId11"/>
    <p:sldId id="269" r:id="rId12"/>
    <p:sldId id="270" r:id="rId13"/>
    <p:sldId id="266" r:id="rId14"/>
    <p:sldId id="273" r:id="rId15"/>
    <p:sldId id="267" r:id="rId16"/>
    <p:sldId id="268" r:id="rId17"/>
    <p:sldId id="262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" initials="J" lastIdx="1" clrIdx="0">
    <p:extLst>
      <p:ext uri="{19B8F6BF-5375-455C-9EA6-DF929625EA0E}">
        <p15:presenceInfo xmlns:p15="http://schemas.microsoft.com/office/powerpoint/2012/main" userId="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6927" autoAdjust="0"/>
  </p:normalViewPr>
  <p:slideViewPr>
    <p:cSldViewPr snapToGrid="0">
      <p:cViewPr varScale="1">
        <p:scale>
          <a:sx n="101" d="100"/>
          <a:sy n="10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68F21-3078-4C47-849C-B8AF122147AF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75DE0-703A-4FD3-A345-FB17D999B8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6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Řetězová reakce – může dojít k poškození</a:t>
            </a:r>
            <a:r>
              <a:rPr lang="cs-CZ" baseline="0" dirty="0" smtClean="0"/>
              <a:t> řady molekul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70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Fe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Cu</a:t>
            </a:r>
            <a:r>
              <a:rPr lang="cs-CZ" baseline="0" dirty="0" smtClean="0"/>
              <a:t> – snadno reagují s </a:t>
            </a:r>
            <a:r>
              <a:rPr lang="cs-CZ" altLang="cs-CZ" dirty="0" smtClean="0"/>
              <a:t>H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O</a:t>
            </a:r>
            <a:r>
              <a:rPr lang="cs-CZ" altLang="cs-CZ" baseline="-25000" dirty="0" smtClean="0"/>
              <a:t>2</a:t>
            </a:r>
            <a:r>
              <a:rPr lang="cs-CZ" altLang="cs-CZ" baseline="0" dirty="0" smtClean="0"/>
              <a:t> z</a:t>
            </a:r>
            <a:r>
              <a:rPr lang="cs-CZ" baseline="0" dirty="0" smtClean="0"/>
              <a:t>a vzniku hydroxylového radikálu </a:t>
            </a:r>
            <a:r>
              <a:rPr lang="cs-CZ" altLang="cs-CZ" dirty="0" smtClean="0"/>
              <a:t>OH </a:t>
            </a:r>
            <a:r>
              <a:rPr lang="cs-CZ" altLang="cs-CZ" b="1" baseline="30000" dirty="0" smtClean="0"/>
              <a:t>· </a:t>
            </a:r>
            <a:r>
              <a:rPr lang="cs-CZ" altLang="cs-CZ" b="1" baseline="0" dirty="0" smtClean="0"/>
              <a:t> (= </a:t>
            </a:r>
            <a:r>
              <a:rPr lang="cs-CZ" altLang="cs-CZ" b="1" baseline="0" dirty="0" err="1" smtClean="0"/>
              <a:t>Fentonova</a:t>
            </a:r>
            <a:r>
              <a:rPr lang="cs-CZ" altLang="cs-CZ" b="1" baseline="0" dirty="0" smtClean="0"/>
              <a:t> reakce)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72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Vykouření jedné cigarety = zatížení organismu 10</a:t>
            </a:r>
            <a:r>
              <a:rPr lang="cs-CZ" sz="1200" baseline="30000" dirty="0" smtClean="0"/>
              <a:t>17</a:t>
            </a:r>
            <a:r>
              <a:rPr lang="cs-CZ" dirty="0" smtClean="0"/>
              <a:t> VR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06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Podstatou stárnutí je neschopnost bránit oxidačnímu poškození a obnovovat důležité tělesné biomolekuly neomezeně dlouho.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625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 – jedovatý a na vzduchu nestabilní plyn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29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413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92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Vit.</a:t>
            </a:r>
            <a:r>
              <a:rPr lang="cs-CZ" baseline="0" dirty="0" smtClean="0"/>
              <a:t> C nemůže syntetizovat: </a:t>
            </a:r>
            <a:r>
              <a:rPr lang="cs-CZ" dirty="0" smtClean="0"/>
              <a:t>člověk, primáti, netopýři a morčata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17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Jednou z možností jak výsledky těchto studií vysvětlit</a:t>
            </a:r>
            <a:r>
              <a:rPr lang="cs-CZ" baseline="0" dirty="0" smtClean="0"/>
              <a:t> – </a:t>
            </a:r>
            <a:r>
              <a:rPr lang="cs-CZ" dirty="0" smtClean="0"/>
              <a:t>inhibice příjmu jiných, možná více protektivních karotenoidů z diety (ovoce a zeleniny) </a:t>
            </a:r>
            <a:r>
              <a:rPr lang="cs-CZ" dirty="0" smtClean="0">
                <a:sym typeface="Symbol" panose="05050102010706020507" pitchFamily="18" charset="2"/>
              </a:rPr>
              <a:t>-</a:t>
            </a:r>
            <a:r>
              <a:rPr lang="cs-CZ" dirty="0" smtClean="0"/>
              <a:t>karotenem.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5DE0-703A-4FD3-A345-FB17D999B83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26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62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80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72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75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3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48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8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25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8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43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494B-B2D8-444A-B8E9-45E83AC2DA46}" type="datetimeFigureOut">
              <a:rPr lang="cs-CZ" smtClean="0"/>
              <a:t>27.12.2016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83379-BAFB-4785-9767-851CEA282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2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3911" y="954049"/>
            <a:ext cx="9144000" cy="11692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Antioxidanty vs. </a:t>
            </a:r>
            <a:r>
              <a:rPr lang="cs-CZ" dirty="0"/>
              <a:t>v</a:t>
            </a:r>
            <a:r>
              <a:rPr lang="cs-CZ" dirty="0" smtClean="0"/>
              <a:t>olné radikály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3911" y="2941129"/>
            <a:ext cx="4425696" cy="103982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Souboj dobra a zla?</a:t>
            </a:r>
            <a:endParaRPr lang="cs-CZ" sz="3200" dirty="0"/>
          </a:p>
        </p:txBody>
      </p:sp>
      <p:pic>
        <p:nvPicPr>
          <p:cNvPr id="1032" name="Picture 8" descr="http://www.femoticons.net/images/posts/angel_dem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68" y="2657637"/>
            <a:ext cx="3540012" cy="325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Oxidační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Podílí se na patogenezi mnoha zánětlivých a degenerativních onemocnění</a:t>
            </a:r>
          </a:p>
          <a:p>
            <a:pPr lvl="1"/>
            <a:r>
              <a:rPr lang="cs-CZ" dirty="0" smtClean="0"/>
              <a:t>Ateroskleróza</a:t>
            </a:r>
          </a:p>
          <a:p>
            <a:pPr lvl="1"/>
            <a:r>
              <a:rPr lang="cs-CZ" dirty="0" smtClean="0"/>
              <a:t>Diabetes </a:t>
            </a:r>
            <a:r>
              <a:rPr lang="cs-CZ" dirty="0" err="1" smtClean="0"/>
              <a:t>mellitus</a:t>
            </a:r>
            <a:endParaRPr lang="cs-CZ" dirty="0" smtClean="0"/>
          </a:p>
          <a:p>
            <a:pPr lvl="1"/>
            <a:r>
              <a:rPr lang="cs-CZ" dirty="0" smtClean="0"/>
              <a:t>Hypertenze</a:t>
            </a:r>
          </a:p>
          <a:p>
            <a:pPr lvl="1"/>
            <a:r>
              <a:rPr lang="cs-CZ" dirty="0" smtClean="0"/>
              <a:t>Chronické střevní záněty</a:t>
            </a:r>
          </a:p>
          <a:p>
            <a:pPr lvl="1"/>
            <a:r>
              <a:rPr lang="cs-CZ" dirty="0" smtClean="0"/>
              <a:t>Zhoubné novotvary</a:t>
            </a:r>
          </a:p>
          <a:p>
            <a:pPr lvl="1"/>
            <a:r>
              <a:rPr lang="cs-CZ" dirty="0" smtClean="0"/>
              <a:t>Alzheimerova choroba</a:t>
            </a:r>
          </a:p>
          <a:p>
            <a:pPr lvl="1">
              <a:spcAft>
                <a:spcPts val="1200"/>
              </a:spcAft>
            </a:pPr>
            <a:r>
              <a:rPr lang="cs-CZ" dirty="0" smtClean="0"/>
              <a:t>Parkinsonova choroba</a:t>
            </a:r>
          </a:p>
          <a:p>
            <a:r>
              <a:rPr lang="cs-CZ" dirty="0" smtClean="0"/>
              <a:t>Je podstatou fyziologického stárnutí </a:t>
            </a:r>
            <a:r>
              <a:rPr lang="cs-CZ" dirty="0" smtClean="0">
                <a:sym typeface="Symbol" panose="05050102010706020507" pitchFamily="18" charset="2"/>
              </a:rPr>
              <a:t> akumulace malých chyb systému antioxidační ochrany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Picture 2" descr="http://www.lavkamb.cz/wp-content/uploads/2015/05/str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1" y="2822888"/>
            <a:ext cx="3229310" cy="18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Nic není 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4686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 smtClean="0"/>
              <a:t>Úplná eliminace volných radikálů není účelem antioxidační ochrany organismu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Volné radikály plní i řadu fyziologických funkcí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Aktivované fagocyty produkují </a:t>
            </a:r>
            <a:r>
              <a:rPr lang="cs-CZ" dirty="0" err="1" smtClean="0"/>
              <a:t>superoxid</a:t>
            </a:r>
            <a:r>
              <a:rPr lang="cs-CZ" dirty="0" smtClean="0"/>
              <a:t> - proti mikrobům a při zánětlivé reakci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Oxid dusnatý (NO) – má </a:t>
            </a:r>
            <a:r>
              <a:rPr lang="cs-CZ" dirty="0" err="1" smtClean="0"/>
              <a:t>vazodilatační</a:t>
            </a:r>
            <a:r>
              <a:rPr lang="cs-CZ" dirty="0" smtClean="0"/>
              <a:t> účinky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Kyselina chlorná (vzniká z Cl</a:t>
            </a:r>
            <a:r>
              <a:rPr lang="cs-CZ" baseline="30000" dirty="0" smtClean="0"/>
              <a:t>-</a:t>
            </a:r>
            <a:r>
              <a:rPr lang="cs-CZ" dirty="0" smtClean="0"/>
              <a:t> a </a:t>
            </a:r>
            <a:r>
              <a:rPr lang="cs-CZ" dirty="0" err="1" smtClean="0"/>
              <a:t>superoxidu</a:t>
            </a:r>
            <a:r>
              <a:rPr lang="cs-CZ" dirty="0" smtClean="0"/>
              <a:t>) – zabíjení fagocytovaných mikroorganismů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Spermie potřebují </a:t>
            </a:r>
            <a:r>
              <a:rPr lang="cs-CZ" dirty="0" err="1" smtClean="0"/>
              <a:t>superoxid</a:t>
            </a:r>
            <a:r>
              <a:rPr lang="cs-CZ" dirty="0" smtClean="0"/>
              <a:t> k narušení membrány vajíčka</a:t>
            </a:r>
          </a:p>
          <a:p>
            <a:pPr lvl="1"/>
            <a:endParaRPr lang="cs-CZ" dirty="0" smtClean="0"/>
          </a:p>
        </p:txBody>
      </p:sp>
      <p:pic>
        <p:nvPicPr>
          <p:cNvPr id="7170" name="Picture 2" descr="http://zive.v.mfstatic.cz/getthumbnail.aspx?q=100&amp;height=190&amp;width=644&amp;crop=1&amp;id_file=5639574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15" y="152143"/>
            <a:ext cx="5214854" cy="15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Spasí nás antioxidanty ve stravě?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6087" y="1952234"/>
            <a:ext cx="6192254" cy="465538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cs-CZ" dirty="0" smtClean="0"/>
              <a:t>Jsou antioxidanty ve stravě jediná možnost jak se ubránit před volnými radikály?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cs-CZ" dirty="0" smtClean="0"/>
              <a:t>Zabrání vysoký příjem antioxidantů ve stravě rozvoji onemocnění?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Zpomalí vysoký příjem antioxidantů ve stravě proces stárnutí?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4" y="2364456"/>
            <a:ext cx="3769895" cy="28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Antioxidanty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558336"/>
            <a:ext cx="10739512" cy="510974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Definice</a:t>
            </a:r>
          </a:p>
          <a:p>
            <a:pPr lvl="1"/>
            <a:r>
              <a:rPr lang="cs-CZ" dirty="0" smtClean="0"/>
              <a:t>Látky schopné zastavit řetězovou radikálovou reakci</a:t>
            </a:r>
          </a:p>
          <a:p>
            <a:pPr lvl="1">
              <a:spcAft>
                <a:spcPts val="1800"/>
              </a:spcAft>
            </a:pPr>
            <a:r>
              <a:rPr lang="cs-CZ" dirty="0" smtClean="0"/>
              <a:t>Látky „neutralizující“ volné radikály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ALE antioxidační ochrana lidského těla je mnohem komplexnější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Anatomické uspořádání (reguluje hladinu O</a:t>
            </a:r>
            <a:r>
              <a:rPr lang="cs-CZ" baseline="-25000" dirty="0" smtClean="0"/>
              <a:t>2</a:t>
            </a:r>
            <a:r>
              <a:rPr lang="cs-CZ" dirty="0" smtClean="0"/>
              <a:t> ve tkáních)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Antioxidační enzymy (</a:t>
            </a:r>
            <a:r>
              <a:rPr lang="cs-CZ" dirty="0" err="1" smtClean="0"/>
              <a:t>superoxiddizmutáza</a:t>
            </a:r>
            <a:r>
              <a:rPr lang="cs-CZ" dirty="0" smtClean="0"/>
              <a:t>, kataláza, </a:t>
            </a:r>
            <a:r>
              <a:rPr lang="cs-CZ" dirty="0" err="1" smtClean="0"/>
              <a:t>glutathionperoxidáza</a:t>
            </a:r>
            <a:r>
              <a:rPr lang="cs-CZ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Antioxidační substráty (</a:t>
            </a:r>
            <a:r>
              <a:rPr lang="cs-CZ" dirty="0" err="1" smtClean="0"/>
              <a:t>gluthation</a:t>
            </a:r>
            <a:r>
              <a:rPr lang="cs-CZ" dirty="0" smtClean="0"/>
              <a:t>, bilirubin, k. močová)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Regulace metabolismu </a:t>
            </a:r>
            <a:r>
              <a:rPr lang="cs-CZ" dirty="0" err="1" smtClean="0"/>
              <a:t>Fe</a:t>
            </a:r>
            <a:r>
              <a:rPr lang="cs-CZ" dirty="0" smtClean="0"/>
              <a:t> a </a:t>
            </a:r>
            <a:r>
              <a:rPr lang="cs-CZ" dirty="0" err="1" smtClean="0"/>
              <a:t>Cu</a:t>
            </a:r>
            <a:r>
              <a:rPr lang="cs-CZ" dirty="0" smtClean="0"/>
              <a:t> (vazba těchto kovů na specializované proteiny)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Antioxidanty ze stravy (vit. C, vit. E, </a:t>
            </a:r>
            <a:r>
              <a:rPr lang="cs-CZ" dirty="0">
                <a:sym typeface="Symbol" panose="05050102010706020507" pitchFamily="18" charset="2"/>
              </a:rPr>
              <a:t>-</a:t>
            </a:r>
            <a:r>
              <a:rPr lang="cs-CZ" dirty="0" smtClean="0">
                <a:sym typeface="Symbol" panose="05050102010706020507" pitchFamily="18" charset="2"/>
              </a:rPr>
              <a:t>karoten</a:t>
            </a:r>
            <a:r>
              <a:rPr lang="cs-CZ" dirty="0" smtClean="0"/>
              <a:t>, Se)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Stresová reakce aneb „co tě nezabije, to tě posílí“ (oxidační stres zvyšuje odolnost k dalšímu oxidačnímu stresu)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Systém zajišťující reparaci DNA a proteinů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http://zapnimozek.cz/wp-content/uploads/Pixmac000021949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31" y="0"/>
            <a:ext cx="4004569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Antioxidační ochranný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3504" y="2177319"/>
            <a:ext cx="5880296" cy="3477894"/>
          </a:xfrm>
        </p:spPr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cs-CZ" b="1" dirty="0" smtClean="0"/>
              <a:t>Primární</a:t>
            </a:r>
            <a:r>
              <a:rPr lang="cs-CZ" dirty="0" smtClean="0"/>
              <a:t> - inhibice tvorby nadměrného množství volných radikálů</a:t>
            </a:r>
          </a:p>
          <a:p>
            <a:pPr>
              <a:spcAft>
                <a:spcPts val="1800"/>
              </a:spcAft>
            </a:pPr>
            <a:r>
              <a:rPr lang="cs-CZ" b="1" dirty="0" smtClean="0"/>
              <a:t>Sekundární</a:t>
            </a:r>
            <a:r>
              <a:rPr lang="cs-CZ" dirty="0" smtClean="0"/>
              <a:t> - odstraňování již vzniklých volných radikálů</a:t>
            </a:r>
          </a:p>
          <a:p>
            <a:pPr>
              <a:spcAft>
                <a:spcPts val="1800"/>
              </a:spcAft>
            </a:pPr>
            <a:r>
              <a:rPr lang="cs-CZ" b="1" dirty="0" smtClean="0"/>
              <a:t>Terciární</a:t>
            </a:r>
            <a:r>
              <a:rPr lang="cs-CZ" dirty="0" smtClean="0"/>
              <a:t> - reparace poškozených biomolekul působením volných radikálů</a:t>
            </a:r>
            <a:endParaRPr lang="cs-CZ" dirty="0"/>
          </a:p>
        </p:txBody>
      </p:sp>
      <p:pic>
        <p:nvPicPr>
          <p:cNvPr id="11266" name="Picture 2" descr="http://4.bp.blogspot.com/-xw5F9V0_MKA/UDKlbjsUl8I/AAAAAAAAEqM/L0vW9izaMq0/s1600/ko%C5%A1t%C4%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86" y="2409772"/>
            <a:ext cx="2939317" cy="252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1520" y="5655213"/>
            <a:ext cx="4346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Zametače, </a:t>
            </a:r>
            <a:r>
              <a:rPr lang="cs-CZ" sz="2000" dirty="0" err="1" smtClean="0"/>
              <a:t>vychytávače</a:t>
            </a:r>
            <a:r>
              <a:rPr lang="cs-CZ" sz="2000" dirty="0" smtClean="0"/>
              <a:t> = „</a:t>
            </a:r>
            <a:r>
              <a:rPr lang="cs-CZ" sz="2000" dirty="0" err="1" smtClean="0"/>
              <a:t>scavenger</a:t>
            </a:r>
            <a:r>
              <a:rPr lang="cs-CZ" sz="2000" dirty="0" smtClean="0"/>
              <a:t>“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86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Antioxidanty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67828"/>
            <a:ext cx="1086612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Vitamin C</a:t>
            </a:r>
          </a:p>
          <a:p>
            <a:pPr lvl="1"/>
            <a:r>
              <a:rPr lang="cs-CZ" dirty="0" err="1" smtClean="0"/>
              <a:t>Suplementace</a:t>
            </a:r>
            <a:r>
              <a:rPr lang="cs-CZ" dirty="0" smtClean="0"/>
              <a:t> u normálně živených zdravých lidí nepřináší žádné měřitelné změny</a:t>
            </a:r>
          </a:p>
          <a:p>
            <a:pPr lvl="1">
              <a:spcAft>
                <a:spcPts val="1800"/>
              </a:spcAft>
            </a:pPr>
            <a:r>
              <a:rPr lang="cs-CZ" dirty="0" smtClean="0"/>
              <a:t>U kuřáků (zátěž respiračního traktu oxidanty z cigaretového kouře) – </a:t>
            </a:r>
            <a:r>
              <a:rPr lang="cs-CZ" dirty="0" err="1" smtClean="0"/>
              <a:t>suplementace</a:t>
            </a:r>
            <a:r>
              <a:rPr lang="cs-CZ" dirty="0" smtClean="0"/>
              <a:t> snižuje </a:t>
            </a:r>
            <a:r>
              <a:rPr lang="cs-CZ" dirty="0" err="1" smtClean="0"/>
              <a:t>markery</a:t>
            </a:r>
            <a:r>
              <a:rPr lang="cs-CZ" dirty="0" smtClean="0"/>
              <a:t> </a:t>
            </a:r>
            <a:r>
              <a:rPr lang="cs-CZ" dirty="0" err="1" smtClean="0"/>
              <a:t>lipoperoxidace</a:t>
            </a:r>
            <a:r>
              <a:rPr lang="cs-CZ" dirty="0" smtClean="0"/>
              <a:t> (ale nemá vliv na </a:t>
            </a:r>
            <a:r>
              <a:rPr lang="cs-CZ" dirty="0" err="1" smtClean="0"/>
              <a:t>karcinogenitu</a:t>
            </a:r>
            <a:r>
              <a:rPr lang="cs-CZ" dirty="0" smtClean="0"/>
              <a:t> kouření)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Vitamin E </a:t>
            </a:r>
            <a:r>
              <a:rPr lang="cs-CZ" dirty="0" smtClean="0"/>
              <a:t>(tokoferol, nejúčinnější </a:t>
            </a:r>
            <a:r>
              <a:rPr lang="cs-CZ" dirty="0" smtClean="0">
                <a:sym typeface="Symbol" panose="05050102010706020507" pitchFamily="18" charset="2"/>
              </a:rPr>
              <a:t>-tokoferol)</a:t>
            </a:r>
            <a:endParaRPr lang="cs-CZ" dirty="0" smtClean="0"/>
          </a:p>
          <a:p>
            <a:pPr lvl="1"/>
            <a:r>
              <a:rPr lang="cs-CZ" dirty="0" smtClean="0"/>
              <a:t>Hlavní funkce v těle - ochrana membrán a lipoproteinů před </a:t>
            </a:r>
            <a:r>
              <a:rPr lang="cs-CZ" dirty="0" err="1" smtClean="0"/>
              <a:t>lipoperoxidací</a:t>
            </a:r>
            <a:endParaRPr lang="cs-CZ" dirty="0" smtClean="0"/>
          </a:p>
          <a:p>
            <a:pPr lvl="1"/>
            <a:r>
              <a:rPr lang="cs-CZ" dirty="0" smtClean="0"/>
              <a:t>Deficit málo častý (jen při poruše střevní absorpce tuků, u nezralých novorozenců)</a:t>
            </a:r>
          </a:p>
          <a:p>
            <a:pPr lvl="1"/>
            <a:r>
              <a:rPr lang="cs-CZ" dirty="0" smtClean="0"/>
              <a:t>Při normální hladině v krvi - nebyl prokázán pozitivní význam jeho </a:t>
            </a:r>
            <a:r>
              <a:rPr lang="cs-CZ" dirty="0" err="1" smtClean="0"/>
              <a:t>suplementace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5124" name="Picture 4" descr="http://www.dixo.sk/files/tinybrowser/images/vitam__ny_dopln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365125"/>
            <a:ext cx="2573556" cy="169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Antioxidanty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Selen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Je důležitou součástí mnoha antioxidačních enzymů</a:t>
            </a:r>
          </a:p>
          <a:p>
            <a:pPr lvl="1"/>
            <a:r>
              <a:rPr lang="cs-CZ" dirty="0" smtClean="0"/>
              <a:t>Příjem v potravě závisí na jeho obsahu v půdě</a:t>
            </a:r>
          </a:p>
          <a:p>
            <a:pPr lvl="1">
              <a:spcAft>
                <a:spcPts val="1800"/>
              </a:spcAft>
            </a:pPr>
            <a:r>
              <a:rPr lang="cs-CZ" dirty="0" err="1" smtClean="0"/>
              <a:t>Suplementace</a:t>
            </a:r>
            <a:r>
              <a:rPr lang="cs-CZ" dirty="0" smtClean="0"/>
              <a:t> nemá prokazatelný efekt, ale není ani riziková</a:t>
            </a:r>
          </a:p>
          <a:p>
            <a:r>
              <a:rPr lang="cs-CZ" b="1" dirty="0" smtClean="0">
                <a:sym typeface="Symbol" panose="05050102010706020507" pitchFamily="18" charset="2"/>
              </a:rPr>
              <a:t>-karoten</a:t>
            </a:r>
            <a:r>
              <a:rPr lang="cs-CZ" dirty="0" smtClean="0">
                <a:sym typeface="Symbol" panose="05050102010706020507" pitchFamily="18" charset="2"/>
              </a:rPr>
              <a:t> (provitamin A)</a:t>
            </a:r>
          </a:p>
          <a:p>
            <a:pPr lvl="1"/>
            <a:r>
              <a:rPr lang="cs-CZ" dirty="0" smtClean="0">
                <a:sym typeface="Symbol" panose="05050102010706020507" pitchFamily="18" charset="2"/>
              </a:rPr>
              <a:t>Antioxidační působení v kůži – zháší singletový kyslík po UV ozáření</a:t>
            </a:r>
          </a:p>
          <a:p>
            <a:pPr lvl="1"/>
            <a:r>
              <a:rPr lang="cs-CZ" dirty="0" smtClean="0">
                <a:sym typeface="Symbol" panose="05050102010706020507" pitchFamily="18" charset="2"/>
              </a:rPr>
              <a:t>! Výsledky studií ukázaly, že </a:t>
            </a:r>
            <a:r>
              <a:rPr lang="cs-CZ" dirty="0" err="1" smtClean="0">
                <a:sym typeface="Symbol" panose="05050102010706020507" pitchFamily="18" charset="2"/>
              </a:rPr>
              <a:t>suplementace</a:t>
            </a:r>
            <a:r>
              <a:rPr lang="cs-CZ" dirty="0" smtClean="0">
                <a:sym typeface="Symbol" panose="05050102010706020507" pitchFamily="18" charset="2"/>
              </a:rPr>
              <a:t> -karotenu u kuřáků zvyšuje riziko rozvoje rakoviny plic (riziková skupina – ženy kuřačky </a:t>
            </a:r>
            <a:r>
              <a:rPr lang="cs-CZ" dirty="0" err="1" smtClean="0">
                <a:sym typeface="Symbol" panose="05050102010706020507" pitchFamily="18" charset="2"/>
              </a:rPr>
              <a:t>suplementující</a:t>
            </a:r>
            <a:r>
              <a:rPr lang="cs-CZ" dirty="0" smtClean="0">
                <a:sym typeface="Symbol" panose="05050102010706020507" pitchFamily="18" charset="2"/>
              </a:rPr>
              <a:t> </a:t>
            </a:r>
            <a:r>
              <a:rPr lang="cs-CZ" dirty="0">
                <a:sym typeface="Symbol" panose="05050102010706020507" pitchFamily="18" charset="2"/>
              </a:rPr>
              <a:t>-karoten </a:t>
            </a:r>
            <a:r>
              <a:rPr lang="cs-CZ" dirty="0" smtClean="0">
                <a:sym typeface="Symbol" panose="05050102010706020507" pitchFamily="18" charset="2"/>
              </a:rPr>
              <a:t>kvůli opálení)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0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konzumace ovoce a zeleniny?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1252" y="1965721"/>
            <a:ext cx="7419536" cy="217018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Na rozdíl od konzumace izolovaných antioxidantů má prokazatelně příznivý účinek na lidské zdraví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Snižuje riziko kardiovaskulárních onemocnění, diabetu a některých typů nádorových onemocnění</a:t>
            </a:r>
          </a:p>
        </p:txBody>
      </p:sp>
      <p:pic>
        <p:nvPicPr>
          <p:cNvPr id="9218" name="Picture 2" descr="http://thegoutkiller.com/wp-content/uploads/2013/10/antioxidant-rich-fo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81" y="1690688"/>
            <a:ext cx="3349541" cy="22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8200" y="4275442"/>
            <a:ext cx="9734843" cy="206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Předpokládá se podstatná </a:t>
            </a:r>
            <a:r>
              <a:rPr lang="cs-CZ" sz="2800" dirty="0" smtClean="0">
                <a:solidFill>
                  <a:prstClr val="black"/>
                </a:solidFill>
              </a:rPr>
              <a:t>úloha tzv. nenutritivních látek s biologickými účinky (</a:t>
            </a:r>
            <a:r>
              <a:rPr lang="cs-CZ" sz="2800" dirty="0" err="1" smtClean="0">
                <a:solidFill>
                  <a:prstClr val="black"/>
                </a:solidFill>
              </a:rPr>
              <a:t>retinoidy</a:t>
            </a:r>
            <a:r>
              <a:rPr lang="cs-CZ" sz="2800" dirty="0" smtClean="0">
                <a:solidFill>
                  <a:prstClr val="black"/>
                </a:solidFill>
              </a:rPr>
              <a:t>, </a:t>
            </a:r>
            <a:r>
              <a:rPr lang="cs-CZ" sz="2800" dirty="0" err="1" smtClean="0">
                <a:solidFill>
                  <a:prstClr val="black"/>
                </a:solidFill>
              </a:rPr>
              <a:t>flavonoidy</a:t>
            </a:r>
            <a:r>
              <a:rPr lang="cs-CZ" sz="2800" dirty="0" smtClean="0">
                <a:solidFill>
                  <a:prstClr val="black"/>
                </a:solidFill>
              </a:rPr>
              <a:t>, karotenoidy </a:t>
            </a:r>
            <a:r>
              <a:rPr lang="cs-CZ" sz="2800" dirty="0">
                <a:solidFill>
                  <a:prstClr val="black"/>
                </a:solidFill>
              </a:rPr>
              <a:t>a </a:t>
            </a:r>
            <a:r>
              <a:rPr lang="cs-CZ" sz="2800" dirty="0" smtClean="0">
                <a:solidFill>
                  <a:prstClr val="black"/>
                </a:solidFill>
              </a:rPr>
              <a:t>další rostlinné fenoly </a:t>
            </a:r>
            <a:r>
              <a:rPr lang="cs-CZ" sz="2800" dirty="0">
                <a:solidFill>
                  <a:prstClr val="black"/>
                </a:solidFill>
              </a:rPr>
              <a:t>s antioxidačními </a:t>
            </a:r>
            <a:r>
              <a:rPr lang="cs-CZ" sz="2800" dirty="0" smtClean="0">
                <a:solidFill>
                  <a:prstClr val="black"/>
                </a:solidFill>
              </a:rPr>
              <a:t>vlastnostmi)</a:t>
            </a:r>
            <a:endParaRPr lang="cs-CZ" sz="28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</a:rPr>
              <a:t>obsaženy </a:t>
            </a:r>
            <a:r>
              <a:rPr lang="cs-CZ" sz="2400" dirty="0">
                <a:solidFill>
                  <a:prstClr val="black"/>
                </a:solidFill>
              </a:rPr>
              <a:t>také v červeném víně, zeleném čaji</a:t>
            </a:r>
            <a:r>
              <a:rPr lang="cs-CZ" sz="2400" dirty="0" smtClean="0">
                <a:solidFill>
                  <a:prstClr val="black"/>
                </a:solidFill>
              </a:rPr>
              <a:t>, </a:t>
            </a:r>
            <a:r>
              <a:rPr lang="cs-CZ" sz="2400" dirty="0">
                <a:solidFill>
                  <a:prstClr val="black"/>
                </a:solidFill>
              </a:rPr>
              <a:t>kávě, čokoládě, luštěninách</a:t>
            </a:r>
            <a:r>
              <a:rPr lang="cs-CZ" sz="2400" dirty="0" smtClean="0">
                <a:solidFill>
                  <a:prstClr val="black"/>
                </a:solidFill>
              </a:rPr>
              <a:t>, a různém druhu koření (př. </a:t>
            </a:r>
            <a:r>
              <a:rPr lang="cs-CZ" sz="2400" dirty="0">
                <a:solidFill>
                  <a:prstClr val="black"/>
                </a:solidFill>
              </a:rPr>
              <a:t>k</a:t>
            </a:r>
            <a:r>
              <a:rPr lang="cs-CZ" sz="2400" dirty="0" smtClean="0">
                <a:solidFill>
                  <a:prstClr val="black"/>
                </a:solidFill>
              </a:rPr>
              <a:t>urkuma)</a:t>
            </a:r>
            <a:endParaRPr 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376" y="4500000"/>
            <a:ext cx="10515600" cy="1256567"/>
          </a:xfrm>
        </p:spPr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3376" y="1086607"/>
            <a:ext cx="10515600" cy="150018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cs-CZ" u="sng" dirty="0" smtClean="0">
                <a:solidFill>
                  <a:schemeClr val="tx1"/>
                </a:solidFill>
              </a:rPr>
              <a:t>Použité zdroje: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Hlúbik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sv-SE" dirty="0" smtClean="0">
                <a:solidFill>
                  <a:schemeClr val="tx1"/>
                </a:solidFill>
              </a:rPr>
              <a:t> P.: Antioxidanty v klinické praxi, </a:t>
            </a:r>
            <a:r>
              <a:rPr lang="sv-SE" i="1" dirty="0" smtClean="0">
                <a:solidFill>
                  <a:schemeClr val="tx1"/>
                </a:solidFill>
              </a:rPr>
              <a:t>Interní medicína pro praxi</a:t>
            </a:r>
            <a:r>
              <a:rPr lang="sv-SE" dirty="0" smtClean="0">
                <a:solidFill>
                  <a:schemeClr val="tx1"/>
                </a:solidFill>
              </a:rPr>
              <a:t>, 2006, 2, 79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Pláteník, J.: Volné radikály, antioxidanty a stárnutí, </a:t>
            </a:r>
            <a:r>
              <a:rPr lang="cs-CZ" i="1" dirty="0">
                <a:solidFill>
                  <a:schemeClr val="tx1"/>
                </a:solidFill>
              </a:rPr>
              <a:t>Interní medicína pro praxi</a:t>
            </a:r>
            <a:r>
              <a:rPr lang="cs-CZ" dirty="0">
                <a:solidFill>
                  <a:schemeClr val="tx1"/>
                </a:solidFill>
              </a:rPr>
              <a:t>, 2009, 11, </a:t>
            </a:r>
            <a:r>
              <a:rPr lang="cs-CZ" dirty="0" smtClean="0">
                <a:solidFill>
                  <a:schemeClr val="tx1"/>
                </a:solidFill>
              </a:rPr>
              <a:t>30</a:t>
            </a: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Racek, J.: </a:t>
            </a:r>
            <a:r>
              <a:rPr lang="cs-CZ" i="1" dirty="0" smtClean="0">
                <a:solidFill>
                  <a:schemeClr val="tx1"/>
                </a:solidFill>
              </a:rPr>
              <a:t>Oxidační stres a možnosti jeho ovlivnění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Galén</a:t>
            </a:r>
            <a:r>
              <a:rPr lang="cs-CZ" dirty="0" smtClean="0">
                <a:solidFill>
                  <a:schemeClr val="tx1"/>
                </a:solidFill>
              </a:rPr>
              <a:t>, 2003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blog.racx.cz/wp-content/obrazky/vah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33" y="4208189"/>
            <a:ext cx="3222674" cy="218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4896" y="355600"/>
            <a:ext cx="6426644" cy="1325563"/>
          </a:xfrm>
        </p:spPr>
        <p:txBody>
          <a:bodyPr>
            <a:normAutofit/>
          </a:bodyPr>
          <a:lstStyle/>
          <a:p>
            <a:r>
              <a:rPr lang="cs-CZ" sz="5400" dirty="0" smtClean="0"/>
              <a:t>Brainstorming</a:t>
            </a:r>
            <a:endParaRPr lang="cs-CZ" sz="5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Volné radikály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Antioxidanty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0" name="Picture 6" descr="http://png.clipart.me/graphics/thumbs/202/chalkboard-drawing-of-lamp-vector-illustration_202090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225583"/>
            <a:ext cx="1987295" cy="20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Volné radikály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90053"/>
            <a:ext cx="9890760" cy="376104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 smtClean="0"/>
              <a:t>jakákoliv molekula, atom nebo ion s nepárovými elektrony ve valenční vrstvě</a:t>
            </a:r>
          </a:p>
          <a:p>
            <a:pPr>
              <a:spcAft>
                <a:spcPts val="1200"/>
              </a:spcAft>
            </a:pPr>
            <a:r>
              <a:rPr lang="cs-CZ" dirty="0"/>
              <a:t>v</a:t>
            </a:r>
            <a:r>
              <a:rPr lang="cs-CZ" dirty="0" smtClean="0"/>
              <a:t>zniká z normální částice přijetím nebo ztrátou elektronu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schopný alespoň krátkodobé samostatné existence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vysoce reaktivní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http://www.juice-today.com/Juice-Fast-Images/What-Is-A-Free-Rad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31" y="397473"/>
            <a:ext cx="3879977" cy="13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astlabs.sk/data/inset/a439/volny%20radik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62" y="4280330"/>
            <a:ext cx="2169238" cy="21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94746"/>
            <a:ext cx="10515600" cy="1325563"/>
          </a:xfrm>
        </p:spPr>
        <p:txBody>
          <a:bodyPr/>
          <a:lstStyle/>
          <a:p>
            <a:r>
              <a:rPr lang="cs-CZ" dirty="0" smtClean="0"/>
              <a:t>Řetězová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405" y="3531224"/>
            <a:ext cx="10366248" cy="307308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 smtClean="0"/>
              <a:t>snaha o stabilní konfiguraci</a:t>
            </a: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dirty="0" smtClean="0"/>
              <a:t>párové seskupení elektronů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vytrhnutím elektronu z jiné struktury dojde ke stabilizaci původního volného radikálu, ale také</a:t>
            </a:r>
            <a:r>
              <a:rPr lang="cs-CZ" dirty="0" smtClean="0">
                <a:sym typeface="Symbol" panose="05050102010706020507" pitchFamily="18" charset="2"/>
              </a:rPr>
              <a:t> vzniku nového radikálu  </a:t>
            </a:r>
            <a:r>
              <a:rPr lang="cs-CZ" sz="2800" b="1" dirty="0" smtClean="0">
                <a:sym typeface="Symbol" panose="05050102010706020507" pitchFamily="18" charset="2"/>
              </a:rPr>
              <a:t>řetězová reakce</a:t>
            </a:r>
          </a:p>
          <a:p>
            <a:pPr>
              <a:spcAft>
                <a:spcPts val="1200"/>
              </a:spcAft>
            </a:pPr>
            <a:r>
              <a:rPr lang="cs-CZ" dirty="0" smtClean="0">
                <a:sym typeface="Symbol" panose="05050102010706020507" pitchFamily="18" charset="2"/>
              </a:rPr>
              <a:t>VR odebírají molekulám elektron (ztráta elektronu = </a:t>
            </a:r>
            <a:r>
              <a:rPr lang="cs-CZ" b="1" dirty="0" smtClean="0">
                <a:sym typeface="Symbol" panose="05050102010706020507" pitchFamily="18" charset="2"/>
              </a:rPr>
              <a:t>oxidace)</a:t>
            </a:r>
            <a:r>
              <a:rPr lang="cs-CZ" dirty="0" smtClean="0">
                <a:sym typeface="Symbol" panose="05050102010706020507" pitchFamily="18" charset="2"/>
              </a:rPr>
              <a:t>, mají </a:t>
            </a:r>
            <a:r>
              <a:rPr lang="cs-CZ" b="1" dirty="0" smtClean="0">
                <a:sym typeface="Symbol" panose="05050102010706020507" pitchFamily="18" charset="2"/>
              </a:rPr>
              <a:t>oxidační účinek</a:t>
            </a:r>
            <a:endParaRPr lang="cs-CZ" sz="2800" b="1" dirty="0" smtClean="0">
              <a:sym typeface="Symbol" panose="05050102010706020507" pitchFamily="18" charset="2"/>
            </a:endParaRPr>
          </a:p>
          <a:p>
            <a:pPr>
              <a:spcAft>
                <a:spcPts val="1200"/>
              </a:spcAft>
            </a:pPr>
            <a:endParaRPr lang="cs-CZ" dirty="0" smtClean="0">
              <a:sym typeface="Symbol" panose="05050102010706020507" pitchFamily="18" charset="2"/>
            </a:endParaRPr>
          </a:p>
          <a:p>
            <a:pPr>
              <a:spcAft>
                <a:spcPts val="600"/>
              </a:spcAft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98" y="457450"/>
            <a:ext cx="6023102" cy="22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8940" y="772211"/>
            <a:ext cx="10515600" cy="760290"/>
          </a:xfrm>
        </p:spPr>
        <p:txBody>
          <a:bodyPr/>
          <a:lstStyle/>
          <a:p>
            <a:r>
              <a:rPr lang="cs-CZ" dirty="0" smtClean="0"/>
              <a:t>Volné radikály v lidském těle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9283" y="1841250"/>
            <a:ext cx="5040507" cy="493395"/>
          </a:xfrm>
        </p:spPr>
        <p:txBody>
          <a:bodyPr/>
          <a:lstStyle/>
          <a:p>
            <a:pPr algn="ctr"/>
            <a:r>
              <a:rPr lang="cs-CZ" dirty="0" smtClean="0"/>
              <a:t>Volné radikály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0301" y="2829610"/>
            <a:ext cx="3999498" cy="368458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dirty="0" err="1" smtClean="0">
                <a:solidFill>
                  <a:srgbClr val="CC0000"/>
                </a:solidFill>
              </a:rPr>
              <a:t>superoxid</a:t>
            </a:r>
            <a:r>
              <a:rPr lang="cs-CZ" altLang="cs-CZ" dirty="0">
                <a:solidFill>
                  <a:srgbClr val="CC0000"/>
                </a:solidFill>
              </a:rPr>
              <a:t>, O</a:t>
            </a:r>
            <a:r>
              <a:rPr lang="cs-CZ" altLang="cs-CZ" baseline="-25000" dirty="0">
                <a:solidFill>
                  <a:srgbClr val="CC0000"/>
                </a:solidFill>
              </a:rPr>
              <a:t>2 </a:t>
            </a:r>
            <a:r>
              <a:rPr lang="cs-CZ" altLang="cs-CZ" baseline="30000" dirty="0">
                <a:solidFill>
                  <a:srgbClr val="CC0000"/>
                </a:solidFill>
              </a:rPr>
              <a:t>· -</a:t>
            </a:r>
          </a:p>
          <a:p>
            <a:pPr algn="ctr">
              <a:buFontTx/>
              <a:buNone/>
            </a:pPr>
            <a:r>
              <a:rPr lang="cs-CZ" altLang="cs-CZ" dirty="0">
                <a:solidFill>
                  <a:srgbClr val="CC0000"/>
                </a:solidFill>
              </a:rPr>
              <a:t>hydroxylový  radikál, OH </a:t>
            </a:r>
            <a:r>
              <a:rPr lang="cs-CZ" altLang="cs-CZ" b="1" baseline="30000" dirty="0">
                <a:solidFill>
                  <a:srgbClr val="CC0000"/>
                </a:solidFill>
              </a:rPr>
              <a:t>·</a:t>
            </a:r>
          </a:p>
          <a:p>
            <a:pPr algn="ctr">
              <a:buFontTx/>
              <a:buNone/>
            </a:pPr>
            <a:r>
              <a:rPr lang="cs-CZ" altLang="cs-CZ" dirty="0" err="1">
                <a:solidFill>
                  <a:srgbClr val="CC0000"/>
                </a:solidFill>
              </a:rPr>
              <a:t>peroxyl</a:t>
            </a:r>
            <a:r>
              <a:rPr lang="cs-CZ" altLang="cs-CZ" dirty="0">
                <a:solidFill>
                  <a:srgbClr val="CC0000"/>
                </a:solidFill>
              </a:rPr>
              <a:t>, ROO ·</a:t>
            </a:r>
          </a:p>
          <a:p>
            <a:pPr algn="ctr">
              <a:buFontTx/>
              <a:buNone/>
            </a:pPr>
            <a:r>
              <a:rPr lang="cs-CZ" altLang="cs-CZ" dirty="0" err="1">
                <a:solidFill>
                  <a:srgbClr val="CC0000"/>
                </a:solidFill>
              </a:rPr>
              <a:t>alkoxyl</a:t>
            </a:r>
            <a:r>
              <a:rPr lang="cs-CZ" altLang="cs-CZ" dirty="0">
                <a:solidFill>
                  <a:srgbClr val="CC0000"/>
                </a:solidFill>
              </a:rPr>
              <a:t>, RO </a:t>
            </a:r>
            <a:r>
              <a:rPr lang="cs-CZ" altLang="cs-CZ" b="1" baseline="30000" dirty="0">
                <a:solidFill>
                  <a:srgbClr val="CC0000"/>
                </a:solidFill>
              </a:rPr>
              <a:t>·</a:t>
            </a:r>
            <a:endParaRPr lang="cs-CZ" altLang="cs-CZ" dirty="0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r>
              <a:rPr lang="cs-CZ" altLang="cs-CZ" dirty="0" err="1">
                <a:solidFill>
                  <a:srgbClr val="CC0000"/>
                </a:solidFill>
              </a:rPr>
              <a:t>hydroperoxyl</a:t>
            </a:r>
            <a:r>
              <a:rPr lang="cs-CZ" altLang="cs-CZ" dirty="0">
                <a:solidFill>
                  <a:srgbClr val="CC0000"/>
                </a:solidFill>
              </a:rPr>
              <a:t>, HO</a:t>
            </a:r>
            <a:r>
              <a:rPr lang="cs-CZ" altLang="cs-CZ" baseline="-25000" dirty="0">
                <a:solidFill>
                  <a:srgbClr val="CC0000"/>
                </a:solidFill>
              </a:rPr>
              <a:t>2 </a:t>
            </a:r>
            <a:r>
              <a:rPr lang="cs-CZ" altLang="cs-CZ" b="1" baseline="30000" dirty="0" smtClean="0">
                <a:solidFill>
                  <a:srgbClr val="CC0000"/>
                </a:solidFill>
              </a:rPr>
              <a:t>·</a:t>
            </a:r>
          </a:p>
          <a:p>
            <a:pPr algn="ctr">
              <a:buFontTx/>
              <a:buNone/>
            </a:pPr>
            <a:r>
              <a:rPr lang="cs-CZ" altLang="cs-CZ" dirty="0"/>
              <a:t>oxid dusnatý, NO </a:t>
            </a:r>
            <a:r>
              <a:rPr lang="cs-CZ" altLang="cs-CZ" b="1" baseline="30000" dirty="0"/>
              <a:t>.</a:t>
            </a:r>
            <a:endParaRPr lang="cs-CZ" altLang="cs-CZ" u="sng" dirty="0"/>
          </a:p>
          <a:p>
            <a:pPr algn="ctr">
              <a:buFontTx/>
              <a:buNone/>
            </a:pPr>
            <a:r>
              <a:rPr lang="cs-CZ" altLang="cs-CZ" dirty="0"/>
              <a:t>oxid dusičitý, NO</a:t>
            </a:r>
            <a:r>
              <a:rPr lang="cs-CZ" altLang="cs-CZ" baseline="-25000" dirty="0"/>
              <a:t>2</a:t>
            </a:r>
            <a:r>
              <a:rPr lang="cs-CZ" altLang="cs-CZ" dirty="0"/>
              <a:t> </a:t>
            </a:r>
            <a:r>
              <a:rPr lang="cs-CZ" altLang="cs-CZ" b="1" baseline="30000" dirty="0"/>
              <a:t>.</a:t>
            </a:r>
            <a:endParaRPr lang="cs-CZ" altLang="cs-CZ" dirty="0"/>
          </a:p>
          <a:p>
            <a:pPr algn="ctr">
              <a:buFontTx/>
              <a:buNone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87427" y="1919972"/>
            <a:ext cx="5183188" cy="493396"/>
          </a:xfrm>
        </p:spPr>
        <p:txBody>
          <a:bodyPr/>
          <a:lstStyle/>
          <a:p>
            <a:pPr algn="ctr"/>
            <a:r>
              <a:rPr lang="cs-CZ" dirty="0" smtClean="0"/>
              <a:t>NE radikály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7202657" y="2829610"/>
            <a:ext cx="4152729" cy="3684588"/>
          </a:xfrm>
        </p:spPr>
        <p:txBody>
          <a:bodyPr/>
          <a:lstStyle/>
          <a:p>
            <a:pPr algn="ctr">
              <a:spcAft>
                <a:spcPts val="600"/>
              </a:spcAft>
              <a:buFontTx/>
              <a:buNone/>
            </a:pPr>
            <a:r>
              <a:rPr lang="cs-CZ" altLang="cs-CZ" dirty="0">
                <a:solidFill>
                  <a:srgbClr val="CC0000"/>
                </a:solidFill>
              </a:rPr>
              <a:t>peroxid vodíku, </a:t>
            </a:r>
            <a:r>
              <a:rPr lang="cs-CZ" altLang="cs-CZ" dirty="0" smtClean="0">
                <a:solidFill>
                  <a:srgbClr val="CC0000"/>
                </a:solidFill>
              </a:rPr>
              <a:t>H</a:t>
            </a:r>
            <a:r>
              <a:rPr lang="cs-CZ" altLang="cs-CZ" baseline="-25000" dirty="0" smtClean="0">
                <a:solidFill>
                  <a:srgbClr val="CC0000"/>
                </a:solidFill>
              </a:rPr>
              <a:t>2</a:t>
            </a:r>
            <a:r>
              <a:rPr lang="cs-CZ" altLang="cs-CZ" dirty="0" smtClean="0">
                <a:solidFill>
                  <a:srgbClr val="CC0000"/>
                </a:solidFill>
              </a:rPr>
              <a:t>O</a:t>
            </a:r>
            <a:r>
              <a:rPr lang="cs-CZ" altLang="cs-CZ" baseline="-25000" dirty="0" smtClean="0">
                <a:solidFill>
                  <a:srgbClr val="CC0000"/>
                </a:solidFill>
              </a:rPr>
              <a:t>2</a:t>
            </a:r>
            <a:endParaRPr lang="cs-CZ" altLang="cs-CZ" dirty="0">
              <a:solidFill>
                <a:srgbClr val="CC0000"/>
              </a:solidFill>
            </a:endParaRPr>
          </a:p>
          <a:p>
            <a:pPr algn="ctr">
              <a:spcAft>
                <a:spcPts val="600"/>
              </a:spcAft>
              <a:buFontTx/>
              <a:buNone/>
            </a:pPr>
            <a:r>
              <a:rPr lang="cs-CZ" altLang="cs-CZ" dirty="0">
                <a:solidFill>
                  <a:srgbClr val="CC0000"/>
                </a:solidFill>
              </a:rPr>
              <a:t>kyselina chlorná, </a:t>
            </a:r>
            <a:r>
              <a:rPr lang="cs-CZ" altLang="cs-CZ" dirty="0" err="1">
                <a:solidFill>
                  <a:srgbClr val="CC0000"/>
                </a:solidFill>
              </a:rPr>
              <a:t>HClO</a:t>
            </a:r>
            <a:endParaRPr lang="cs-CZ" altLang="cs-CZ" dirty="0">
              <a:solidFill>
                <a:srgbClr val="CC0000"/>
              </a:solidFill>
            </a:endParaRPr>
          </a:p>
          <a:p>
            <a:pPr algn="ctr">
              <a:spcAft>
                <a:spcPts val="600"/>
              </a:spcAft>
              <a:buFontTx/>
              <a:buNone/>
            </a:pPr>
            <a:r>
              <a:rPr lang="cs-CZ" altLang="cs-CZ" dirty="0" smtClean="0">
                <a:solidFill>
                  <a:srgbClr val="CC0000"/>
                </a:solidFill>
              </a:rPr>
              <a:t>singletový </a:t>
            </a:r>
            <a:r>
              <a:rPr lang="cs-CZ" altLang="cs-CZ" dirty="0">
                <a:solidFill>
                  <a:srgbClr val="CC0000"/>
                </a:solidFill>
              </a:rPr>
              <a:t>kyslík, </a:t>
            </a:r>
            <a:r>
              <a:rPr lang="cs-CZ" altLang="cs-CZ" b="1" baseline="30000" dirty="0" smtClean="0">
                <a:solidFill>
                  <a:srgbClr val="CC0000"/>
                </a:solidFill>
              </a:rPr>
              <a:t>1</a:t>
            </a:r>
            <a:r>
              <a:rPr lang="cs-CZ" altLang="cs-CZ" dirty="0" smtClean="0">
                <a:solidFill>
                  <a:srgbClr val="CC0000"/>
                </a:solidFill>
              </a:rPr>
              <a:t>O</a:t>
            </a:r>
            <a:r>
              <a:rPr lang="cs-CZ" altLang="cs-CZ" baseline="-25000" dirty="0" smtClean="0">
                <a:solidFill>
                  <a:srgbClr val="CC0000"/>
                </a:solidFill>
              </a:rPr>
              <a:t>2</a:t>
            </a:r>
          </a:p>
          <a:p>
            <a:pPr algn="ctr">
              <a:spcAft>
                <a:spcPts val="600"/>
              </a:spcAft>
              <a:buFontTx/>
              <a:buNone/>
            </a:pPr>
            <a:r>
              <a:rPr lang="cs-CZ" altLang="cs-CZ" dirty="0" err="1" smtClean="0"/>
              <a:t>peroxynitrit</a:t>
            </a:r>
            <a:r>
              <a:rPr lang="cs-CZ" altLang="cs-CZ" dirty="0" smtClean="0"/>
              <a:t>, ONOO –</a:t>
            </a:r>
          </a:p>
          <a:p>
            <a:pPr algn="ctr">
              <a:spcAft>
                <a:spcPts val="600"/>
              </a:spcAft>
              <a:buFontTx/>
              <a:buNone/>
            </a:pPr>
            <a:r>
              <a:rPr lang="cs-CZ" altLang="cs-CZ" dirty="0"/>
              <a:t>a</a:t>
            </a:r>
            <a:r>
              <a:rPr lang="cs-CZ" altLang="cs-CZ" dirty="0" smtClean="0"/>
              <a:t>tomy přechodných kovů (</a:t>
            </a:r>
            <a:r>
              <a:rPr lang="cs-CZ" altLang="cs-CZ" dirty="0" err="1" smtClean="0"/>
              <a:t>Fe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Cu</a:t>
            </a:r>
            <a:r>
              <a:rPr lang="cs-CZ" altLang="cs-CZ" dirty="0" smtClean="0"/>
              <a:t>)</a:t>
            </a:r>
          </a:p>
          <a:p>
            <a:pPr algn="ctr">
              <a:buFontTx/>
              <a:buNone/>
            </a:pPr>
            <a:endParaRPr lang="cs-CZ" alt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65906" y="3167130"/>
            <a:ext cx="21664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C0000"/>
                </a:solidFill>
              </a:rPr>
              <a:t>ROS = reaktivní formy kyslíku</a:t>
            </a:r>
            <a:endParaRPr lang="cs-CZ" sz="2400" dirty="0">
              <a:solidFill>
                <a:srgbClr val="CC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5906" y="5308302"/>
            <a:ext cx="21664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RNS = reaktivní formy dusíku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84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088" y="183069"/>
            <a:ext cx="10515600" cy="1325563"/>
          </a:xfrm>
        </p:spPr>
        <p:txBody>
          <a:bodyPr/>
          <a:lstStyle/>
          <a:p>
            <a:r>
              <a:rPr lang="cs-CZ" dirty="0" smtClean="0"/>
              <a:t>Volné radikály – dá se před nimi schovat?</a:t>
            </a:r>
            <a:endParaRPr lang="cs-CZ" dirty="0"/>
          </a:p>
        </p:txBody>
      </p:sp>
      <p:pic>
        <p:nvPicPr>
          <p:cNvPr id="2054" name="Picture 6" descr="http://vibrantlikeme.com/wp-content/uploads/radic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29" y="1353887"/>
            <a:ext cx="7294593" cy="534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volných radikálů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273970"/>
            <a:ext cx="5157787" cy="823912"/>
          </a:xfrm>
        </p:spPr>
        <p:txBody>
          <a:bodyPr/>
          <a:lstStyle/>
          <a:p>
            <a:r>
              <a:rPr lang="cs-CZ" dirty="0" smtClean="0"/>
              <a:t>Exogenní příčiny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Ionizující záření</a:t>
            </a:r>
          </a:p>
          <a:p>
            <a:r>
              <a:rPr lang="cs-CZ" dirty="0"/>
              <a:t>Kouření </a:t>
            </a:r>
            <a:r>
              <a:rPr lang="cs-CZ" dirty="0" smtClean="0"/>
              <a:t>(1 cigareta = 10</a:t>
            </a:r>
            <a:r>
              <a:rPr lang="cs-CZ" baseline="30000" dirty="0" smtClean="0"/>
              <a:t>17</a:t>
            </a:r>
            <a:r>
              <a:rPr lang="cs-CZ" dirty="0" smtClean="0"/>
              <a:t> VR)</a:t>
            </a:r>
            <a:endParaRPr lang="cs-CZ" dirty="0"/>
          </a:p>
          <a:p>
            <a:r>
              <a:rPr lang="cs-CZ" dirty="0" smtClean="0"/>
              <a:t>Vysoký obsah škodlivin ve vzduchu (tepelné elektrárny, průmysl, doprava)</a:t>
            </a:r>
          </a:p>
          <a:p>
            <a:r>
              <a:rPr lang="cs-CZ" dirty="0" smtClean="0"/>
              <a:t>UV záření</a:t>
            </a:r>
          </a:p>
          <a:p>
            <a:r>
              <a:rPr lang="cs-CZ" dirty="0"/>
              <a:t>S</a:t>
            </a:r>
            <a:r>
              <a:rPr lang="cs-CZ" dirty="0" smtClean="0"/>
              <a:t>trava (při tepelné úpravě, drcením, vlivem světla)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cs-CZ" dirty="0" smtClean="0"/>
              <a:t>Endogenní příčiny (při metabolismu)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Rozpad fagocytů a makrofágů (záněty, popáleniny, septický stav)</a:t>
            </a:r>
          </a:p>
          <a:p>
            <a:r>
              <a:rPr lang="cs-CZ" dirty="0" smtClean="0"/>
              <a:t>Vznik k. močové (úrazy, nekrózy, pooperační stavy)</a:t>
            </a:r>
          </a:p>
          <a:p>
            <a:r>
              <a:rPr lang="cs-CZ" dirty="0" smtClean="0"/>
              <a:t>Vznik </a:t>
            </a:r>
            <a:r>
              <a:rPr lang="cs-CZ" dirty="0" err="1" smtClean="0"/>
              <a:t>methemoglobinu</a:t>
            </a:r>
            <a:r>
              <a:rPr lang="cs-CZ" dirty="0" smtClean="0"/>
              <a:t> (oxidovaná forma Fe</a:t>
            </a:r>
            <a:r>
              <a:rPr lang="cs-CZ" baseline="30000" dirty="0" smtClean="0"/>
              <a:t>3+ </a:t>
            </a:r>
            <a:r>
              <a:rPr lang="cs-CZ" dirty="0" smtClean="0"/>
              <a:t>v </a:t>
            </a:r>
            <a:r>
              <a:rPr lang="cs-CZ" dirty="0" err="1" smtClean="0"/>
              <a:t>Hb</a:t>
            </a:r>
            <a:r>
              <a:rPr lang="cs-CZ" dirty="0" smtClean="0"/>
              <a:t>)</a:t>
            </a:r>
            <a:endParaRPr lang="cs-CZ" baseline="30000" dirty="0" smtClean="0"/>
          </a:p>
          <a:p>
            <a:r>
              <a:rPr lang="cs-CZ" dirty="0" smtClean="0"/>
              <a:t>Hyperglykémie</a:t>
            </a:r>
          </a:p>
          <a:p>
            <a:r>
              <a:rPr lang="cs-CZ" dirty="0" smtClean="0"/>
              <a:t>Při svalovém výkonu na „kyslíkový dluh“</a:t>
            </a:r>
          </a:p>
        </p:txBody>
      </p:sp>
    </p:spTree>
    <p:extLst>
      <p:ext uri="{BB962C8B-B14F-4D97-AF65-F5344CB8AC3E}">
        <p14:creationId xmlns:p14="http://schemas.microsoft.com/office/powerpoint/2010/main" val="17413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1126" y="525545"/>
            <a:ext cx="10515600" cy="1325563"/>
          </a:xfrm>
        </p:spPr>
        <p:txBody>
          <a:bodyPr/>
          <a:lstStyle/>
          <a:p>
            <a:r>
              <a:rPr lang="cs-CZ" dirty="0" smtClean="0"/>
              <a:t>Oxidační ohrožení organismu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874" y="2278560"/>
            <a:ext cx="10092071" cy="38392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! Paradox </a:t>
            </a:r>
            <a:r>
              <a:rPr lang="cs-CZ" dirty="0"/>
              <a:t>– O</a:t>
            </a:r>
            <a:r>
              <a:rPr lang="cs-CZ" baseline="-25000" dirty="0"/>
              <a:t>2</a:t>
            </a:r>
            <a:r>
              <a:rPr lang="cs-CZ" dirty="0"/>
              <a:t> je nezbytný pro lidský život a zároveň způsobuje </a:t>
            </a:r>
            <a:r>
              <a:rPr lang="cs-CZ" dirty="0" smtClean="0"/>
              <a:t>buňkám stres (oxidační)</a:t>
            </a:r>
          </a:p>
          <a:p>
            <a:pPr>
              <a:spcAft>
                <a:spcPts val="600"/>
              </a:spcAft>
            </a:pPr>
            <a:r>
              <a:rPr lang="cs-CZ" dirty="0"/>
              <a:t>Všechny biomolekuly organismu mohou být napadány volnými radikály a poškozovány oxidací</a:t>
            </a:r>
          </a:p>
          <a:p>
            <a:pPr lvl="1"/>
            <a:r>
              <a:rPr lang="cs-CZ" dirty="0"/>
              <a:t>Polynenasycené MK v lipidech buněčných membrán (</a:t>
            </a:r>
            <a:r>
              <a:rPr lang="cs-CZ" dirty="0" err="1"/>
              <a:t>lipoperoxidace</a:t>
            </a:r>
            <a:r>
              <a:rPr lang="cs-CZ" dirty="0"/>
              <a:t>) </a:t>
            </a:r>
            <a:r>
              <a:rPr lang="cs-CZ" dirty="0">
                <a:sym typeface="Symbol" panose="05050102010706020507" pitchFamily="18" charset="2"/>
              </a:rPr>
              <a:t> může vést až k zániku buňky</a:t>
            </a:r>
            <a:endParaRPr lang="cs-CZ" dirty="0"/>
          </a:p>
          <a:p>
            <a:pPr lvl="1">
              <a:spcAft>
                <a:spcPts val="1200"/>
              </a:spcAft>
            </a:pPr>
            <a:r>
              <a:rPr lang="cs-CZ" dirty="0"/>
              <a:t>Proteiny a DNA (mutageneze a karcinogeneze)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Před negativními účinky VR je potřeba se bránit!</a:t>
            </a:r>
            <a:endParaRPr lang="cs-CZ" dirty="0"/>
          </a:p>
          <a:p>
            <a:pPr lvl="1">
              <a:spcAft>
                <a:spcPts val="1200"/>
              </a:spcAft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8" name="Picture 4" descr="http://apbiomaedahs.weebly.com/uploads/1/8/4/0/18405139/593679327_orig.jpg?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29" y="4927174"/>
            <a:ext cx="3623607" cy="15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esmir.cz/wp-content/uploads/2015/10/dna-35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29" y="334299"/>
            <a:ext cx="3006586" cy="17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8711"/>
            <a:ext cx="10515600" cy="1325563"/>
          </a:xfrm>
        </p:spPr>
        <p:txBody>
          <a:bodyPr/>
          <a:lstStyle/>
          <a:p>
            <a:r>
              <a:rPr lang="cs-CZ" dirty="0" smtClean="0"/>
              <a:t>Oxidační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86609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 smtClean="0"/>
              <a:t>Organismus si vyvinul účinnou</a:t>
            </a:r>
            <a:r>
              <a:rPr lang="cs-CZ" b="1" dirty="0" smtClean="0"/>
              <a:t> antioxidační ochranu </a:t>
            </a:r>
            <a:r>
              <a:rPr lang="cs-CZ" dirty="0" smtClean="0"/>
              <a:t>proti působení volných radikálů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Za normálních okolností - rovnováha </a:t>
            </a:r>
            <a:r>
              <a:rPr lang="cs-CZ" dirty="0"/>
              <a:t>mezi vznikem a odstraňováním volných radikálů z </a:t>
            </a:r>
            <a:r>
              <a:rPr lang="cs-CZ" dirty="0" smtClean="0"/>
              <a:t>organismu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Převaha jedné (VR) i druhé (antioxidační) složky vede k poruchám ohrožujícím organismus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b="1" dirty="0" smtClean="0"/>
              <a:t>Oxidační stres </a:t>
            </a:r>
            <a:r>
              <a:rPr lang="cs-CZ" dirty="0" smtClean="0"/>
              <a:t>= nastává </a:t>
            </a:r>
            <a:r>
              <a:rPr lang="cs-CZ" dirty="0"/>
              <a:t>při </a:t>
            </a:r>
            <a:r>
              <a:rPr lang="cs-CZ" dirty="0" smtClean="0"/>
              <a:t>převaze volných radikálů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2" descr="http://www.lavkamb.cz/wp-content/uploads/2015/05/str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87" y="276636"/>
            <a:ext cx="3229310" cy="18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</TotalTime>
  <Words>1006</Words>
  <Application>Microsoft Office PowerPoint</Application>
  <PresentationFormat>Širokoúhlá obrazovka</PresentationFormat>
  <Paragraphs>144</Paragraphs>
  <Slides>18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Motiv Office</vt:lpstr>
      <vt:lpstr>Antioxidanty vs. volné radikály</vt:lpstr>
      <vt:lpstr>Brainstorming</vt:lpstr>
      <vt:lpstr>Volné radikály </vt:lpstr>
      <vt:lpstr>Řetězová reakce</vt:lpstr>
      <vt:lpstr>Volné radikály v lidském těle</vt:lpstr>
      <vt:lpstr>Volné radikály – dá se před nimi schovat?</vt:lpstr>
      <vt:lpstr>Vznik volných radikálů</vt:lpstr>
      <vt:lpstr>Oxidační ohrožení organismu</vt:lpstr>
      <vt:lpstr>Oxidační stres</vt:lpstr>
      <vt:lpstr>Oxidační stres</vt:lpstr>
      <vt:lpstr>Nic není </vt:lpstr>
      <vt:lpstr>Spasí nás antioxidanty ve stravě?</vt:lpstr>
      <vt:lpstr>Antioxidanty</vt:lpstr>
      <vt:lpstr>Antioxidační ochranný systém</vt:lpstr>
      <vt:lpstr>Antioxidanty</vt:lpstr>
      <vt:lpstr>Antioxidanty</vt:lpstr>
      <vt:lpstr>A co konzumace ovoce a zeleniny? </vt:lpstr>
      <vt:lpstr>Děkuji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Antioxidanty vs. radikály</dc:title>
  <dc:creator>JANA</dc:creator>
  <cp:lastModifiedBy>Halina Matějová</cp:lastModifiedBy>
  <cp:revision>109</cp:revision>
  <dcterms:created xsi:type="dcterms:W3CDTF">2015-11-24T16:48:26Z</dcterms:created>
  <dcterms:modified xsi:type="dcterms:W3CDTF">2016-12-27T14:56:15Z</dcterms:modified>
</cp:coreProperties>
</file>