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96" r:id="rId3"/>
    <p:sldId id="268" r:id="rId4"/>
    <p:sldId id="292" r:id="rId5"/>
    <p:sldId id="259" r:id="rId6"/>
    <p:sldId id="262" r:id="rId7"/>
    <p:sldId id="299" r:id="rId8"/>
    <p:sldId id="301" r:id="rId9"/>
    <p:sldId id="302" r:id="rId10"/>
    <p:sldId id="303" r:id="rId11"/>
    <p:sldId id="272" r:id="rId12"/>
    <p:sldId id="273" r:id="rId13"/>
    <p:sldId id="281" r:id="rId14"/>
    <p:sldId id="282" r:id="rId15"/>
    <p:sldId id="308" r:id="rId16"/>
    <p:sldId id="300" r:id="rId17"/>
    <p:sldId id="298" r:id="rId18"/>
    <p:sldId id="310" r:id="rId19"/>
    <p:sldId id="270" r:id="rId20"/>
    <p:sldId id="271" r:id="rId21"/>
    <p:sldId id="284" r:id="rId22"/>
    <p:sldId id="263" r:id="rId23"/>
    <p:sldId id="286" r:id="rId24"/>
    <p:sldId id="264" r:id="rId25"/>
    <p:sldId id="283" r:id="rId26"/>
    <p:sldId id="290" r:id="rId27"/>
    <p:sldId id="291" r:id="rId28"/>
    <p:sldId id="289" r:id="rId29"/>
    <p:sldId id="309" r:id="rId30"/>
    <p:sldId id="295" r:id="rId31"/>
    <p:sldId id="276" r:id="rId32"/>
    <p:sldId id="297" r:id="rId33"/>
    <p:sldId id="288" r:id="rId34"/>
    <p:sldId id="294" r:id="rId35"/>
    <p:sldId id="305" r:id="rId36"/>
    <p:sldId id="279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2" autoAdjust="0"/>
    <p:restoredTop sz="89069" autoAdjust="0"/>
  </p:normalViewPr>
  <p:slideViewPr>
    <p:cSldViewPr>
      <p:cViewPr varScale="1">
        <p:scale>
          <a:sx n="104" d="100"/>
          <a:sy n="104" d="100"/>
        </p:scale>
        <p:origin x="17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Doporučený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trojpoměr</a:t>
            </a:r>
            <a:r>
              <a:rPr lang="cs-CZ" baseline="0" dirty="0" smtClean="0"/>
              <a:t> </a:t>
            </a:r>
            <a:endParaRPr lang="en-US" dirty="0"/>
          </a:p>
        </c:rich>
      </c:tx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cat>
            <c:strRef>
              <c:f>List1!$A$2:$A$4</c:f>
              <c:strCache>
                <c:ptCount val="3"/>
                <c:pt idx="0">
                  <c:v>Bílkoviny 10 - 15 %</c:v>
                </c:pt>
                <c:pt idx="1">
                  <c:v>Tuky 30 %</c:v>
                </c:pt>
                <c:pt idx="2">
                  <c:v>Sacharidy 55 - 60 %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15</c:v>
                </c:pt>
                <c:pt idx="1">
                  <c:v>30</c:v>
                </c:pt>
                <c:pt idx="2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150747139206755"/>
          <c:y val="0.33809621062992168"/>
          <c:w val="0.33506396114717429"/>
          <c:h val="0.216093892018836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349C55-0184-482F-83C5-B0CA59FB7C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8CCE2BA-B7CD-41E3-9481-FD33C4D6719E}">
      <dgm:prSet/>
      <dgm:spPr/>
      <dgm:t>
        <a:bodyPr/>
        <a:lstStyle/>
        <a:p>
          <a:pPr rtl="0"/>
          <a:r>
            <a:rPr lang="cs-CZ" dirty="0" smtClean="0"/>
            <a:t>Výchozí látka pro tělesné tkáně a buňky</a:t>
          </a:r>
          <a:endParaRPr lang="cs-CZ" dirty="0"/>
        </a:p>
      </dgm:t>
    </dgm:pt>
    <dgm:pt modelId="{590236EB-F3C2-41D2-AEAF-253091E5EEF6}" type="parTrans" cxnId="{E2FF72EB-24A7-4FF3-98CF-86D59A1A4752}">
      <dgm:prSet/>
      <dgm:spPr/>
      <dgm:t>
        <a:bodyPr/>
        <a:lstStyle/>
        <a:p>
          <a:endParaRPr lang="cs-CZ"/>
        </a:p>
      </dgm:t>
    </dgm:pt>
    <dgm:pt modelId="{D0171BDB-B7C2-4759-BFE0-0CDAED833C01}" type="sibTrans" cxnId="{E2FF72EB-24A7-4FF3-98CF-86D59A1A4752}">
      <dgm:prSet/>
      <dgm:spPr/>
      <dgm:t>
        <a:bodyPr/>
        <a:lstStyle/>
        <a:p>
          <a:endParaRPr lang="cs-CZ"/>
        </a:p>
      </dgm:t>
    </dgm:pt>
    <dgm:pt modelId="{C8821D66-FC27-49DE-9824-C50D7A89C504}">
      <dgm:prSet/>
      <dgm:spPr/>
      <dgm:t>
        <a:bodyPr/>
        <a:lstStyle/>
        <a:p>
          <a:pPr rtl="0"/>
          <a:r>
            <a:rPr lang="cs-CZ" dirty="0" smtClean="0"/>
            <a:t>Obnova buněk a tkání</a:t>
          </a:r>
          <a:endParaRPr lang="cs-CZ" dirty="0"/>
        </a:p>
      </dgm:t>
    </dgm:pt>
    <dgm:pt modelId="{2EE0E027-6BBC-4330-8AF9-7FAAA5E4648B}" type="parTrans" cxnId="{28847314-8B3D-465C-B4BC-80C76A5C1386}">
      <dgm:prSet/>
      <dgm:spPr/>
      <dgm:t>
        <a:bodyPr/>
        <a:lstStyle/>
        <a:p>
          <a:endParaRPr lang="cs-CZ"/>
        </a:p>
      </dgm:t>
    </dgm:pt>
    <dgm:pt modelId="{B69D24D1-05DB-41AE-AB3D-FB8D8B02691B}" type="sibTrans" cxnId="{28847314-8B3D-465C-B4BC-80C76A5C1386}">
      <dgm:prSet/>
      <dgm:spPr/>
      <dgm:t>
        <a:bodyPr/>
        <a:lstStyle/>
        <a:p>
          <a:endParaRPr lang="cs-CZ"/>
        </a:p>
      </dgm:t>
    </dgm:pt>
    <dgm:pt modelId="{F37AAB87-8817-4789-9E3C-1512F28B19D6}">
      <dgm:prSet/>
      <dgm:spPr/>
      <dgm:t>
        <a:bodyPr/>
        <a:lstStyle/>
        <a:p>
          <a:pPr rtl="0"/>
          <a:r>
            <a:rPr lang="cs-CZ" i="0" dirty="0" smtClean="0">
              <a:solidFill>
                <a:schemeClr val="bg1"/>
              </a:solidFill>
            </a:rPr>
            <a:t>Udržování </a:t>
          </a:r>
          <a:r>
            <a:rPr lang="cs-CZ" i="0" dirty="0" err="1" smtClean="0">
              <a:solidFill>
                <a:schemeClr val="bg1"/>
              </a:solidFill>
            </a:rPr>
            <a:t>onkotického</a:t>
          </a:r>
          <a:r>
            <a:rPr lang="cs-CZ" i="0" dirty="0" smtClean="0">
              <a:solidFill>
                <a:schemeClr val="bg1"/>
              </a:solidFill>
            </a:rPr>
            <a:t> tlaku </a:t>
          </a:r>
          <a:endParaRPr lang="cs-CZ" i="0" dirty="0">
            <a:solidFill>
              <a:schemeClr val="bg1"/>
            </a:solidFill>
          </a:endParaRPr>
        </a:p>
      </dgm:t>
    </dgm:pt>
    <dgm:pt modelId="{3F85F8F3-F966-48C0-BEBE-5839C4CABE62}" type="parTrans" cxnId="{262BDA71-9B4F-479D-8414-247C795A66F1}">
      <dgm:prSet/>
      <dgm:spPr/>
      <dgm:t>
        <a:bodyPr/>
        <a:lstStyle/>
        <a:p>
          <a:endParaRPr lang="cs-CZ"/>
        </a:p>
      </dgm:t>
    </dgm:pt>
    <dgm:pt modelId="{AD287AE6-77FD-4BF7-8880-E20F30130198}" type="sibTrans" cxnId="{262BDA71-9B4F-479D-8414-247C795A66F1}">
      <dgm:prSet/>
      <dgm:spPr/>
      <dgm:t>
        <a:bodyPr/>
        <a:lstStyle/>
        <a:p>
          <a:endParaRPr lang="cs-CZ"/>
        </a:p>
      </dgm:t>
    </dgm:pt>
    <dgm:pt modelId="{0C87A301-7681-4D33-A59B-CF0EC6C32C86}">
      <dgm:prSet/>
      <dgm:spPr/>
      <dgm:t>
        <a:bodyPr/>
        <a:lstStyle/>
        <a:p>
          <a:pPr rtl="0"/>
          <a:r>
            <a:rPr lang="cs-CZ" dirty="0" smtClean="0"/>
            <a:t>Součást protilátek a látek na srážení krve</a:t>
          </a:r>
          <a:endParaRPr lang="cs-CZ" dirty="0"/>
        </a:p>
      </dgm:t>
    </dgm:pt>
    <dgm:pt modelId="{77E9457F-FFCE-4C44-B7A5-22B92BB0012A}" type="parTrans" cxnId="{55AA7DE5-0887-43ED-B659-0AE03C121E78}">
      <dgm:prSet/>
      <dgm:spPr/>
      <dgm:t>
        <a:bodyPr/>
        <a:lstStyle/>
        <a:p>
          <a:endParaRPr lang="cs-CZ"/>
        </a:p>
      </dgm:t>
    </dgm:pt>
    <dgm:pt modelId="{51D687C0-A6A7-471A-9CBC-C8BAA00FD7FE}" type="sibTrans" cxnId="{55AA7DE5-0887-43ED-B659-0AE03C121E78}">
      <dgm:prSet/>
      <dgm:spPr/>
      <dgm:t>
        <a:bodyPr/>
        <a:lstStyle/>
        <a:p>
          <a:endParaRPr lang="cs-CZ"/>
        </a:p>
      </dgm:t>
    </dgm:pt>
    <dgm:pt modelId="{92AF46FC-7CA1-468D-81C5-EC0DD18C5E34}">
      <dgm:prSet/>
      <dgm:spPr/>
      <dgm:t>
        <a:bodyPr/>
        <a:lstStyle/>
        <a:p>
          <a:pPr rtl="0"/>
          <a:r>
            <a:rPr lang="cs-CZ" dirty="0" smtClean="0"/>
            <a:t>Transportní prostředek pro tuky a vitaminy rozpustné v tucích</a:t>
          </a:r>
          <a:endParaRPr lang="cs-CZ" dirty="0"/>
        </a:p>
      </dgm:t>
    </dgm:pt>
    <dgm:pt modelId="{D7CAB367-A851-425E-B79D-DD3AB622D7F2}" type="parTrans" cxnId="{C64F816A-D394-4714-9D59-FB42A6D28165}">
      <dgm:prSet/>
      <dgm:spPr/>
      <dgm:t>
        <a:bodyPr/>
        <a:lstStyle/>
        <a:p>
          <a:endParaRPr lang="cs-CZ"/>
        </a:p>
      </dgm:t>
    </dgm:pt>
    <dgm:pt modelId="{ADC69DDF-B658-495B-BF38-96333BC3003C}" type="sibTrans" cxnId="{C64F816A-D394-4714-9D59-FB42A6D28165}">
      <dgm:prSet/>
      <dgm:spPr/>
      <dgm:t>
        <a:bodyPr/>
        <a:lstStyle/>
        <a:p>
          <a:endParaRPr lang="cs-CZ"/>
        </a:p>
      </dgm:t>
    </dgm:pt>
    <dgm:pt modelId="{21F1A243-BA7A-4772-9DD7-2B7AB2096BF2}">
      <dgm:prSet/>
      <dgm:spPr/>
      <dgm:t>
        <a:bodyPr/>
        <a:lstStyle/>
        <a:p>
          <a:pPr rtl="0"/>
          <a:r>
            <a:rPr lang="cs-CZ" dirty="0" smtClean="0"/>
            <a:t>Součást mateřského mléka, spermatu i krve</a:t>
          </a:r>
          <a:endParaRPr lang="cs-CZ" dirty="0"/>
        </a:p>
      </dgm:t>
    </dgm:pt>
    <dgm:pt modelId="{92B5FFCF-02CC-4D11-AD40-FFED9D61C0C2}" type="parTrans" cxnId="{5A4B4D2C-7CA3-40CF-8DE6-8384EEF9B1B3}">
      <dgm:prSet/>
      <dgm:spPr/>
      <dgm:t>
        <a:bodyPr/>
        <a:lstStyle/>
        <a:p>
          <a:endParaRPr lang="cs-CZ"/>
        </a:p>
      </dgm:t>
    </dgm:pt>
    <dgm:pt modelId="{9CFC7C12-60CC-48CA-9E92-43009A710473}" type="sibTrans" cxnId="{5A4B4D2C-7CA3-40CF-8DE6-8384EEF9B1B3}">
      <dgm:prSet/>
      <dgm:spPr/>
      <dgm:t>
        <a:bodyPr/>
        <a:lstStyle/>
        <a:p>
          <a:endParaRPr lang="cs-CZ"/>
        </a:p>
      </dgm:t>
    </dgm:pt>
    <dgm:pt modelId="{185FF266-4376-4B6B-B648-B226B5EAE09C}">
      <dgm:prSet/>
      <dgm:spPr/>
      <dgm:t>
        <a:bodyPr/>
        <a:lstStyle/>
        <a:p>
          <a:pPr rtl="0"/>
          <a:r>
            <a:rPr lang="cs-CZ" dirty="0" smtClean="0"/>
            <a:t>Výchozí látka pro tvorbu hormonů a enzymů</a:t>
          </a:r>
          <a:endParaRPr lang="cs-CZ" dirty="0"/>
        </a:p>
      </dgm:t>
    </dgm:pt>
    <dgm:pt modelId="{76A446A7-E718-4A76-8A02-80DDA4E97BD1}" type="sibTrans" cxnId="{793CE30C-1EC3-4290-9807-9A6F3C17C4E2}">
      <dgm:prSet/>
      <dgm:spPr/>
      <dgm:t>
        <a:bodyPr/>
        <a:lstStyle/>
        <a:p>
          <a:endParaRPr lang="cs-CZ"/>
        </a:p>
      </dgm:t>
    </dgm:pt>
    <dgm:pt modelId="{50518855-ABFF-4EE1-A74B-BD30C4DFB7FF}" type="parTrans" cxnId="{793CE30C-1EC3-4290-9807-9A6F3C17C4E2}">
      <dgm:prSet/>
      <dgm:spPr/>
      <dgm:t>
        <a:bodyPr/>
        <a:lstStyle/>
        <a:p>
          <a:endParaRPr lang="cs-CZ"/>
        </a:p>
      </dgm:t>
    </dgm:pt>
    <dgm:pt modelId="{9C51EED0-5C65-4569-8540-A335AB6E15C0}" type="pres">
      <dgm:prSet presAssocID="{98349C55-0184-482F-83C5-B0CA59FB7C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475F517-AD1E-47E9-9752-01CEFAA49261}" type="pres">
      <dgm:prSet presAssocID="{38CCE2BA-B7CD-41E3-9481-FD33C4D6719E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DFF429-76EC-4981-918D-A20440F57301}" type="pres">
      <dgm:prSet presAssocID="{D0171BDB-B7C2-4759-BFE0-0CDAED833C01}" presName="spacer" presStyleCnt="0"/>
      <dgm:spPr/>
    </dgm:pt>
    <dgm:pt modelId="{2D95A160-891D-407F-94FF-0F68EE0C32C2}" type="pres">
      <dgm:prSet presAssocID="{185FF266-4376-4B6B-B648-B226B5EAE09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4AC776-3FF1-44E4-AA83-C3B74E5E0274}" type="pres">
      <dgm:prSet presAssocID="{76A446A7-E718-4A76-8A02-80DDA4E97BD1}" presName="spacer" presStyleCnt="0"/>
      <dgm:spPr/>
    </dgm:pt>
    <dgm:pt modelId="{E153A9E8-915B-489C-8B99-07E90C3CDFAA}" type="pres">
      <dgm:prSet presAssocID="{C8821D66-FC27-49DE-9824-C50D7A89C50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75A00C-BE60-4629-914D-C6FDAFAE2E96}" type="pres">
      <dgm:prSet presAssocID="{B69D24D1-05DB-41AE-AB3D-FB8D8B02691B}" presName="spacer" presStyleCnt="0"/>
      <dgm:spPr/>
    </dgm:pt>
    <dgm:pt modelId="{A10CCFD5-95DD-4AAC-96B1-21D719378A88}" type="pres">
      <dgm:prSet presAssocID="{F37AAB87-8817-4789-9E3C-1512F28B19D6}" presName="parentText" presStyleLbl="node1" presStyleIdx="3" presStyleCnt="7" custLinFactNeighborX="126" custLinFactNeighborY="3654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1DDD61-6BBC-4804-8B1C-3AB669CE27BE}" type="pres">
      <dgm:prSet presAssocID="{AD287AE6-77FD-4BF7-8880-E20F30130198}" presName="spacer" presStyleCnt="0"/>
      <dgm:spPr/>
    </dgm:pt>
    <dgm:pt modelId="{716287FB-E108-4008-83AD-1DCE5D3F43FB}" type="pres">
      <dgm:prSet presAssocID="{0C87A301-7681-4D33-A59B-CF0EC6C32C8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0D60CA-4F37-49B6-80B1-D283084D79D5}" type="pres">
      <dgm:prSet presAssocID="{51D687C0-A6A7-471A-9CBC-C8BAA00FD7FE}" presName="spacer" presStyleCnt="0"/>
      <dgm:spPr/>
    </dgm:pt>
    <dgm:pt modelId="{F37F09F6-D7DF-4F23-97DF-D79876C33CE6}" type="pres">
      <dgm:prSet presAssocID="{92AF46FC-7CA1-468D-81C5-EC0DD18C5E3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DE02BD-64E6-4958-9947-9BF4A8977FF9}" type="pres">
      <dgm:prSet presAssocID="{ADC69DDF-B658-495B-BF38-96333BC3003C}" presName="spacer" presStyleCnt="0"/>
      <dgm:spPr/>
    </dgm:pt>
    <dgm:pt modelId="{52E9A9CB-77E1-465F-8AB2-7B4917DD17FF}" type="pres">
      <dgm:prSet presAssocID="{21F1A243-BA7A-4772-9DD7-2B7AB2096BF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48A05AB-487C-48D6-B050-ADD6CCB2411E}" type="presOf" srcId="{92AF46FC-7CA1-468D-81C5-EC0DD18C5E34}" destId="{F37F09F6-D7DF-4F23-97DF-D79876C33CE6}" srcOrd="0" destOrd="0" presId="urn:microsoft.com/office/officeart/2005/8/layout/vList2"/>
    <dgm:cxn modelId="{07305936-B4EA-4D16-9BCA-AF4DC016D81C}" type="presOf" srcId="{185FF266-4376-4B6B-B648-B226B5EAE09C}" destId="{2D95A160-891D-407F-94FF-0F68EE0C32C2}" srcOrd="0" destOrd="0" presId="urn:microsoft.com/office/officeart/2005/8/layout/vList2"/>
    <dgm:cxn modelId="{D262AFC0-4272-4B75-A346-FB0C1BBAD382}" type="presOf" srcId="{38CCE2BA-B7CD-41E3-9481-FD33C4D6719E}" destId="{F475F517-AD1E-47E9-9752-01CEFAA49261}" srcOrd="0" destOrd="0" presId="urn:microsoft.com/office/officeart/2005/8/layout/vList2"/>
    <dgm:cxn modelId="{262BDA71-9B4F-479D-8414-247C795A66F1}" srcId="{98349C55-0184-482F-83C5-B0CA59FB7C79}" destId="{F37AAB87-8817-4789-9E3C-1512F28B19D6}" srcOrd="3" destOrd="0" parTransId="{3F85F8F3-F966-48C0-BEBE-5839C4CABE62}" sibTransId="{AD287AE6-77FD-4BF7-8880-E20F30130198}"/>
    <dgm:cxn modelId="{E9605CB1-B270-4359-80F8-1170010B2F83}" type="presOf" srcId="{98349C55-0184-482F-83C5-B0CA59FB7C79}" destId="{9C51EED0-5C65-4569-8540-A335AB6E15C0}" srcOrd="0" destOrd="0" presId="urn:microsoft.com/office/officeart/2005/8/layout/vList2"/>
    <dgm:cxn modelId="{8D51F518-58EC-4831-BBAB-747368525318}" type="presOf" srcId="{F37AAB87-8817-4789-9E3C-1512F28B19D6}" destId="{A10CCFD5-95DD-4AAC-96B1-21D719378A88}" srcOrd="0" destOrd="0" presId="urn:microsoft.com/office/officeart/2005/8/layout/vList2"/>
    <dgm:cxn modelId="{DEEEBC67-82FA-4585-98AD-448873EBC418}" type="presOf" srcId="{0C87A301-7681-4D33-A59B-CF0EC6C32C86}" destId="{716287FB-E108-4008-83AD-1DCE5D3F43FB}" srcOrd="0" destOrd="0" presId="urn:microsoft.com/office/officeart/2005/8/layout/vList2"/>
    <dgm:cxn modelId="{55AA7DE5-0887-43ED-B659-0AE03C121E78}" srcId="{98349C55-0184-482F-83C5-B0CA59FB7C79}" destId="{0C87A301-7681-4D33-A59B-CF0EC6C32C86}" srcOrd="4" destOrd="0" parTransId="{77E9457F-FFCE-4C44-B7A5-22B92BB0012A}" sibTransId="{51D687C0-A6A7-471A-9CBC-C8BAA00FD7FE}"/>
    <dgm:cxn modelId="{E1F6A183-1627-44AB-BDCF-A2426B21037B}" type="presOf" srcId="{C8821D66-FC27-49DE-9824-C50D7A89C504}" destId="{E153A9E8-915B-489C-8B99-07E90C3CDFAA}" srcOrd="0" destOrd="0" presId="urn:microsoft.com/office/officeart/2005/8/layout/vList2"/>
    <dgm:cxn modelId="{5A4B4D2C-7CA3-40CF-8DE6-8384EEF9B1B3}" srcId="{98349C55-0184-482F-83C5-B0CA59FB7C79}" destId="{21F1A243-BA7A-4772-9DD7-2B7AB2096BF2}" srcOrd="6" destOrd="0" parTransId="{92B5FFCF-02CC-4D11-AD40-FFED9D61C0C2}" sibTransId="{9CFC7C12-60CC-48CA-9E92-43009A710473}"/>
    <dgm:cxn modelId="{5ECE75C0-7B50-45A6-8E17-9DA8F7A83423}" type="presOf" srcId="{21F1A243-BA7A-4772-9DD7-2B7AB2096BF2}" destId="{52E9A9CB-77E1-465F-8AB2-7B4917DD17FF}" srcOrd="0" destOrd="0" presId="urn:microsoft.com/office/officeart/2005/8/layout/vList2"/>
    <dgm:cxn modelId="{793CE30C-1EC3-4290-9807-9A6F3C17C4E2}" srcId="{98349C55-0184-482F-83C5-B0CA59FB7C79}" destId="{185FF266-4376-4B6B-B648-B226B5EAE09C}" srcOrd="1" destOrd="0" parTransId="{50518855-ABFF-4EE1-A74B-BD30C4DFB7FF}" sibTransId="{76A446A7-E718-4A76-8A02-80DDA4E97BD1}"/>
    <dgm:cxn modelId="{E2FF72EB-24A7-4FF3-98CF-86D59A1A4752}" srcId="{98349C55-0184-482F-83C5-B0CA59FB7C79}" destId="{38CCE2BA-B7CD-41E3-9481-FD33C4D6719E}" srcOrd="0" destOrd="0" parTransId="{590236EB-F3C2-41D2-AEAF-253091E5EEF6}" sibTransId="{D0171BDB-B7C2-4759-BFE0-0CDAED833C01}"/>
    <dgm:cxn modelId="{28847314-8B3D-465C-B4BC-80C76A5C1386}" srcId="{98349C55-0184-482F-83C5-B0CA59FB7C79}" destId="{C8821D66-FC27-49DE-9824-C50D7A89C504}" srcOrd="2" destOrd="0" parTransId="{2EE0E027-6BBC-4330-8AF9-7FAAA5E4648B}" sibTransId="{B69D24D1-05DB-41AE-AB3D-FB8D8B02691B}"/>
    <dgm:cxn modelId="{C64F816A-D394-4714-9D59-FB42A6D28165}" srcId="{98349C55-0184-482F-83C5-B0CA59FB7C79}" destId="{92AF46FC-7CA1-468D-81C5-EC0DD18C5E34}" srcOrd="5" destOrd="0" parTransId="{D7CAB367-A851-425E-B79D-DD3AB622D7F2}" sibTransId="{ADC69DDF-B658-495B-BF38-96333BC3003C}"/>
    <dgm:cxn modelId="{63229CA0-86E1-405C-ACB6-DC6602E6A1C2}" type="presParOf" srcId="{9C51EED0-5C65-4569-8540-A335AB6E15C0}" destId="{F475F517-AD1E-47E9-9752-01CEFAA49261}" srcOrd="0" destOrd="0" presId="urn:microsoft.com/office/officeart/2005/8/layout/vList2"/>
    <dgm:cxn modelId="{74C6A8D8-2332-4176-A3E9-B2EE801C3CEF}" type="presParOf" srcId="{9C51EED0-5C65-4569-8540-A335AB6E15C0}" destId="{0CDFF429-76EC-4981-918D-A20440F57301}" srcOrd="1" destOrd="0" presId="urn:microsoft.com/office/officeart/2005/8/layout/vList2"/>
    <dgm:cxn modelId="{11161C1C-6649-4D24-B1C6-85464CFE20C1}" type="presParOf" srcId="{9C51EED0-5C65-4569-8540-A335AB6E15C0}" destId="{2D95A160-891D-407F-94FF-0F68EE0C32C2}" srcOrd="2" destOrd="0" presId="urn:microsoft.com/office/officeart/2005/8/layout/vList2"/>
    <dgm:cxn modelId="{9D11BA9C-DE6F-459B-BDA9-6B640E524907}" type="presParOf" srcId="{9C51EED0-5C65-4569-8540-A335AB6E15C0}" destId="{094AC776-3FF1-44E4-AA83-C3B74E5E0274}" srcOrd="3" destOrd="0" presId="urn:microsoft.com/office/officeart/2005/8/layout/vList2"/>
    <dgm:cxn modelId="{DE676EB5-EFA7-4D95-9756-F69AB36F4A96}" type="presParOf" srcId="{9C51EED0-5C65-4569-8540-A335AB6E15C0}" destId="{E153A9E8-915B-489C-8B99-07E90C3CDFAA}" srcOrd="4" destOrd="0" presId="urn:microsoft.com/office/officeart/2005/8/layout/vList2"/>
    <dgm:cxn modelId="{A953E95C-7366-4710-90DE-49EBD26DAECA}" type="presParOf" srcId="{9C51EED0-5C65-4569-8540-A335AB6E15C0}" destId="{4475A00C-BE60-4629-914D-C6FDAFAE2E96}" srcOrd="5" destOrd="0" presId="urn:microsoft.com/office/officeart/2005/8/layout/vList2"/>
    <dgm:cxn modelId="{658F7E11-4A0B-4E70-855B-A86D85E37AAA}" type="presParOf" srcId="{9C51EED0-5C65-4569-8540-A335AB6E15C0}" destId="{A10CCFD5-95DD-4AAC-96B1-21D719378A88}" srcOrd="6" destOrd="0" presId="urn:microsoft.com/office/officeart/2005/8/layout/vList2"/>
    <dgm:cxn modelId="{A41250FA-70D2-4F30-AF8D-3A76123E8352}" type="presParOf" srcId="{9C51EED0-5C65-4569-8540-A335AB6E15C0}" destId="{311DDD61-6BBC-4804-8B1C-3AB669CE27BE}" srcOrd="7" destOrd="0" presId="urn:microsoft.com/office/officeart/2005/8/layout/vList2"/>
    <dgm:cxn modelId="{088B51B0-C2E2-425E-AF58-647D84FC0A47}" type="presParOf" srcId="{9C51EED0-5C65-4569-8540-A335AB6E15C0}" destId="{716287FB-E108-4008-83AD-1DCE5D3F43FB}" srcOrd="8" destOrd="0" presId="urn:microsoft.com/office/officeart/2005/8/layout/vList2"/>
    <dgm:cxn modelId="{33C2CCEB-E993-4BFB-84A5-6C2002C8CBAB}" type="presParOf" srcId="{9C51EED0-5C65-4569-8540-A335AB6E15C0}" destId="{B00D60CA-4F37-49B6-80B1-D283084D79D5}" srcOrd="9" destOrd="0" presId="urn:microsoft.com/office/officeart/2005/8/layout/vList2"/>
    <dgm:cxn modelId="{3375220D-935F-464B-8BD3-0387BCF2136B}" type="presParOf" srcId="{9C51EED0-5C65-4569-8540-A335AB6E15C0}" destId="{F37F09F6-D7DF-4F23-97DF-D79876C33CE6}" srcOrd="10" destOrd="0" presId="urn:microsoft.com/office/officeart/2005/8/layout/vList2"/>
    <dgm:cxn modelId="{5AE24E1C-B306-4DB7-B775-B2B258843BCD}" type="presParOf" srcId="{9C51EED0-5C65-4569-8540-A335AB6E15C0}" destId="{CEDE02BD-64E6-4958-9947-9BF4A8977FF9}" srcOrd="11" destOrd="0" presId="urn:microsoft.com/office/officeart/2005/8/layout/vList2"/>
    <dgm:cxn modelId="{6E98D5C2-6D53-411A-8FE6-46ED0095F0DB}" type="presParOf" srcId="{9C51EED0-5C65-4569-8540-A335AB6E15C0}" destId="{52E9A9CB-77E1-465F-8AB2-7B4917DD17F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7D325-24D0-45CA-BEBB-EFB74D94674B}" type="datetimeFigureOut">
              <a:rPr lang="cs-CZ" smtClean="0"/>
              <a:pPr/>
              <a:t>7.12.2016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57A91-9263-44C9-900F-F3ADC2964B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41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Tento</a:t>
            </a:r>
            <a:r>
              <a:rPr lang="cs-CZ" baseline="0" dirty="0" smtClean="0"/>
              <a:t> slide – pouštění obrázků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57A91-9263-44C9-900F-F3ADC2964B2E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565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 </a:t>
            </a:r>
            <a:r>
              <a:rPr lang="cs-CZ" dirty="0" err="1" smtClean="0"/>
              <a:t>bebe</a:t>
            </a:r>
            <a:r>
              <a:rPr lang="cs-CZ" dirty="0" smtClean="0"/>
              <a:t> na </a:t>
            </a:r>
            <a:r>
              <a:rPr lang="cs-CZ" dirty="0" err="1" smtClean="0"/>
              <a:t>mekko</a:t>
            </a:r>
            <a:r>
              <a:rPr lang="cs-CZ" dirty="0" smtClean="0"/>
              <a:t> mrknout,</a:t>
            </a:r>
            <a:r>
              <a:rPr lang="cs-CZ" baseline="0" dirty="0" smtClean="0"/>
              <a:t> zda není dělené z vejce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57A91-9263-44C9-900F-F3ADC2964B2E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379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Můžu nechat, ale</a:t>
            </a:r>
            <a:r>
              <a:rPr lang="cs-CZ" baseline="0" dirty="0" smtClean="0"/>
              <a:t> okomentovat a </a:t>
            </a:r>
            <a:r>
              <a:rPr lang="cs-CZ" baseline="0" dirty="0" err="1" smtClean="0"/>
              <a:t>dovysvětlit</a:t>
            </a:r>
            <a:r>
              <a:rPr lang="cs-CZ" baseline="0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57A91-9263-44C9-900F-F3ADC2964B2E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376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57A91-9263-44C9-900F-F3ADC2964B2E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871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 </a:t>
            </a:r>
            <a:r>
              <a:rPr lang="cs-CZ" dirty="0" err="1" smtClean="0"/>
              <a:t>kwashiorkoru</a:t>
            </a:r>
            <a:r>
              <a:rPr lang="cs-CZ" baseline="0" dirty="0" smtClean="0"/>
              <a:t> –  otok proč? </a:t>
            </a:r>
            <a:r>
              <a:rPr lang="cs-CZ" baseline="0" dirty="0" err="1" smtClean="0"/>
              <a:t>Onkotický</a:t>
            </a:r>
            <a:r>
              <a:rPr lang="cs-CZ" baseline="0" dirty="0" smtClean="0"/>
              <a:t> tlak – vysvětlit jak , Kolik % dětí umírá na podvýživu v kterých zemích 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57A91-9263-44C9-900F-F3ADC2964B2E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132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Kulturisti</a:t>
            </a:r>
            <a:r>
              <a:rPr lang="cs-CZ" baseline="0" dirty="0" smtClean="0"/>
              <a:t> – více bílkovin nerovná se více svalů, hranice příjmu bílkovin 2g/kg tělesné hmotnosti ?? </a:t>
            </a:r>
            <a:r>
              <a:rPr lang="cs-CZ" baseline="0" dirty="0" err="1" smtClean="0"/>
              <a:t>Nízkosacharidové</a:t>
            </a:r>
            <a:r>
              <a:rPr lang="cs-CZ" baseline="0" dirty="0" smtClean="0"/>
              <a:t> diety, zmínit možná i riziko </a:t>
            </a:r>
            <a:r>
              <a:rPr lang="cs-CZ" baseline="0" dirty="0" err="1" smtClean="0"/>
              <a:t>paleodiety</a:t>
            </a:r>
            <a:r>
              <a:rPr lang="cs-CZ" baseline="0" dirty="0" smtClean="0"/>
              <a:t> , důsledek nadbytečného příjmu B – porucha funkce ledvin (proč) porucha funkce jater, nárůst hmotnosti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57A91-9263-44C9-900F-F3ADC2964B2E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982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mat. od Haliny – pravá a nepravá negativní </a:t>
            </a:r>
            <a:r>
              <a:rPr lang="cs-CZ" dirty="0" err="1" smtClean="0">
                <a:solidFill>
                  <a:srgbClr val="FF0000"/>
                </a:solidFill>
              </a:rPr>
              <a:t>bílance</a:t>
            </a:r>
            <a:r>
              <a:rPr lang="cs-CZ" dirty="0" smtClean="0">
                <a:solidFill>
                  <a:srgbClr val="FF0000"/>
                </a:solidFill>
              </a:rPr>
              <a:t>, zajímavost-  kosmonauti</a:t>
            </a:r>
            <a:r>
              <a:rPr lang="cs-CZ" baseline="0" dirty="0" smtClean="0">
                <a:solidFill>
                  <a:srgbClr val="FF0000"/>
                </a:solidFill>
              </a:rPr>
              <a:t> – nechat je hádat mají negativní proč?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57A91-9263-44C9-900F-F3ADC2964B2E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943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Otázku položit –</a:t>
            </a:r>
            <a:r>
              <a:rPr lang="cs-CZ" baseline="0" dirty="0" smtClean="0"/>
              <a:t> Může při některé formě alternativního stravování dojít k nedostatečnému příjmu esenciálních AK ? Důvody  k alternativnímu stravování , zmínit makrobiotiku, </a:t>
            </a:r>
            <a:r>
              <a:rPr lang="cs-CZ" baseline="0" dirty="0" err="1" smtClean="0"/>
              <a:t>raw</a:t>
            </a:r>
            <a:r>
              <a:rPr lang="cs-CZ" baseline="0" dirty="0" smtClean="0"/>
              <a:t>, vegetariánství, veganství,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57A91-9263-44C9-900F-F3ADC2964B2E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83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76DA314-7B47-4546-B739-32C637C0C45D}" type="datetimeFigureOut">
              <a:rPr lang="cs-CZ" smtClean="0"/>
              <a:pPr/>
              <a:t>7.12.2016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4C71C88-5091-49A3-8764-20D5496386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A314-7B47-4546-B739-32C637C0C45D}" type="datetimeFigureOut">
              <a:rPr lang="cs-CZ" smtClean="0"/>
              <a:pPr/>
              <a:t>7.12.2016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1C88-5091-49A3-8764-20D5496386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A314-7B47-4546-B739-32C637C0C45D}" type="datetimeFigureOut">
              <a:rPr lang="cs-CZ" smtClean="0"/>
              <a:pPr/>
              <a:t>7.12.2016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1C88-5091-49A3-8764-20D5496386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A314-7B47-4546-B739-32C637C0C45D}" type="datetimeFigureOut">
              <a:rPr lang="cs-CZ" smtClean="0"/>
              <a:pPr/>
              <a:t>7.12.2016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1C88-5091-49A3-8764-20D5496386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76DA314-7B47-4546-B739-32C637C0C45D}" type="datetimeFigureOut">
              <a:rPr lang="cs-CZ" smtClean="0"/>
              <a:pPr/>
              <a:t>7.12.2016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4C71C88-5091-49A3-8764-20D5496386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A314-7B47-4546-B739-32C637C0C45D}" type="datetimeFigureOut">
              <a:rPr lang="cs-CZ" smtClean="0"/>
              <a:pPr/>
              <a:t>7.12.2016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1C88-5091-49A3-8764-20D5496386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A314-7B47-4546-B739-32C637C0C45D}" type="datetimeFigureOut">
              <a:rPr lang="cs-CZ" smtClean="0"/>
              <a:pPr/>
              <a:t>7.12.2016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1C88-5091-49A3-8764-20D5496386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A314-7B47-4546-B739-32C637C0C45D}" type="datetimeFigureOut">
              <a:rPr lang="cs-CZ" smtClean="0"/>
              <a:pPr/>
              <a:t>7.12.2016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1C88-5091-49A3-8764-20D5496386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A314-7B47-4546-B739-32C637C0C45D}" type="datetimeFigureOut">
              <a:rPr lang="cs-CZ" smtClean="0"/>
              <a:pPr/>
              <a:t>7.12.2016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1C88-5091-49A3-8764-20D5496386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A314-7B47-4546-B739-32C637C0C45D}" type="datetimeFigureOut">
              <a:rPr lang="cs-CZ" smtClean="0"/>
              <a:pPr/>
              <a:t>7.12.2016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1C88-5091-49A3-8764-20D5496386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A314-7B47-4546-B739-32C637C0C45D}" type="datetimeFigureOut">
              <a:rPr lang="cs-CZ" smtClean="0"/>
              <a:pPr/>
              <a:t>7.12.2016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1C88-5091-49A3-8764-20D5496386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76DA314-7B47-4546-B739-32C637C0C45D}" type="datetimeFigureOut">
              <a:rPr lang="cs-CZ" smtClean="0"/>
              <a:pPr/>
              <a:t>7.12.2016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4C71C88-5091-49A3-8764-20D54963865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15.jpeg"/><Relationship Id="rId4" Type="http://schemas.openxmlformats.org/officeDocument/2006/relationships/image" Target="../media/image17.jpeg"/><Relationship Id="rId9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ZÁKLADNÍ SLOŽKY VÝŽIVY - BÍLKOVINY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5013176"/>
            <a:ext cx="7241232" cy="968846"/>
          </a:xfrm>
        </p:spPr>
        <p:txBody>
          <a:bodyPr>
            <a:normAutofit/>
          </a:bodyPr>
          <a:lstStyle/>
          <a:p>
            <a:pPr algn="r"/>
            <a:r>
              <a:rPr lang="cs-CZ" dirty="0" smtClean="0"/>
              <a:t>Bc. Lucie Vlková </a:t>
            </a:r>
          </a:p>
          <a:p>
            <a:pPr algn="r"/>
            <a:r>
              <a:rPr lang="cs-CZ" dirty="0" smtClean="0"/>
              <a:t>Nutriční terapeut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Ostatní 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Histidin</a:t>
            </a:r>
            <a:r>
              <a:rPr lang="cs-CZ" dirty="0" smtClean="0"/>
              <a:t> – </a:t>
            </a:r>
            <a:r>
              <a:rPr lang="cs-CZ" dirty="0" err="1" smtClean="0"/>
              <a:t>prekurzor</a:t>
            </a:r>
            <a:r>
              <a:rPr lang="cs-CZ" dirty="0" smtClean="0"/>
              <a:t> pro histamin (alergie – přirozený </a:t>
            </a:r>
            <a:r>
              <a:rPr lang="cs-CZ" dirty="0" err="1" smtClean="0"/>
              <a:t>mediátor</a:t>
            </a:r>
            <a:r>
              <a:rPr lang="cs-CZ" dirty="0" smtClean="0"/>
              <a:t> zánětu)</a:t>
            </a:r>
          </a:p>
          <a:p>
            <a:r>
              <a:rPr lang="cs-CZ" b="1" dirty="0" smtClean="0"/>
              <a:t>Arginin</a:t>
            </a:r>
            <a:r>
              <a:rPr lang="cs-CZ" dirty="0" smtClean="0"/>
              <a:t> – zdroj NO (oxid dusnatý) vasodilatátor</a:t>
            </a:r>
          </a:p>
          <a:p>
            <a:pPr lvl="1"/>
            <a:r>
              <a:rPr lang="cs-CZ" dirty="0" err="1" smtClean="0"/>
              <a:t>glutamin</a:t>
            </a:r>
            <a:r>
              <a:rPr lang="cs-CZ" dirty="0" smtClean="0"/>
              <a:t> a arginin – potřeba výrazně vzrůstá při stresových a katabolických stavech – hrají tedy významnou úlohu u kriticky nemocných pacientů</a:t>
            </a:r>
          </a:p>
          <a:p>
            <a:r>
              <a:rPr lang="cs-CZ" b="1" dirty="0" smtClean="0"/>
              <a:t>Kyselina </a:t>
            </a:r>
            <a:r>
              <a:rPr lang="cs-CZ" b="1" dirty="0" err="1" smtClean="0"/>
              <a:t>glutamová</a:t>
            </a:r>
            <a:r>
              <a:rPr lang="cs-CZ" b="1" dirty="0" smtClean="0"/>
              <a:t> </a:t>
            </a:r>
            <a:r>
              <a:rPr lang="cs-CZ" dirty="0" smtClean="0"/>
              <a:t>– sodná sůl – ochucovadlo – </a:t>
            </a:r>
            <a:r>
              <a:rPr lang="cs-CZ" dirty="0" err="1" smtClean="0"/>
              <a:t>glutamát</a:t>
            </a:r>
            <a:r>
              <a:rPr lang="cs-CZ" dirty="0" smtClean="0"/>
              <a:t> (potravinářský průmysl - maggi) </a:t>
            </a:r>
          </a:p>
          <a:p>
            <a:r>
              <a:rPr lang="cs-CZ" b="1" dirty="0" smtClean="0"/>
              <a:t>Prolin</a:t>
            </a:r>
            <a:r>
              <a:rPr lang="cs-CZ" dirty="0" smtClean="0"/>
              <a:t> – v kolagenu – hlavní protein pojivové tkáně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Otáz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96752"/>
            <a:ext cx="5616624" cy="51125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     LIMITUJÍCÍ AMINOKYSELINA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LIMITUJÍCÍ AMINOKYSELINA = Esenciální aminokyselina obsažená v dané potravině v nejmenším množství ve vztahu k potřebě těla</a:t>
            </a:r>
            <a:endParaRPr lang="cs-CZ" sz="21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endParaRPr lang="cs-CZ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u="sng" dirty="0" smtClean="0"/>
              <a:t>Limitující aminokyseliny -&gt; </a:t>
            </a:r>
            <a:r>
              <a:rPr lang="cs-CZ" u="sng" dirty="0" err="1" smtClean="0"/>
              <a:t>Neplnohodnoný</a:t>
            </a:r>
            <a:r>
              <a:rPr lang="cs-CZ" u="sng" dirty="0" smtClean="0"/>
              <a:t> zdroj B</a:t>
            </a:r>
            <a:endParaRPr lang="cs-CZ" dirty="0" smtClean="0"/>
          </a:p>
          <a:p>
            <a:r>
              <a:rPr lang="cs-CZ" dirty="0" smtClean="0"/>
              <a:t>Obilniny: (např. rýže, kukuřice): </a:t>
            </a:r>
            <a:r>
              <a:rPr lang="cs-CZ" dirty="0" smtClean="0">
                <a:solidFill>
                  <a:srgbClr val="FF0000"/>
                </a:solidFill>
              </a:rPr>
              <a:t>Lysin</a:t>
            </a:r>
          </a:p>
          <a:p>
            <a:r>
              <a:rPr lang="cs-CZ" dirty="0" smtClean="0"/>
              <a:t>Luštěniny (např. čočka, fazole): </a:t>
            </a:r>
            <a:r>
              <a:rPr lang="cs-CZ" dirty="0" err="1" smtClean="0">
                <a:solidFill>
                  <a:srgbClr val="FF0000"/>
                </a:solidFill>
              </a:rPr>
              <a:t>Methionin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Otáz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96752"/>
            <a:ext cx="5616624" cy="51125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      ZDROJE BÍLKOVIN V POTRAVĚ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řech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132856"/>
            <a:ext cx="2619375" cy="1743075"/>
          </a:xfrm>
          <a:prstGeom prst="rect">
            <a:avLst/>
          </a:prstGeom>
        </p:spPr>
      </p:pic>
      <p:pic>
        <p:nvPicPr>
          <p:cNvPr id="16" name="Obrázek 15" descr="luštěniny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509120"/>
            <a:ext cx="255270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mas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645023"/>
            <a:ext cx="3464714" cy="2388121"/>
          </a:xfrm>
          <a:prstGeom prst="rect">
            <a:avLst/>
          </a:prstGeom>
        </p:spPr>
      </p:pic>
      <p:pic>
        <p:nvPicPr>
          <p:cNvPr id="12" name="Obrázek 11" descr="bíly jogur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4697760"/>
            <a:ext cx="237626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 descr="ryb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1"/>
            <a:ext cx="4320480" cy="2559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Zástupný symbol pro obsah 3" descr="vejce.jpg"/>
          <p:cNvPicPr>
            <a:picLocks noGrp="1" noChangeAspect="1"/>
          </p:cNvPicPr>
          <p:nvPr>
            <p:ph sz="quarter" idx="1"/>
          </p:nvPr>
        </p:nvPicPr>
        <p:blipFill>
          <a:blip r:embed="rId8" cstate="print"/>
          <a:stretch>
            <a:fillRect/>
          </a:stretch>
        </p:blipFill>
        <p:spPr>
          <a:xfrm>
            <a:off x="179513" y="188640"/>
            <a:ext cx="3024336" cy="2411908"/>
          </a:xfrm>
        </p:spPr>
      </p:pic>
      <p:pic>
        <p:nvPicPr>
          <p:cNvPr id="13" name="Obrázek 12" descr="sý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492896"/>
            <a:ext cx="2483768" cy="1652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ázek 13" descr="obilnin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15025" y="3645024"/>
            <a:ext cx="3228975" cy="141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 descr="mlék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91880" y="1052736"/>
            <a:ext cx="1897552" cy="286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ořechy 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437112"/>
            <a:ext cx="2619375" cy="17430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4040188" cy="685800"/>
          </a:xfrm>
        </p:spPr>
        <p:txBody>
          <a:bodyPr/>
          <a:lstStyle/>
          <a:p>
            <a:r>
              <a:rPr lang="cs-CZ" dirty="0" smtClean="0"/>
              <a:t>Plnohodnotné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572000" y="476672"/>
            <a:ext cx="4041775" cy="685800"/>
          </a:xfrm>
        </p:spPr>
        <p:txBody>
          <a:bodyPr/>
          <a:lstStyle/>
          <a:p>
            <a:r>
              <a:rPr lang="cs-CZ" dirty="0" smtClean="0"/>
              <a:t>Neplnohodnotné </a:t>
            </a:r>
            <a:endParaRPr lang="cs-CZ" dirty="0"/>
          </a:p>
        </p:txBody>
      </p:sp>
      <p:pic>
        <p:nvPicPr>
          <p:cNvPr id="7" name="Zástupný symbol pro obsah 6" descr="maso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1196752"/>
            <a:ext cx="1872208" cy="1500530"/>
          </a:xfrm>
        </p:spPr>
      </p:pic>
      <p:pic>
        <p:nvPicPr>
          <p:cNvPr id="8" name="Zástupný symbol pro obsah 7" descr="bíly jogurt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7544" y="4221088"/>
            <a:ext cx="1579984" cy="1512168"/>
          </a:xfrm>
        </p:spPr>
      </p:pic>
      <p:pic>
        <p:nvPicPr>
          <p:cNvPr id="9" name="Obrázek 8" descr="mlé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2636912"/>
            <a:ext cx="1559231" cy="1944216"/>
          </a:xfrm>
          <a:prstGeom prst="rect">
            <a:avLst/>
          </a:prstGeom>
        </p:spPr>
      </p:pic>
      <p:pic>
        <p:nvPicPr>
          <p:cNvPr id="10" name="Obrázek 9" descr="vej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1196752"/>
            <a:ext cx="1512168" cy="1643611"/>
          </a:xfrm>
          <a:prstGeom prst="rect">
            <a:avLst/>
          </a:prstGeom>
        </p:spPr>
      </p:pic>
      <p:pic>
        <p:nvPicPr>
          <p:cNvPr id="11" name="Obrázek 10" descr="ryba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2708921"/>
            <a:ext cx="1656184" cy="1512168"/>
          </a:xfrm>
          <a:prstGeom prst="rect">
            <a:avLst/>
          </a:prstGeom>
        </p:spPr>
      </p:pic>
      <p:pic>
        <p:nvPicPr>
          <p:cNvPr id="12" name="Obrázek 11" descr="sý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63689" y="4382343"/>
            <a:ext cx="1944215" cy="1293787"/>
          </a:xfrm>
          <a:prstGeom prst="rect">
            <a:avLst/>
          </a:prstGeom>
        </p:spPr>
      </p:pic>
      <p:pic>
        <p:nvPicPr>
          <p:cNvPr id="13" name="Obrázek 12" descr="luštěniny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60032" y="1268760"/>
            <a:ext cx="2232248" cy="1790700"/>
          </a:xfrm>
          <a:prstGeom prst="rect">
            <a:avLst/>
          </a:prstGeom>
        </p:spPr>
      </p:pic>
      <p:pic>
        <p:nvPicPr>
          <p:cNvPr id="14" name="Obrázek 13" descr="obilnin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60032" y="3068960"/>
            <a:ext cx="3228975" cy="141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POTŘEBA BÍLKOVIN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</p:txBody>
      </p:sp>
      <p:graphicFrame>
        <p:nvGraphicFramePr>
          <p:cNvPr id="4" name="Zástupný symbol pro obsah 4"/>
          <p:cNvGraphicFramePr>
            <a:graphicFrameLocks/>
          </p:cNvGraphicFramePr>
          <p:nvPr/>
        </p:nvGraphicFramePr>
        <p:xfrm>
          <a:off x="395536" y="1052736"/>
          <a:ext cx="828092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736"/>
                <a:gridCol w="5746184"/>
              </a:tblGrid>
              <a:tr h="343261">
                <a:tc>
                  <a:txBody>
                    <a:bodyPr/>
                    <a:lstStyle/>
                    <a:p>
                      <a:r>
                        <a:rPr lang="cs-CZ" dirty="0" smtClean="0"/>
                        <a:t>Věk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Bílkoviny</a:t>
                      </a:r>
                      <a:r>
                        <a:rPr lang="cs-CZ" baseline="0" dirty="0" smtClean="0"/>
                        <a:t> ( g / kg / den)</a:t>
                      </a:r>
                      <a:endParaRPr lang="cs-CZ" dirty="0"/>
                    </a:p>
                  </a:txBody>
                  <a:tcPr/>
                </a:tc>
              </a:tr>
              <a:tr h="343261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Kojenci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343261">
                <a:tc>
                  <a:txBody>
                    <a:bodyPr/>
                    <a:lstStyle/>
                    <a:p>
                      <a:r>
                        <a:rPr lang="cs-CZ" dirty="0" smtClean="0"/>
                        <a:t>0 - &lt;</a:t>
                      </a:r>
                      <a:r>
                        <a:rPr lang="cs-CZ" baseline="0" dirty="0" smtClean="0"/>
                        <a:t> 1 měsíc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2,7</a:t>
                      </a:r>
                      <a:endParaRPr lang="cs-CZ" dirty="0"/>
                    </a:p>
                  </a:txBody>
                  <a:tcPr/>
                </a:tc>
              </a:tr>
              <a:tr h="343261">
                <a:tc>
                  <a:txBody>
                    <a:bodyPr/>
                    <a:lstStyle/>
                    <a:p>
                      <a:r>
                        <a:rPr lang="cs-CZ" b="0" dirty="0" smtClean="0"/>
                        <a:t>1 měsíc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2,0</a:t>
                      </a:r>
                      <a:endParaRPr lang="cs-CZ" dirty="0"/>
                    </a:p>
                  </a:txBody>
                  <a:tcPr/>
                </a:tc>
              </a:tr>
              <a:tr h="343261">
                <a:tc>
                  <a:txBody>
                    <a:bodyPr/>
                    <a:lstStyle/>
                    <a:p>
                      <a:r>
                        <a:rPr lang="cs-CZ" dirty="0" smtClean="0"/>
                        <a:t>2 –</a:t>
                      </a:r>
                      <a:r>
                        <a:rPr lang="cs-CZ" baseline="0" dirty="0" smtClean="0"/>
                        <a:t> 11 měsíců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1,5 – 1,1</a:t>
                      </a:r>
                      <a:endParaRPr lang="cs-CZ" dirty="0"/>
                    </a:p>
                  </a:txBody>
                  <a:tcPr/>
                </a:tc>
              </a:tr>
              <a:tr h="343261">
                <a:tc>
                  <a:txBody>
                    <a:bodyPr/>
                    <a:lstStyle/>
                    <a:p>
                      <a:r>
                        <a:rPr lang="cs-CZ" b="1" dirty="0" smtClean="0"/>
                        <a:t>Děti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43261">
                <a:tc>
                  <a:txBody>
                    <a:bodyPr/>
                    <a:lstStyle/>
                    <a:p>
                      <a:r>
                        <a:rPr lang="cs-CZ" dirty="0" smtClean="0"/>
                        <a:t>1 – 3 roky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1,0</a:t>
                      </a:r>
                      <a:endParaRPr lang="cs-CZ" dirty="0"/>
                    </a:p>
                  </a:txBody>
                  <a:tcPr/>
                </a:tc>
              </a:tr>
              <a:tr h="343261">
                <a:tc>
                  <a:txBody>
                    <a:bodyPr/>
                    <a:lstStyle/>
                    <a:p>
                      <a:r>
                        <a:rPr lang="cs-CZ" dirty="0" smtClean="0"/>
                        <a:t>4</a:t>
                      </a:r>
                      <a:r>
                        <a:rPr lang="cs-CZ" baseline="0" dirty="0" smtClean="0"/>
                        <a:t> – 14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0,8 </a:t>
                      </a:r>
                      <a:endParaRPr lang="cs-CZ" dirty="0"/>
                    </a:p>
                  </a:txBody>
                  <a:tcPr/>
                </a:tc>
              </a:tr>
              <a:tr h="343261">
                <a:tc>
                  <a:txBody>
                    <a:bodyPr/>
                    <a:lstStyle/>
                    <a:p>
                      <a:r>
                        <a:rPr lang="cs-CZ" b="1" dirty="0" smtClean="0"/>
                        <a:t>Dospívající</a:t>
                      </a:r>
                      <a:r>
                        <a:rPr lang="cs-CZ" b="1" baseline="0" dirty="0" smtClean="0"/>
                        <a:t>   </a:t>
                      </a:r>
                      <a:r>
                        <a:rPr lang="cs-CZ" baseline="0" dirty="0" smtClean="0"/>
                        <a:t>    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                               m</a:t>
                      </a:r>
                      <a:r>
                        <a:rPr lang="cs-CZ" baseline="0" dirty="0" smtClean="0"/>
                        <a:t>              </a:t>
                      </a:r>
                      <a:r>
                        <a:rPr lang="cs-CZ" dirty="0" smtClean="0"/>
                        <a:t>  ž  </a:t>
                      </a:r>
                      <a:endParaRPr lang="cs-CZ" dirty="0"/>
                    </a:p>
                  </a:txBody>
                  <a:tcPr/>
                </a:tc>
              </a:tr>
              <a:tr h="343261">
                <a:tc>
                  <a:txBody>
                    <a:bodyPr/>
                    <a:lstStyle/>
                    <a:p>
                      <a:r>
                        <a:rPr lang="cs-CZ" dirty="0" smtClean="0"/>
                        <a:t>15 – 18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                              0,9              0,8</a:t>
                      </a:r>
                      <a:endParaRPr lang="cs-CZ" dirty="0"/>
                    </a:p>
                  </a:txBody>
                  <a:tcPr/>
                </a:tc>
              </a:tr>
              <a:tr h="343261">
                <a:tc>
                  <a:txBody>
                    <a:bodyPr/>
                    <a:lstStyle/>
                    <a:p>
                      <a:r>
                        <a:rPr lang="cs-CZ" b="1" dirty="0" smtClean="0"/>
                        <a:t>Dospělí</a:t>
                      </a:r>
                      <a:r>
                        <a:rPr lang="cs-CZ" b="1" baseline="0" dirty="0" smtClean="0"/>
                        <a:t>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43261">
                <a:tc>
                  <a:txBody>
                    <a:bodyPr/>
                    <a:lstStyle/>
                    <a:p>
                      <a:r>
                        <a:rPr lang="cs-CZ" dirty="0" smtClean="0"/>
                        <a:t>19 – 65 let        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0,8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683568" y="6381328"/>
            <a:ext cx="80283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500" dirty="0" smtClean="0"/>
              <a:t>Zdroj: </a:t>
            </a:r>
            <a:r>
              <a:rPr lang="cs-CZ" sz="1500" i="1" dirty="0" smtClean="0"/>
              <a:t>Referenční hodnoty pro příjem živin</a:t>
            </a:r>
            <a:r>
              <a:rPr lang="cs-CZ" sz="1500" dirty="0" smtClean="0"/>
              <a:t>. V ČR 1. </a:t>
            </a:r>
            <a:r>
              <a:rPr lang="cs-CZ" sz="1500" dirty="0" err="1" smtClean="0"/>
              <a:t>vyd</a:t>
            </a:r>
            <a:r>
              <a:rPr lang="cs-CZ" sz="1500" dirty="0" smtClean="0"/>
              <a:t>. Praha: Společnost pro výživu, 2011. ISBN 978-80-254-6987-3.</a:t>
            </a:r>
            <a:endParaRPr lang="cs-CZ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Otáz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548680"/>
            <a:ext cx="1080120" cy="9192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i="1" dirty="0" smtClean="0"/>
              <a:t>Žena 25 let, váha: 60 kg, výška: 170cm, </a:t>
            </a:r>
          </a:p>
          <a:p>
            <a:pPr>
              <a:buNone/>
            </a:pPr>
            <a:r>
              <a:rPr lang="cs-CZ" i="1" dirty="0" smtClean="0"/>
              <a:t>normální zdravotní stav </a:t>
            </a:r>
          </a:p>
          <a:p>
            <a:pPr>
              <a:buFont typeface="Vrinda" pitchFamily="2" charset="0"/>
              <a:buChar char="?"/>
            </a:pPr>
            <a:r>
              <a:rPr lang="cs-CZ" dirty="0" smtClean="0"/>
              <a:t>Kolik g bílkovin na kg tělesné hmotnosti zvolíte?</a:t>
            </a:r>
          </a:p>
          <a:p>
            <a:pPr>
              <a:buFont typeface="Vrinda" pitchFamily="2" charset="0"/>
              <a:buChar char="?"/>
            </a:pPr>
            <a:r>
              <a:rPr lang="cs-CZ" dirty="0" smtClean="0"/>
              <a:t>Jaká bude její potřeba bílkovin na den? </a:t>
            </a:r>
          </a:p>
          <a:p>
            <a:pPr>
              <a:buFont typeface="Vrinda" pitchFamily="2" charset="0"/>
              <a:buChar char="?"/>
            </a:pPr>
            <a:r>
              <a:rPr lang="cs-CZ" dirty="0" smtClean="0"/>
              <a:t>Jaké potraviny dáme do jídelníčku, abychom pokryli potřebu všech esenciálních AK ? </a:t>
            </a:r>
          </a:p>
          <a:p>
            <a:endParaRPr lang="cs-CZ" dirty="0" smtClean="0"/>
          </a:p>
          <a:p>
            <a:pPr>
              <a:buFont typeface="Wingdings" pitchFamily="2" charset="2"/>
              <a:buChar char="ü"/>
            </a:pPr>
            <a:r>
              <a:rPr lang="cs-CZ" b="1" dirty="0" smtClean="0"/>
              <a:t>Potřeba bílkovin na kg tělesné hmotnosti 0,8 g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/>
              <a:t>Potřeba bílkovin na den 0,8 g x 60 kg = 48 g /den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Jídelníček – ukázka     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467544" y="1272195"/>
          <a:ext cx="8208912" cy="5494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270"/>
                <a:gridCol w="3160387"/>
                <a:gridCol w="1795675"/>
                <a:gridCol w="2534580"/>
              </a:tblGrid>
              <a:tr h="618182">
                <a:tc>
                  <a:txBody>
                    <a:bodyPr/>
                    <a:lstStyle/>
                    <a:p>
                      <a:r>
                        <a:rPr lang="cs-CZ" dirty="0" smtClean="0"/>
                        <a:t>Jídlo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Potravina / pokrm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Množství v</a:t>
                      </a:r>
                      <a:r>
                        <a:rPr lang="cs-CZ" baseline="0" dirty="0" smtClean="0"/>
                        <a:t> </a:t>
                      </a:r>
                    </a:p>
                    <a:p>
                      <a:pPr algn="ctr"/>
                      <a:r>
                        <a:rPr lang="cs-CZ" baseline="0" dirty="0" smtClean="0"/>
                        <a:t>g / ml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Obsah</a:t>
                      </a:r>
                      <a:r>
                        <a:rPr lang="cs-CZ" baseline="0" dirty="0" smtClean="0"/>
                        <a:t> bílkovin v g</a:t>
                      </a:r>
                      <a:endParaRPr lang="cs-CZ" dirty="0"/>
                    </a:p>
                  </a:txBody>
                  <a:tcPr/>
                </a:tc>
              </a:tr>
              <a:tr h="1148053">
                <a:tc>
                  <a:txBody>
                    <a:bodyPr/>
                    <a:lstStyle/>
                    <a:p>
                      <a:r>
                        <a:rPr lang="cs-CZ" dirty="0" smtClean="0"/>
                        <a:t>SN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92D050"/>
                          </a:solidFill>
                        </a:rPr>
                        <a:t>Mléko</a:t>
                      </a:r>
                      <a:r>
                        <a:rPr lang="cs-CZ" b="1" baseline="0" dirty="0" smtClean="0">
                          <a:solidFill>
                            <a:srgbClr val="92D050"/>
                          </a:solidFill>
                        </a:rPr>
                        <a:t> polotučné </a:t>
                      </a:r>
                    </a:p>
                    <a:p>
                      <a:r>
                        <a:rPr lang="cs-CZ" baseline="0" dirty="0" smtClean="0">
                          <a:solidFill>
                            <a:schemeClr val="accent1"/>
                          </a:solidFill>
                        </a:rPr>
                        <a:t>Ovesné vločky </a:t>
                      </a:r>
                    </a:p>
                    <a:p>
                      <a:r>
                        <a:rPr lang="cs-CZ" baseline="0" dirty="0" smtClean="0">
                          <a:solidFill>
                            <a:schemeClr val="accent1"/>
                          </a:solidFill>
                        </a:rPr>
                        <a:t>Mandle neloupané</a:t>
                      </a:r>
                    </a:p>
                    <a:p>
                      <a:r>
                        <a:rPr lang="cs-CZ" baseline="0" dirty="0" smtClean="0"/>
                        <a:t>Drcené kakaové boby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250 ml</a:t>
                      </a:r>
                    </a:p>
                    <a:p>
                      <a:pPr algn="ctr"/>
                      <a:r>
                        <a:rPr lang="cs-CZ" dirty="0" smtClean="0"/>
                        <a:t>  30 g</a:t>
                      </a:r>
                    </a:p>
                    <a:p>
                      <a:pPr algn="ctr"/>
                      <a:r>
                        <a:rPr lang="cs-CZ" dirty="0" smtClean="0"/>
                        <a:t>  10 g </a:t>
                      </a:r>
                    </a:p>
                    <a:p>
                      <a:pPr algn="ctr"/>
                      <a:r>
                        <a:rPr lang="cs-CZ" dirty="0" smtClean="0"/>
                        <a:t>    5</a:t>
                      </a:r>
                      <a:r>
                        <a:rPr lang="cs-CZ" baseline="0" dirty="0" smtClean="0"/>
                        <a:t> 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92D050"/>
                          </a:solidFill>
                        </a:rPr>
                        <a:t>8,5 g 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chemeClr val="accent1"/>
                          </a:solidFill>
                        </a:rPr>
                        <a:t>4,2 g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r>
                        <a:rPr lang="cs-CZ" baseline="0" dirty="0" smtClean="0">
                          <a:solidFill>
                            <a:schemeClr val="accent1"/>
                          </a:solidFill>
                        </a:rPr>
                        <a:t> g </a:t>
                      </a:r>
                    </a:p>
                    <a:p>
                      <a:pPr algn="ctr"/>
                      <a:r>
                        <a:rPr lang="cs-CZ" baseline="0" dirty="0" smtClean="0"/>
                        <a:t>   0,7 g </a:t>
                      </a:r>
                      <a:endParaRPr lang="cs-CZ" dirty="0"/>
                    </a:p>
                  </a:txBody>
                  <a:tcPr/>
                </a:tc>
              </a:tr>
              <a:tr h="883118">
                <a:tc>
                  <a:txBody>
                    <a:bodyPr/>
                    <a:lstStyle/>
                    <a:p>
                      <a:r>
                        <a:rPr lang="cs-CZ" dirty="0" smtClean="0"/>
                        <a:t>PŘ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accent1"/>
                          </a:solidFill>
                        </a:rPr>
                        <a:t>Rohlík grahamový</a:t>
                      </a:r>
                    </a:p>
                    <a:p>
                      <a:r>
                        <a:rPr lang="cs-CZ" dirty="0" err="1" smtClean="0"/>
                        <a:t>Rama</a:t>
                      </a:r>
                      <a:r>
                        <a:rPr lang="cs-CZ" dirty="0" smtClean="0"/>
                        <a:t> s máslem</a:t>
                      </a:r>
                      <a:r>
                        <a:rPr lang="cs-CZ" baseline="0" dirty="0" smtClean="0"/>
                        <a:t> </a:t>
                      </a:r>
                    </a:p>
                    <a:p>
                      <a:r>
                        <a:rPr lang="cs-CZ" baseline="0" dirty="0" smtClean="0"/>
                        <a:t>Mrkev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 30 g</a:t>
                      </a:r>
                    </a:p>
                    <a:p>
                      <a:pPr algn="ctr"/>
                      <a:r>
                        <a:rPr lang="cs-CZ" dirty="0" smtClean="0"/>
                        <a:t>  10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g</a:t>
                      </a:r>
                    </a:p>
                    <a:p>
                      <a:pPr algn="ctr"/>
                      <a:r>
                        <a:rPr lang="cs-CZ" dirty="0" smtClean="0"/>
                        <a:t>  80 g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accent1"/>
                          </a:solidFill>
                        </a:rPr>
                        <a:t>2,6 g </a:t>
                      </a:r>
                    </a:p>
                    <a:p>
                      <a:pPr algn="ctr"/>
                      <a:r>
                        <a:rPr lang="cs-CZ" dirty="0" smtClean="0"/>
                        <a:t>0,1 g </a:t>
                      </a:r>
                    </a:p>
                    <a:p>
                      <a:pPr algn="ctr"/>
                      <a:r>
                        <a:rPr lang="cs-CZ" dirty="0" smtClean="0"/>
                        <a:t>0,8 g </a:t>
                      </a:r>
                      <a:endParaRPr lang="cs-CZ" dirty="0"/>
                    </a:p>
                  </a:txBody>
                  <a:tcPr/>
                </a:tc>
              </a:tr>
              <a:tr h="883118">
                <a:tc>
                  <a:txBody>
                    <a:bodyPr/>
                    <a:lstStyle/>
                    <a:p>
                      <a:r>
                        <a:rPr lang="cs-CZ" dirty="0" smtClean="0"/>
                        <a:t>OB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92D050"/>
                          </a:solidFill>
                        </a:rPr>
                        <a:t>Losos pečený s kůží</a:t>
                      </a:r>
                    </a:p>
                    <a:p>
                      <a:r>
                        <a:rPr lang="cs-CZ" dirty="0" smtClean="0">
                          <a:solidFill>
                            <a:schemeClr val="accent1"/>
                          </a:solidFill>
                        </a:rPr>
                        <a:t>Brambory vařené ve slupce</a:t>
                      </a:r>
                    </a:p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Okurkový salát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130 g</a:t>
                      </a:r>
                    </a:p>
                    <a:p>
                      <a:pPr algn="ctr"/>
                      <a:r>
                        <a:rPr lang="cs-CZ" dirty="0" smtClean="0"/>
                        <a:t>100 g</a:t>
                      </a:r>
                    </a:p>
                    <a:p>
                      <a:pPr algn="ctr"/>
                      <a:r>
                        <a:rPr lang="cs-CZ" dirty="0" smtClean="0"/>
                        <a:t>100</a:t>
                      </a:r>
                      <a:r>
                        <a:rPr lang="cs-CZ" baseline="0" dirty="0" smtClean="0"/>
                        <a:t> g </a:t>
                      </a:r>
                      <a:r>
                        <a:rPr lang="cs-CZ" dirty="0" smtClean="0"/>
                        <a:t> 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92D050"/>
                          </a:solidFill>
                        </a:rPr>
                        <a:t>24,</a:t>
                      </a:r>
                      <a:r>
                        <a:rPr lang="cs-CZ" baseline="0" dirty="0" smtClean="0">
                          <a:solidFill>
                            <a:srgbClr val="92D050"/>
                          </a:solidFill>
                        </a:rPr>
                        <a:t>7 g</a:t>
                      </a:r>
                    </a:p>
                    <a:p>
                      <a:pPr algn="ctr"/>
                      <a:r>
                        <a:rPr lang="cs-CZ" baseline="0" dirty="0" smtClean="0"/>
                        <a:t>  1,5 g </a:t>
                      </a:r>
                    </a:p>
                    <a:p>
                      <a:pPr algn="ctr"/>
                      <a:r>
                        <a:rPr lang="cs-CZ" dirty="0" smtClean="0"/>
                        <a:t>   0,8 g</a:t>
                      </a:r>
                      <a:endParaRPr lang="cs-CZ" dirty="0"/>
                    </a:p>
                  </a:txBody>
                  <a:tcPr/>
                </a:tc>
              </a:tr>
              <a:tr h="618182">
                <a:tc>
                  <a:txBody>
                    <a:bodyPr/>
                    <a:lstStyle/>
                    <a:p>
                      <a:r>
                        <a:rPr lang="cs-CZ" dirty="0" smtClean="0"/>
                        <a:t>SV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92D050"/>
                          </a:solidFill>
                        </a:rPr>
                        <a:t>Jogurt bílý Klasik </a:t>
                      </a:r>
                    </a:p>
                    <a:p>
                      <a:r>
                        <a:rPr lang="cs-CZ" dirty="0" err="1" smtClean="0">
                          <a:solidFill>
                            <a:schemeClr val="accent1"/>
                          </a:solidFill>
                        </a:rPr>
                        <a:t>Bebe</a:t>
                      </a:r>
                      <a:r>
                        <a:rPr lang="cs-CZ" dirty="0" smtClean="0">
                          <a:solidFill>
                            <a:schemeClr val="accent1"/>
                          </a:solidFill>
                        </a:rPr>
                        <a:t> na Měkko</a:t>
                      </a:r>
                      <a:r>
                        <a:rPr lang="cs-CZ" baseline="0" dirty="0" smtClean="0">
                          <a:solidFill>
                            <a:schemeClr val="accent1"/>
                          </a:solidFill>
                        </a:rPr>
                        <a:t> cereální</a:t>
                      </a:r>
                      <a:endParaRPr lang="cs-CZ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150 g</a:t>
                      </a:r>
                    </a:p>
                    <a:p>
                      <a:pPr algn="ctr"/>
                      <a:r>
                        <a:rPr lang="cs-CZ" dirty="0" smtClean="0"/>
                        <a:t>  50g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92D050"/>
                          </a:solidFill>
                        </a:rPr>
                        <a:t>  6 g </a:t>
                      </a:r>
                    </a:p>
                    <a:p>
                      <a:pPr algn="ctr"/>
                      <a:r>
                        <a:rPr lang="cs-CZ" dirty="0" smtClean="0"/>
                        <a:t>  </a:t>
                      </a:r>
                      <a:r>
                        <a:rPr lang="cs-CZ" dirty="0" smtClean="0">
                          <a:solidFill>
                            <a:schemeClr val="accent1"/>
                          </a:solidFill>
                        </a:rPr>
                        <a:t>3</a:t>
                      </a:r>
                      <a:r>
                        <a:rPr lang="cs-CZ" baseline="0" dirty="0" smtClean="0">
                          <a:solidFill>
                            <a:schemeClr val="accent1"/>
                          </a:solidFill>
                        </a:rPr>
                        <a:t> g</a:t>
                      </a:r>
                      <a:endParaRPr lang="cs-CZ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618182">
                <a:tc>
                  <a:txBody>
                    <a:bodyPr/>
                    <a:lstStyle/>
                    <a:p>
                      <a:r>
                        <a:rPr lang="cs-CZ" dirty="0" smtClean="0"/>
                        <a:t>VE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accent1"/>
                          </a:solidFill>
                        </a:rPr>
                        <a:t>Žitný chléb větší krajíc </a:t>
                      </a:r>
                    </a:p>
                    <a:p>
                      <a:r>
                        <a:rPr lang="cs-CZ" dirty="0" smtClean="0">
                          <a:solidFill>
                            <a:schemeClr val="accent1"/>
                          </a:solidFill>
                        </a:rPr>
                        <a:t>Cizrnová pomazánka </a:t>
                      </a:r>
                      <a:endParaRPr lang="cs-CZ" baseline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 50</a:t>
                      </a:r>
                      <a:r>
                        <a:rPr lang="cs-CZ" baseline="0" dirty="0" smtClean="0"/>
                        <a:t> g </a:t>
                      </a:r>
                    </a:p>
                    <a:p>
                      <a:pPr algn="ctr"/>
                      <a:r>
                        <a:rPr lang="cs-CZ" dirty="0" smtClean="0"/>
                        <a:t>  50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       </a:t>
                      </a:r>
                      <a:r>
                        <a:rPr lang="cs-CZ" dirty="0" smtClean="0">
                          <a:solidFill>
                            <a:schemeClr val="accent1"/>
                          </a:solidFill>
                        </a:rPr>
                        <a:t>3,75 g 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     </a:t>
                      </a:r>
                      <a:r>
                        <a:rPr lang="cs-CZ" dirty="0" smtClean="0">
                          <a:solidFill>
                            <a:schemeClr val="accent1"/>
                          </a:solidFill>
                        </a:rPr>
                        <a:t>2,7</a:t>
                      </a:r>
                      <a:r>
                        <a:rPr lang="cs-CZ" baseline="0" dirty="0" smtClean="0">
                          <a:solidFill>
                            <a:schemeClr val="accent1"/>
                          </a:solidFill>
                        </a:rPr>
                        <a:t> g </a:t>
                      </a:r>
                      <a:endParaRPr lang="cs-CZ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556322">
                <a:tc gridSpan="4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 </a:t>
                      </a:r>
                      <a:r>
                        <a:rPr lang="cs-CZ" baseline="0" dirty="0" smtClean="0"/>
                        <a:t>             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 60,</a:t>
                      </a:r>
                      <a:r>
                        <a:rPr lang="cs-CZ" b="1" baseline="0" dirty="0" smtClean="0">
                          <a:solidFill>
                            <a:schemeClr val="tx1"/>
                          </a:solidFill>
                        </a:rPr>
                        <a:t>5 g/den  –  1 g/kg tělesné hmotnosti  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D5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D5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BÍLKOVIN – HODNOCENÍ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u="sng" dirty="0" smtClean="0"/>
              <a:t>Biologická hodnota (BV):</a:t>
            </a:r>
            <a:r>
              <a:rPr lang="cs-CZ" b="1" dirty="0" smtClean="0"/>
              <a:t>  </a:t>
            </a:r>
          </a:p>
          <a:p>
            <a:endParaRPr lang="cs-CZ" dirty="0" smtClean="0"/>
          </a:p>
          <a:p>
            <a:r>
              <a:rPr lang="cs-CZ" dirty="0" smtClean="0"/>
              <a:t>Jaké množství endogenních proteinů v gramech vznikne ze 100 g proteinů exogenních</a:t>
            </a:r>
          </a:p>
          <a:p>
            <a:r>
              <a:rPr lang="cs-CZ" dirty="0" smtClean="0"/>
              <a:t>Vyjádření v procentech (%) </a:t>
            </a:r>
          </a:p>
          <a:p>
            <a:r>
              <a:rPr lang="cs-CZ" dirty="0" smtClean="0"/>
              <a:t>Výsledná hodnota závisí na obsahu esenciálních AK, jejich vzájemném poměru a stravitelnosti</a:t>
            </a:r>
          </a:p>
          <a:p>
            <a:endParaRPr lang="cs-CZ" dirty="0" smtClean="0"/>
          </a:p>
          <a:p>
            <a:r>
              <a:rPr lang="cs-CZ" dirty="0" smtClean="0"/>
              <a:t>Živočišné výhodnější -  vyšší BV než u rostlinných </a:t>
            </a:r>
          </a:p>
          <a:p>
            <a:endParaRPr lang="cs-CZ" dirty="0" smtClean="0"/>
          </a:p>
          <a:p>
            <a:pPr>
              <a:buNone/>
            </a:pPr>
            <a:r>
              <a:rPr lang="cs-CZ" u="sng" dirty="0" smtClean="0"/>
              <a:t>Biologická hodnota x průměrný obsah bílkovin v potravinách </a:t>
            </a:r>
            <a:endParaRPr lang="cs-CZ" dirty="0" smtClean="0"/>
          </a:p>
          <a:p>
            <a:r>
              <a:rPr lang="cs-CZ" dirty="0" smtClean="0"/>
              <a:t>Biologická hodnota = kvalita</a:t>
            </a:r>
          </a:p>
          <a:p>
            <a:r>
              <a:rPr lang="cs-CZ" dirty="0" smtClean="0"/>
              <a:t>Průměrný obsah B v potravinách (v %) = kvantita 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alíř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196752"/>
            <a:ext cx="6096000" cy="4391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ŽIVINY (NUTRIENTY)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MAKRONUTRIENTY</a:t>
            </a:r>
          </a:p>
          <a:p>
            <a:pPr lvl="1"/>
            <a:r>
              <a:rPr lang="cs-CZ" dirty="0" smtClean="0"/>
              <a:t>Bílkoviny (proteiny)</a:t>
            </a:r>
          </a:p>
          <a:p>
            <a:pPr lvl="1"/>
            <a:r>
              <a:rPr lang="cs-CZ" dirty="0" smtClean="0"/>
              <a:t>Sacharidy</a:t>
            </a:r>
          </a:p>
          <a:p>
            <a:pPr lvl="1"/>
            <a:r>
              <a:rPr lang="cs-CZ" dirty="0" smtClean="0"/>
              <a:t>Tuky (lipidy) </a:t>
            </a:r>
          </a:p>
          <a:p>
            <a:endParaRPr lang="cs-CZ" dirty="0" smtClean="0"/>
          </a:p>
          <a:p>
            <a:r>
              <a:rPr lang="cs-CZ" dirty="0" smtClean="0"/>
              <a:t>MIKRONUTRIENTY</a:t>
            </a:r>
          </a:p>
          <a:p>
            <a:pPr lvl="1"/>
            <a:r>
              <a:rPr lang="cs-CZ" dirty="0" smtClean="0"/>
              <a:t>Vitaminy </a:t>
            </a:r>
          </a:p>
          <a:p>
            <a:pPr lvl="2"/>
            <a:r>
              <a:rPr lang="cs-CZ" dirty="0" smtClean="0"/>
              <a:t>Rozpustné v tucích </a:t>
            </a:r>
          </a:p>
          <a:p>
            <a:pPr lvl="2"/>
            <a:r>
              <a:rPr lang="cs-CZ" dirty="0" smtClean="0"/>
              <a:t>Rozpustné ve vodě</a:t>
            </a:r>
          </a:p>
          <a:p>
            <a:pPr lvl="1"/>
            <a:r>
              <a:rPr lang="cs-CZ" dirty="0" smtClean="0"/>
              <a:t>Minerální látky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AMINOKYSELINOVÉ SKÓRE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Relativní množství limitujících AK v testovaném proteinu k množství stejné AK v referenčním proteinu vztaženém na skutečnost testovaného proteinu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Otáz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96752"/>
            <a:ext cx="5616624" cy="51125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     ZVÝŠENÁ POTŘEBA BÍLKOVIN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NEMOC </a:t>
            </a:r>
          </a:p>
          <a:p>
            <a:pPr lvl="1"/>
            <a:r>
              <a:rPr lang="cs-CZ" dirty="0" err="1" smtClean="0"/>
              <a:t>Např</a:t>
            </a:r>
            <a:r>
              <a:rPr lang="cs-CZ" dirty="0" smtClean="0"/>
              <a:t>: trauma, nádorová onemocnění</a:t>
            </a:r>
          </a:p>
          <a:p>
            <a:r>
              <a:rPr lang="cs-CZ" dirty="0" smtClean="0"/>
              <a:t>SPORT</a:t>
            </a:r>
          </a:p>
          <a:p>
            <a:pPr lvl="1"/>
            <a:r>
              <a:rPr lang="cs-CZ" dirty="0" err="1" smtClean="0"/>
              <a:t>Např</a:t>
            </a:r>
            <a:r>
              <a:rPr lang="cs-CZ" dirty="0" smtClean="0"/>
              <a:t>: běh, jízda na kole, kulturistika </a:t>
            </a:r>
          </a:p>
          <a:p>
            <a:r>
              <a:rPr lang="cs-CZ" dirty="0" smtClean="0"/>
              <a:t>TĚHOTENSTVÍ</a:t>
            </a:r>
          </a:p>
          <a:p>
            <a:r>
              <a:rPr lang="cs-CZ" dirty="0" smtClean="0"/>
              <a:t>KOJENÍ </a:t>
            </a:r>
          </a:p>
          <a:p>
            <a:r>
              <a:rPr lang="cs-CZ" dirty="0" smtClean="0"/>
              <a:t>DĚTSTVÍ A DOSPÍVÁNÍ</a:t>
            </a:r>
          </a:p>
          <a:p>
            <a:endParaRPr lang="cs-CZ" dirty="0" smtClean="0"/>
          </a:p>
          <a:p>
            <a:r>
              <a:rPr lang="cs-CZ" i="1" dirty="0" smtClean="0">
                <a:solidFill>
                  <a:srgbClr val="FF0000"/>
                </a:solidFill>
              </a:rPr>
              <a:t>A CO STÁŘÍ ???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Otáz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96752"/>
            <a:ext cx="5616624" cy="51125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     SNÍŽENÍ PŘÍJMU BÍLKOVIN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ONEMOCNĚNÍ LEDVIN </a:t>
            </a:r>
          </a:p>
          <a:p>
            <a:pPr lvl="1"/>
            <a:r>
              <a:rPr lang="cs-CZ" dirty="0" err="1" smtClean="0"/>
              <a:t>Nízkobílkovinná</a:t>
            </a:r>
            <a:r>
              <a:rPr lang="cs-CZ" dirty="0" smtClean="0"/>
              <a:t> dieta, množství bílkovin podle schopnosti glomerulární filtrace </a:t>
            </a:r>
          </a:p>
          <a:p>
            <a:r>
              <a:rPr lang="cs-CZ" dirty="0" smtClean="0"/>
              <a:t>Fenylketonurie (PKU) </a:t>
            </a:r>
          </a:p>
          <a:p>
            <a:pPr lvl="1"/>
            <a:r>
              <a:rPr lang="cs-CZ" dirty="0" err="1" smtClean="0"/>
              <a:t>nízkobílkovinná</a:t>
            </a:r>
            <a:r>
              <a:rPr lang="cs-CZ" dirty="0" smtClean="0"/>
              <a:t> dieta </a:t>
            </a:r>
          </a:p>
          <a:p>
            <a:pPr lvl="2"/>
            <a:r>
              <a:rPr lang="cs-CZ" dirty="0" smtClean="0"/>
              <a:t>Vrozená porucha metabolismu (chybí enzym </a:t>
            </a:r>
            <a:r>
              <a:rPr lang="cs-CZ" dirty="0" err="1" smtClean="0"/>
              <a:t>fenylalaninhydroxydáza</a:t>
            </a:r>
            <a:r>
              <a:rPr lang="cs-CZ" dirty="0" smtClean="0"/>
              <a:t>) -  hromadění fenylalaninu – porucha CNS</a:t>
            </a:r>
          </a:p>
          <a:p>
            <a:pPr lvl="2"/>
            <a:r>
              <a:rPr lang="cs-CZ" dirty="0" smtClean="0"/>
              <a:t>Fenylalanin v rostlinných i živočišných B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Otáz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96752"/>
            <a:ext cx="5616624" cy="51125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     NEDOSTATEK BÍLKOVIN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Marasmus (</a:t>
            </a:r>
            <a:r>
              <a:rPr lang="cs-CZ" dirty="0" err="1" smtClean="0"/>
              <a:t>proteino</a:t>
            </a:r>
            <a:r>
              <a:rPr lang="cs-CZ" dirty="0" smtClean="0"/>
              <a:t>-energetická malnutrice)</a:t>
            </a:r>
          </a:p>
          <a:p>
            <a:pPr lvl="1"/>
            <a:r>
              <a:rPr lang="cs-CZ" dirty="0" smtClean="0"/>
              <a:t>Nedostatečný příjem B a E</a:t>
            </a:r>
          </a:p>
          <a:p>
            <a:pPr lvl="1"/>
            <a:r>
              <a:rPr lang="cs-CZ" dirty="0" smtClean="0"/>
              <a:t>Největší důsledky u dětí</a:t>
            </a:r>
          </a:p>
          <a:p>
            <a:pPr lvl="1"/>
            <a:r>
              <a:rPr lang="cs-CZ" dirty="0" smtClean="0"/>
              <a:t>Příznaky : extrémně nízká těl. hmotnost, svalová atrofie, snížené množství T v těle </a:t>
            </a:r>
          </a:p>
          <a:p>
            <a:pPr lvl="1"/>
            <a:r>
              <a:rPr lang="cs-CZ" dirty="0" smtClean="0"/>
              <a:t>Př. odmítání stravy a hladovění při MA </a:t>
            </a:r>
          </a:p>
          <a:p>
            <a:r>
              <a:rPr lang="cs-CZ" dirty="0" err="1" smtClean="0"/>
              <a:t>Kwashiorkor</a:t>
            </a:r>
            <a:r>
              <a:rPr lang="cs-CZ" dirty="0" smtClean="0"/>
              <a:t> (proteinová malnutrice)</a:t>
            </a:r>
          </a:p>
          <a:p>
            <a:pPr lvl="1"/>
            <a:r>
              <a:rPr lang="cs-CZ" dirty="0" smtClean="0"/>
              <a:t>Strava s kritickým nedostatkem proteinů (</a:t>
            </a:r>
            <a:r>
              <a:rPr lang="cs-CZ" dirty="0" err="1" smtClean="0"/>
              <a:t>zejm.biolog.hodnotných</a:t>
            </a:r>
            <a:r>
              <a:rPr lang="cs-CZ" dirty="0" smtClean="0"/>
              <a:t>) a relativním dostatkem E (zejména S)</a:t>
            </a:r>
          </a:p>
          <a:p>
            <a:pPr lvl="1"/>
            <a:r>
              <a:rPr lang="cs-CZ" dirty="0" smtClean="0"/>
              <a:t>Příznaky: otoky, svalová atrofie, nižší celková těl.hmotnost, porucha psychomotorických funkcí 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91264" cy="3433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943"/>
                <a:gridCol w="2901902"/>
                <a:gridCol w="3057419"/>
              </a:tblGrid>
              <a:tr h="490562">
                <a:tc>
                  <a:txBody>
                    <a:bodyPr/>
                    <a:lstStyle/>
                    <a:p>
                      <a:r>
                        <a:rPr lang="cs-CZ" dirty="0" smtClean="0"/>
                        <a:t>Symptomy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Kwashiorkor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Marasmus </a:t>
                      </a:r>
                      <a:endParaRPr lang="cs-CZ" dirty="0"/>
                    </a:p>
                  </a:txBody>
                  <a:tcPr/>
                </a:tc>
              </a:tr>
              <a:tr h="49056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Příčina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Nedostatečný příjem B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Nedostatečný</a:t>
                      </a:r>
                      <a:r>
                        <a:rPr lang="cs-CZ" b="1" baseline="0" dirty="0" smtClean="0"/>
                        <a:t> příjem B i E</a:t>
                      </a:r>
                      <a:endParaRPr lang="cs-CZ" b="1" dirty="0"/>
                    </a:p>
                  </a:txBody>
                  <a:tcPr/>
                </a:tc>
              </a:tr>
              <a:tr h="490562">
                <a:tc>
                  <a:txBody>
                    <a:bodyPr/>
                    <a:lstStyle/>
                    <a:p>
                      <a:r>
                        <a:rPr lang="cs-CZ" dirty="0" smtClean="0"/>
                        <a:t>Porucha</a:t>
                      </a:r>
                      <a:r>
                        <a:rPr lang="cs-CZ" baseline="0" dirty="0" smtClean="0"/>
                        <a:t> růstu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</a:tr>
              <a:tr h="490562">
                <a:tc>
                  <a:txBody>
                    <a:bodyPr/>
                    <a:lstStyle/>
                    <a:p>
                      <a:r>
                        <a:rPr lang="cs-CZ" dirty="0" smtClean="0"/>
                        <a:t>Ochabnutí svalů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</a:tr>
              <a:tr h="490562">
                <a:tc>
                  <a:txBody>
                    <a:bodyPr/>
                    <a:lstStyle/>
                    <a:p>
                      <a:r>
                        <a:rPr lang="cs-CZ" dirty="0" smtClean="0"/>
                        <a:t>Tukové</a:t>
                      </a:r>
                      <a:r>
                        <a:rPr lang="cs-CZ" baseline="0" dirty="0" smtClean="0"/>
                        <a:t> zásoby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</a:tr>
              <a:tr h="490562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Hypoalbuminemie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</a:tr>
              <a:tr h="490562">
                <a:tc>
                  <a:txBody>
                    <a:bodyPr/>
                    <a:lstStyle/>
                    <a:p>
                      <a:r>
                        <a:rPr lang="cs-CZ" dirty="0" smtClean="0"/>
                        <a:t>Otoky</a:t>
                      </a:r>
                      <a:r>
                        <a:rPr lang="cs-CZ" baseline="0" dirty="0" smtClean="0"/>
                        <a:t> (edémy)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+++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MARASMUS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KWASHIORKOR</a:t>
            </a:r>
            <a:endParaRPr lang="cs-CZ" dirty="0"/>
          </a:p>
        </p:txBody>
      </p:sp>
      <p:pic>
        <p:nvPicPr>
          <p:cNvPr id="7" name="Zástupný symbol pro obsah 6" descr="kwashiorkor_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636912"/>
            <a:ext cx="4038600" cy="3045778"/>
          </a:xfrm>
        </p:spPr>
      </p:pic>
      <p:pic>
        <p:nvPicPr>
          <p:cNvPr id="8" name="Zástupný symbol pro obsah 7" descr="Marasmu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11560" y="1916832"/>
            <a:ext cx="3505200" cy="3743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Otáz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96752"/>
            <a:ext cx="5616624" cy="51125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     NADBYTEK BÍLKOVIN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BÍLKOVINY (PROTEINY)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fontScale="92500" lnSpcReduction="20000"/>
          </a:bodyPr>
          <a:lstStyle/>
          <a:p>
            <a:pPr>
              <a:buFont typeface="Wingdings 3" pitchFamily="18" charset="2"/>
              <a:buChar char=""/>
            </a:pPr>
            <a:endParaRPr lang="cs-CZ" dirty="0" smtClean="0"/>
          </a:p>
          <a:p>
            <a:pPr>
              <a:buFont typeface="Wingdings 3" pitchFamily="18" charset="2"/>
              <a:buChar char=""/>
            </a:pPr>
            <a:r>
              <a:rPr lang="cs-CZ" dirty="0" smtClean="0"/>
              <a:t>Organické sloučeniny složeny z mnoha </a:t>
            </a:r>
          </a:p>
          <a:p>
            <a:pPr>
              <a:buNone/>
            </a:pPr>
            <a:r>
              <a:rPr lang="cs-CZ" dirty="0" smtClean="0"/>
              <a:t>    aminokyselinových zbytků spojených peptidovou vazbou -CO-NH-</a:t>
            </a:r>
          </a:p>
          <a:p>
            <a:pPr>
              <a:buNone/>
            </a:pPr>
            <a:endParaRPr lang="cs-CZ" dirty="0" smtClean="0"/>
          </a:p>
          <a:p>
            <a:pPr>
              <a:buFont typeface="Wingdings 3" pitchFamily="18" charset="2"/>
              <a:buChar char=""/>
            </a:pPr>
            <a:r>
              <a:rPr lang="cs-CZ" dirty="0" smtClean="0"/>
              <a:t>Nezbytná součást živého organismu, podléhají neustále přeměně</a:t>
            </a:r>
          </a:p>
          <a:p>
            <a:pPr>
              <a:buFont typeface="Wingdings 3" pitchFamily="18" charset="2"/>
              <a:buChar char=""/>
            </a:pPr>
            <a:endParaRPr lang="cs-CZ" dirty="0" smtClean="0"/>
          </a:p>
          <a:p>
            <a:pPr>
              <a:buFont typeface="Wingdings 3" pitchFamily="18" charset="2"/>
              <a:buChar char=""/>
            </a:pPr>
            <a:r>
              <a:rPr lang="cs-CZ" dirty="0" smtClean="0"/>
              <a:t>Základní stavební jednotka - </a:t>
            </a:r>
            <a:r>
              <a:rPr lang="cs-CZ" b="1" dirty="0" smtClean="0"/>
              <a:t>aminokyselina</a:t>
            </a:r>
            <a:r>
              <a:rPr lang="cs-CZ" dirty="0" smtClean="0"/>
              <a:t> (AK) </a:t>
            </a:r>
          </a:p>
          <a:p>
            <a:pPr>
              <a:buFont typeface="Wingdings 3" pitchFamily="18" charset="2"/>
              <a:buChar char=""/>
            </a:pPr>
            <a:endParaRPr lang="cs-CZ" dirty="0" smtClean="0"/>
          </a:p>
          <a:p>
            <a:pPr>
              <a:buFont typeface="Wingdings 3" pitchFamily="18" charset="2"/>
              <a:buChar char=""/>
            </a:pPr>
            <a:r>
              <a:rPr lang="cs-CZ" u="sng" dirty="0" smtClean="0"/>
              <a:t>Zdroj:</a:t>
            </a:r>
          </a:p>
          <a:p>
            <a:pPr lvl="1">
              <a:buFont typeface="Wingdings 3" pitchFamily="18" charset="2"/>
              <a:buChar char=""/>
            </a:pPr>
            <a:r>
              <a:rPr lang="cs-CZ" dirty="0" smtClean="0"/>
              <a:t>N (16 % - 16g ve 100 g) </a:t>
            </a:r>
          </a:p>
          <a:p>
            <a:pPr lvl="1">
              <a:buFont typeface="Wingdings 3" pitchFamily="18" charset="2"/>
              <a:buChar char=""/>
            </a:pPr>
            <a:r>
              <a:rPr lang="cs-CZ" dirty="0" smtClean="0"/>
              <a:t>S – </a:t>
            </a:r>
            <a:r>
              <a:rPr lang="cs-CZ" dirty="0" err="1" smtClean="0"/>
              <a:t>methionin</a:t>
            </a:r>
            <a:r>
              <a:rPr lang="cs-CZ" dirty="0" smtClean="0"/>
              <a:t>, cystein </a:t>
            </a:r>
          </a:p>
          <a:p>
            <a:pPr lvl="1">
              <a:buFont typeface="Wingdings 3" pitchFamily="18" charset="2"/>
              <a:buChar char=""/>
            </a:pPr>
            <a:r>
              <a:rPr lang="cs-CZ" dirty="0" smtClean="0"/>
              <a:t>Energie – </a:t>
            </a:r>
            <a:r>
              <a:rPr lang="cs-CZ" b="1" dirty="0" smtClean="0"/>
              <a:t>1g B</a:t>
            </a:r>
            <a:r>
              <a:rPr lang="cs-CZ" dirty="0" smtClean="0"/>
              <a:t> = </a:t>
            </a:r>
            <a:r>
              <a:rPr lang="cs-CZ" b="1" dirty="0" smtClean="0"/>
              <a:t>17,2 </a:t>
            </a:r>
            <a:r>
              <a:rPr lang="cs-CZ" b="1" dirty="0" err="1" smtClean="0"/>
              <a:t>kJ</a:t>
            </a:r>
            <a:r>
              <a:rPr lang="cs-CZ" b="1" dirty="0" smtClean="0"/>
              <a:t> </a:t>
            </a:r>
            <a:r>
              <a:rPr lang="cs-CZ" dirty="0" smtClean="0"/>
              <a:t>(4,1 </a:t>
            </a:r>
            <a:r>
              <a:rPr lang="cs-CZ" dirty="0" err="1" smtClean="0"/>
              <a:t>kcal</a:t>
            </a:r>
            <a:r>
              <a:rPr lang="cs-CZ" dirty="0" smtClean="0"/>
              <a:t>) </a:t>
            </a:r>
          </a:p>
          <a:p>
            <a:pPr>
              <a:buNone/>
            </a:pPr>
            <a:endParaRPr lang="cs-CZ" dirty="0" smtClean="0"/>
          </a:p>
          <a:p>
            <a:pPr>
              <a:buFont typeface="Wingdings 3" pitchFamily="18" charset="2"/>
              <a:buChar char=""/>
            </a:pPr>
            <a:endParaRPr lang="cs-CZ" sz="13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kulturistika-schwanzeneg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268760"/>
            <a:ext cx="2915816" cy="2184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NADMĚRNÝ PŘÍJEM BÍLKOVIN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Více bílkovin ≠ více svalů !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Hranice příjmu 2 g / kg těl.hmotnosti</a:t>
            </a:r>
          </a:p>
          <a:p>
            <a:r>
              <a:rPr lang="cs-CZ" dirty="0" smtClean="0"/>
              <a:t>Nadměrný příjem B </a:t>
            </a:r>
          </a:p>
          <a:p>
            <a:pPr lvl="1"/>
            <a:r>
              <a:rPr lang="cs-CZ" dirty="0" smtClean="0"/>
              <a:t>Porucha funkce ledvin</a:t>
            </a:r>
          </a:p>
          <a:p>
            <a:pPr lvl="1"/>
            <a:r>
              <a:rPr lang="cs-CZ" dirty="0" smtClean="0"/>
              <a:t>Porucha funkce jater</a:t>
            </a:r>
          </a:p>
          <a:p>
            <a:pPr lvl="1"/>
            <a:r>
              <a:rPr lang="cs-CZ" dirty="0" smtClean="0"/>
              <a:t>Nárůst hmotnosti</a:t>
            </a:r>
          </a:p>
          <a:p>
            <a:pPr lvl="1"/>
            <a:r>
              <a:rPr lang="cs-CZ" dirty="0" smtClean="0"/>
              <a:t>Ženy – vysoký příjem B a nízký příjem E – amenorea, osteoporóza </a:t>
            </a:r>
          </a:p>
          <a:p>
            <a:r>
              <a:rPr lang="cs-CZ" dirty="0" smtClean="0"/>
              <a:t>Maximální jednorázové množství 20 – 25 g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DUSÍKOVÁ BILANCE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16 g </a:t>
            </a:r>
            <a:r>
              <a:rPr lang="cs-CZ" dirty="0" smtClean="0"/>
              <a:t>N</a:t>
            </a:r>
            <a:r>
              <a:rPr lang="sv-SE" dirty="0" smtClean="0"/>
              <a:t> ve 100 g</a:t>
            </a:r>
            <a:r>
              <a:rPr lang="cs-CZ" dirty="0" smtClean="0"/>
              <a:t> Bílkovin </a:t>
            </a:r>
          </a:p>
          <a:p>
            <a:r>
              <a:rPr lang="cs-CZ" dirty="0" smtClean="0"/>
              <a:t>Ztráta 1g N = 20 – 25 g svalové hmoty </a:t>
            </a:r>
            <a:endParaRPr lang="sv-SE" dirty="0" smtClean="0"/>
          </a:p>
          <a:p>
            <a:pPr>
              <a:buNone/>
            </a:pPr>
            <a:r>
              <a:rPr lang="cs-CZ" dirty="0" smtClean="0"/>
              <a:t>rozdíl mezi množstvím N přijatého potravou (v bílkovinách) a vyloučeného močí a stolicí (především ve formě močoviny)</a:t>
            </a:r>
          </a:p>
          <a:p>
            <a:r>
              <a:rPr lang="cs-CZ" dirty="0" smtClean="0"/>
              <a:t>Odpad N do moče za 24 hodin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N bilance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u="sng" dirty="0" smtClean="0"/>
              <a:t>Pozitivní </a:t>
            </a:r>
          </a:p>
          <a:p>
            <a:pPr lvl="2"/>
            <a:r>
              <a:rPr lang="cs-CZ" dirty="0" smtClean="0"/>
              <a:t>Výdej N menší než příjem – růst aktivní tělesné hmoty, např. období růstu, rekonvalescence, období po těžké chorobě, kulturistika</a:t>
            </a:r>
          </a:p>
          <a:p>
            <a:r>
              <a:rPr lang="cs-CZ" u="sng" dirty="0" smtClean="0"/>
              <a:t>Negativní </a:t>
            </a:r>
          </a:p>
          <a:p>
            <a:pPr lvl="2"/>
            <a:r>
              <a:rPr lang="cs-CZ" dirty="0" smtClean="0"/>
              <a:t>Odpady N větší než jeho příjem, úbytek tělesných bílkovin, např. neléčené cukrovka, pokročilé nádorové onemocnění</a:t>
            </a:r>
          </a:p>
          <a:p>
            <a:pPr lvl="1"/>
            <a:r>
              <a:rPr lang="cs-CZ" dirty="0" smtClean="0"/>
              <a:t>Pravá negativní N bilance</a:t>
            </a:r>
          </a:p>
          <a:p>
            <a:pPr lvl="2"/>
            <a:r>
              <a:rPr lang="cs-CZ" dirty="0" smtClean="0"/>
              <a:t>Zvýšený výdej N při nezměněném příjmu </a:t>
            </a:r>
          </a:p>
          <a:p>
            <a:pPr lvl="1"/>
            <a:r>
              <a:rPr lang="cs-CZ" dirty="0" smtClean="0"/>
              <a:t>Nepravá negativní dusíková bilance</a:t>
            </a:r>
          </a:p>
          <a:p>
            <a:pPr lvl="2"/>
            <a:r>
              <a:rPr lang="cs-CZ" dirty="0" smtClean="0"/>
              <a:t>Nezměněný výdej N při sníženém příjmu př. hladovění, těžké průjmy, nevhodná dieta 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Otázk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196752"/>
            <a:ext cx="5616624" cy="51125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ALTERNATIVNÍ ZPŮSOB STRAVOVÁNÍ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Důvody: </a:t>
            </a:r>
          </a:p>
          <a:p>
            <a:pPr lvl="1"/>
            <a:r>
              <a:rPr lang="cs-CZ" dirty="0" smtClean="0"/>
              <a:t>etické, náboženské, morální, estetické, ekonomické, ekologické, finanční …</a:t>
            </a:r>
          </a:p>
          <a:p>
            <a:r>
              <a:rPr lang="cs-CZ" dirty="0" smtClean="0"/>
              <a:t>Typy alternativního stravování </a:t>
            </a:r>
          </a:p>
          <a:p>
            <a:pPr lvl="1"/>
            <a:r>
              <a:rPr lang="cs-CZ" dirty="0" smtClean="0"/>
              <a:t>Vegetariánství</a:t>
            </a:r>
          </a:p>
          <a:p>
            <a:pPr lvl="1"/>
            <a:r>
              <a:rPr lang="cs-CZ" dirty="0" smtClean="0"/>
              <a:t>Makrobiotika</a:t>
            </a:r>
          </a:p>
          <a:p>
            <a:pPr lvl="1"/>
            <a:r>
              <a:rPr lang="cs-CZ" dirty="0" err="1" smtClean="0"/>
              <a:t>Raw</a:t>
            </a:r>
            <a:endParaRPr lang="cs-CZ" dirty="0" smtClean="0"/>
          </a:p>
          <a:p>
            <a:pPr lvl="1"/>
            <a:r>
              <a:rPr lang="cs-CZ" dirty="0" err="1" smtClean="0"/>
              <a:t>Paleo</a:t>
            </a:r>
            <a:r>
              <a:rPr lang="cs-CZ" dirty="0" smtClean="0"/>
              <a:t> dieta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Vegetariánství -  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Semivegetariánství</a:t>
            </a:r>
            <a:r>
              <a:rPr lang="cs-CZ" dirty="0" smtClean="0"/>
              <a:t> (</a:t>
            </a:r>
            <a:r>
              <a:rPr lang="cs-CZ" dirty="0" err="1" smtClean="0"/>
              <a:t>pulovegetariánství</a:t>
            </a:r>
            <a:r>
              <a:rPr lang="cs-CZ" dirty="0" smtClean="0"/>
              <a:t>) 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červené maso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92D050"/>
                </a:solidFill>
              </a:rPr>
              <a:t>drůbež, ryby, vejce</a:t>
            </a:r>
          </a:p>
          <a:p>
            <a:r>
              <a:rPr lang="cs-CZ" dirty="0" err="1" smtClean="0"/>
              <a:t>Laktoovovegetariánství</a:t>
            </a:r>
            <a:endParaRPr lang="cs-CZ" dirty="0" smtClean="0"/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veškeré druhy masa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92D050"/>
                </a:solidFill>
              </a:rPr>
              <a:t>mléko a mléčné výrobky, vejce</a:t>
            </a:r>
          </a:p>
          <a:p>
            <a:r>
              <a:rPr lang="cs-CZ" dirty="0" err="1" smtClean="0"/>
              <a:t>Laktovegetariánství</a:t>
            </a:r>
            <a:endParaRPr lang="cs-CZ" dirty="0" smtClean="0"/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veškeré druhy masa, vejce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92D050"/>
                </a:solidFill>
              </a:rPr>
              <a:t>mléko a ml. výrobky</a:t>
            </a:r>
          </a:p>
          <a:p>
            <a:r>
              <a:rPr lang="cs-CZ" dirty="0" smtClean="0"/>
              <a:t>Veganství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vše živočišného původu !</a:t>
            </a:r>
          </a:p>
          <a:p>
            <a:r>
              <a:rPr lang="cs-CZ" dirty="0" err="1" smtClean="0"/>
              <a:t>Vitariánství</a:t>
            </a:r>
            <a:r>
              <a:rPr lang="cs-CZ" dirty="0" smtClean="0"/>
              <a:t> (</a:t>
            </a:r>
            <a:r>
              <a:rPr lang="cs-CZ" dirty="0" err="1" smtClean="0"/>
              <a:t>raw</a:t>
            </a:r>
            <a:r>
              <a:rPr lang="cs-CZ" dirty="0" smtClean="0"/>
              <a:t> – </a:t>
            </a:r>
            <a:r>
              <a:rPr lang="cs-CZ" dirty="0" err="1" smtClean="0"/>
              <a:t>food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Konzumace syrové stravy, snaha přiblížení se původnímu způsobu stravování</a:t>
            </a:r>
          </a:p>
          <a:p>
            <a:pPr lvl="2"/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4" name="Zástupný symbol pro obsah 3" descr="modlitba ko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52700" y="2079942"/>
            <a:ext cx="4038600" cy="32156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79296" cy="990600"/>
          </a:xfrm>
        </p:spPr>
        <p:txBody>
          <a:bodyPr>
            <a:normAutofit fontScale="90000"/>
          </a:bodyPr>
          <a:lstStyle/>
          <a:p>
            <a:r>
              <a:rPr lang="cs-CZ" sz="3000" dirty="0" smtClean="0"/>
              <a:t>Zdravý dospělý  jedinec s běžnou fyzickou zátěží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sz="2400" dirty="0" smtClean="0"/>
              <a:t>                            </a:t>
            </a:r>
          </a:p>
          <a:p>
            <a:pPr>
              <a:buNone/>
            </a:pPr>
            <a:r>
              <a:rPr lang="cs-CZ" sz="2100" dirty="0" smtClean="0"/>
              <a:t> </a:t>
            </a:r>
          </a:p>
        </p:txBody>
      </p:sp>
      <p:graphicFrame>
        <p:nvGraphicFramePr>
          <p:cNvPr id="4" name="Graf 3"/>
          <p:cNvGraphicFramePr/>
          <p:nvPr/>
        </p:nvGraphicFramePr>
        <p:xfrm>
          <a:off x="827584" y="1412776"/>
          <a:ext cx="7056784" cy="456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ROLE BÍLKOVIN V ŽIVÉM ORGANISMU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 l="-4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AMINOKYSELINY (AK)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 3" pitchFamily="18" charset="2"/>
              <a:buChar char=""/>
            </a:pPr>
            <a:r>
              <a:rPr lang="cs-CZ" dirty="0" smtClean="0"/>
              <a:t>20 základních AK</a:t>
            </a:r>
          </a:p>
          <a:p>
            <a:pPr>
              <a:buFont typeface="Wingdings 3" pitchFamily="18" charset="2"/>
              <a:buChar char=""/>
            </a:pPr>
            <a:r>
              <a:rPr lang="cs-CZ" b="1" u="sng" dirty="0" smtClean="0"/>
              <a:t>esenciální</a:t>
            </a:r>
            <a:r>
              <a:rPr lang="cs-CZ" b="1" dirty="0" smtClean="0"/>
              <a:t> (9)</a:t>
            </a:r>
          </a:p>
          <a:p>
            <a:pPr lvl="1">
              <a:buFont typeface="Wingdings 3" pitchFamily="18" charset="2"/>
              <a:buChar char=""/>
            </a:pPr>
            <a:r>
              <a:rPr lang="cs-CZ" dirty="0" smtClean="0">
                <a:solidFill>
                  <a:schemeClr val="tx1"/>
                </a:solidFill>
              </a:rPr>
              <a:t>VALIN, LEUCIN, ISOLEUCIN, LYSIN, THREONIN, METHIONIN, FENYLALANIN, TRYPTOFAN, HISTIDIN</a:t>
            </a:r>
          </a:p>
          <a:p>
            <a:pPr>
              <a:buFont typeface="Wingdings 3" pitchFamily="18" charset="2"/>
              <a:buChar char=""/>
            </a:pPr>
            <a:r>
              <a:rPr lang="cs-CZ" b="1" u="sng" dirty="0" err="1" smtClean="0"/>
              <a:t>semiesenciáln</a:t>
            </a:r>
            <a:r>
              <a:rPr lang="cs-CZ" u="sng" dirty="0" err="1" smtClean="0"/>
              <a:t>í</a:t>
            </a:r>
            <a:endParaRPr lang="cs-CZ" dirty="0" smtClean="0"/>
          </a:p>
          <a:p>
            <a:pPr lvl="1">
              <a:buFont typeface="Wingdings 3" pitchFamily="18" charset="2"/>
              <a:buChar char=""/>
            </a:pPr>
            <a:r>
              <a:rPr lang="cs-CZ" dirty="0" smtClean="0">
                <a:solidFill>
                  <a:schemeClr val="tx1"/>
                </a:solidFill>
              </a:rPr>
              <a:t>ARGININ - v období růstu </a:t>
            </a:r>
          </a:p>
          <a:p>
            <a:pPr lvl="1">
              <a:buFont typeface="Wingdings 3" pitchFamily="18" charset="2"/>
              <a:buChar char=""/>
            </a:pPr>
            <a:r>
              <a:rPr lang="cs-CZ" dirty="0" smtClean="0">
                <a:solidFill>
                  <a:schemeClr val="tx1"/>
                </a:solidFill>
              </a:rPr>
              <a:t>TYROSIN - při Fenylketonurii (PKU)</a:t>
            </a:r>
          </a:p>
          <a:p>
            <a:pPr>
              <a:buFont typeface="Wingdings 3" pitchFamily="18" charset="2"/>
              <a:buChar char=""/>
            </a:pPr>
            <a:r>
              <a:rPr lang="cs-CZ" b="1" u="sng" dirty="0" smtClean="0"/>
              <a:t>neesenciální</a:t>
            </a:r>
          </a:p>
          <a:p>
            <a:pPr lvl="1">
              <a:buFont typeface="Wingdings 3" pitchFamily="18" charset="2"/>
              <a:buChar char=""/>
            </a:pPr>
            <a:r>
              <a:rPr lang="cs-CZ" dirty="0" smtClean="0">
                <a:solidFill>
                  <a:schemeClr val="tx1"/>
                </a:solidFill>
              </a:rPr>
              <a:t>GLYCIN, ALANIN, CYSTEIN, SERIN, PROLIN, KYSELINA ASPARAGOVÁ, KYSELINA GLUTAMOVÁ, ASPARAGIN, GLUTAMIN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CCA struk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2852936"/>
            <a:ext cx="2381250" cy="35242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Rozvětvené AK </a:t>
            </a:r>
            <a:br>
              <a:rPr lang="cs-CZ" dirty="0" smtClean="0"/>
            </a:br>
            <a:r>
              <a:rPr lang="cs-CZ" dirty="0" smtClean="0"/>
              <a:t> BCAA – (</a:t>
            </a:r>
            <a:r>
              <a:rPr lang="cs-CZ" dirty="0" err="1" smtClean="0"/>
              <a:t>branched</a:t>
            </a:r>
            <a:r>
              <a:rPr lang="cs-CZ" dirty="0" smtClean="0"/>
              <a:t> </a:t>
            </a:r>
            <a:r>
              <a:rPr lang="cs-CZ" dirty="0" err="1" smtClean="0"/>
              <a:t>chain</a:t>
            </a:r>
            <a:r>
              <a:rPr lang="cs-CZ" dirty="0" smtClean="0"/>
              <a:t> </a:t>
            </a:r>
            <a:r>
              <a:rPr lang="cs-CZ" dirty="0" err="1" smtClean="0"/>
              <a:t>amino</a:t>
            </a:r>
            <a:r>
              <a:rPr lang="cs-CZ" dirty="0" smtClean="0"/>
              <a:t> </a:t>
            </a:r>
            <a:r>
              <a:rPr lang="cs-CZ" dirty="0" err="1" smtClean="0"/>
              <a:t>acids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Valin, leucin, izoleucin</a:t>
            </a:r>
          </a:p>
          <a:p>
            <a:r>
              <a:rPr lang="cs-CZ" dirty="0" smtClean="0"/>
              <a:t>Esenciální </a:t>
            </a:r>
          </a:p>
          <a:p>
            <a:r>
              <a:rPr lang="cs-CZ" dirty="0" smtClean="0"/>
              <a:t>Po jídle vysoké zastoupení v krvi - nejsou využívány játry (tělo nemá dostatek </a:t>
            </a:r>
            <a:r>
              <a:rPr lang="cs-CZ" dirty="0" err="1" smtClean="0"/>
              <a:t>aminotransferáz</a:t>
            </a:r>
            <a:r>
              <a:rPr lang="cs-CZ" dirty="0" smtClean="0"/>
              <a:t>)</a:t>
            </a:r>
          </a:p>
          <a:p>
            <a:r>
              <a:rPr lang="cs-CZ" dirty="0" smtClean="0"/>
              <a:t>Nejvíce využívány ve svalech a centrální nervové soustavě (CNS)</a:t>
            </a:r>
          </a:p>
          <a:p>
            <a:r>
              <a:rPr lang="cs-CZ" dirty="0" smtClean="0"/>
              <a:t>CNS – příznivé ovlivnění katabolických stavů 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aromatické 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077072"/>
            <a:ext cx="3384376" cy="2373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Aromatické AK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Fenylalanin, tryptofan, </a:t>
            </a:r>
            <a:r>
              <a:rPr lang="cs-CZ" dirty="0" err="1" smtClean="0"/>
              <a:t>tyrosin</a:t>
            </a:r>
            <a:r>
              <a:rPr lang="cs-CZ" dirty="0" smtClean="0"/>
              <a:t> </a:t>
            </a:r>
          </a:p>
          <a:p>
            <a:r>
              <a:rPr lang="cs-CZ" dirty="0" smtClean="0"/>
              <a:t>Obsahují aromatický kruh </a:t>
            </a:r>
          </a:p>
          <a:p>
            <a:r>
              <a:rPr lang="cs-CZ" b="1" dirty="0" smtClean="0"/>
              <a:t>Fenylalanin</a:t>
            </a:r>
            <a:r>
              <a:rPr lang="cs-CZ" dirty="0" smtClean="0"/>
              <a:t> – hormony - </a:t>
            </a:r>
            <a:r>
              <a:rPr lang="cs-CZ" dirty="0" err="1" smtClean="0"/>
              <a:t>neurotransmitery</a:t>
            </a:r>
            <a:endParaRPr lang="cs-CZ" dirty="0" smtClean="0"/>
          </a:p>
          <a:p>
            <a:r>
              <a:rPr lang="cs-CZ" b="1" dirty="0" err="1" smtClean="0"/>
              <a:t>Tyrosin</a:t>
            </a:r>
            <a:r>
              <a:rPr lang="cs-CZ" dirty="0" smtClean="0"/>
              <a:t> – hormony – katecholaminy (adrenalin, noradrenalin), hormony štítné žlázy (tyroxin T4)</a:t>
            </a:r>
          </a:p>
          <a:p>
            <a:r>
              <a:rPr lang="cs-CZ" b="1" dirty="0" smtClean="0"/>
              <a:t>Tryptofan</a:t>
            </a:r>
            <a:r>
              <a:rPr lang="cs-CZ" dirty="0" smtClean="0"/>
              <a:t> </a:t>
            </a:r>
            <a:r>
              <a:rPr lang="cs-CZ" dirty="0" err="1" smtClean="0"/>
              <a:t>prekurzor</a:t>
            </a:r>
            <a:r>
              <a:rPr lang="cs-CZ" dirty="0" smtClean="0"/>
              <a:t> hormonů : serotonin, melatonin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Sirné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Cystein, </a:t>
            </a:r>
            <a:r>
              <a:rPr lang="cs-CZ" b="1" dirty="0" err="1" smtClean="0"/>
              <a:t>Methionin</a:t>
            </a:r>
            <a:r>
              <a:rPr lang="cs-CZ" b="1" dirty="0" smtClean="0"/>
              <a:t>  </a:t>
            </a:r>
            <a:r>
              <a:rPr lang="cs-CZ" dirty="0" smtClean="0"/>
              <a:t>skupina – SH (</a:t>
            </a:r>
            <a:r>
              <a:rPr lang="cs-CZ" dirty="0" err="1" smtClean="0"/>
              <a:t>sulfhydrylová</a:t>
            </a:r>
            <a:r>
              <a:rPr lang="cs-CZ" dirty="0" smtClean="0"/>
              <a:t> </a:t>
            </a:r>
            <a:r>
              <a:rPr lang="cs-CZ" dirty="0" err="1" smtClean="0"/>
              <a:t>sk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zdroj síry v potravě </a:t>
            </a:r>
          </a:p>
          <a:p>
            <a:r>
              <a:rPr lang="cs-CZ" b="1" dirty="0" smtClean="0"/>
              <a:t>Cystein</a:t>
            </a:r>
            <a:r>
              <a:rPr lang="cs-CZ" dirty="0" smtClean="0"/>
              <a:t> – </a:t>
            </a:r>
            <a:r>
              <a:rPr lang="cs-CZ" dirty="0" err="1" smtClean="0"/>
              <a:t>prekurzor</a:t>
            </a:r>
            <a:r>
              <a:rPr lang="cs-CZ" dirty="0" smtClean="0"/>
              <a:t> </a:t>
            </a:r>
            <a:r>
              <a:rPr lang="cs-CZ" dirty="0" err="1" smtClean="0"/>
              <a:t>taurinu</a:t>
            </a:r>
            <a:r>
              <a:rPr lang="cs-CZ" dirty="0" smtClean="0"/>
              <a:t> </a:t>
            </a:r>
          </a:p>
          <a:p>
            <a:r>
              <a:rPr lang="cs-CZ" dirty="0" smtClean="0"/>
              <a:t>Cystein + </a:t>
            </a:r>
            <a:r>
              <a:rPr lang="cs-CZ" dirty="0" err="1" smtClean="0"/>
              <a:t>cystein</a:t>
            </a:r>
            <a:r>
              <a:rPr lang="cs-CZ" dirty="0" smtClean="0"/>
              <a:t> = cystin (disulfid) – v inzulinu a keratinu </a:t>
            </a:r>
          </a:p>
          <a:p>
            <a:r>
              <a:rPr lang="cs-CZ" dirty="0" smtClean="0"/>
              <a:t>Nadbyte či nedostatek – porucha jater</a:t>
            </a:r>
          </a:p>
          <a:p>
            <a:r>
              <a:rPr lang="cs-CZ" dirty="0" smtClean="0"/>
              <a:t>Glutation (GSH) – antioxidant ( omezení aktivity kyslíkových radikálů)</a:t>
            </a:r>
          </a:p>
          <a:p>
            <a:pPr lvl="1"/>
            <a:r>
              <a:rPr lang="cs-CZ" dirty="0" smtClean="0"/>
              <a:t>kyselina </a:t>
            </a:r>
            <a:r>
              <a:rPr lang="cs-CZ" dirty="0" err="1" smtClean="0"/>
              <a:t>glutamová</a:t>
            </a:r>
            <a:r>
              <a:rPr lang="cs-CZ" dirty="0" smtClean="0"/>
              <a:t>, cystein a glycin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Vlastní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2773</TotalTime>
  <Words>1362</Words>
  <Application>Microsoft Office PowerPoint</Application>
  <PresentationFormat>Předvádění na obrazovce (4:3)</PresentationFormat>
  <Paragraphs>299</Paragraphs>
  <Slides>36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Bookman Old Style</vt:lpstr>
      <vt:lpstr>Calibri</vt:lpstr>
      <vt:lpstr>Gill Sans MT</vt:lpstr>
      <vt:lpstr>Vrinda</vt:lpstr>
      <vt:lpstr>Wingdings</vt:lpstr>
      <vt:lpstr>Wingdings 3</vt:lpstr>
      <vt:lpstr>Původ</vt:lpstr>
      <vt:lpstr>ZÁKLADNÍ SLOŽKY VÝŽIVY - BÍLKOVINY</vt:lpstr>
      <vt:lpstr>ŽIVINY (NUTRIENTY)</vt:lpstr>
      <vt:lpstr>BÍLKOVINY (PROTEINY) </vt:lpstr>
      <vt:lpstr>Zdravý dospělý  jedinec s běžnou fyzickou zátěží</vt:lpstr>
      <vt:lpstr>ROLE BÍLKOVIN V ŽIVÉM ORGANISMU </vt:lpstr>
      <vt:lpstr>AMINOKYSELINY (AK)</vt:lpstr>
      <vt:lpstr> Rozvětvené AK   BCAA – (branched chain amino acids)</vt:lpstr>
      <vt:lpstr>Aromatické AK </vt:lpstr>
      <vt:lpstr>Sirné </vt:lpstr>
      <vt:lpstr>Ostatní AK</vt:lpstr>
      <vt:lpstr>      LIMITUJÍCÍ AMINOKYSELINA </vt:lpstr>
      <vt:lpstr>LIMITUJÍCÍ AMINOKYSELINA = Esenciální aminokyselina obsažená v dané potravině v nejmenším množství ve vztahu k potřebě těla</vt:lpstr>
      <vt:lpstr>      ZDROJE BÍLKOVIN V POTRAVĚ</vt:lpstr>
      <vt:lpstr>Prezentace aplikace PowerPoint</vt:lpstr>
      <vt:lpstr>Prezentace aplikace PowerPoint</vt:lpstr>
      <vt:lpstr>POTŘEBA BÍLKOVIN  </vt:lpstr>
      <vt:lpstr>Příklad</vt:lpstr>
      <vt:lpstr>Jídelníček – ukázka      </vt:lpstr>
      <vt:lpstr>KVALITA BÍLKOVIN – HODNOCENÍ </vt:lpstr>
      <vt:lpstr>AMINOKYSELINOVÉ SKÓRE</vt:lpstr>
      <vt:lpstr>      ZVÝŠENÁ POTŘEBA BÍLKOVIN </vt:lpstr>
      <vt:lpstr>  </vt:lpstr>
      <vt:lpstr>      SNÍŽENÍ PŘÍJMU BÍLKOVIN</vt:lpstr>
      <vt:lpstr>Prezentace aplikace PowerPoint</vt:lpstr>
      <vt:lpstr>      NEDOSTATEK BÍLKOVIN </vt:lpstr>
      <vt:lpstr>Prezentace aplikace PowerPoint</vt:lpstr>
      <vt:lpstr>Prezentace aplikace PowerPoint</vt:lpstr>
      <vt:lpstr>Prezentace aplikace PowerPoint</vt:lpstr>
      <vt:lpstr>      NADBYTEK BÍLKOVIN </vt:lpstr>
      <vt:lpstr>NADMĚRNÝ PŘÍJEM BÍLKOVIN</vt:lpstr>
      <vt:lpstr>DUSÍKOVÁ BILANCE   </vt:lpstr>
      <vt:lpstr>Dělení N bilance</vt:lpstr>
      <vt:lpstr>ALTERNATIVNÍ ZPŮSOB STRAVOVÁNÍ</vt:lpstr>
      <vt:lpstr>Prezentace aplikace PowerPoint</vt:lpstr>
      <vt:lpstr>Vegetariánství -  formy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SLOŽKY VÝŽIVY - BÍLKOVINY</dc:title>
  <dc:creator>Acer</dc:creator>
  <cp:lastModifiedBy>Halina Matějová</cp:lastModifiedBy>
  <cp:revision>79</cp:revision>
  <dcterms:created xsi:type="dcterms:W3CDTF">2016-09-21T19:35:23Z</dcterms:created>
  <dcterms:modified xsi:type="dcterms:W3CDTF">2016-12-07T17:18:59Z</dcterms:modified>
</cp:coreProperties>
</file>