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1" r:id="rId7"/>
    <p:sldId id="264" r:id="rId8"/>
    <p:sldId id="260" r:id="rId9"/>
    <p:sldId id="262" r:id="rId10"/>
    <p:sldId id="267" r:id="rId11"/>
    <p:sldId id="268" r:id="rId12"/>
    <p:sldId id="270" r:id="rId13"/>
    <p:sldId id="269" r:id="rId14"/>
    <p:sldId id="266" r:id="rId15"/>
    <p:sldId id="265" r:id="rId16"/>
    <p:sldId id="273" r:id="rId17"/>
    <p:sldId id="275" r:id="rId18"/>
    <p:sldId id="280" r:id="rId19"/>
    <p:sldId id="274" r:id="rId20"/>
    <p:sldId id="276" r:id="rId21"/>
    <p:sldId id="279" r:id="rId22"/>
    <p:sldId id="277" r:id="rId23"/>
    <p:sldId id="278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825B-2E7B-4CDA-AAB7-5BC24C37B15B}" type="datetimeFigureOut">
              <a:rPr lang="cs-CZ" smtClean="0"/>
              <a:t>12.12.2016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D4E4-1782-4E01-A9A7-CB22615BD6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3078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825B-2E7B-4CDA-AAB7-5BC24C37B15B}" type="datetimeFigureOut">
              <a:rPr lang="cs-CZ" smtClean="0"/>
              <a:t>12.12.2016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D4E4-1782-4E01-A9A7-CB22615BD6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861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825B-2E7B-4CDA-AAB7-5BC24C37B15B}" type="datetimeFigureOut">
              <a:rPr lang="cs-CZ" smtClean="0"/>
              <a:t>12.12.2016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D4E4-1782-4E01-A9A7-CB22615BD6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5862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825B-2E7B-4CDA-AAB7-5BC24C37B15B}" type="datetimeFigureOut">
              <a:rPr lang="cs-CZ" smtClean="0"/>
              <a:t>12.12.2016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D4E4-1782-4E01-A9A7-CB22615BD6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2226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825B-2E7B-4CDA-AAB7-5BC24C37B15B}" type="datetimeFigureOut">
              <a:rPr lang="cs-CZ" smtClean="0"/>
              <a:t>12.12.2016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D4E4-1782-4E01-A9A7-CB22615BD6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436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825B-2E7B-4CDA-AAB7-5BC24C37B15B}" type="datetimeFigureOut">
              <a:rPr lang="cs-CZ" smtClean="0"/>
              <a:t>12.12.2016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D4E4-1782-4E01-A9A7-CB22615BD6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8695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825B-2E7B-4CDA-AAB7-5BC24C37B15B}" type="datetimeFigureOut">
              <a:rPr lang="cs-CZ" smtClean="0"/>
              <a:t>12.12.2016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D4E4-1782-4E01-A9A7-CB22615BD6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7093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825B-2E7B-4CDA-AAB7-5BC24C37B15B}" type="datetimeFigureOut">
              <a:rPr lang="cs-CZ" smtClean="0"/>
              <a:t>12.12.2016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D4E4-1782-4E01-A9A7-CB22615BD6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0219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825B-2E7B-4CDA-AAB7-5BC24C37B15B}" type="datetimeFigureOut">
              <a:rPr lang="cs-CZ" smtClean="0"/>
              <a:t>12.12.2016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D4E4-1782-4E01-A9A7-CB22615BD6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2863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825B-2E7B-4CDA-AAB7-5BC24C37B15B}" type="datetimeFigureOut">
              <a:rPr lang="cs-CZ" smtClean="0"/>
              <a:t>12.12.2016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D4E4-1782-4E01-A9A7-CB22615BD6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1456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825B-2E7B-4CDA-AAB7-5BC24C37B15B}" type="datetimeFigureOut">
              <a:rPr lang="cs-CZ" smtClean="0"/>
              <a:t>12.12.2016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D4E4-1782-4E01-A9A7-CB22615BD6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0086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1825B-2E7B-4CDA-AAB7-5BC24C37B15B}" type="datetimeFigureOut">
              <a:rPr lang="cs-CZ" smtClean="0"/>
              <a:t>12.12.2016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BD4E4-1782-4E01-A9A7-CB22615BD6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1578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2505"/>
            <a:ext cx="12192000" cy="6858000"/>
          </a:xfrm>
          <a:prstGeom prst="rect">
            <a:avLst/>
          </a:prstGeom>
          <a:effectLst>
            <a:outerShdw blurRad="50800" dist="50800" dir="5400000" algn="ctr" rotWithShape="0">
              <a:schemeClr val="bg2">
                <a:alpha val="5000"/>
              </a:schemeClr>
            </a:outerShdw>
            <a:reflection stA="52000" endPos="65000" dist="50800" dir="5400000" sy="-100000" algn="bl" rotWithShape="0"/>
            <a:softEdge rad="457200"/>
          </a:effectLst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501316" y="1949116"/>
            <a:ext cx="6031832" cy="2467518"/>
          </a:xfrm>
        </p:spPr>
        <p:txBody>
          <a:bodyPr/>
          <a:lstStyle/>
          <a:p>
            <a:r>
              <a:rPr lang="cs-CZ" sz="3600" dirty="0" smtClean="0">
                <a:latin typeface="Arial Black" panose="020B0A04020102020204" pitchFamily="34" charset="0"/>
              </a:rPr>
              <a:t>Úvod do výživy</a:t>
            </a:r>
            <a:r>
              <a:rPr lang="cs-CZ" dirty="0" smtClean="0">
                <a:latin typeface="Arial Black" panose="020B0A04020102020204" pitchFamily="34" charset="0"/>
              </a:rPr>
              <a:t/>
            </a:r>
            <a:br>
              <a:rPr lang="cs-CZ" dirty="0" smtClean="0">
                <a:latin typeface="Arial Black" panose="020B0A04020102020204" pitchFamily="34" charset="0"/>
              </a:rPr>
            </a:br>
            <a:r>
              <a:rPr lang="cs-CZ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ENERGIE A POHYB</a:t>
            </a:r>
            <a:endParaRPr lang="cs-CZ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9396663" y="5606716"/>
            <a:ext cx="22815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Bc. Eva </a:t>
            </a:r>
            <a:r>
              <a:rPr lang="cs-CZ" sz="2400" dirty="0" err="1" smtClean="0"/>
              <a:t>Hvorecká</a:t>
            </a:r>
            <a:endParaRPr lang="cs-CZ" sz="2400" dirty="0" smtClean="0"/>
          </a:p>
          <a:p>
            <a:r>
              <a:rPr lang="cs-CZ" sz="2400" dirty="0" smtClean="0"/>
              <a:t>31.10.2016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1295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252" y="204536"/>
            <a:ext cx="12192000" cy="6858000"/>
          </a:xfrm>
          <a:prstGeom prst="rect">
            <a:avLst/>
          </a:prstGeom>
          <a:effectLst>
            <a:outerShdw blurRad="50800" dist="50800" dir="5400000" algn="ctr" rotWithShape="0">
              <a:schemeClr val="bg2">
                <a:alpha val="5000"/>
              </a:schemeClr>
            </a:outerShdw>
            <a:reflection stA="52000" endPos="65000" dist="50800" dir="5400000" sy="-100000" algn="bl" rotWithShape="0"/>
            <a:softEdge rad="1231900"/>
          </a:effec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Energetický výdej při fyzické aktivitě</a:t>
            </a:r>
            <a:endParaRPr lang="cs-CZ" sz="4000" b="1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3223949"/>
              </p:ext>
            </p:extLst>
          </p:nvPr>
        </p:nvGraphicFramePr>
        <p:xfrm>
          <a:off x="741948" y="989066"/>
          <a:ext cx="10515600" cy="577347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1139049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Fyzická aktivita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50 kg</a:t>
                      </a:r>
                    </a:p>
                    <a:p>
                      <a:pPr algn="ctr"/>
                      <a:r>
                        <a:rPr lang="cs-CZ" dirty="0" smtClean="0"/>
                        <a:t>(kcal/min)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55 kg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(kcal/min)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70 kg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(kcal/min)</a:t>
                      </a:r>
                    </a:p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80 kg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(kcal/min)</a:t>
                      </a:r>
                    </a:p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90 kg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(kcal/min)</a:t>
                      </a:r>
                    </a:p>
                  </a:txBody>
                  <a:tcPr anchor="ctr"/>
                </a:tc>
              </a:tr>
              <a:tr h="642541"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Cyklistika </a:t>
                      </a:r>
                    </a:p>
                    <a:p>
                      <a:r>
                        <a:rPr lang="cs-CZ" b="1" dirty="0" smtClean="0"/>
                        <a:t>20 km/h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5,0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5,6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6,8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7,9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9,0</a:t>
                      </a:r>
                      <a:endParaRPr lang="cs-CZ" sz="2400" dirty="0"/>
                    </a:p>
                  </a:txBody>
                  <a:tcPr anchor="ctr"/>
                </a:tc>
              </a:tr>
              <a:tr h="642541"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Cyklistika</a:t>
                      </a:r>
                    </a:p>
                    <a:p>
                      <a:r>
                        <a:rPr lang="cs-CZ" b="1" dirty="0" smtClean="0"/>
                        <a:t>40 km/h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15,3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17,4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20,9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24,3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27,8</a:t>
                      </a:r>
                      <a:endParaRPr lang="cs-CZ" sz="2400" dirty="0"/>
                    </a:p>
                  </a:txBody>
                  <a:tcPr anchor="ctr"/>
                </a:tc>
              </a:tr>
              <a:tr h="642541"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Běh</a:t>
                      </a:r>
                    </a:p>
                    <a:p>
                      <a:r>
                        <a:rPr lang="cs-CZ" b="1" dirty="0" smtClean="0"/>
                        <a:t>8 km/h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6,7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7,6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9,2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10,7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12,2</a:t>
                      </a:r>
                      <a:endParaRPr lang="cs-CZ" sz="2400" dirty="0"/>
                    </a:p>
                  </a:txBody>
                  <a:tcPr anchor="ctr"/>
                </a:tc>
              </a:tr>
              <a:tr h="642541"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Běh</a:t>
                      </a:r>
                    </a:p>
                    <a:p>
                      <a:r>
                        <a:rPr lang="cs-CZ" b="1" dirty="0" smtClean="0"/>
                        <a:t>16 km/h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12,5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14,3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17,1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20,0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22,9</a:t>
                      </a:r>
                      <a:endParaRPr lang="cs-CZ" sz="2400" dirty="0"/>
                    </a:p>
                  </a:txBody>
                  <a:tcPr anchor="ctr"/>
                </a:tc>
              </a:tr>
              <a:tr h="671747"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Tenis</a:t>
                      </a:r>
                    </a:p>
                    <a:p>
                      <a:r>
                        <a:rPr lang="cs-CZ" sz="2000" b="1" dirty="0" smtClean="0"/>
                        <a:t>začátečník</a:t>
                      </a:r>
                      <a:endParaRPr lang="cs-CZ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/>
                        <a:t>3,5</a:t>
                      </a:r>
                      <a:endParaRPr lang="cs-CZ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/>
                        <a:t>4,0</a:t>
                      </a:r>
                      <a:endParaRPr lang="cs-CZ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/>
                        <a:t>4,8</a:t>
                      </a:r>
                      <a:endParaRPr lang="cs-CZ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/>
                        <a:t>5,6</a:t>
                      </a:r>
                      <a:endParaRPr lang="cs-CZ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/>
                        <a:t>6,4</a:t>
                      </a:r>
                      <a:endParaRPr lang="cs-CZ" sz="2400" b="0" dirty="0"/>
                    </a:p>
                  </a:txBody>
                  <a:tcPr anchor="ctr"/>
                </a:tc>
              </a:tr>
              <a:tr h="642541"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Chůze</a:t>
                      </a:r>
                    </a:p>
                    <a:p>
                      <a:r>
                        <a:rPr lang="cs-CZ" b="1" dirty="0" smtClean="0"/>
                        <a:t>5</a:t>
                      </a:r>
                      <a:r>
                        <a:rPr lang="cs-CZ" b="1" baseline="0" dirty="0" smtClean="0"/>
                        <a:t> km/h</a:t>
                      </a:r>
                      <a:endParaRPr lang="cs-CZ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/>
                        <a:t>3,9</a:t>
                      </a:r>
                      <a:endParaRPr lang="cs-CZ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/>
                        <a:t>4,4</a:t>
                      </a:r>
                      <a:endParaRPr lang="cs-CZ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/>
                        <a:t>5,2</a:t>
                      </a:r>
                      <a:endParaRPr lang="cs-CZ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/>
                        <a:t>6,1</a:t>
                      </a:r>
                      <a:endParaRPr lang="cs-CZ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/>
                        <a:t>7,0</a:t>
                      </a:r>
                      <a:endParaRPr lang="cs-CZ" sz="2400" b="0" dirty="0"/>
                    </a:p>
                  </a:txBody>
                  <a:tcPr anchor="ctr"/>
                </a:tc>
              </a:tr>
              <a:tr h="530910"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Učení</a:t>
                      </a:r>
                      <a:endParaRPr lang="cs-CZ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/>
                        <a:t>1,2</a:t>
                      </a:r>
                      <a:endParaRPr lang="cs-CZ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/>
                        <a:t>1,4</a:t>
                      </a:r>
                      <a:endParaRPr lang="cs-CZ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/>
                        <a:t>1,7</a:t>
                      </a:r>
                      <a:endParaRPr lang="cs-CZ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/>
                        <a:t>1,9</a:t>
                      </a:r>
                      <a:endParaRPr lang="cs-CZ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/>
                        <a:t>2,2</a:t>
                      </a:r>
                      <a:endParaRPr lang="cs-CZ" sz="2400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92016" y="4535253"/>
            <a:ext cx="461665" cy="166167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cs-CZ" dirty="0" smtClean="0"/>
              <a:t>(</a:t>
            </a:r>
            <a:r>
              <a:rPr lang="cs-CZ" dirty="0" err="1" smtClean="0"/>
              <a:t>Wildman</a:t>
            </a:r>
            <a:r>
              <a:rPr lang="cs-CZ" dirty="0" smtClean="0"/>
              <a:t>, 2004)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454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252" y="204536"/>
            <a:ext cx="12192000" cy="6858000"/>
          </a:xfrm>
          <a:prstGeom prst="rect">
            <a:avLst/>
          </a:prstGeom>
          <a:effectLst>
            <a:outerShdw blurRad="50800" dist="50800" dir="5400000" algn="ctr" rotWithShape="0">
              <a:schemeClr val="bg2">
                <a:alpha val="5000"/>
              </a:schemeClr>
            </a:outerShdw>
            <a:reflection stA="52000" endPos="65000" dist="50800" dir="5400000" sy="-100000" algn="bl" rotWithShape="0"/>
            <a:softEdge rad="1231900"/>
          </a:effec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Energetický výdej při fyzické aktivitě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30099"/>
            <a:ext cx="10515600" cy="4646864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Úkol:</a:t>
            </a:r>
          </a:p>
          <a:p>
            <a:pPr marL="0" indent="0">
              <a:buNone/>
            </a:pPr>
            <a:r>
              <a:rPr lang="cs-CZ" i="1" dirty="0" smtClean="0"/>
              <a:t>1) Vypočítejte energetický výdej 70kg jedince </a:t>
            </a:r>
          </a:p>
          <a:p>
            <a:pPr marL="0" indent="0">
              <a:buNone/>
            </a:pPr>
            <a:r>
              <a:rPr lang="cs-CZ" i="1" dirty="0" smtClean="0"/>
              <a:t>při 60 minutovém běžeckém tréninku o rychlosti </a:t>
            </a:r>
          </a:p>
          <a:p>
            <a:pPr marL="0" indent="0">
              <a:buNone/>
            </a:pPr>
            <a:r>
              <a:rPr lang="cs-CZ" i="1" dirty="0" smtClean="0"/>
              <a:t>16 km/hod, převeďte na </a:t>
            </a:r>
            <a:r>
              <a:rPr lang="cs-CZ" i="1" dirty="0" err="1" smtClean="0"/>
              <a:t>kJ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 smtClean="0"/>
              <a:t>2) Vypočítejte energetickou spotřebu u stejné osoby </a:t>
            </a:r>
          </a:p>
          <a:p>
            <a:pPr marL="0" indent="0">
              <a:buNone/>
            </a:pPr>
            <a:r>
              <a:rPr lang="cs-CZ" i="1" dirty="0" smtClean="0"/>
              <a:t>při 60 minutovém učení, převeďte na </a:t>
            </a:r>
            <a:r>
              <a:rPr lang="cs-CZ" i="1" dirty="0" err="1" smtClean="0"/>
              <a:t>kJ</a:t>
            </a:r>
            <a:r>
              <a:rPr lang="cs-CZ" i="1" dirty="0" smtClean="0"/>
              <a:t>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40122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252" y="204536"/>
            <a:ext cx="12192000" cy="6858000"/>
          </a:xfrm>
          <a:prstGeom prst="rect">
            <a:avLst/>
          </a:prstGeom>
          <a:effectLst>
            <a:outerShdw blurRad="50800" dist="50800" dir="5400000" algn="ctr" rotWithShape="0">
              <a:schemeClr val="bg2">
                <a:alpha val="5000"/>
              </a:schemeClr>
            </a:outerShdw>
            <a:reflection stA="52000" endPos="65000" dist="50800" dir="5400000" sy="-100000" algn="bl" rotWithShape="0"/>
            <a:softEdge rad="1231900"/>
          </a:effec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Energetický výdej při fyzické aktivitě</a:t>
            </a:r>
            <a:endParaRPr lang="cs-CZ" sz="4000" b="1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/>
          </p:nvPr>
        </p:nvGraphicFramePr>
        <p:xfrm>
          <a:off x="741948" y="989066"/>
          <a:ext cx="10515600" cy="577347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1139049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Fyzická aktivita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50 kg</a:t>
                      </a:r>
                    </a:p>
                    <a:p>
                      <a:pPr algn="ctr"/>
                      <a:r>
                        <a:rPr lang="cs-CZ" dirty="0" smtClean="0"/>
                        <a:t>(kcal/min)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55 kg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(kcal/min)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70 kg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(kcal/min)</a:t>
                      </a:r>
                    </a:p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80 kg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(kcal/min)</a:t>
                      </a:r>
                    </a:p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90 kg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(kcal/min)</a:t>
                      </a:r>
                    </a:p>
                  </a:txBody>
                  <a:tcPr anchor="ctr"/>
                </a:tc>
              </a:tr>
              <a:tr h="642541"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Cyklistika </a:t>
                      </a:r>
                    </a:p>
                    <a:p>
                      <a:r>
                        <a:rPr lang="cs-CZ" b="1" dirty="0" smtClean="0"/>
                        <a:t>20 km/h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5,0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5,6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6,8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7,9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9,0</a:t>
                      </a:r>
                      <a:endParaRPr lang="cs-CZ" sz="2400" dirty="0"/>
                    </a:p>
                  </a:txBody>
                  <a:tcPr anchor="ctr"/>
                </a:tc>
              </a:tr>
              <a:tr h="642541"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Cyklistika</a:t>
                      </a:r>
                    </a:p>
                    <a:p>
                      <a:r>
                        <a:rPr lang="cs-CZ" b="1" dirty="0" smtClean="0"/>
                        <a:t>40 km/h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15,3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17,4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20,9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24,3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27,8</a:t>
                      </a:r>
                      <a:endParaRPr lang="cs-CZ" sz="2400" dirty="0"/>
                    </a:p>
                  </a:txBody>
                  <a:tcPr anchor="ctr"/>
                </a:tc>
              </a:tr>
              <a:tr h="642541"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Běh</a:t>
                      </a:r>
                    </a:p>
                    <a:p>
                      <a:r>
                        <a:rPr lang="cs-CZ" b="1" dirty="0" smtClean="0"/>
                        <a:t>8 km/h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6,7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7,6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9,2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10,7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12,2</a:t>
                      </a:r>
                      <a:endParaRPr lang="cs-CZ" sz="2400" dirty="0"/>
                    </a:p>
                  </a:txBody>
                  <a:tcPr anchor="ctr"/>
                </a:tc>
              </a:tr>
              <a:tr h="642541"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Běh</a:t>
                      </a:r>
                    </a:p>
                    <a:p>
                      <a:r>
                        <a:rPr lang="cs-CZ" b="1" dirty="0" smtClean="0"/>
                        <a:t>16 km/h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12,5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14,3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17,1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20,0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22,9</a:t>
                      </a:r>
                      <a:endParaRPr lang="cs-CZ" sz="2400" dirty="0"/>
                    </a:p>
                  </a:txBody>
                  <a:tcPr anchor="ctr"/>
                </a:tc>
              </a:tr>
              <a:tr h="671747"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Tenis</a:t>
                      </a:r>
                    </a:p>
                    <a:p>
                      <a:r>
                        <a:rPr lang="cs-CZ" sz="2000" b="1" dirty="0" smtClean="0"/>
                        <a:t>začátečník</a:t>
                      </a:r>
                      <a:endParaRPr lang="cs-CZ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/>
                        <a:t>3,5</a:t>
                      </a:r>
                      <a:endParaRPr lang="cs-CZ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/>
                        <a:t>4,0</a:t>
                      </a:r>
                      <a:endParaRPr lang="cs-CZ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/>
                        <a:t>4,8</a:t>
                      </a:r>
                      <a:endParaRPr lang="cs-CZ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/>
                        <a:t>5,6</a:t>
                      </a:r>
                      <a:endParaRPr lang="cs-CZ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/>
                        <a:t>6,4</a:t>
                      </a:r>
                      <a:endParaRPr lang="cs-CZ" sz="2400" b="0" dirty="0"/>
                    </a:p>
                  </a:txBody>
                  <a:tcPr anchor="ctr"/>
                </a:tc>
              </a:tr>
              <a:tr h="642541"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Chůze</a:t>
                      </a:r>
                    </a:p>
                    <a:p>
                      <a:r>
                        <a:rPr lang="cs-CZ" b="1" dirty="0" smtClean="0"/>
                        <a:t>5</a:t>
                      </a:r>
                      <a:r>
                        <a:rPr lang="cs-CZ" b="1" baseline="0" dirty="0" smtClean="0"/>
                        <a:t> km/h</a:t>
                      </a:r>
                      <a:endParaRPr lang="cs-CZ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/>
                        <a:t>3,9</a:t>
                      </a:r>
                      <a:endParaRPr lang="cs-CZ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/>
                        <a:t>4,4</a:t>
                      </a:r>
                      <a:endParaRPr lang="cs-CZ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/>
                        <a:t>5,2</a:t>
                      </a:r>
                      <a:endParaRPr lang="cs-CZ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/>
                        <a:t>6,1</a:t>
                      </a:r>
                      <a:endParaRPr lang="cs-CZ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/>
                        <a:t>7,0</a:t>
                      </a:r>
                      <a:endParaRPr lang="cs-CZ" sz="2400" b="0" dirty="0"/>
                    </a:p>
                  </a:txBody>
                  <a:tcPr anchor="ctr"/>
                </a:tc>
              </a:tr>
              <a:tr h="530910"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Učení</a:t>
                      </a:r>
                      <a:endParaRPr lang="cs-CZ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/>
                        <a:t>1,2</a:t>
                      </a:r>
                      <a:endParaRPr lang="cs-CZ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/>
                        <a:t>1,4</a:t>
                      </a:r>
                      <a:endParaRPr lang="cs-CZ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/>
                        <a:t>1,7</a:t>
                      </a:r>
                      <a:endParaRPr lang="cs-CZ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/>
                        <a:t>1,9</a:t>
                      </a:r>
                      <a:endParaRPr lang="cs-CZ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/>
                        <a:t>2,2</a:t>
                      </a:r>
                      <a:endParaRPr lang="cs-CZ" sz="2400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92016" y="4535253"/>
            <a:ext cx="461665" cy="166167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cs-CZ" dirty="0" smtClean="0"/>
              <a:t>(</a:t>
            </a:r>
            <a:r>
              <a:rPr lang="cs-CZ" dirty="0" err="1" smtClean="0"/>
              <a:t>Wildman</a:t>
            </a:r>
            <a:r>
              <a:rPr lang="cs-CZ" dirty="0" smtClean="0"/>
              <a:t>, 2004)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179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252" y="204536"/>
            <a:ext cx="12192000" cy="6858000"/>
          </a:xfrm>
          <a:prstGeom prst="rect">
            <a:avLst/>
          </a:prstGeom>
          <a:effectLst>
            <a:outerShdw blurRad="50800" dist="50800" dir="5400000" algn="ctr" rotWithShape="0">
              <a:schemeClr val="bg2">
                <a:alpha val="5000"/>
              </a:schemeClr>
            </a:outerShdw>
            <a:reflection stA="52000" endPos="65000" dist="50800" dir="5400000" sy="-100000" algn="bl" rotWithShape="0"/>
            <a:softEdge rad="1231900"/>
          </a:effec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Energetický výdej při fyzické aktivitě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30099"/>
            <a:ext cx="10515600" cy="464686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Úkol – výsledek:</a:t>
            </a:r>
          </a:p>
          <a:p>
            <a:pPr marL="0" indent="0">
              <a:buNone/>
            </a:pPr>
            <a:r>
              <a:rPr lang="cs-CZ" i="1" dirty="0" smtClean="0"/>
              <a:t>1) Vypočítejte energetický výdej 70kg jedince </a:t>
            </a:r>
          </a:p>
          <a:p>
            <a:pPr marL="0" indent="0">
              <a:buNone/>
            </a:pPr>
            <a:r>
              <a:rPr lang="cs-CZ" i="1" dirty="0" smtClean="0"/>
              <a:t>při 60 minutovém běžeckém tréninku o rychlosti </a:t>
            </a:r>
          </a:p>
          <a:p>
            <a:pPr marL="0" indent="0">
              <a:buNone/>
            </a:pPr>
            <a:r>
              <a:rPr lang="cs-CZ" i="1" dirty="0" smtClean="0"/>
              <a:t>16 km/hod, převeďte na </a:t>
            </a:r>
            <a:r>
              <a:rPr lang="cs-CZ" i="1" dirty="0" err="1" smtClean="0"/>
              <a:t>kJ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b="1" i="1" dirty="0" smtClean="0">
                <a:solidFill>
                  <a:srgbClr val="FF0000"/>
                </a:solidFill>
              </a:rPr>
              <a:t>17,1 x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cs-CZ" b="1" i="1" dirty="0" smtClean="0">
                <a:solidFill>
                  <a:srgbClr val="FF0000"/>
                </a:solidFill>
              </a:rPr>
              <a:t>60 </a:t>
            </a:r>
            <a:r>
              <a:rPr lang="cs-CZ" b="1" i="1" dirty="0">
                <a:solidFill>
                  <a:srgbClr val="FF0000"/>
                </a:solidFill>
              </a:rPr>
              <a:t>= 1 026 kcal </a:t>
            </a:r>
            <a:endParaRPr lang="cs-CZ" b="1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i="1" dirty="0" smtClean="0">
                <a:solidFill>
                  <a:srgbClr val="FF0000"/>
                </a:solidFill>
              </a:rPr>
              <a:t>1 026 x 4,2 = 4 293 </a:t>
            </a:r>
            <a:r>
              <a:rPr lang="cs-CZ" b="1" i="1" dirty="0" err="1" smtClean="0">
                <a:solidFill>
                  <a:srgbClr val="FF0000"/>
                </a:solidFill>
              </a:rPr>
              <a:t>kJ</a:t>
            </a:r>
            <a:endParaRPr lang="cs-CZ" b="1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 smtClean="0"/>
              <a:t>2) Vypočítejte energetickou spotřebu u stejné osoby </a:t>
            </a:r>
          </a:p>
          <a:p>
            <a:pPr marL="0" indent="0">
              <a:buNone/>
            </a:pPr>
            <a:r>
              <a:rPr lang="cs-CZ" i="1" dirty="0" smtClean="0"/>
              <a:t>při 60 minutovém učení, převeďte na </a:t>
            </a:r>
            <a:r>
              <a:rPr lang="cs-CZ" i="1" dirty="0" err="1" smtClean="0"/>
              <a:t>kJ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b="1" i="1" dirty="0" smtClean="0">
                <a:solidFill>
                  <a:srgbClr val="FF0000"/>
                </a:solidFill>
              </a:rPr>
              <a:t>1,7 x 60 </a:t>
            </a:r>
            <a:r>
              <a:rPr lang="cs-CZ" b="1" i="1" dirty="0">
                <a:solidFill>
                  <a:srgbClr val="FF0000"/>
                </a:solidFill>
              </a:rPr>
              <a:t>= 102 kcal </a:t>
            </a:r>
            <a:endParaRPr lang="cs-CZ" b="1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i="1" dirty="0" smtClean="0">
                <a:solidFill>
                  <a:srgbClr val="FF0000"/>
                </a:solidFill>
              </a:rPr>
              <a:t>102 x 4,2 = 427 </a:t>
            </a:r>
            <a:r>
              <a:rPr lang="cs-CZ" b="1" i="1" dirty="0" err="1" smtClean="0">
                <a:solidFill>
                  <a:srgbClr val="FF0000"/>
                </a:solidFill>
              </a:rPr>
              <a:t>kJ</a:t>
            </a:r>
            <a:endParaRPr lang="cs-CZ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09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54109" y="0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Energetický výdej při fyzické </a:t>
            </a:r>
            <a:r>
              <a:rPr lang="cs-CZ" sz="4000" b="1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aktivitě</a:t>
            </a:r>
            <a:endParaRPr lang="cs-CZ" sz="4000" b="1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7070" y="1004552"/>
            <a:ext cx="9458461" cy="5853448"/>
          </a:xfrm>
        </p:spPr>
      </p:pic>
      <p:sp>
        <p:nvSpPr>
          <p:cNvPr id="6" name="TextovéPole 5"/>
          <p:cNvSpPr txBox="1"/>
          <p:nvPr/>
        </p:nvSpPr>
        <p:spPr>
          <a:xfrm>
            <a:off x="681422" y="4108360"/>
            <a:ext cx="1878335" cy="1569660"/>
          </a:xfrm>
          <a:prstGeom prst="rect">
            <a:avLst/>
          </a:prstGeom>
          <a:solidFill>
            <a:srgbClr val="FFCC66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/>
              <a:t>13 000 kcal/den</a:t>
            </a:r>
          </a:p>
          <a:p>
            <a:pPr algn="ctr"/>
            <a:r>
              <a:rPr lang="cs-CZ" sz="2000" b="1" dirty="0" smtClean="0"/>
              <a:t>=</a:t>
            </a:r>
          </a:p>
          <a:p>
            <a:pPr algn="ctr"/>
            <a:r>
              <a:rPr lang="cs-CZ" sz="2000" b="1" dirty="0" smtClean="0"/>
              <a:t>54 600 </a:t>
            </a:r>
            <a:r>
              <a:rPr lang="cs-CZ" sz="2000" b="1" dirty="0" err="1" smtClean="0"/>
              <a:t>kJ</a:t>
            </a:r>
            <a:r>
              <a:rPr lang="cs-CZ" sz="2000" b="1" dirty="0" smtClean="0"/>
              <a:t>/den</a:t>
            </a:r>
          </a:p>
          <a:p>
            <a:pPr algn="ctr"/>
            <a:r>
              <a:rPr lang="cs-CZ" sz="3600" b="1" dirty="0" smtClean="0"/>
              <a:t>!!!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81422" y="6264323"/>
            <a:ext cx="1995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(</a:t>
            </a:r>
            <a:r>
              <a:rPr lang="cs-CZ" dirty="0" err="1" smtClean="0"/>
              <a:t>Jeukendrup</a:t>
            </a:r>
            <a:r>
              <a:rPr lang="cs-CZ" dirty="0" smtClean="0"/>
              <a:t>, 2015)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81423" y="2915613"/>
            <a:ext cx="1878335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/>
              <a:t>2 500 kcal/den</a:t>
            </a:r>
          </a:p>
          <a:p>
            <a:pPr algn="ctr"/>
            <a:r>
              <a:rPr lang="cs-CZ" sz="2000" b="1" dirty="0" smtClean="0"/>
              <a:t>=</a:t>
            </a:r>
          </a:p>
          <a:p>
            <a:pPr algn="ctr"/>
            <a:r>
              <a:rPr lang="cs-CZ" sz="2000" b="1" dirty="0" smtClean="0"/>
              <a:t>10 500 </a:t>
            </a:r>
            <a:r>
              <a:rPr lang="cs-CZ" sz="2000" b="1" dirty="0" err="1" smtClean="0"/>
              <a:t>kJ</a:t>
            </a:r>
            <a:r>
              <a:rPr lang="cs-CZ" sz="2000" b="1" dirty="0" smtClean="0"/>
              <a:t>/den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6768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252" y="204536"/>
            <a:ext cx="12192000" cy="6858000"/>
          </a:xfrm>
          <a:prstGeom prst="rect">
            <a:avLst/>
          </a:prstGeom>
          <a:effectLst>
            <a:outerShdw blurRad="50800" dist="50800" dir="5400000" algn="ctr" rotWithShape="0">
              <a:schemeClr val="bg2">
                <a:alpha val="5000"/>
              </a:schemeClr>
            </a:outerShdw>
            <a:reflection stA="52000" endPos="65000" dist="50800" dir="5400000" sy="-100000" algn="bl" rotWithShape="0"/>
            <a:softEdge rad="1231900"/>
          </a:effec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Měření energetického výdeje</a:t>
            </a:r>
            <a:endParaRPr lang="cs-CZ" sz="4000" b="1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Nepřímá kalorimetrie</a:t>
            </a:r>
          </a:p>
          <a:p>
            <a:pPr lvl="1"/>
            <a:r>
              <a:rPr lang="cs-CZ" dirty="0" smtClean="0"/>
              <a:t>Měření spotřeby O</a:t>
            </a:r>
            <a:r>
              <a:rPr lang="cs-CZ" baseline="-25000" dirty="0" smtClean="0"/>
              <a:t>2</a:t>
            </a:r>
            <a:r>
              <a:rPr lang="cs-CZ" dirty="0" smtClean="0"/>
              <a:t> a výdeje CO</a:t>
            </a:r>
            <a:r>
              <a:rPr lang="cs-CZ" baseline="-25000" dirty="0" smtClean="0"/>
              <a:t>2</a:t>
            </a:r>
          </a:p>
          <a:p>
            <a:pPr lvl="1"/>
            <a:r>
              <a:rPr lang="cs-CZ" dirty="0" smtClean="0"/>
              <a:t>1 litr O</a:t>
            </a:r>
            <a:r>
              <a:rPr lang="cs-CZ" baseline="-25000" dirty="0" smtClean="0"/>
              <a:t>2</a:t>
            </a:r>
            <a:r>
              <a:rPr lang="cs-CZ" dirty="0" smtClean="0"/>
              <a:t> odpovídá 19,86 </a:t>
            </a:r>
            <a:r>
              <a:rPr lang="cs-CZ" dirty="0" err="1" smtClean="0"/>
              <a:t>kJ</a:t>
            </a:r>
            <a:r>
              <a:rPr lang="cs-CZ" dirty="0" smtClean="0"/>
              <a:t> (4,81 kcal)</a:t>
            </a:r>
          </a:p>
          <a:p>
            <a:pPr lvl="1"/>
            <a:r>
              <a:rPr lang="cs-CZ" dirty="0" smtClean="0"/>
              <a:t>Laboratorní podmínky</a:t>
            </a:r>
          </a:p>
          <a:p>
            <a:pPr lvl="1"/>
            <a:endParaRPr lang="cs-CZ" dirty="0"/>
          </a:p>
          <a:p>
            <a:r>
              <a:rPr lang="cs-CZ" b="1" dirty="0" smtClean="0"/>
              <a:t>Double </a:t>
            </a:r>
            <a:r>
              <a:rPr lang="cs-CZ" b="1" dirty="0" err="1" smtClean="0"/>
              <a:t>labeled</a:t>
            </a:r>
            <a:r>
              <a:rPr lang="cs-CZ" b="1" dirty="0" smtClean="0"/>
              <a:t> </a:t>
            </a:r>
            <a:r>
              <a:rPr lang="cs-CZ" b="1" dirty="0" err="1" smtClean="0"/>
              <a:t>water</a:t>
            </a:r>
            <a:r>
              <a:rPr lang="cs-CZ" b="1" dirty="0" smtClean="0"/>
              <a:t> (dvojitě značená voda)</a:t>
            </a:r>
          </a:p>
          <a:p>
            <a:pPr lvl="1"/>
            <a:r>
              <a:rPr lang="cs-CZ" dirty="0" smtClean="0"/>
              <a:t>Podání vody značené izotopy a sledování eliminace CO</a:t>
            </a:r>
            <a:r>
              <a:rPr lang="cs-CZ" baseline="-25000" dirty="0" smtClean="0"/>
              <a:t>2</a:t>
            </a:r>
            <a:endParaRPr lang="cs-CZ" dirty="0" smtClean="0"/>
          </a:p>
          <a:p>
            <a:pPr lvl="1"/>
            <a:r>
              <a:rPr lang="cs-CZ" dirty="0" smtClean="0"/>
              <a:t>Bez nutnosti laboratorních podmínek</a:t>
            </a:r>
          </a:p>
          <a:p>
            <a:pPr lvl="1"/>
            <a:r>
              <a:rPr lang="cs-CZ" dirty="0" smtClean="0"/>
              <a:t>Pouze sběr moči</a:t>
            </a:r>
          </a:p>
          <a:p>
            <a:pPr lvl="1"/>
            <a:r>
              <a:rPr lang="cs-CZ" dirty="0" smtClean="0"/>
              <a:t>Finančně náročné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300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252" y="204536"/>
            <a:ext cx="12192000" cy="6858000"/>
          </a:xfrm>
          <a:prstGeom prst="rect">
            <a:avLst/>
          </a:prstGeom>
          <a:effectLst>
            <a:outerShdw blurRad="50800" dist="50800" dir="5400000" algn="ctr" rotWithShape="0">
              <a:schemeClr val="bg2">
                <a:alpha val="0"/>
              </a:schemeClr>
            </a:outerShdw>
            <a:reflection stA="52000" endPos="65000" dist="50800" dir="5400000" sy="-100000" algn="bl" rotWithShape="0"/>
            <a:softEdge rad="1206500"/>
          </a:effec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Rovnice pro odhad klidového metabolismu (kcal/den)</a:t>
            </a:r>
            <a:endParaRPr lang="cs-CZ" sz="4000" b="1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7545" y="1851277"/>
            <a:ext cx="11026255" cy="4822478"/>
          </a:xfrm>
        </p:spPr>
        <p:txBody>
          <a:bodyPr>
            <a:normAutofit/>
          </a:bodyPr>
          <a:lstStyle/>
          <a:p>
            <a:r>
              <a:rPr lang="cs-CZ" b="1" dirty="0" err="1" smtClean="0"/>
              <a:t>Harris-Benedict</a:t>
            </a:r>
            <a:r>
              <a:rPr lang="cs-CZ" b="1" dirty="0" smtClean="0"/>
              <a:t> (1919)</a:t>
            </a:r>
          </a:p>
          <a:p>
            <a:pPr marL="457200" lvl="1" indent="0">
              <a:buNone/>
            </a:pPr>
            <a:r>
              <a:rPr lang="cs-CZ" dirty="0" smtClean="0"/>
              <a:t>muži: 66,47 + 13,75 x hmotnost (kg) + 5 x výška (cm) – 6,76 x věk</a:t>
            </a:r>
          </a:p>
          <a:p>
            <a:pPr marL="457200" lvl="1" indent="0">
              <a:buNone/>
            </a:pPr>
            <a:r>
              <a:rPr lang="cs-CZ" dirty="0"/>
              <a:t>ž</a:t>
            </a:r>
            <a:r>
              <a:rPr lang="cs-CZ" dirty="0" smtClean="0"/>
              <a:t>eny: 655,1 + 9,56 x hmotnost + 1,85 x výška – 4,68 x věk</a:t>
            </a:r>
          </a:p>
          <a:p>
            <a:r>
              <a:rPr lang="cs-CZ" b="1" dirty="0" smtClean="0"/>
              <a:t>Cunningham (1980)</a:t>
            </a:r>
          </a:p>
          <a:p>
            <a:pPr marL="457200" lvl="1" indent="0">
              <a:buNone/>
            </a:pPr>
            <a:r>
              <a:rPr lang="cs-CZ" dirty="0" smtClean="0"/>
              <a:t>500 + (22 x LBM)</a:t>
            </a:r>
            <a:r>
              <a:rPr lang="cs-CZ" sz="2800" b="1" dirty="0" smtClean="0"/>
              <a:t>	</a:t>
            </a:r>
            <a:r>
              <a:rPr lang="cs-CZ" dirty="0" smtClean="0"/>
              <a:t>		LBM…</a:t>
            </a:r>
            <a:r>
              <a:rPr lang="cs-CZ" dirty="0" err="1" smtClean="0"/>
              <a:t>lean</a:t>
            </a:r>
            <a:r>
              <a:rPr lang="cs-CZ" dirty="0" smtClean="0"/>
              <a:t> body </a:t>
            </a:r>
            <a:r>
              <a:rPr lang="cs-CZ" dirty="0" err="1" smtClean="0"/>
              <a:t>mass</a:t>
            </a:r>
            <a:r>
              <a:rPr lang="cs-CZ" dirty="0" smtClean="0"/>
              <a:t> (kg)</a:t>
            </a:r>
          </a:p>
          <a:p>
            <a:pPr marL="457200" lvl="1" indent="0">
              <a:buNone/>
            </a:pPr>
            <a:endParaRPr lang="cs-CZ" dirty="0" smtClean="0"/>
          </a:p>
          <a:p>
            <a:r>
              <a:rPr lang="cs-CZ" sz="2000" dirty="0" err="1" smtClean="0"/>
              <a:t>Mifflin</a:t>
            </a:r>
            <a:r>
              <a:rPr lang="cs-CZ" sz="2000" dirty="0" smtClean="0"/>
              <a:t> et al. (1990)</a:t>
            </a:r>
          </a:p>
          <a:p>
            <a:pPr marL="457200" lvl="1" indent="0">
              <a:buNone/>
            </a:pPr>
            <a:r>
              <a:rPr lang="cs-CZ" sz="2000" dirty="0" smtClean="0"/>
              <a:t>(9,99 x hmotnost) + (6,25 x výška) – (4,92 x věk)+ (166 x 1 (muži),0 (ženy)) – 161</a:t>
            </a:r>
          </a:p>
          <a:p>
            <a:r>
              <a:rPr lang="cs-CZ" sz="2000" dirty="0" err="1" smtClean="0"/>
              <a:t>Owen</a:t>
            </a:r>
            <a:r>
              <a:rPr lang="cs-CZ" sz="2000" dirty="0" smtClean="0"/>
              <a:t> et al. (1986, 1987)</a:t>
            </a:r>
          </a:p>
          <a:p>
            <a:r>
              <a:rPr lang="cs-CZ" sz="2000" dirty="0" smtClean="0"/>
              <a:t>WHO (1985)</a:t>
            </a:r>
          </a:p>
        </p:txBody>
      </p:sp>
    </p:spTree>
    <p:extLst>
      <p:ext uri="{BB962C8B-B14F-4D97-AF65-F5344CB8AC3E}">
        <p14:creationId xmlns:p14="http://schemas.microsoft.com/office/powerpoint/2010/main" val="122180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2900" y="177800"/>
            <a:ext cx="8966200" cy="6680200"/>
          </a:xfr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0330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Rovnice pro odhad klidového metabolismu - srovnání</a:t>
            </a:r>
            <a:endParaRPr lang="cs-CZ" sz="3200" b="1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28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252" y="204536"/>
            <a:ext cx="12192000" cy="6858000"/>
          </a:xfrm>
          <a:prstGeom prst="rect">
            <a:avLst/>
          </a:prstGeom>
          <a:effectLst>
            <a:outerShdw blurRad="50800" dist="50800" dir="5400000" algn="ctr" rotWithShape="0">
              <a:schemeClr val="bg2">
                <a:alpha val="0"/>
              </a:schemeClr>
            </a:outerShdw>
            <a:reflection stA="52000" endPos="65000" dist="50800" dir="5400000" sy="-100000" algn="bl" rotWithShape="0"/>
            <a:softEdge rad="1206500"/>
          </a:effec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Úkol:</a:t>
            </a:r>
            <a:endParaRPr lang="cs-CZ" sz="4000" b="1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7545" y="1851277"/>
            <a:ext cx="11026255" cy="48224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Vypočítejte si klidový metabolismus pomocí </a:t>
            </a:r>
          </a:p>
          <a:p>
            <a:pPr marL="0" indent="0">
              <a:buNone/>
            </a:pPr>
            <a:r>
              <a:rPr lang="cs-CZ" b="1" dirty="0" smtClean="0"/>
              <a:t>rovnice </a:t>
            </a:r>
            <a:r>
              <a:rPr lang="cs-CZ" b="1" dirty="0" err="1" smtClean="0"/>
              <a:t>Harris-Benedict</a:t>
            </a:r>
            <a:r>
              <a:rPr lang="cs-CZ" b="1" dirty="0" smtClean="0"/>
              <a:t>.</a:t>
            </a:r>
          </a:p>
          <a:p>
            <a:pPr marL="0" indent="0">
              <a:buNone/>
            </a:pPr>
            <a:endParaRPr lang="cs-CZ" b="1" dirty="0" smtClean="0"/>
          </a:p>
          <a:p>
            <a:pPr marL="457200" lvl="1" indent="0">
              <a:buNone/>
            </a:pPr>
            <a:r>
              <a:rPr lang="cs-CZ" dirty="0" smtClean="0"/>
              <a:t>muži: 66,47 + 13,75 x hmotnost (kg) + 5 x výška (cm) – 6,76 x věk</a:t>
            </a:r>
          </a:p>
          <a:p>
            <a:pPr marL="457200" lvl="1" indent="0">
              <a:buNone/>
            </a:pPr>
            <a:r>
              <a:rPr lang="cs-CZ" dirty="0" smtClean="0"/>
              <a:t>ženy: 655,1 + 9,56 x hmotnost + 1,85 x výška – 4,68 x věk</a:t>
            </a:r>
          </a:p>
          <a:p>
            <a:pPr marL="457200" lvl="1" indent="0">
              <a:buNone/>
            </a:pPr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  <a:p>
            <a:pPr marL="457200" lvl="1" indent="0">
              <a:buNone/>
            </a:pPr>
            <a:r>
              <a:rPr lang="cs-CZ" dirty="0" smtClean="0"/>
              <a:t>655,1 + (9,56 x </a:t>
            </a:r>
            <a:r>
              <a:rPr lang="cs-CZ" dirty="0" smtClean="0">
                <a:solidFill>
                  <a:srgbClr val="FF0000"/>
                </a:solidFill>
              </a:rPr>
              <a:t>50</a:t>
            </a:r>
            <a:r>
              <a:rPr lang="cs-CZ" dirty="0" smtClean="0"/>
              <a:t>) + (1,85 x </a:t>
            </a:r>
            <a:r>
              <a:rPr lang="cs-CZ" dirty="0" smtClean="0">
                <a:solidFill>
                  <a:srgbClr val="FF0000"/>
                </a:solidFill>
              </a:rPr>
              <a:t>158</a:t>
            </a:r>
            <a:r>
              <a:rPr lang="cs-CZ" dirty="0" smtClean="0"/>
              <a:t>) – (4,68 x </a:t>
            </a:r>
            <a:r>
              <a:rPr lang="cs-CZ" dirty="0" smtClean="0">
                <a:solidFill>
                  <a:srgbClr val="FF0000"/>
                </a:solidFill>
              </a:rPr>
              <a:t>27</a:t>
            </a:r>
            <a:r>
              <a:rPr lang="cs-CZ" dirty="0" smtClean="0"/>
              <a:t>) = </a:t>
            </a:r>
          </a:p>
          <a:p>
            <a:pPr marL="457200" lvl="1" indent="0">
              <a:buNone/>
            </a:pPr>
            <a:r>
              <a:rPr lang="cs-CZ" dirty="0" smtClean="0"/>
              <a:t>655,1 + 478 + 292,3 – 126,36 = 1299 kcal/den = </a:t>
            </a:r>
            <a:r>
              <a:rPr lang="cs-CZ" dirty="0" smtClean="0">
                <a:solidFill>
                  <a:srgbClr val="FF0000"/>
                </a:solidFill>
              </a:rPr>
              <a:t>5456 </a:t>
            </a:r>
            <a:r>
              <a:rPr lang="cs-CZ" dirty="0" err="1" smtClean="0">
                <a:solidFill>
                  <a:srgbClr val="FF0000"/>
                </a:solidFill>
              </a:rPr>
              <a:t>kJ</a:t>
            </a:r>
            <a:r>
              <a:rPr lang="cs-CZ" dirty="0" smtClean="0">
                <a:solidFill>
                  <a:srgbClr val="FF0000"/>
                </a:solidFill>
              </a:rPr>
              <a:t>/den</a:t>
            </a:r>
          </a:p>
          <a:p>
            <a:pPr marL="457200" lvl="1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176395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252" y="204536"/>
            <a:ext cx="12192000" cy="6858000"/>
          </a:xfrm>
          <a:prstGeom prst="rect">
            <a:avLst/>
          </a:prstGeom>
          <a:effectLst>
            <a:outerShdw blurRad="50800" dist="50800" dir="5400000" algn="ctr" rotWithShape="0">
              <a:schemeClr val="bg2">
                <a:alpha val="5000"/>
              </a:schemeClr>
            </a:outerShdw>
            <a:reflection stA="52000" endPos="65000" dist="50800" dir="5400000" sy="-100000" algn="bl" rotWithShape="0"/>
            <a:softEdge rad="1231900"/>
          </a:effec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Faktor </a:t>
            </a:r>
            <a:r>
              <a:rPr lang="cs-CZ" sz="4000" b="1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fyzické aktivity </a:t>
            </a:r>
            <a:r>
              <a:rPr lang="cs-CZ" sz="2800" b="1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pro výpočet celkového energetického výdeje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1479967"/>
              </p:ext>
            </p:extLst>
          </p:nvPr>
        </p:nvGraphicFramePr>
        <p:xfrm>
          <a:off x="838200" y="1825625"/>
          <a:ext cx="10515600" cy="407021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05200"/>
                <a:gridCol w="3505200"/>
                <a:gridCol w="3505200"/>
              </a:tblGrid>
              <a:tr h="40702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PHYSICAL</a:t>
                      </a:r>
                      <a:r>
                        <a:rPr lang="cs-CZ" baseline="0" dirty="0" smtClean="0"/>
                        <a:t> ACTIVITY LEVEL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07021">
                <a:tc>
                  <a:txBody>
                    <a:bodyPr/>
                    <a:lstStyle/>
                    <a:p>
                      <a:r>
                        <a:rPr lang="cs-CZ" b="1" dirty="0" err="1" smtClean="0">
                          <a:solidFill>
                            <a:schemeClr val="bg1"/>
                          </a:solidFill>
                        </a:rPr>
                        <a:t>Activity</a:t>
                      </a: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cs-CZ" b="1" dirty="0" err="1" smtClean="0">
                          <a:solidFill>
                            <a:schemeClr val="bg1"/>
                          </a:solidFill>
                        </a:rPr>
                        <a:t>level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Males</a:t>
                      </a:r>
                      <a:endParaRPr lang="cs-CZ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Females</a:t>
                      </a:r>
                      <a:endParaRPr lang="cs-CZ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407021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Bed</a:t>
                      </a:r>
                      <a:r>
                        <a:rPr lang="cs-CZ" dirty="0" smtClean="0"/>
                        <a:t> rest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1,2</a:t>
                      </a:r>
                      <a:endParaRPr lang="cs-CZ" dirty="0"/>
                    </a:p>
                  </a:txBody>
                  <a:tcPr/>
                </a:tc>
              </a:tr>
              <a:tr h="407021">
                <a:tc>
                  <a:txBody>
                    <a:bodyPr/>
                    <a:lstStyle/>
                    <a:p>
                      <a:r>
                        <a:rPr lang="cs-CZ" dirty="0" smtClean="0"/>
                        <a:t>Very </a:t>
                      </a:r>
                      <a:r>
                        <a:rPr lang="cs-CZ" dirty="0" err="1" smtClean="0"/>
                        <a:t>sedentary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1,3</a:t>
                      </a:r>
                      <a:endParaRPr lang="cs-CZ" dirty="0"/>
                    </a:p>
                  </a:txBody>
                  <a:tcPr/>
                </a:tc>
              </a:tr>
              <a:tr h="407021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Sedentary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1,4</a:t>
                      </a:r>
                      <a:endParaRPr lang="cs-CZ" dirty="0"/>
                    </a:p>
                  </a:txBody>
                  <a:tcPr/>
                </a:tc>
              </a:tr>
              <a:tr h="407021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Light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1,5</a:t>
                      </a:r>
                      <a:endParaRPr lang="cs-CZ" dirty="0"/>
                    </a:p>
                  </a:txBody>
                  <a:tcPr/>
                </a:tc>
              </a:tr>
              <a:tr h="407021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Light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moderate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1,6</a:t>
                      </a:r>
                      <a:endParaRPr lang="cs-CZ" dirty="0"/>
                    </a:p>
                  </a:txBody>
                  <a:tcPr/>
                </a:tc>
              </a:tr>
              <a:tr h="407021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Moderate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1,7</a:t>
                      </a:r>
                      <a:endParaRPr lang="cs-CZ" dirty="0"/>
                    </a:p>
                  </a:txBody>
                  <a:tcPr/>
                </a:tc>
              </a:tr>
              <a:tr h="407021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Heavy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1,8</a:t>
                      </a:r>
                      <a:endParaRPr lang="cs-CZ" dirty="0"/>
                    </a:p>
                  </a:txBody>
                  <a:tcPr/>
                </a:tc>
              </a:tr>
              <a:tr h="407021">
                <a:tc>
                  <a:txBody>
                    <a:bodyPr/>
                    <a:lstStyle/>
                    <a:p>
                      <a:r>
                        <a:rPr lang="cs-CZ" dirty="0" smtClean="0"/>
                        <a:t>Very </a:t>
                      </a:r>
                      <a:r>
                        <a:rPr lang="cs-CZ" dirty="0" err="1" smtClean="0"/>
                        <a:t>heavy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2,0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9910200" y="5925187"/>
            <a:ext cx="1443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(</a:t>
            </a:r>
            <a:r>
              <a:rPr lang="cs-CZ" dirty="0" err="1" smtClean="0"/>
              <a:t>Burke</a:t>
            </a:r>
            <a:r>
              <a:rPr lang="cs-CZ" dirty="0" smtClean="0"/>
              <a:t>, 2010)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287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252" y="204536"/>
            <a:ext cx="12192000" cy="6858000"/>
          </a:xfrm>
          <a:prstGeom prst="rect">
            <a:avLst/>
          </a:prstGeom>
          <a:effectLst>
            <a:outerShdw blurRad="50800" dist="50800" dir="5400000" algn="ctr" rotWithShape="0">
              <a:schemeClr val="bg2">
                <a:alpha val="5000"/>
              </a:schemeClr>
            </a:outerShdw>
            <a:reflection stA="52000" endPos="65000" dist="50800" dir="5400000" sy="-100000" algn="bl" rotWithShape="0"/>
            <a:softEdge rad="1231900"/>
          </a:effec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Energie (E)</a:t>
            </a:r>
            <a:endParaRPr lang="cs-CZ" b="1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organismu uložena ve formě chemických vazeb 			   </a:t>
            </a:r>
            <a:r>
              <a:rPr lang="cs-CZ" dirty="0" err="1" smtClean="0"/>
              <a:t>makroergních</a:t>
            </a:r>
            <a:r>
              <a:rPr lang="cs-CZ" dirty="0" smtClean="0"/>
              <a:t> sloučenin</a:t>
            </a:r>
          </a:p>
          <a:p>
            <a:r>
              <a:rPr lang="cs-CZ" dirty="0" smtClean="0"/>
              <a:t>Štěpením vazeb se energie uvolňuje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- v rámci svalu je chemická E přeměněna na mechanickou</a:t>
            </a:r>
          </a:p>
          <a:p>
            <a:pPr marL="0" indent="0">
              <a:buNone/>
            </a:pPr>
            <a:r>
              <a:rPr lang="cs-CZ" dirty="0" smtClean="0"/>
              <a:t>      a tepelnou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6407" y="3778429"/>
            <a:ext cx="4887305" cy="2737368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3409031" y="6311900"/>
            <a:ext cx="2351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ATP - adenosintrifosfát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52946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252" y="204536"/>
            <a:ext cx="12192000" cy="6858000"/>
          </a:xfrm>
          <a:prstGeom prst="rect">
            <a:avLst/>
          </a:prstGeom>
          <a:effectLst>
            <a:outerShdw blurRad="50800" dist="50800" dir="5400000" algn="ctr" rotWithShape="0">
              <a:schemeClr val="bg2">
                <a:alpha val="5000"/>
              </a:schemeClr>
            </a:outerShdw>
            <a:reflection stA="52000" endPos="65000" dist="50800" dir="5400000" sy="-100000" algn="bl" rotWithShape="0"/>
            <a:softEdge rad="1231900"/>
          </a:effec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04536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Faktor </a:t>
            </a:r>
            <a:r>
              <a:rPr lang="cs-CZ" sz="4000" b="1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fyzické aktivity </a:t>
            </a:r>
            <a:r>
              <a:rPr lang="cs-CZ" sz="2800" b="1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pro výpočet celkového energetického výdeje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4554265"/>
              </p:ext>
            </p:extLst>
          </p:nvPr>
        </p:nvGraphicFramePr>
        <p:xfrm>
          <a:off x="838200" y="1450311"/>
          <a:ext cx="10515600" cy="515298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28900"/>
                <a:gridCol w="2628900"/>
                <a:gridCol w="2628900"/>
                <a:gridCol w="2628900"/>
              </a:tblGrid>
              <a:tr h="40702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FAKTOR FYZICKÉ AKTIVITY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07021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Intenzita činnosti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Typ aktivity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muži</a:t>
                      </a:r>
                      <a:endParaRPr lang="cs-CZ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ženy</a:t>
                      </a:r>
                      <a:endParaRPr lang="cs-CZ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407021">
                <a:tc>
                  <a:txBody>
                    <a:bodyPr/>
                    <a:lstStyle/>
                    <a:p>
                      <a:r>
                        <a:rPr lang="cs-CZ" dirty="0" smtClean="0"/>
                        <a:t>Velmi lehká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Sezení, stání, řízení, šití, psaní, žehlení,</a:t>
                      </a:r>
                      <a:r>
                        <a:rPr lang="cs-CZ" baseline="0" dirty="0" smtClean="0"/>
                        <a:t> malování</a:t>
                      </a:r>
                    </a:p>
                    <a:p>
                      <a:r>
                        <a:rPr lang="cs-CZ" baseline="0" dirty="0" smtClean="0"/>
                        <a:t>(sekretářka, řidič, student)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1,3</a:t>
                      </a:r>
                      <a:endParaRPr lang="cs-CZ" dirty="0"/>
                    </a:p>
                  </a:txBody>
                  <a:tcPr/>
                </a:tc>
              </a:tr>
              <a:tr h="407021">
                <a:tc>
                  <a:txBody>
                    <a:bodyPr/>
                    <a:lstStyle/>
                    <a:p>
                      <a:r>
                        <a:rPr lang="cs-CZ" dirty="0" smtClean="0"/>
                        <a:t>Lehká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Chůze, práce v domácnosti, péče o dítě , golf, stolní tenis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1,5</a:t>
                      </a:r>
                      <a:endParaRPr lang="cs-CZ" dirty="0"/>
                    </a:p>
                  </a:txBody>
                  <a:tcPr/>
                </a:tc>
              </a:tr>
              <a:tr h="407021">
                <a:tc>
                  <a:txBody>
                    <a:bodyPr/>
                    <a:lstStyle/>
                    <a:p>
                      <a:r>
                        <a:rPr lang="cs-CZ" dirty="0" smtClean="0"/>
                        <a:t>Střední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Rychlejší chůze, práce na zahradě, jízda na kole, lyžování, tenis, tanec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1,6</a:t>
                      </a:r>
                      <a:endParaRPr lang="cs-CZ" dirty="0"/>
                    </a:p>
                  </a:txBody>
                  <a:tcPr/>
                </a:tc>
              </a:tr>
              <a:tr h="407021">
                <a:tc>
                  <a:txBody>
                    <a:bodyPr/>
                    <a:lstStyle/>
                    <a:p>
                      <a:r>
                        <a:rPr lang="cs-CZ" dirty="0" smtClean="0"/>
                        <a:t>Těžká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Chůze do kopce, těžké manuální práce, basketbal, horolezectví, fotbal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1,9</a:t>
                      </a:r>
                      <a:endParaRPr lang="cs-CZ" dirty="0"/>
                    </a:p>
                  </a:txBody>
                  <a:tcPr/>
                </a:tc>
              </a:tr>
              <a:tr h="407021">
                <a:tc>
                  <a:txBody>
                    <a:bodyPr/>
                    <a:lstStyle/>
                    <a:p>
                      <a:r>
                        <a:rPr lang="cs-CZ" dirty="0" smtClean="0"/>
                        <a:t>Mimořádná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Profesionální sportovci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2,2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286603" y="2913508"/>
            <a:ext cx="461665" cy="348813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cs-CZ" dirty="0" smtClean="0"/>
              <a:t>(</a:t>
            </a:r>
            <a:r>
              <a:rPr lang="cs-CZ" dirty="0" err="1" smtClean="0"/>
              <a:t>Wildman</a:t>
            </a:r>
            <a:r>
              <a:rPr lang="cs-CZ" dirty="0" smtClean="0"/>
              <a:t>, 2004; </a:t>
            </a:r>
            <a:r>
              <a:rPr lang="cs-CZ" dirty="0" err="1" smtClean="0"/>
              <a:t>Bernaciková</a:t>
            </a:r>
            <a:r>
              <a:rPr lang="cs-CZ" dirty="0" smtClean="0"/>
              <a:t>, 2013)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048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252" y="204536"/>
            <a:ext cx="12192000" cy="6858000"/>
          </a:xfrm>
          <a:prstGeom prst="rect">
            <a:avLst/>
          </a:prstGeom>
          <a:effectLst>
            <a:outerShdw blurRad="50800" dist="50800" dir="5400000" algn="ctr" rotWithShape="0">
              <a:schemeClr val="bg2">
                <a:alpha val="0"/>
              </a:schemeClr>
            </a:outerShdw>
            <a:reflection stA="52000" endPos="65000" dist="50800" dir="5400000" sy="-100000" algn="bl" rotWithShape="0"/>
            <a:softEdge rad="1206500"/>
          </a:effec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Úkol:</a:t>
            </a:r>
            <a:endParaRPr lang="cs-CZ" sz="4000" b="1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7545" y="1851277"/>
            <a:ext cx="11026255" cy="482247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cs-CZ" sz="2800" b="1" dirty="0" smtClean="0"/>
              <a:t>Výsledek vašeho klidového metabolismu </a:t>
            </a:r>
          </a:p>
          <a:p>
            <a:pPr marL="457200" lvl="1" indent="0">
              <a:buNone/>
            </a:pPr>
            <a:r>
              <a:rPr lang="cs-CZ" sz="2800" b="1" dirty="0" smtClean="0"/>
              <a:t>z předchozího příkladu vynásobte faktorem </a:t>
            </a:r>
          </a:p>
          <a:p>
            <a:pPr marL="457200" lvl="1" indent="0">
              <a:buNone/>
            </a:pPr>
            <a:r>
              <a:rPr lang="cs-CZ" sz="2800" b="1" dirty="0" smtClean="0"/>
              <a:t>fyzické aktivity, která odpovídá vaší denní činnosti.</a:t>
            </a:r>
          </a:p>
          <a:p>
            <a:pPr marL="457200" lvl="1" indent="0">
              <a:buNone/>
            </a:pPr>
            <a:r>
              <a:rPr lang="cs-CZ" sz="2800" b="1" dirty="0" smtClean="0"/>
              <a:t>Tzn. vypočítejte váš celkový energetický výdej.</a:t>
            </a:r>
          </a:p>
          <a:p>
            <a:pPr marL="457200" lvl="1" indent="0">
              <a:buNone/>
            </a:pPr>
            <a:endParaRPr lang="cs-CZ" sz="2800" b="1" dirty="0" smtClean="0"/>
          </a:p>
          <a:p>
            <a:pPr marL="457200" lvl="1" indent="0">
              <a:buNone/>
            </a:pPr>
            <a:endParaRPr lang="cs-CZ" sz="2800" b="1" dirty="0" smtClean="0"/>
          </a:p>
          <a:p>
            <a:pPr marL="457200" lvl="1" indent="0">
              <a:buNone/>
            </a:pPr>
            <a:r>
              <a:rPr lang="cs-CZ" sz="2800" dirty="0" smtClean="0"/>
              <a:t>5456 x </a:t>
            </a:r>
            <a:r>
              <a:rPr lang="cs-CZ" sz="2800" dirty="0" smtClean="0">
                <a:solidFill>
                  <a:srgbClr val="FF0000"/>
                </a:solidFill>
              </a:rPr>
              <a:t>1,8</a:t>
            </a:r>
            <a:r>
              <a:rPr lang="cs-CZ" sz="2800" dirty="0"/>
              <a:t> </a:t>
            </a:r>
            <a:r>
              <a:rPr lang="cs-CZ" sz="2800" dirty="0" smtClean="0"/>
              <a:t>= </a:t>
            </a:r>
            <a:r>
              <a:rPr lang="cs-CZ" sz="2800" b="1" dirty="0" smtClean="0"/>
              <a:t>9 821 </a:t>
            </a:r>
            <a:r>
              <a:rPr lang="cs-CZ" sz="2800" b="1" dirty="0" err="1" smtClean="0"/>
              <a:t>kJ</a:t>
            </a:r>
            <a:r>
              <a:rPr lang="cs-CZ" sz="2800" b="1" dirty="0" smtClean="0"/>
              <a:t>/den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87785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7698" y="5796935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Děkuji za pozornost…</a:t>
            </a:r>
            <a:endParaRPr lang="cs-CZ" sz="4000" b="1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0245" y="0"/>
            <a:ext cx="7465325" cy="6141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23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Literatura:</a:t>
            </a:r>
            <a:endParaRPr lang="cs-CZ" sz="3200" b="1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54100"/>
            <a:ext cx="10515600" cy="560070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BURKE</a:t>
            </a:r>
            <a:r>
              <a:rPr lang="cs-CZ" dirty="0"/>
              <a:t>, Louise a </a:t>
            </a:r>
            <a:r>
              <a:rPr lang="cs-CZ" dirty="0" err="1"/>
              <a:t>Vicki</a:t>
            </a:r>
            <a:r>
              <a:rPr lang="cs-CZ" dirty="0"/>
              <a:t> DEAKIN, </a:t>
            </a:r>
            <a:r>
              <a:rPr lang="cs-CZ" dirty="0" err="1"/>
              <a:t>ed</a:t>
            </a:r>
            <a:r>
              <a:rPr lang="cs-CZ" dirty="0"/>
              <a:t>. </a:t>
            </a:r>
            <a:r>
              <a:rPr lang="cs-CZ" i="1" dirty="0" err="1"/>
              <a:t>Clinical</a:t>
            </a:r>
            <a:r>
              <a:rPr lang="cs-CZ" i="1" dirty="0"/>
              <a:t> </a:t>
            </a:r>
            <a:r>
              <a:rPr lang="cs-CZ" i="1" dirty="0" err="1"/>
              <a:t>sports</a:t>
            </a:r>
            <a:r>
              <a:rPr lang="cs-CZ" i="1" dirty="0"/>
              <a:t> </a:t>
            </a:r>
            <a:r>
              <a:rPr lang="cs-CZ" i="1" dirty="0" err="1"/>
              <a:t>nutrition</a:t>
            </a:r>
            <a:r>
              <a:rPr lang="cs-CZ" dirty="0"/>
              <a:t>. 4. </a:t>
            </a:r>
            <a:r>
              <a:rPr lang="cs-CZ" dirty="0" err="1"/>
              <a:t>ed</a:t>
            </a:r>
            <a:r>
              <a:rPr lang="cs-CZ" dirty="0"/>
              <a:t>. </a:t>
            </a:r>
            <a:r>
              <a:rPr lang="cs-CZ" dirty="0" err="1"/>
              <a:t>North</a:t>
            </a:r>
            <a:r>
              <a:rPr lang="cs-CZ" dirty="0"/>
              <a:t> </a:t>
            </a:r>
            <a:r>
              <a:rPr lang="cs-CZ" dirty="0" err="1"/>
              <a:t>Ryde</a:t>
            </a:r>
            <a:r>
              <a:rPr lang="cs-CZ" dirty="0"/>
              <a:t>, NSW: </a:t>
            </a:r>
            <a:r>
              <a:rPr lang="cs-CZ" dirty="0" err="1"/>
              <a:t>McGraw-Hill</a:t>
            </a:r>
            <a:r>
              <a:rPr lang="cs-CZ" dirty="0"/>
              <a:t> </a:t>
            </a:r>
            <a:r>
              <a:rPr lang="cs-CZ" dirty="0" err="1"/>
              <a:t>Education</a:t>
            </a:r>
            <a:r>
              <a:rPr lang="cs-CZ" dirty="0"/>
              <a:t> </a:t>
            </a:r>
            <a:r>
              <a:rPr lang="cs-CZ" dirty="0" err="1"/>
              <a:t>Medical</a:t>
            </a:r>
            <a:r>
              <a:rPr lang="cs-CZ" dirty="0"/>
              <a:t>, 2010. ISBN 978-0-07-027720-5. </a:t>
            </a:r>
          </a:p>
          <a:p>
            <a:r>
              <a:rPr lang="cs-CZ" dirty="0" smtClean="0"/>
              <a:t>LOUCKS</a:t>
            </a:r>
            <a:r>
              <a:rPr lang="cs-CZ" dirty="0"/>
              <a:t>, Anne B., </a:t>
            </a:r>
            <a:r>
              <a:rPr lang="cs-CZ" dirty="0" err="1"/>
              <a:t>Bente</a:t>
            </a:r>
            <a:r>
              <a:rPr lang="cs-CZ" dirty="0"/>
              <a:t> KIENS a </a:t>
            </a:r>
            <a:r>
              <a:rPr lang="cs-CZ" dirty="0" err="1"/>
              <a:t>Hattie</a:t>
            </a:r>
            <a:r>
              <a:rPr lang="cs-CZ" dirty="0"/>
              <a:t> H. WRIGHT. </a:t>
            </a:r>
            <a:r>
              <a:rPr lang="cs-CZ" dirty="0" err="1"/>
              <a:t>Energy</a:t>
            </a:r>
            <a:r>
              <a:rPr lang="cs-CZ" dirty="0"/>
              <a:t> </a:t>
            </a:r>
            <a:r>
              <a:rPr lang="cs-CZ" dirty="0" err="1"/>
              <a:t>availability</a:t>
            </a:r>
            <a:r>
              <a:rPr lang="cs-CZ" dirty="0"/>
              <a:t> in </a:t>
            </a:r>
            <a:r>
              <a:rPr lang="cs-CZ" dirty="0" err="1"/>
              <a:t>athletes</a:t>
            </a:r>
            <a:r>
              <a:rPr lang="cs-CZ" dirty="0"/>
              <a:t>. </a:t>
            </a:r>
            <a:r>
              <a:rPr lang="cs-CZ" i="1" dirty="0" err="1"/>
              <a:t>Journal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Sports</a:t>
            </a:r>
            <a:r>
              <a:rPr lang="cs-CZ" i="1" dirty="0"/>
              <a:t> </a:t>
            </a:r>
            <a:r>
              <a:rPr lang="cs-CZ" i="1" dirty="0" err="1"/>
              <a:t>Sciences</a:t>
            </a:r>
            <a:r>
              <a:rPr lang="cs-CZ" dirty="0"/>
              <a:t> [online]. 2011, roč. 29, č. sup1, s. S7–S15. ISSN 0264-0414, 1466-447X. Dostupné z: doi:10.1080/02640414.2011.588958</a:t>
            </a:r>
          </a:p>
          <a:p>
            <a:r>
              <a:rPr lang="cs-CZ" dirty="0" smtClean="0"/>
              <a:t>MAHAN</a:t>
            </a:r>
            <a:r>
              <a:rPr lang="cs-CZ" dirty="0"/>
              <a:t>, L. </a:t>
            </a:r>
            <a:r>
              <a:rPr lang="cs-CZ" dirty="0" err="1"/>
              <a:t>Kathleen</a:t>
            </a:r>
            <a:r>
              <a:rPr lang="cs-CZ" dirty="0"/>
              <a:t>, Sylvia ESCOTT-STUMP, </a:t>
            </a:r>
            <a:r>
              <a:rPr lang="cs-CZ" dirty="0" err="1"/>
              <a:t>Janice</a:t>
            </a:r>
            <a:r>
              <a:rPr lang="cs-CZ" dirty="0"/>
              <a:t> L. RAYMOND a Marie V. KRAUSE, </a:t>
            </a:r>
            <a:r>
              <a:rPr lang="cs-CZ" dirty="0" err="1"/>
              <a:t>ed</a:t>
            </a:r>
            <a:r>
              <a:rPr lang="cs-CZ" dirty="0"/>
              <a:t>. </a:t>
            </a:r>
            <a:r>
              <a:rPr lang="cs-CZ" i="1" dirty="0" err="1"/>
              <a:t>Krause’s</a:t>
            </a:r>
            <a:r>
              <a:rPr lang="cs-CZ" i="1" dirty="0"/>
              <a:t> food &amp;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nutrition</a:t>
            </a:r>
            <a:r>
              <a:rPr lang="cs-CZ" i="1" dirty="0"/>
              <a:t> care </a:t>
            </a:r>
            <a:r>
              <a:rPr lang="cs-CZ" i="1" dirty="0" err="1"/>
              <a:t>process</a:t>
            </a:r>
            <a:r>
              <a:rPr lang="cs-CZ" dirty="0"/>
              <a:t>. 13th </a:t>
            </a:r>
            <a:r>
              <a:rPr lang="cs-CZ" dirty="0" err="1"/>
              <a:t>ed</a:t>
            </a:r>
            <a:r>
              <a:rPr lang="cs-CZ" dirty="0"/>
              <a:t>. St. Louis, </a:t>
            </a:r>
            <a:r>
              <a:rPr lang="cs-CZ" dirty="0" err="1"/>
              <a:t>Mo</a:t>
            </a:r>
            <a:r>
              <a:rPr lang="cs-CZ" dirty="0"/>
              <a:t>: </a:t>
            </a:r>
            <a:r>
              <a:rPr lang="cs-CZ" dirty="0" err="1"/>
              <a:t>Elsevier</a:t>
            </a:r>
            <a:r>
              <a:rPr lang="cs-CZ" dirty="0"/>
              <a:t>/</a:t>
            </a:r>
            <a:r>
              <a:rPr lang="cs-CZ" dirty="0" err="1"/>
              <a:t>Saunders</a:t>
            </a:r>
            <a:r>
              <a:rPr lang="cs-CZ" dirty="0"/>
              <a:t>, 2012. ISBN 978-1-4377-2233-8. </a:t>
            </a:r>
          </a:p>
          <a:p>
            <a:r>
              <a:rPr lang="cs-CZ" dirty="0" smtClean="0"/>
              <a:t>WILDMAN</a:t>
            </a:r>
            <a:r>
              <a:rPr lang="cs-CZ" dirty="0"/>
              <a:t>, Robert E. C. a </a:t>
            </a:r>
            <a:r>
              <a:rPr lang="cs-CZ" dirty="0" err="1"/>
              <a:t>Barry</a:t>
            </a:r>
            <a:r>
              <a:rPr lang="cs-CZ" dirty="0"/>
              <a:t> S. MILLER. </a:t>
            </a:r>
            <a:r>
              <a:rPr lang="cs-CZ" i="1" dirty="0" err="1"/>
              <a:t>Sports</a:t>
            </a:r>
            <a:r>
              <a:rPr lang="cs-CZ" i="1" dirty="0"/>
              <a:t> and fitness </a:t>
            </a:r>
            <a:r>
              <a:rPr lang="cs-CZ" i="1" dirty="0" err="1"/>
              <a:t>nutrition</a:t>
            </a:r>
            <a:r>
              <a:rPr lang="cs-CZ" dirty="0"/>
              <a:t>. </a:t>
            </a:r>
            <a:r>
              <a:rPr lang="cs-CZ" dirty="0" err="1"/>
              <a:t>Australia</a:t>
            </a:r>
            <a:r>
              <a:rPr lang="cs-CZ" dirty="0"/>
              <a:t> ; </a:t>
            </a:r>
            <a:r>
              <a:rPr lang="cs-CZ" dirty="0" err="1"/>
              <a:t>Belmont</a:t>
            </a:r>
            <a:r>
              <a:rPr lang="cs-CZ" dirty="0"/>
              <a:t>, CA: Thomson/</a:t>
            </a:r>
            <a:r>
              <a:rPr lang="cs-CZ" dirty="0" err="1"/>
              <a:t>Wadsworth</a:t>
            </a:r>
            <a:r>
              <a:rPr lang="cs-CZ" dirty="0"/>
              <a:t>, 2004. ISBN 978-0-534-57564-9. </a:t>
            </a:r>
          </a:p>
          <a:p>
            <a:r>
              <a:rPr lang="cs-CZ" dirty="0" smtClean="0"/>
              <a:t>DEUTSCHE </a:t>
            </a:r>
            <a:r>
              <a:rPr lang="cs-CZ" dirty="0"/>
              <a:t>GESELLSCHAFT FÜR ERNÄHRUNG a VÝŽIVASERVIS (FIRMA). </a:t>
            </a:r>
            <a:r>
              <a:rPr lang="cs-CZ" i="1" dirty="0"/>
              <a:t>Referenční hodnoty pro příjem živin</a:t>
            </a:r>
            <a:r>
              <a:rPr lang="cs-CZ" dirty="0"/>
              <a:t>. Praha: Společnost pro výživu, 2011. ISBN 978-80-254-6987-3. </a:t>
            </a:r>
          </a:p>
          <a:p>
            <a:r>
              <a:rPr lang="cs-CZ" i="1" dirty="0" smtClean="0"/>
              <a:t>EFSA </a:t>
            </a:r>
            <a:r>
              <a:rPr lang="cs-CZ" i="1" dirty="0" err="1"/>
              <a:t>sets</a:t>
            </a:r>
            <a:r>
              <a:rPr lang="cs-CZ" i="1" dirty="0"/>
              <a:t> </a:t>
            </a:r>
            <a:r>
              <a:rPr lang="cs-CZ" i="1" dirty="0" err="1"/>
              <a:t>average</a:t>
            </a:r>
            <a:r>
              <a:rPr lang="cs-CZ" i="1" dirty="0"/>
              <a:t> </a:t>
            </a:r>
            <a:r>
              <a:rPr lang="cs-CZ" i="1" dirty="0" err="1"/>
              <a:t>requirements</a:t>
            </a:r>
            <a:r>
              <a:rPr lang="cs-CZ" i="1" dirty="0"/>
              <a:t> </a:t>
            </a:r>
            <a:r>
              <a:rPr lang="cs-CZ" i="1" dirty="0" err="1"/>
              <a:t>for</a:t>
            </a:r>
            <a:r>
              <a:rPr lang="cs-CZ" i="1" dirty="0"/>
              <a:t> </a:t>
            </a:r>
            <a:r>
              <a:rPr lang="cs-CZ" i="1" dirty="0" err="1"/>
              <a:t>energy</a:t>
            </a:r>
            <a:r>
              <a:rPr lang="cs-CZ" i="1" dirty="0"/>
              <a:t> </a:t>
            </a:r>
            <a:r>
              <a:rPr lang="cs-CZ" i="1" dirty="0" err="1"/>
              <a:t>intake</a:t>
            </a:r>
            <a:r>
              <a:rPr lang="cs-CZ" i="1" dirty="0"/>
              <a:t> | </a:t>
            </a:r>
            <a:r>
              <a:rPr lang="cs-CZ" i="1" dirty="0" err="1"/>
              <a:t>European</a:t>
            </a:r>
            <a:r>
              <a:rPr lang="cs-CZ" i="1" dirty="0"/>
              <a:t> Food </a:t>
            </a:r>
            <a:r>
              <a:rPr lang="cs-CZ" i="1" dirty="0" err="1"/>
              <a:t>Safety</a:t>
            </a:r>
            <a:r>
              <a:rPr lang="cs-CZ" i="1" dirty="0"/>
              <a:t> </a:t>
            </a:r>
            <a:r>
              <a:rPr lang="cs-CZ" i="1" dirty="0" err="1"/>
              <a:t>Authority</a:t>
            </a:r>
            <a:r>
              <a:rPr lang="cs-CZ" dirty="0"/>
              <a:t> [online]. [vid. 2016-10-31]. Dostupné z: http://www.efsa.europa.eu/en/press/news/130110</a:t>
            </a:r>
          </a:p>
          <a:p>
            <a:r>
              <a:rPr lang="cs-CZ" dirty="0" err="1" smtClean="0"/>
              <a:t>Jeukendrup</a:t>
            </a:r>
            <a:r>
              <a:rPr lang="cs-CZ" dirty="0" smtClean="0"/>
              <a:t> </a:t>
            </a:r>
            <a:r>
              <a:rPr lang="cs-CZ" dirty="0"/>
              <a:t>- </a:t>
            </a:r>
            <a:r>
              <a:rPr lang="cs-CZ" dirty="0" err="1"/>
              <a:t>Trusted</a:t>
            </a:r>
            <a:r>
              <a:rPr lang="cs-CZ" dirty="0"/>
              <a:t> </a:t>
            </a:r>
            <a:r>
              <a:rPr lang="cs-CZ" dirty="0" err="1"/>
              <a:t>sports</a:t>
            </a:r>
            <a:r>
              <a:rPr lang="cs-CZ" dirty="0"/>
              <a:t> </a:t>
            </a:r>
            <a:r>
              <a:rPr lang="cs-CZ" dirty="0" err="1"/>
              <a:t>nutrition</a:t>
            </a:r>
            <a:r>
              <a:rPr lang="cs-CZ" dirty="0"/>
              <a:t> </a:t>
            </a:r>
            <a:r>
              <a:rPr lang="cs-CZ" dirty="0" err="1"/>
              <a:t>advice</a:t>
            </a:r>
            <a:r>
              <a:rPr lang="cs-CZ" dirty="0"/>
              <a:t> &amp; </a:t>
            </a:r>
            <a:r>
              <a:rPr lang="cs-CZ" dirty="0" err="1"/>
              <a:t>exercise</a:t>
            </a:r>
            <a:r>
              <a:rPr lang="cs-CZ" dirty="0"/>
              <a:t> science </a:t>
            </a:r>
            <a:r>
              <a:rPr lang="cs-CZ" dirty="0" err="1"/>
              <a:t>news</a:t>
            </a:r>
            <a:r>
              <a:rPr lang="cs-CZ" dirty="0"/>
              <a:t>. </a:t>
            </a:r>
            <a:r>
              <a:rPr lang="cs-CZ" i="1" dirty="0" err="1"/>
              <a:t>Jeukendrup</a:t>
            </a:r>
            <a:r>
              <a:rPr lang="cs-CZ" i="1" dirty="0"/>
              <a:t> - </a:t>
            </a:r>
            <a:r>
              <a:rPr lang="cs-CZ" i="1" dirty="0" err="1"/>
              <a:t>Trusted</a:t>
            </a:r>
            <a:r>
              <a:rPr lang="cs-CZ" i="1" dirty="0"/>
              <a:t> </a:t>
            </a:r>
            <a:r>
              <a:rPr lang="cs-CZ" i="1" dirty="0" err="1"/>
              <a:t>sports</a:t>
            </a:r>
            <a:r>
              <a:rPr lang="cs-CZ" i="1" dirty="0"/>
              <a:t> </a:t>
            </a:r>
            <a:r>
              <a:rPr lang="cs-CZ" i="1" dirty="0" err="1"/>
              <a:t>nutrition</a:t>
            </a:r>
            <a:r>
              <a:rPr lang="cs-CZ" i="1" dirty="0"/>
              <a:t> </a:t>
            </a:r>
            <a:r>
              <a:rPr lang="cs-CZ" i="1" dirty="0" err="1"/>
              <a:t>advice</a:t>
            </a:r>
            <a:r>
              <a:rPr lang="cs-CZ" i="1" dirty="0"/>
              <a:t> &amp; </a:t>
            </a:r>
            <a:r>
              <a:rPr lang="cs-CZ" i="1" dirty="0" err="1"/>
              <a:t>exercise</a:t>
            </a:r>
            <a:r>
              <a:rPr lang="cs-CZ" i="1" dirty="0"/>
              <a:t> science </a:t>
            </a:r>
            <a:r>
              <a:rPr lang="cs-CZ" i="1" dirty="0" err="1"/>
              <a:t>news</a:t>
            </a:r>
            <a:r>
              <a:rPr lang="cs-CZ" dirty="0"/>
              <a:t> [online]. [vid. 2016-10-10]. Dostupné z: http://www.mysportscience.com/single-post/2015/07/13/Which-sport-or-event-has-the-most-extreme-energy-expenditure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62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839789" y="548399"/>
            <a:ext cx="4418012" cy="941695"/>
          </a:xfr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/>
            <a:r>
              <a:rPr lang="cs-CZ" sz="3200" dirty="0">
                <a:solidFill>
                  <a:srgbClr val="FF0000"/>
                </a:solidFill>
              </a:rPr>
              <a:t>Energetická </a:t>
            </a:r>
            <a:r>
              <a:rPr lang="cs-CZ" sz="3200" dirty="0" smtClean="0">
                <a:solidFill>
                  <a:srgbClr val="FF0000"/>
                </a:solidFill>
              </a:rPr>
              <a:t>bilance</a:t>
            </a:r>
          </a:p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Energy</a:t>
            </a:r>
            <a:r>
              <a:rPr lang="cs-CZ" dirty="0" smtClean="0">
                <a:solidFill>
                  <a:srgbClr val="FF0000"/>
                </a:solidFill>
              </a:rPr>
              <a:t> balance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469901" y="2210937"/>
            <a:ext cx="5157787" cy="442910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b="1" dirty="0" smtClean="0">
                <a:solidFill>
                  <a:srgbClr val="FF0000"/>
                </a:solidFill>
              </a:rPr>
              <a:t>energetický příjem (EP) </a:t>
            </a:r>
          </a:p>
          <a:p>
            <a:pPr marL="0" indent="0" algn="ctr">
              <a:buNone/>
            </a:pPr>
            <a:r>
              <a:rPr lang="cs-CZ" b="1" dirty="0" smtClean="0">
                <a:solidFill>
                  <a:srgbClr val="FF0000"/>
                </a:solidFill>
              </a:rPr>
              <a:t> </a:t>
            </a:r>
            <a:endParaRPr lang="cs-CZ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cs-CZ" b="1" dirty="0" smtClean="0">
                <a:solidFill>
                  <a:srgbClr val="FF0000"/>
                </a:solidFill>
              </a:rPr>
              <a:t>energetická výdej (EV)</a:t>
            </a:r>
          </a:p>
          <a:p>
            <a:pPr marL="0" indent="0" algn="ctr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	</a:t>
            </a:r>
            <a:r>
              <a:rPr lang="cs-CZ" dirty="0" smtClean="0"/>
              <a:t>EP</a:t>
            </a:r>
            <a:r>
              <a:rPr lang="en-US" dirty="0" smtClean="0"/>
              <a:t>&gt;</a:t>
            </a:r>
            <a:r>
              <a:rPr lang="cs-CZ" dirty="0" smtClean="0"/>
              <a:t>EV …pozitivní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EP</a:t>
            </a:r>
            <a:r>
              <a:rPr lang="en-US" dirty="0" smtClean="0"/>
              <a:t>&lt;</a:t>
            </a:r>
            <a:r>
              <a:rPr lang="cs-CZ" dirty="0" smtClean="0"/>
              <a:t>EV …negativní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EP=EV …v rovnováze</a:t>
            </a:r>
          </a:p>
          <a:p>
            <a:pPr marL="0" indent="0"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6496334" y="548398"/>
            <a:ext cx="4859054" cy="941695"/>
          </a:xfr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ctr"/>
            <a:r>
              <a:rPr lang="cs-CZ" sz="3500" dirty="0" smtClean="0">
                <a:solidFill>
                  <a:schemeClr val="accent5">
                    <a:lumMod val="75000"/>
                  </a:schemeClr>
                </a:solidFill>
              </a:rPr>
              <a:t>Energetická dostupnost</a:t>
            </a:r>
          </a:p>
          <a:p>
            <a:pPr algn="ctr"/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</a:rPr>
              <a:t>Energy</a:t>
            </a:r>
            <a:r>
              <a:rPr lang="cs-CZ" sz="26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</a:rPr>
              <a:t>availibility</a:t>
            </a:r>
            <a:endParaRPr lang="cs-CZ" sz="26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xfrm>
            <a:off x="6334267" y="1760561"/>
            <a:ext cx="5183188" cy="509743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cs-CZ" sz="3000" b="1" dirty="0" smtClean="0">
                <a:solidFill>
                  <a:schemeClr val="accent5">
                    <a:lumMod val="50000"/>
                  </a:schemeClr>
                </a:solidFill>
              </a:rPr>
              <a:t>energetický příjem</a:t>
            </a:r>
          </a:p>
          <a:p>
            <a:pPr marL="0" indent="0" algn="ctr"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cs-CZ" sz="3000" b="1" dirty="0" smtClean="0">
                <a:solidFill>
                  <a:schemeClr val="accent5">
                    <a:lumMod val="50000"/>
                  </a:schemeClr>
                </a:solidFill>
              </a:rPr>
              <a:t>energie vydaná na pohybovou aktivitu</a:t>
            </a:r>
          </a:p>
          <a:p>
            <a:pPr marL="0" indent="0" algn="ctr"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cs-CZ" dirty="0" smtClean="0"/>
              <a:t>Doporučení EA </a:t>
            </a:r>
            <a:r>
              <a:rPr lang="cs-CZ" dirty="0" smtClean="0">
                <a:sym typeface="Symbol" panose="05050102010706020507" pitchFamily="18" charset="2"/>
              </a:rPr>
              <a:t> 45 kcal/kg FFM/den</a:t>
            </a:r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EA</a:t>
            </a:r>
            <a:r>
              <a:rPr lang="en-US" dirty="0" smtClean="0"/>
              <a:t>&lt;</a:t>
            </a:r>
            <a:r>
              <a:rPr lang="cs-CZ" dirty="0" smtClean="0"/>
              <a:t>30 kcal/kg FFM/den </a:t>
            </a:r>
          </a:p>
          <a:p>
            <a:pPr marL="0" indent="0" algn="ctr">
              <a:buNone/>
            </a:pPr>
            <a:r>
              <a:rPr lang="cs-CZ" dirty="0" smtClean="0"/>
              <a:t>…negativní ovlivnění výkonnosti a zdravotního stavu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9" name="Násobení 8"/>
          <p:cNvSpPr/>
          <p:nvPr/>
        </p:nvSpPr>
        <p:spPr>
          <a:xfrm>
            <a:off x="5419867" y="575693"/>
            <a:ext cx="914400" cy="914400"/>
          </a:xfrm>
          <a:prstGeom prst="mathMultiply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4" name="Minus 13"/>
          <p:cNvSpPr/>
          <p:nvPr/>
        </p:nvSpPr>
        <p:spPr>
          <a:xfrm>
            <a:off x="2456513" y="2668134"/>
            <a:ext cx="914400" cy="409433"/>
          </a:xfrm>
          <a:prstGeom prst="mathMinus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Minus 14"/>
          <p:cNvSpPr/>
          <p:nvPr/>
        </p:nvSpPr>
        <p:spPr>
          <a:xfrm>
            <a:off x="8468661" y="2627193"/>
            <a:ext cx="914400" cy="423080"/>
          </a:xfrm>
          <a:prstGeom prst="mathMinus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76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37239" y="0"/>
            <a:ext cx="10515600" cy="1325563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Energetický příjem</a:t>
            </a:r>
            <a:endParaRPr lang="cs-CZ" b="1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1254" y="2625119"/>
            <a:ext cx="2476500" cy="4057650"/>
          </a:xfr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8675" y="2012444"/>
            <a:ext cx="1352550" cy="1050925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3271" y="3322508"/>
            <a:ext cx="1352550" cy="1050925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324" y="2005088"/>
            <a:ext cx="1352550" cy="1050925"/>
          </a:xfrm>
          <a:prstGeom prst="rect">
            <a:avLst/>
          </a:prstGeom>
          <a:scene3d>
            <a:camera prst="orthographicFront">
              <a:rot lat="0" lon="10200000" rev="0"/>
            </a:camera>
            <a:lightRig rig="threePt" dir="t"/>
          </a:scene3d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0445" y="3322508"/>
            <a:ext cx="1352550" cy="1050925"/>
          </a:xfrm>
          <a:prstGeom prst="rect">
            <a:avLst/>
          </a:prstGeom>
          <a:scene3d>
            <a:camera prst="obliqueTopRight">
              <a:rot lat="0" lon="10800000" rev="0"/>
            </a:camera>
            <a:lightRig rig="threePt" dir="t"/>
          </a:scene3d>
        </p:spPr>
      </p:pic>
      <p:sp>
        <p:nvSpPr>
          <p:cNvPr id="3" name="TextovéPole 2"/>
          <p:cNvSpPr txBox="1"/>
          <p:nvPr/>
        </p:nvSpPr>
        <p:spPr>
          <a:xfrm>
            <a:off x="3278810" y="1235324"/>
            <a:ext cx="163217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 smtClean="0"/>
              <a:t>Sacharidy</a:t>
            </a:r>
          </a:p>
          <a:p>
            <a:pPr algn="ctr"/>
            <a:r>
              <a:rPr lang="cs-CZ" sz="2400" b="1" dirty="0"/>
              <a:t>4 kcal/g</a:t>
            </a:r>
          </a:p>
          <a:p>
            <a:pPr algn="ctr"/>
            <a:r>
              <a:rPr lang="cs-CZ" sz="2400" b="1" dirty="0"/>
              <a:t>17 </a:t>
            </a:r>
            <a:r>
              <a:rPr lang="cs-CZ" sz="2400" b="1" dirty="0" err="1" smtClean="0"/>
              <a:t>kJ</a:t>
            </a:r>
            <a:r>
              <a:rPr lang="cs-CZ" sz="2400" b="1" dirty="0" smtClean="0"/>
              <a:t>/g</a:t>
            </a:r>
          </a:p>
          <a:p>
            <a:pPr algn="ctr"/>
            <a:r>
              <a:rPr lang="cs-CZ" sz="2000" b="1" dirty="0" smtClean="0"/>
              <a:t>50-60 %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7642976" y="1305241"/>
            <a:ext cx="153112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 smtClean="0"/>
              <a:t>Bílkoviny</a:t>
            </a:r>
          </a:p>
          <a:p>
            <a:pPr algn="ctr"/>
            <a:r>
              <a:rPr lang="cs-CZ" sz="2400" b="1" dirty="0"/>
              <a:t>4 kcal/g</a:t>
            </a:r>
          </a:p>
          <a:p>
            <a:pPr algn="ctr"/>
            <a:r>
              <a:rPr lang="cs-CZ" sz="2400" b="1" dirty="0"/>
              <a:t>17 </a:t>
            </a:r>
            <a:r>
              <a:rPr lang="cs-CZ" sz="2400" b="1" dirty="0" err="1" smtClean="0"/>
              <a:t>kJ</a:t>
            </a:r>
            <a:r>
              <a:rPr lang="cs-CZ" sz="2400" b="1" dirty="0" smtClean="0"/>
              <a:t>/g</a:t>
            </a:r>
          </a:p>
          <a:p>
            <a:pPr algn="ctr"/>
            <a:r>
              <a:rPr lang="cs-CZ" sz="2000" b="1" dirty="0" smtClean="0"/>
              <a:t>10-15 %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182235" y="2867390"/>
            <a:ext cx="117609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 smtClean="0"/>
              <a:t>Tuky</a:t>
            </a:r>
          </a:p>
          <a:p>
            <a:pPr algn="ctr"/>
            <a:r>
              <a:rPr lang="cs-CZ" sz="2400" b="1" dirty="0"/>
              <a:t>9 kcal/g</a:t>
            </a:r>
          </a:p>
          <a:p>
            <a:pPr algn="ctr"/>
            <a:r>
              <a:rPr lang="cs-CZ" sz="2400" b="1" dirty="0"/>
              <a:t>38 </a:t>
            </a:r>
            <a:r>
              <a:rPr lang="cs-CZ" sz="2400" b="1" dirty="0" err="1" smtClean="0"/>
              <a:t>kJ</a:t>
            </a:r>
            <a:r>
              <a:rPr lang="cs-CZ" sz="2400" b="1" dirty="0" smtClean="0"/>
              <a:t>/g</a:t>
            </a:r>
            <a:endParaRPr lang="cs-CZ" sz="2800" b="1" dirty="0" smtClean="0"/>
          </a:p>
          <a:p>
            <a:pPr algn="ctr"/>
            <a:r>
              <a:rPr lang="en-US" sz="2000" b="1" dirty="0" smtClean="0"/>
              <a:t>&lt;</a:t>
            </a:r>
            <a:r>
              <a:rPr lang="cs-CZ" sz="2000" b="1" dirty="0" smtClean="0"/>
              <a:t>30 %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8058522" y="2933917"/>
            <a:ext cx="1319015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/>
              <a:t>Alkohol</a:t>
            </a:r>
          </a:p>
          <a:p>
            <a:pPr algn="ctr"/>
            <a:r>
              <a:rPr lang="cs-CZ" sz="2400" b="1" dirty="0" smtClean="0"/>
              <a:t>7 kcal/g</a:t>
            </a:r>
          </a:p>
          <a:p>
            <a:pPr algn="ctr"/>
            <a:r>
              <a:rPr lang="cs-CZ" sz="2400" b="1" dirty="0" smtClean="0"/>
              <a:t>29 </a:t>
            </a:r>
            <a:r>
              <a:rPr lang="cs-CZ" sz="2400" b="1" dirty="0" err="1" smtClean="0"/>
              <a:t>kJ</a:t>
            </a:r>
            <a:r>
              <a:rPr lang="cs-CZ" sz="2400" b="1" dirty="0" smtClean="0"/>
              <a:t>/g</a:t>
            </a:r>
            <a:endParaRPr lang="cs-CZ" sz="2400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20302" y="5502932"/>
            <a:ext cx="2941764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1 kcal = 4,184 </a:t>
            </a:r>
            <a:r>
              <a:rPr lang="cs-CZ" sz="3200" b="1" dirty="0" err="1" smtClean="0"/>
              <a:t>kJ</a:t>
            </a:r>
            <a:endParaRPr lang="cs-CZ" sz="3200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711024" y="1609456"/>
            <a:ext cx="130035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400" b="1" dirty="0" smtClean="0"/>
              <a:t>Vláknina</a:t>
            </a:r>
          </a:p>
          <a:p>
            <a:pPr algn="ctr"/>
            <a:r>
              <a:rPr lang="cs-CZ" b="1" dirty="0" smtClean="0"/>
              <a:t>2 kcal/g</a:t>
            </a:r>
          </a:p>
          <a:p>
            <a:pPr algn="ctr"/>
            <a:r>
              <a:rPr lang="cs-CZ" b="1" dirty="0" smtClean="0"/>
              <a:t>8,4 </a:t>
            </a:r>
            <a:r>
              <a:rPr lang="cs-CZ" b="1" dirty="0" err="1" smtClean="0"/>
              <a:t>kJ</a:t>
            </a:r>
            <a:r>
              <a:rPr lang="cs-CZ" b="1" dirty="0" smtClean="0"/>
              <a:t>/g</a:t>
            </a:r>
            <a:endParaRPr lang="cs-CZ" b="1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361202" y="1058471"/>
            <a:ext cx="7970623" cy="46782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  <a:effectLst>
            <a:softEdge rad="127000"/>
          </a:effectLst>
        </p:spPr>
        <p:txBody>
          <a:bodyPr wrap="square" rtlCol="0" anchor="ctr">
            <a:spAutoFit/>
          </a:bodyPr>
          <a:lstStyle/>
          <a:p>
            <a:pPr algn="ctr"/>
            <a:endParaRPr lang="cs-CZ" sz="4000" b="1" dirty="0"/>
          </a:p>
          <a:p>
            <a:pPr algn="ctr"/>
            <a:r>
              <a:rPr lang="cs-CZ" sz="4000" b="1" dirty="0" smtClean="0"/>
              <a:t>Osoba – 70 kg</a:t>
            </a:r>
          </a:p>
          <a:p>
            <a:pPr algn="ctr"/>
            <a:endParaRPr lang="cs-CZ" sz="4000" b="1" dirty="0" smtClean="0"/>
          </a:p>
          <a:p>
            <a:pPr algn="ctr"/>
            <a:r>
              <a:rPr lang="cs-CZ" sz="4000" b="1" dirty="0" smtClean="0"/>
              <a:t>S </a:t>
            </a:r>
            <a:r>
              <a:rPr lang="cs-CZ" sz="4000" b="1" dirty="0" smtClean="0">
                <a:sym typeface="Symbol" panose="05050102010706020507" pitchFamily="18" charset="2"/>
              </a:rPr>
              <a:t> 280 g/den x 17 </a:t>
            </a:r>
            <a:r>
              <a:rPr lang="cs-CZ" sz="4000" b="1" dirty="0" err="1" smtClean="0">
                <a:sym typeface="Symbol" panose="05050102010706020507" pitchFamily="18" charset="2"/>
              </a:rPr>
              <a:t>kJ</a:t>
            </a:r>
            <a:r>
              <a:rPr lang="cs-CZ" sz="4000" b="1" dirty="0" smtClean="0">
                <a:sym typeface="Symbol" panose="05050102010706020507" pitchFamily="18" charset="2"/>
              </a:rPr>
              <a:t>= 4760 </a:t>
            </a:r>
            <a:r>
              <a:rPr lang="cs-CZ" sz="4000" b="1" dirty="0" err="1" smtClean="0">
                <a:sym typeface="Symbol" panose="05050102010706020507" pitchFamily="18" charset="2"/>
              </a:rPr>
              <a:t>kJ</a:t>
            </a:r>
            <a:r>
              <a:rPr lang="cs-CZ" sz="4000" b="1" dirty="0" smtClean="0">
                <a:sym typeface="Symbol" panose="05050102010706020507" pitchFamily="18" charset="2"/>
              </a:rPr>
              <a:t>/den</a:t>
            </a:r>
          </a:p>
          <a:p>
            <a:pPr algn="ctr"/>
            <a:r>
              <a:rPr lang="cs-CZ" sz="4000" b="1" dirty="0" smtClean="0">
                <a:sym typeface="Symbol" panose="05050102010706020507" pitchFamily="18" charset="2"/>
              </a:rPr>
              <a:t>B  84 g/den x 17 </a:t>
            </a:r>
            <a:r>
              <a:rPr lang="cs-CZ" sz="4000" b="1" dirty="0" err="1" smtClean="0">
                <a:sym typeface="Symbol" panose="05050102010706020507" pitchFamily="18" charset="2"/>
              </a:rPr>
              <a:t>kJ</a:t>
            </a:r>
            <a:r>
              <a:rPr lang="cs-CZ" sz="4000" b="1" dirty="0" smtClean="0">
                <a:sym typeface="Symbol" panose="05050102010706020507" pitchFamily="18" charset="2"/>
              </a:rPr>
              <a:t>= 1428 </a:t>
            </a:r>
            <a:r>
              <a:rPr lang="cs-CZ" sz="4000" b="1" dirty="0" err="1" smtClean="0">
                <a:sym typeface="Symbol" panose="05050102010706020507" pitchFamily="18" charset="2"/>
              </a:rPr>
              <a:t>kJ</a:t>
            </a:r>
            <a:r>
              <a:rPr lang="cs-CZ" sz="4000" b="1" dirty="0" smtClean="0">
                <a:sym typeface="Symbol" panose="05050102010706020507" pitchFamily="18" charset="2"/>
              </a:rPr>
              <a:t>/den</a:t>
            </a:r>
          </a:p>
          <a:p>
            <a:pPr algn="ctr"/>
            <a:r>
              <a:rPr lang="cs-CZ" sz="4000" b="1" dirty="0" smtClean="0">
                <a:sym typeface="Symbol" panose="05050102010706020507" pitchFamily="18" charset="2"/>
              </a:rPr>
              <a:t>T  70 g/den x 38 </a:t>
            </a:r>
            <a:r>
              <a:rPr lang="cs-CZ" sz="4000" b="1" dirty="0" err="1" smtClean="0">
                <a:sym typeface="Symbol" panose="05050102010706020507" pitchFamily="18" charset="2"/>
              </a:rPr>
              <a:t>kJ</a:t>
            </a:r>
            <a:r>
              <a:rPr lang="cs-CZ" sz="4000" b="1" dirty="0" smtClean="0">
                <a:sym typeface="Symbol" panose="05050102010706020507" pitchFamily="18" charset="2"/>
              </a:rPr>
              <a:t>= 2660 </a:t>
            </a:r>
            <a:r>
              <a:rPr lang="cs-CZ" sz="4000" b="1" dirty="0" err="1" smtClean="0">
                <a:sym typeface="Symbol" panose="05050102010706020507" pitchFamily="18" charset="2"/>
              </a:rPr>
              <a:t>kJ</a:t>
            </a:r>
            <a:r>
              <a:rPr lang="cs-CZ" sz="4000" b="1" dirty="0" smtClean="0">
                <a:sym typeface="Symbol" panose="05050102010706020507" pitchFamily="18" charset="2"/>
              </a:rPr>
              <a:t>/den</a:t>
            </a:r>
          </a:p>
          <a:p>
            <a:endParaRPr lang="cs-CZ" sz="4000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6559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11" grpId="0"/>
      <p:bldP spid="13" grpId="0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252" y="204536"/>
            <a:ext cx="12192000" cy="6858000"/>
          </a:xfrm>
          <a:prstGeom prst="rect">
            <a:avLst/>
          </a:prstGeom>
          <a:effectLst>
            <a:outerShdw blurRad="50800" dist="50800" dir="5400000" algn="ctr" rotWithShape="0">
              <a:schemeClr val="bg2">
                <a:alpha val="5000"/>
              </a:schemeClr>
            </a:outerShdw>
            <a:reflection stA="52000" endPos="65000" dist="50800" dir="5400000" sy="-100000" algn="bl" rotWithShape="0"/>
            <a:softEdge rad="1231900"/>
          </a:effec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Doporučený příjem energie (EP)</a:t>
            </a:r>
            <a:br>
              <a:rPr lang="cs-CZ" sz="4000" b="1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cs-CZ" sz="2000" b="1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u osob s optimálním BMI a odpovídající tělesnou aktivitou</a:t>
            </a:r>
            <a:endParaRPr lang="cs-CZ" sz="4000" b="1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9073781"/>
              </p:ext>
            </p:extLst>
          </p:nvPr>
        </p:nvGraphicFramePr>
        <p:xfrm>
          <a:off x="838200" y="1825626"/>
          <a:ext cx="10515600" cy="3724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/>
                <a:gridCol w="2628900"/>
                <a:gridCol w="2628900"/>
                <a:gridCol w="2628900"/>
              </a:tblGrid>
              <a:tr h="532039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EFSA</a:t>
                      </a:r>
                      <a:endParaRPr lang="cs-CZ" sz="2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DACH</a:t>
                      </a:r>
                      <a:endParaRPr lang="cs-CZ" sz="2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32039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VĚK</a:t>
                      </a:r>
                      <a:endParaRPr lang="cs-CZ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EP</a:t>
                      </a:r>
                      <a:r>
                        <a:rPr lang="cs-CZ" sz="2000" b="1" baseline="0" dirty="0" smtClean="0"/>
                        <a:t> (kcal/den)</a:t>
                      </a:r>
                      <a:endParaRPr lang="cs-CZ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VĚK</a:t>
                      </a:r>
                      <a:endParaRPr lang="cs-CZ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 EP (kcal/den)</a:t>
                      </a:r>
                      <a:endParaRPr lang="cs-CZ" sz="2000" b="1" dirty="0"/>
                    </a:p>
                  </a:txBody>
                  <a:tcPr anchor="ctr"/>
                </a:tc>
              </a:tr>
              <a:tr h="532039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17 let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2 300 – 2 900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15-18 let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2 300 – 2 900</a:t>
                      </a:r>
                      <a:endParaRPr lang="cs-CZ" sz="2000" dirty="0"/>
                    </a:p>
                  </a:txBody>
                  <a:tcPr anchor="ctr"/>
                </a:tc>
              </a:tr>
              <a:tr h="532039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30-39 let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2 000 – 2 600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19-24 let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2 200 – 2 900</a:t>
                      </a:r>
                      <a:endParaRPr lang="cs-CZ" sz="2000" dirty="0"/>
                    </a:p>
                  </a:txBody>
                  <a:tcPr anchor="ctr"/>
                </a:tc>
              </a:tr>
              <a:tr h="532039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50-59 let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2 000 – 2</a:t>
                      </a:r>
                      <a:r>
                        <a:rPr lang="cs-CZ" sz="2000" baseline="0" dirty="0" smtClean="0"/>
                        <a:t> 500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25-50 let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2 100 – 2 800</a:t>
                      </a:r>
                      <a:endParaRPr lang="cs-CZ" sz="2000" dirty="0"/>
                    </a:p>
                  </a:txBody>
                  <a:tcPr anchor="ctr"/>
                </a:tc>
              </a:tr>
              <a:tr h="532039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70-79 let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1 800 – 2 300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51-64 let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2 000 – 2 500</a:t>
                      </a:r>
                      <a:endParaRPr lang="cs-CZ" sz="2000" dirty="0"/>
                    </a:p>
                  </a:txBody>
                  <a:tcPr anchor="ctr"/>
                </a:tc>
              </a:tr>
              <a:tr h="53203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65 let a více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1 800 – 2 300</a:t>
                      </a:r>
                      <a:endParaRPr lang="cs-CZ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441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2505"/>
            <a:ext cx="12192000" cy="6858000"/>
          </a:xfrm>
          <a:prstGeom prst="rect">
            <a:avLst/>
          </a:prstGeom>
          <a:effectLst>
            <a:outerShdw blurRad="50800" dist="50800" dir="5400000" algn="ctr" rotWithShape="0">
              <a:schemeClr val="bg2">
                <a:alpha val="5000"/>
              </a:schemeClr>
            </a:outerShdw>
            <a:reflection stA="52000" endPos="65000" dist="50800" dir="5400000" sy="-100000" algn="bl" rotWithShape="0"/>
            <a:softEdge rad="1231900"/>
          </a:effectLst>
        </p:spPr>
      </p:pic>
      <p:sp>
        <p:nvSpPr>
          <p:cNvPr id="9" name="Ovál 8"/>
          <p:cNvSpPr/>
          <p:nvPr/>
        </p:nvSpPr>
        <p:spPr>
          <a:xfrm>
            <a:off x="520509" y="1487768"/>
            <a:ext cx="7361361" cy="5370232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Energetický výdej</a:t>
            </a:r>
            <a:endParaRPr lang="cs-CZ" b="1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039774" y="1808068"/>
            <a:ext cx="7548861" cy="830997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400" b="1" dirty="0" smtClean="0"/>
              <a:t>Bazální metabolismus, BMR (klidový metabolismus, RMR</a:t>
            </a:r>
            <a:r>
              <a:rPr lang="cs-CZ" sz="2400" dirty="0" smtClean="0"/>
              <a:t>)</a:t>
            </a:r>
          </a:p>
          <a:p>
            <a:pPr algn="ctr"/>
            <a:r>
              <a:rPr lang="cs-CZ" sz="2400" dirty="0" smtClean="0"/>
              <a:t>50 – 70 % (+10 %)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520509" y="3491756"/>
            <a:ext cx="2885790" cy="830997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400" b="1" dirty="0" smtClean="0"/>
              <a:t>Termický efekt stravy</a:t>
            </a:r>
          </a:p>
          <a:p>
            <a:pPr algn="ctr"/>
            <a:r>
              <a:rPr lang="cs-CZ" sz="2400" dirty="0" smtClean="0"/>
              <a:t>10 %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779739" y="4047291"/>
            <a:ext cx="3782767" cy="1200329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cs-CZ" sz="2400" b="1" dirty="0" smtClean="0"/>
              <a:t>Fyzická aktivita</a:t>
            </a:r>
          </a:p>
          <a:p>
            <a:pPr algn="ctr"/>
            <a:r>
              <a:rPr lang="cs-CZ" sz="2400" dirty="0" smtClean="0"/>
              <a:t>10 – 15 % - sedavý styl života</a:t>
            </a:r>
          </a:p>
          <a:p>
            <a:pPr algn="ctr"/>
            <a:r>
              <a:rPr lang="en-US" sz="2400" dirty="0" smtClean="0"/>
              <a:t>&gt;</a:t>
            </a:r>
            <a:r>
              <a:rPr lang="cs-CZ" sz="2400" dirty="0" smtClean="0"/>
              <a:t>50 % - sportovci</a:t>
            </a:r>
            <a:endParaRPr lang="cs-CZ" sz="24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1039774" y="5862700"/>
            <a:ext cx="3160417" cy="830997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cs-CZ" sz="2400" b="1" dirty="0" smtClean="0"/>
              <a:t>Adaptivní termogeneze</a:t>
            </a:r>
          </a:p>
          <a:p>
            <a:pPr algn="ctr"/>
            <a:r>
              <a:rPr lang="cs-CZ" sz="2400" b="1" dirty="0" smtClean="0"/>
              <a:t>2 %?</a:t>
            </a:r>
            <a:endParaRPr lang="cs-CZ" sz="24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5259205" y="5862700"/>
            <a:ext cx="69327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= CELKOVÝ ENERGETICKÝ VÝDEJ</a:t>
            </a:r>
            <a:endParaRPr lang="cs-CZ" sz="28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432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5" grpId="0" animBg="1"/>
      <p:bldP spid="6" grpId="0" animBg="1"/>
      <p:bldP spid="7" grpId="0" animBg="1"/>
      <p:bldP spid="3" grpId="0" animBg="1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78236"/>
            <a:ext cx="10515600" cy="1325563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Bazální metabolismus</a:t>
            </a:r>
            <a:endParaRPr lang="cs-CZ" b="1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305" y="1068948"/>
            <a:ext cx="11831390" cy="4919730"/>
          </a:xfrm>
        </p:spPr>
      </p:pic>
      <p:sp>
        <p:nvSpPr>
          <p:cNvPr id="6" name="TextovéPole 5"/>
          <p:cNvSpPr txBox="1"/>
          <p:nvPr/>
        </p:nvSpPr>
        <p:spPr>
          <a:xfrm>
            <a:off x="1434610" y="6026932"/>
            <a:ext cx="9919190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800" b="1" dirty="0" smtClean="0"/>
              <a:t>Orgány – 5 % tělesné hmotnosti a až 60 % bazálního metabolismu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55814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252" y="204536"/>
            <a:ext cx="12192000" cy="6858000"/>
          </a:xfrm>
          <a:prstGeom prst="rect">
            <a:avLst/>
          </a:prstGeom>
          <a:effectLst>
            <a:outerShdw blurRad="50800" dist="50800" dir="5400000" algn="ctr" rotWithShape="0">
              <a:schemeClr val="bg2">
                <a:alpha val="5000"/>
              </a:schemeClr>
            </a:outerShdw>
            <a:reflection stA="52000" endPos="65000" dist="50800" dir="5400000" sy="-100000" algn="bl" rotWithShape="0"/>
            <a:softEdge rad="1231900"/>
          </a:effec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93969"/>
            <a:ext cx="10515600" cy="1304322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Faktory ovlivňující BMR (RMR)</a:t>
            </a:r>
            <a:endParaRPr lang="cs-CZ" b="1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Genetika</a:t>
            </a:r>
          </a:p>
          <a:p>
            <a:r>
              <a:rPr lang="cs-CZ" dirty="0" smtClean="0"/>
              <a:t>Věk</a:t>
            </a:r>
          </a:p>
          <a:p>
            <a:r>
              <a:rPr lang="cs-CZ" dirty="0" smtClean="0"/>
              <a:t>Pohlaví</a:t>
            </a:r>
          </a:p>
          <a:p>
            <a:r>
              <a:rPr lang="cs-CZ" dirty="0" smtClean="0"/>
              <a:t>Hmotnost</a:t>
            </a:r>
          </a:p>
          <a:p>
            <a:r>
              <a:rPr lang="cs-CZ" dirty="0" smtClean="0"/>
              <a:t>Složení těla (tuková tkáň x svalová tkáň)</a:t>
            </a:r>
          </a:p>
          <a:p>
            <a:r>
              <a:rPr lang="cs-CZ" dirty="0" smtClean="0"/>
              <a:t>Celkový stav (menstruační cyklus, onemocnění, stres,</a:t>
            </a:r>
          </a:p>
          <a:p>
            <a:pPr marL="0" indent="0">
              <a:buNone/>
            </a:pPr>
            <a:r>
              <a:rPr lang="cs-CZ" dirty="0" smtClean="0"/>
              <a:t>   „stavy“ po tréninku,…)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531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252" y="204536"/>
            <a:ext cx="12192000" cy="6858000"/>
          </a:xfrm>
          <a:prstGeom prst="rect">
            <a:avLst/>
          </a:prstGeom>
          <a:effectLst>
            <a:outerShdw blurRad="50800" dist="50800" dir="5400000" algn="ctr" rotWithShape="0">
              <a:schemeClr val="bg2">
                <a:alpha val="5000"/>
              </a:schemeClr>
            </a:outerShdw>
            <a:reflection stA="52000" endPos="65000" dist="50800" dir="5400000" sy="-100000" algn="bl" rotWithShape="0"/>
            <a:softEdge rad="1231900"/>
          </a:effec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Energetický výdej při fyzické aktivitě </a:t>
            </a:r>
            <a:r>
              <a:rPr lang="cs-CZ" sz="2400" b="1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(FA)</a:t>
            </a:r>
            <a:endParaRPr lang="cs-CZ" sz="2400" b="1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5017" y="1228917"/>
            <a:ext cx="10515600" cy="2565453"/>
          </a:xfrm>
        </p:spPr>
        <p:txBody>
          <a:bodyPr/>
          <a:lstStyle/>
          <a:p>
            <a:r>
              <a:rPr lang="cs-CZ" b="1" dirty="0" smtClean="0"/>
              <a:t>400 </a:t>
            </a:r>
            <a:r>
              <a:rPr lang="cs-CZ" b="1" dirty="0" err="1" smtClean="0"/>
              <a:t>kJ</a:t>
            </a:r>
            <a:r>
              <a:rPr lang="cs-CZ" b="1" dirty="0" smtClean="0"/>
              <a:t>/den – 13 000 </a:t>
            </a:r>
            <a:r>
              <a:rPr lang="cs-CZ" b="1" dirty="0" err="1" smtClean="0"/>
              <a:t>kJ</a:t>
            </a:r>
            <a:r>
              <a:rPr lang="cs-CZ" b="1" dirty="0" smtClean="0"/>
              <a:t>/den</a:t>
            </a:r>
            <a:endParaRPr lang="cs-CZ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837816" y="1820601"/>
            <a:ext cx="2854499" cy="295465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cs-CZ" sz="2800" b="1" dirty="0" smtClean="0"/>
              <a:t>Sportovní aktivity</a:t>
            </a:r>
          </a:p>
          <a:p>
            <a:pPr algn="ctr"/>
            <a:r>
              <a:rPr lang="cs-CZ" sz="2000" dirty="0" smtClean="0"/>
              <a:t>Běh</a:t>
            </a:r>
          </a:p>
          <a:p>
            <a:pPr algn="ctr"/>
            <a:r>
              <a:rPr lang="cs-CZ" sz="2000" dirty="0" smtClean="0"/>
              <a:t>Kolo</a:t>
            </a:r>
          </a:p>
          <a:p>
            <a:pPr algn="ctr"/>
            <a:r>
              <a:rPr lang="cs-CZ" sz="2000" dirty="0" smtClean="0"/>
              <a:t>Plavání</a:t>
            </a:r>
          </a:p>
          <a:p>
            <a:pPr algn="ctr"/>
            <a:r>
              <a:rPr lang="cs-CZ" sz="2000" dirty="0" smtClean="0"/>
              <a:t>Posilování</a:t>
            </a:r>
          </a:p>
          <a:p>
            <a:pPr algn="ctr"/>
            <a:r>
              <a:rPr lang="cs-CZ" sz="2000" dirty="0" smtClean="0"/>
              <a:t>Lyžování</a:t>
            </a:r>
          </a:p>
          <a:p>
            <a:pPr algn="ctr"/>
            <a:r>
              <a:rPr lang="cs-CZ" sz="2000" dirty="0" smtClean="0"/>
              <a:t>Fotbal</a:t>
            </a:r>
          </a:p>
          <a:p>
            <a:pPr algn="ctr"/>
            <a:r>
              <a:rPr lang="cs-CZ" sz="2000" dirty="0" smtClean="0"/>
              <a:t>…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017357" y="1820601"/>
            <a:ext cx="3236527" cy="2954655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cs-CZ" sz="2800" b="1" dirty="0" smtClean="0"/>
              <a:t>Běžné denní aktivity</a:t>
            </a:r>
          </a:p>
          <a:p>
            <a:pPr algn="ctr"/>
            <a:r>
              <a:rPr lang="cs-CZ" sz="2000" dirty="0" smtClean="0"/>
              <a:t>Čištění zubů</a:t>
            </a:r>
          </a:p>
          <a:p>
            <a:pPr algn="ctr"/>
            <a:r>
              <a:rPr lang="cs-CZ" sz="2000" dirty="0" smtClean="0"/>
              <a:t>Vaření</a:t>
            </a:r>
          </a:p>
          <a:p>
            <a:pPr algn="ctr"/>
            <a:r>
              <a:rPr lang="cs-CZ" sz="2000" dirty="0" smtClean="0"/>
              <a:t>Uklízení</a:t>
            </a:r>
          </a:p>
          <a:p>
            <a:pPr algn="ctr"/>
            <a:r>
              <a:rPr lang="cs-CZ" sz="2000" dirty="0" smtClean="0"/>
              <a:t>Nakupování</a:t>
            </a:r>
          </a:p>
          <a:p>
            <a:pPr algn="ctr"/>
            <a:r>
              <a:rPr lang="cs-CZ" sz="2000" dirty="0" smtClean="0"/>
              <a:t>Sledování TV</a:t>
            </a:r>
          </a:p>
          <a:p>
            <a:pPr algn="ctr"/>
            <a:r>
              <a:rPr lang="cs-CZ" sz="2000" dirty="0" smtClean="0"/>
              <a:t>Žvýkání žvýkačky</a:t>
            </a:r>
          </a:p>
          <a:p>
            <a:pPr algn="ctr"/>
            <a:r>
              <a:rPr lang="cs-CZ" sz="2000" dirty="0" smtClean="0"/>
              <a:t>…</a:t>
            </a:r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93604" y="4775256"/>
            <a:ext cx="579742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Faktory ovlivňující EV při FA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 smtClean="0"/>
              <a:t>Typ, intenzita a trvání fyzické aktivity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 smtClean="0"/>
              <a:t>Trénovanost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 smtClean="0"/>
              <a:t>Hmotnost, složení těla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8773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808</TotalTime>
  <Words>1115</Words>
  <Application>Microsoft Office PowerPoint</Application>
  <PresentationFormat>Širokoúhlá obrazovka</PresentationFormat>
  <Paragraphs>386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9" baseType="lpstr">
      <vt:lpstr>Arial</vt:lpstr>
      <vt:lpstr>Arial Black</vt:lpstr>
      <vt:lpstr>Calibri</vt:lpstr>
      <vt:lpstr>Calibri Light</vt:lpstr>
      <vt:lpstr>Symbol</vt:lpstr>
      <vt:lpstr>Motiv Office</vt:lpstr>
      <vt:lpstr>Úvod do výživy ENERGIE A POHYB</vt:lpstr>
      <vt:lpstr>Energie (E)</vt:lpstr>
      <vt:lpstr>Prezentace aplikace PowerPoint</vt:lpstr>
      <vt:lpstr>Energetický příjem</vt:lpstr>
      <vt:lpstr>Doporučený příjem energie (EP) u osob s optimálním BMI a odpovídající tělesnou aktivitou</vt:lpstr>
      <vt:lpstr>Energetický výdej</vt:lpstr>
      <vt:lpstr>Bazální metabolismus</vt:lpstr>
      <vt:lpstr>Faktory ovlivňující BMR (RMR)</vt:lpstr>
      <vt:lpstr>Energetický výdej při fyzické aktivitě (FA)</vt:lpstr>
      <vt:lpstr>Energetický výdej při fyzické aktivitě</vt:lpstr>
      <vt:lpstr>Energetický výdej při fyzické aktivitě</vt:lpstr>
      <vt:lpstr>Energetický výdej při fyzické aktivitě</vt:lpstr>
      <vt:lpstr>Energetický výdej při fyzické aktivitě</vt:lpstr>
      <vt:lpstr>Energetický výdej při fyzické aktivitě</vt:lpstr>
      <vt:lpstr>Měření energetického výdeje</vt:lpstr>
      <vt:lpstr>Rovnice pro odhad klidového metabolismu (kcal/den)</vt:lpstr>
      <vt:lpstr>Rovnice pro odhad klidového metabolismu - srovnání</vt:lpstr>
      <vt:lpstr>Úkol:</vt:lpstr>
      <vt:lpstr>Faktor fyzické aktivity pro výpočet celkového energetického výdeje</vt:lpstr>
      <vt:lpstr>Faktor fyzické aktivity pro výpočet celkového energetického výdeje</vt:lpstr>
      <vt:lpstr>Úkol:</vt:lpstr>
      <vt:lpstr>Děkuji za pozornost…</vt:lpstr>
      <vt:lpstr>Literatura: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ENERGIE A POHYB</dc:title>
  <dc:creator>ProBook</dc:creator>
  <cp:lastModifiedBy>Halina Matějová</cp:lastModifiedBy>
  <cp:revision>124</cp:revision>
  <dcterms:created xsi:type="dcterms:W3CDTF">2016-10-05T17:17:18Z</dcterms:created>
  <dcterms:modified xsi:type="dcterms:W3CDTF">2016-12-12T14:49:28Z</dcterms:modified>
</cp:coreProperties>
</file>