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  <p:sldId id="262" r:id="rId10"/>
    <p:sldId id="267" r:id="rId11"/>
    <p:sldId id="268" r:id="rId12"/>
    <p:sldId id="270" r:id="rId13"/>
    <p:sldId id="269" r:id="rId14"/>
    <p:sldId id="266" r:id="rId15"/>
    <p:sldId id="265" r:id="rId16"/>
    <p:sldId id="273" r:id="rId17"/>
    <p:sldId id="275" r:id="rId18"/>
    <p:sldId id="280" r:id="rId19"/>
    <p:sldId id="274" r:id="rId20"/>
    <p:sldId id="276" r:id="rId21"/>
    <p:sldId id="279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07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8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6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22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3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69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9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1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86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45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8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825B-2E7B-4CDA-AAB7-5BC24C37B15B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BD4E4-1782-4E01-A9A7-CB22615BD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7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05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457200"/>
          </a:effec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01316" y="1949116"/>
            <a:ext cx="6031832" cy="2467518"/>
          </a:xfrm>
        </p:spPr>
        <p:txBody>
          <a:bodyPr/>
          <a:lstStyle/>
          <a:p>
            <a:r>
              <a:rPr lang="cs-CZ" sz="3600" dirty="0" smtClean="0">
                <a:latin typeface="Arial Black" panose="020B0A04020102020204" pitchFamily="34" charset="0"/>
              </a:rPr>
              <a:t>Úvod do výživy</a:t>
            </a:r>
            <a:r>
              <a:rPr lang="cs-CZ" dirty="0" smtClean="0">
                <a:latin typeface="Arial Black" panose="020B0A04020102020204" pitchFamily="34" charset="0"/>
              </a:rPr>
              <a:t/>
            </a:r>
            <a:br>
              <a:rPr lang="cs-CZ" dirty="0" smtClean="0">
                <a:latin typeface="Arial Black" panose="020B0A04020102020204" pitchFamily="34" charset="0"/>
              </a:rPr>
            </a:b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ENERGIE A POHYB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396663" y="5606716"/>
            <a:ext cx="2281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Bc. Eva </a:t>
            </a:r>
            <a:r>
              <a:rPr lang="cs-CZ" sz="2400" dirty="0" err="1" smtClean="0"/>
              <a:t>Hvorecká</a:t>
            </a:r>
            <a:endParaRPr lang="cs-CZ" sz="2400" dirty="0" smtClean="0"/>
          </a:p>
          <a:p>
            <a:r>
              <a:rPr lang="cs-CZ" sz="2400" dirty="0" smtClean="0"/>
              <a:t>31.10.2016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295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aktivitě</a:t>
            </a:r>
            <a:endParaRPr lang="cs-CZ" sz="40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23949"/>
              </p:ext>
            </p:extLst>
          </p:nvPr>
        </p:nvGraphicFramePr>
        <p:xfrm>
          <a:off x="741948" y="989066"/>
          <a:ext cx="10515600" cy="57734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1139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Fyzická aktivita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kg</a:t>
                      </a:r>
                    </a:p>
                    <a:p>
                      <a:pPr algn="ctr"/>
                      <a:r>
                        <a:rPr lang="cs-CZ" dirty="0" smtClean="0"/>
                        <a:t>(kcal/min)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70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Cyklistika </a:t>
                      </a:r>
                    </a:p>
                    <a:p>
                      <a:r>
                        <a:rPr lang="cs-CZ" b="1" dirty="0" smtClean="0"/>
                        <a:t>20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6,8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7,9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9,0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Cyklistika</a:t>
                      </a:r>
                    </a:p>
                    <a:p>
                      <a:r>
                        <a:rPr lang="cs-CZ" b="1" dirty="0" smtClean="0"/>
                        <a:t>40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17,4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20,9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27,8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Běh</a:t>
                      </a:r>
                    </a:p>
                    <a:p>
                      <a:r>
                        <a:rPr lang="cs-CZ" b="1" dirty="0" smtClean="0"/>
                        <a:t>8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6,7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7,6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9,2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10,7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12,2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Běh</a:t>
                      </a:r>
                    </a:p>
                    <a:p>
                      <a:r>
                        <a:rPr lang="cs-CZ" b="1" dirty="0" smtClean="0"/>
                        <a:t>16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12,5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17,1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20,0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22,9</a:t>
                      </a:r>
                      <a:endParaRPr lang="cs-CZ" sz="2400" dirty="0"/>
                    </a:p>
                  </a:txBody>
                  <a:tcPr anchor="ctr"/>
                </a:tc>
              </a:tr>
              <a:tr h="671747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Tenis</a:t>
                      </a:r>
                    </a:p>
                    <a:p>
                      <a:r>
                        <a:rPr lang="cs-CZ" sz="2000" b="1" dirty="0" smtClean="0"/>
                        <a:t>začátečník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3,5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4,0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4,8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5,6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6,4</a:t>
                      </a:r>
                      <a:endParaRPr lang="cs-CZ" sz="2400" b="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Chůze</a:t>
                      </a:r>
                    </a:p>
                    <a:p>
                      <a:r>
                        <a:rPr lang="cs-CZ" b="1" dirty="0" smtClean="0"/>
                        <a:t>5</a:t>
                      </a:r>
                      <a:r>
                        <a:rPr lang="cs-CZ" b="1" baseline="0" dirty="0" smtClean="0"/>
                        <a:t> km/h</a:t>
                      </a:r>
                      <a:endParaRPr lang="cs-CZ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3,9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4,4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5,2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6,1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7,0</a:t>
                      </a:r>
                      <a:endParaRPr lang="cs-CZ" sz="2400" b="0" dirty="0"/>
                    </a:p>
                  </a:txBody>
                  <a:tcPr anchor="ctr"/>
                </a:tc>
              </a:tr>
              <a:tr h="53091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Učení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1,2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1,4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1,7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1,9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2,2</a:t>
                      </a:r>
                      <a:endParaRPr lang="cs-CZ" sz="2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2016" y="4535253"/>
            <a:ext cx="461665" cy="16616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Wildman</a:t>
            </a:r>
            <a:r>
              <a:rPr lang="cs-CZ" dirty="0" smtClean="0"/>
              <a:t>, 2004)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5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aktivitě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0099"/>
            <a:ext cx="10515600" cy="464686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Úkol:</a:t>
            </a:r>
          </a:p>
          <a:p>
            <a:pPr marL="0" indent="0">
              <a:buNone/>
            </a:pPr>
            <a:r>
              <a:rPr lang="cs-CZ" i="1" dirty="0" smtClean="0"/>
              <a:t>1) Vypočítejte energetický výdej 70kg jedince </a:t>
            </a:r>
          </a:p>
          <a:p>
            <a:pPr marL="0" indent="0">
              <a:buNone/>
            </a:pPr>
            <a:r>
              <a:rPr lang="cs-CZ" i="1" dirty="0" smtClean="0"/>
              <a:t>při 60 minutovém běžeckém tréninku o rychlosti </a:t>
            </a:r>
          </a:p>
          <a:p>
            <a:pPr marL="0" indent="0">
              <a:buNone/>
            </a:pPr>
            <a:r>
              <a:rPr lang="cs-CZ" i="1" dirty="0" smtClean="0"/>
              <a:t>16 km/hod, převeďte na </a:t>
            </a:r>
            <a:r>
              <a:rPr lang="cs-CZ" i="1" dirty="0" err="1" smtClean="0"/>
              <a:t>kJ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2) Vypočítejte energetickou spotřebu u stejné osoby </a:t>
            </a:r>
          </a:p>
          <a:p>
            <a:pPr marL="0" indent="0">
              <a:buNone/>
            </a:pPr>
            <a:r>
              <a:rPr lang="cs-CZ" i="1" dirty="0" smtClean="0"/>
              <a:t>při 60 minutovém učení, převeďte na </a:t>
            </a:r>
            <a:r>
              <a:rPr lang="cs-CZ" i="1" dirty="0" err="1" smtClean="0"/>
              <a:t>kJ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012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aktivitě</a:t>
            </a:r>
            <a:endParaRPr lang="cs-CZ" sz="40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741948" y="989066"/>
          <a:ext cx="10515600" cy="57734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11390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Fyzická aktivita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kg</a:t>
                      </a:r>
                    </a:p>
                    <a:p>
                      <a:pPr algn="ctr"/>
                      <a:r>
                        <a:rPr lang="cs-CZ" dirty="0" smtClean="0"/>
                        <a:t>(kcal/min)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70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(kcal/min)</a:t>
                      </a:r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Cyklistika </a:t>
                      </a:r>
                    </a:p>
                    <a:p>
                      <a:r>
                        <a:rPr lang="cs-CZ" b="1" dirty="0" smtClean="0"/>
                        <a:t>20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6,8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7,9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9,0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Cyklistika</a:t>
                      </a:r>
                    </a:p>
                    <a:p>
                      <a:r>
                        <a:rPr lang="cs-CZ" b="1" dirty="0" smtClean="0"/>
                        <a:t>40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15,3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17,4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20,9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27,8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Běh</a:t>
                      </a:r>
                    </a:p>
                    <a:p>
                      <a:r>
                        <a:rPr lang="cs-CZ" b="1" dirty="0" smtClean="0"/>
                        <a:t>8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6,7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7,6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9,2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10,7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12,2</a:t>
                      </a:r>
                      <a:endParaRPr lang="cs-CZ" sz="240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Běh</a:t>
                      </a:r>
                    </a:p>
                    <a:p>
                      <a:r>
                        <a:rPr lang="cs-CZ" b="1" dirty="0" smtClean="0"/>
                        <a:t>16 km/h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12,5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14,3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17,1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20,0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22,9</a:t>
                      </a:r>
                      <a:endParaRPr lang="cs-CZ" sz="2400" dirty="0"/>
                    </a:p>
                  </a:txBody>
                  <a:tcPr anchor="ctr"/>
                </a:tc>
              </a:tr>
              <a:tr h="671747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Tenis</a:t>
                      </a:r>
                    </a:p>
                    <a:p>
                      <a:r>
                        <a:rPr lang="cs-CZ" sz="2000" b="1" dirty="0" smtClean="0"/>
                        <a:t>začátečník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3,5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4,0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4,8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5,6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6,4</a:t>
                      </a:r>
                      <a:endParaRPr lang="cs-CZ" sz="2400" b="0" dirty="0"/>
                    </a:p>
                  </a:txBody>
                  <a:tcPr anchor="ctr"/>
                </a:tc>
              </a:tr>
              <a:tr h="642541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Chůze</a:t>
                      </a:r>
                    </a:p>
                    <a:p>
                      <a:r>
                        <a:rPr lang="cs-CZ" b="1" dirty="0" smtClean="0"/>
                        <a:t>5</a:t>
                      </a:r>
                      <a:r>
                        <a:rPr lang="cs-CZ" b="1" baseline="0" dirty="0" smtClean="0"/>
                        <a:t> km/h</a:t>
                      </a:r>
                      <a:endParaRPr lang="cs-CZ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3,9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4,4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5,2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6,1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7,0</a:t>
                      </a:r>
                      <a:endParaRPr lang="cs-CZ" sz="2400" b="0" dirty="0"/>
                    </a:p>
                  </a:txBody>
                  <a:tcPr anchor="ctr"/>
                </a:tc>
              </a:tr>
              <a:tr h="53091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Učení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1,2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1,4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1,7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1,9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2,2</a:t>
                      </a:r>
                      <a:endParaRPr lang="cs-CZ" sz="2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2016" y="4535253"/>
            <a:ext cx="461665" cy="16616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Wildman</a:t>
            </a:r>
            <a:r>
              <a:rPr lang="cs-CZ" dirty="0" smtClean="0"/>
              <a:t>, 2004)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7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aktivitě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0099"/>
            <a:ext cx="10515600" cy="4646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Úkol – výsledek:</a:t>
            </a:r>
          </a:p>
          <a:p>
            <a:pPr marL="0" indent="0">
              <a:buNone/>
            </a:pPr>
            <a:r>
              <a:rPr lang="cs-CZ" i="1" dirty="0" smtClean="0"/>
              <a:t>1) Vypočítejte energetický výdej 70kg jedince </a:t>
            </a:r>
          </a:p>
          <a:p>
            <a:pPr marL="0" indent="0">
              <a:buNone/>
            </a:pPr>
            <a:r>
              <a:rPr lang="cs-CZ" i="1" dirty="0" smtClean="0"/>
              <a:t>při 60 minutovém běžeckém tréninku o rychlosti </a:t>
            </a:r>
          </a:p>
          <a:p>
            <a:pPr marL="0" indent="0">
              <a:buNone/>
            </a:pPr>
            <a:r>
              <a:rPr lang="cs-CZ" i="1" dirty="0" smtClean="0"/>
              <a:t>16 km/hod, převeďte na </a:t>
            </a:r>
            <a:r>
              <a:rPr lang="cs-CZ" i="1" dirty="0" err="1" smtClean="0"/>
              <a:t>kJ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17,1 x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60 </a:t>
            </a:r>
            <a:r>
              <a:rPr lang="cs-CZ" b="1" i="1" dirty="0">
                <a:solidFill>
                  <a:srgbClr val="FF0000"/>
                </a:solidFill>
              </a:rPr>
              <a:t>= 1 026 kcal 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1 026 x 4,2 = 4 293 </a:t>
            </a:r>
            <a:r>
              <a:rPr lang="cs-CZ" b="1" i="1" dirty="0" err="1" smtClean="0">
                <a:solidFill>
                  <a:srgbClr val="FF0000"/>
                </a:solidFill>
              </a:rPr>
              <a:t>kJ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2) Vypočítejte energetickou spotřebu u stejné osoby </a:t>
            </a:r>
          </a:p>
          <a:p>
            <a:pPr marL="0" indent="0">
              <a:buNone/>
            </a:pPr>
            <a:r>
              <a:rPr lang="cs-CZ" i="1" dirty="0" smtClean="0"/>
              <a:t>při 60 minutovém učení, převeďte na </a:t>
            </a:r>
            <a:r>
              <a:rPr lang="cs-CZ" i="1" dirty="0" err="1" smtClean="0"/>
              <a:t>kJ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1,7 x 60 </a:t>
            </a:r>
            <a:r>
              <a:rPr lang="cs-CZ" b="1" i="1" dirty="0">
                <a:solidFill>
                  <a:srgbClr val="FF0000"/>
                </a:solidFill>
              </a:rPr>
              <a:t>= 102 kcal 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102 x 4,2 = 427 </a:t>
            </a:r>
            <a:r>
              <a:rPr lang="cs-CZ" b="1" i="1" dirty="0" err="1" smtClean="0">
                <a:solidFill>
                  <a:srgbClr val="FF0000"/>
                </a:solidFill>
              </a:rPr>
              <a:t>kJ</a:t>
            </a: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10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</a:t>
            </a: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aktivitě</a:t>
            </a:r>
            <a:endParaRPr lang="cs-CZ" sz="40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70" y="1004552"/>
            <a:ext cx="9458461" cy="5853448"/>
          </a:xfrm>
        </p:spPr>
      </p:pic>
      <p:sp>
        <p:nvSpPr>
          <p:cNvPr id="6" name="TextovéPole 5"/>
          <p:cNvSpPr txBox="1"/>
          <p:nvPr/>
        </p:nvSpPr>
        <p:spPr>
          <a:xfrm>
            <a:off x="681422" y="4108360"/>
            <a:ext cx="1878335" cy="1569660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/>
              <a:t>13 000 kcal/den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54 600 </a:t>
            </a:r>
            <a:r>
              <a:rPr lang="cs-CZ" sz="2000" b="1" dirty="0" err="1" smtClean="0"/>
              <a:t>kJ</a:t>
            </a:r>
            <a:r>
              <a:rPr lang="cs-CZ" sz="2000" b="1" dirty="0" smtClean="0"/>
              <a:t>/den</a:t>
            </a:r>
          </a:p>
          <a:p>
            <a:pPr algn="ctr"/>
            <a:r>
              <a:rPr lang="cs-CZ" sz="3600" b="1" dirty="0" smtClean="0"/>
              <a:t>!!!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1422" y="6264323"/>
            <a:ext cx="1995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Jeukendrup</a:t>
            </a:r>
            <a:r>
              <a:rPr lang="cs-CZ" dirty="0" smtClean="0"/>
              <a:t>, 2015)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1423" y="2915613"/>
            <a:ext cx="187833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2 500 kcal/den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10 500 </a:t>
            </a:r>
            <a:r>
              <a:rPr lang="cs-CZ" sz="2000" b="1" dirty="0" err="1" smtClean="0"/>
              <a:t>kJ</a:t>
            </a:r>
            <a:r>
              <a:rPr lang="cs-CZ" sz="2000" b="1" dirty="0" smtClean="0"/>
              <a:t>/den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76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Měření energetického výdeje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Nepřímá kalorimetrie</a:t>
            </a:r>
          </a:p>
          <a:p>
            <a:pPr lvl="1"/>
            <a:r>
              <a:rPr lang="cs-CZ" dirty="0" smtClean="0"/>
              <a:t>Měření spotřeby O</a:t>
            </a:r>
            <a:r>
              <a:rPr lang="cs-CZ" baseline="-25000" dirty="0" smtClean="0"/>
              <a:t>2</a:t>
            </a:r>
            <a:r>
              <a:rPr lang="cs-CZ" dirty="0" smtClean="0"/>
              <a:t> a výdeje CO</a:t>
            </a:r>
            <a:r>
              <a:rPr lang="cs-CZ" baseline="-25000" dirty="0" smtClean="0"/>
              <a:t>2</a:t>
            </a:r>
          </a:p>
          <a:p>
            <a:pPr lvl="1"/>
            <a:r>
              <a:rPr lang="cs-CZ" dirty="0" smtClean="0"/>
              <a:t>1 litr O</a:t>
            </a:r>
            <a:r>
              <a:rPr lang="cs-CZ" baseline="-25000" dirty="0" smtClean="0"/>
              <a:t>2</a:t>
            </a:r>
            <a:r>
              <a:rPr lang="cs-CZ" dirty="0" smtClean="0"/>
              <a:t> odpovídá 19,86 </a:t>
            </a:r>
            <a:r>
              <a:rPr lang="cs-CZ" dirty="0" err="1" smtClean="0"/>
              <a:t>kJ</a:t>
            </a:r>
            <a:r>
              <a:rPr lang="cs-CZ" dirty="0" smtClean="0"/>
              <a:t> (4,81 kcal)</a:t>
            </a:r>
          </a:p>
          <a:p>
            <a:pPr lvl="1"/>
            <a:r>
              <a:rPr lang="cs-CZ" dirty="0" smtClean="0"/>
              <a:t>Laboratorní podmínky</a:t>
            </a:r>
          </a:p>
          <a:p>
            <a:pPr lvl="1"/>
            <a:endParaRPr lang="cs-CZ" dirty="0"/>
          </a:p>
          <a:p>
            <a:r>
              <a:rPr lang="cs-CZ" b="1" dirty="0" smtClean="0"/>
              <a:t>Double </a:t>
            </a:r>
            <a:r>
              <a:rPr lang="cs-CZ" b="1" dirty="0" err="1" smtClean="0"/>
              <a:t>labeled</a:t>
            </a:r>
            <a:r>
              <a:rPr lang="cs-CZ" b="1" dirty="0" smtClean="0"/>
              <a:t> </a:t>
            </a:r>
            <a:r>
              <a:rPr lang="cs-CZ" b="1" dirty="0" err="1" smtClean="0"/>
              <a:t>water</a:t>
            </a:r>
            <a:r>
              <a:rPr lang="cs-CZ" b="1" dirty="0" smtClean="0"/>
              <a:t> (dvojitě značená voda)</a:t>
            </a:r>
          </a:p>
          <a:p>
            <a:pPr lvl="1"/>
            <a:r>
              <a:rPr lang="cs-CZ" dirty="0" smtClean="0"/>
              <a:t>Podání vody značené izotopy a sledování eliminace CO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lvl="1"/>
            <a:r>
              <a:rPr lang="cs-CZ" dirty="0" smtClean="0"/>
              <a:t>Bez nutnosti laboratorních podmínek</a:t>
            </a:r>
          </a:p>
          <a:p>
            <a:pPr lvl="1"/>
            <a:r>
              <a:rPr lang="cs-CZ" dirty="0" smtClean="0"/>
              <a:t>Pouze sběr moči</a:t>
            </a:r>
          </a:p>
          <a:p>
            <a:pPr lvl="1"/>
            <a:r>
              <a:rPr lang="cs-CZ" dirty="0" smtClean="0"/>
              <a:t>Finančně náročné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0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0"/>
              </a:schemeClr>
            </a:outerShdw>
            <a:reflection stA="52000" endPos="65000" dist="50800" dir="5400000" sy="-100000" algn="bl" rotWithShape="0"/>
            <a:softEdge rad="1206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Rovnice pro odhad klidového metabolismu (kcal/den)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545" y="1851277"/>
            <a:ext cx="11026255" cy="4822478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Harris-Benedict</a:t>
            </a:r>
            <a:r>
              <a:rPr lang="cs-CZ" b="1" dirty="0" smtClean="0"/>
              <a:t> (1919)</a:t>
            </a:r>
          </a:p>
          <a:p>
            <a:pPr marL="457200" lvl="1" indent="0">
              <a:buNone/>
            </a:pPr>
            <a:r>
              <a:rPr lang="cs-CZ" dirty="0" smtClean="0"/>
              <a:t>muži: 66,47 + 13,75 x hmotnost (kg) + 5 x výška (cm) – 6,76 x věk</a:t>
            </a:r>
          </a:p>
          <a:p>
            <a:pPr marL="457200" lvl="1" indent="0">
              <a:buNone/>
            </a:pPr>
            <a:r>
              <a:rPr lang="cs-CZ" dirty="0"/>
              <a:t>ž</a:t>
            </a:r>
            <a:r>
              <a:rPr lang="cs-CZ" dirty="0" smtClean="0"/>
              <a:t>eny: 655,1 + 9,56 x hmotnost + 1,85 x výška – 4,68 x věk</a:t>
            </a:r>
          </a:p>
          <a:p>
            <a:r>
              <a:rPr lang="cs-CZ" b="1" dirty="0" smtClean="0"/>
              <a:t>Cunningham (1980)</a:t>
            </a:r>
          </a:p>
          <a:p>
            <a:pPr marL="457200" lvl="1" indent="0">
              <a:buNone/>
            </a:pPr>
            <a:r>
              <a:rPr lang="cs-CZ" dirty="0" smtClean="0"/>
              <a:t>500 + (22 x LBM)</a:t>
            </a:r>
            <a:r>
              <a:rPr lang="cs-CZ" sz="2800" b="1" dirty="0" smtClean="0"/>
              <a:t>	</a:t>
            </a:r>
            <a:r>
              <a:rPr lang="cs-CZ" dirty="0" smtClean="0"/>
              <a:t>		LBM…</a:t>
            </a:r>
            <a:r>
              <a:rPr lang="cs-CZ" dirty="0" err="1" smtClean="0"/>
              <a:t>lean</a:t>
            </a:r>
            <a:r>
              <a:rPr lang="cs-CZ" dirty="0" smtClean="0"/>
              <a:t> body </a:t>
            </a:r>
            <a:r>
              <a:rPr lang="cs-CZ" dirty="0" err="1" smtClean="0"/>
              <a:t>mass</a:t>
            </a:r>
            <a:r>
              <a:rPr lang="cs-CZ" dirty="0" smtClean="0"/>
              <a:t> (kg)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sz="2000" dirty="0" err="1" smtClean="0"/>
              <a:t>Mifflin</a:t>
            </a:r>
            <a:r>
              <a:rPr lang="cs-CZ" sz="2000" dirty="0" smtClean="0"/>
              <a:t> et al. (1990)</a:t>
            </a:r>
          </a:p>
          <a:p>
            <a:pPr marL="457200" lvl="1" indent="0">
              <a:buNone/>
            </a:pPr>
            <a:r>
              <a:rPr lang="cs-CZ" sz="2000" dirty="0" smtClean="0"/>
              <a:t>(9,99 x hmotnost) + (6,25 x výška) – (4,92 x věk)+ (166 x 1 (muži),0 (ženy)) – 161</a:t>
            </a:r>
          </a:p>
          <a:p>
            <a:r>
              <a:rPr lang="cs-CZ" sz="2000" dirty="0" err="1" smtClean="0"/>
              <a:t>Owen</a:t>
            </a:r>
            <a:r>
              <a:rPr lang="cs-CZ" sz="2000" dirty="0" smtClean="0"/>
              <a:t> et al. (1986, 1987)</a:t>
            </a:r>
          </a:p>
          <a:p>
            <a:r>
              <a:rPr lang="cs-CZ" sz="2000" dirty="0" smtClean="0"/>
              <a:t>WHO (1985)</a:t>
            </a:r>
          </a:p>
        </p:txBody>
      </p:sp>
    </p:spTree>
    <p:extLst>
      <p:ext uri="{BB962C8B-B14F-4D97-AF65-F5344CB8AC3E}">
        <p14:creationId xmlns:p14="http://schemas.microsoft.com/office/powerpoint/2010/main" val="12218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177800"/>
            <a:ext cx="8966200" cy="66802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33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Rovnice pro odhad klidového metabolismu - srovnání</a:t>
            </a:r>
            <a:endParaRPr lang="cs-CZ" sz="32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0"/>
              </a:schemeClr>
            </a:outerShdw>
            <a:reflection stA="52000" endPos="65000" dist="50800" dir="5400000" sy="-100000" algn="bl" rotWithShape="0"/>
            <a:softEdge rad="1206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Úkol: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545" y="1851277"/>
            <a:ext cx="11026255" cy="4822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Vypočítejte si klidový metabolismus pomocí </a:t>
            </a:r>
          </a:p>
          <a:p>
            <a:pPr marL="0" indent="0">
              <a:buNone/>
            </a:pPr>
            <a:r>
              <a:rPr lang="cs-CZ" b="1" dirty="0" smtClean="0"/>
              <a:t>rovnice </a:t>
            </a:r>
            <a:r>
              <a:rPr lang="cs-CZ" b="1" dirty="0" err="1" smtClean="0"/>
              <a:t>Harris-Benedict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marL="457200" lvl="1" indent="0">
              <a:buNone/>
            </a:pPr>
            <a:r>
              <a:rPr lang="cs-CZ" dirty="0" smtClean="0"/>
              <a:t>muži: 66,47 + 13,75 x hmotnost (kg) + 5 x výška (cm) – 6,76 x věk</a:t>
            </a:r>
          </a:p>
          <a:p>
            <a:pPr marL="457200" lvl="1" indent="0">
              <a:buNone/>
            </a:pPr>
            <a:r>
              <a:rPr lang="cs-CZ" dirty="0" smtClean="0"/>
              <a:t>ženy: 655,1 + 9,56 x hmotnost + 1,85 x výška – 4,68 x věk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655,1 + (9,56 x </a:t>
            </a:r>
            <a:r>
              <a:rPr lang="cs-CZ" dirty="0" smtClean="0">
                <a:solidFill>
                  <a:srgbClr val="FF0000"/>
                </a:solidFill>
              </a:rPr>
              <a:t>50</a:t>
            </a:r>
            <a:r>
              <a:rPr lang="cs-CZ" dirty="0" smtClean="0"/>
              <a:t>) + (1,85 x </a:t>
            </a:r>
            <a:r>
              <a:rPr lang="cs-CZ" dirty="0" smtClean="0">
                <a:solidFill>
                  <a:srgbClr val="FF0000"/>
                </a:solidFill>
              </a:rPr>
              <a:t>158</a:t>
            </a:r>
            <a:r>
              <a:rPr lang="cs-CZ" dirty="0" smtClean="0"/>
              <a:t>) – (4,68 x </a:t>
            </a:r>
            <a:r>
              <a:rPr lang="cs-CZ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) = </a:t>
            </a:r>
          </a:p>
          <a:p>
            <a:pPr marL="457200" lvl="1" indent="0">
              <a:buNone/>
            </a:pPr>
            <a:r>
              <a:rPr lang="cs-CZ" dirty="0" smtClean="0"/>
              <a:t>655,1 + 478 + 292,3 – 126,36 = 1299 kcal/den = </a:t>
            </a:r>
            <a:r>
              <a:rPr lang="cs-CZ" dirty="0" smtClean="0">
                <a:solidFill>
                  <a:srgbClr val="FF0000"/>
                </a:solidFill>
              </a:rPr>
              <a:t>5456 </a:t>
            </a:r>
            <a:r>
              <a:rPr lang="cs-CZ" dirty="0" err="1" smtClean="0">
                <a:solidFill>
                  <a:srgbClr val="FF0000"/>
                </a:solidFill>
              </a:rPr>
              <a:t>kJ</a:t>
            </a:r>
            <a:r>
              <a:rPr lang="cs-CZ" dirty="0" smtClean="0">
                <a:solidFill>
                  <a:srgbClr val="FF0000"/>
                </a:solidFill>
              </a:rPr>
              <a:t>/den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639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Faktor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fyzické aktivity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pro výpočet celkového energetického výdeje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479967"/>
              </p:ext>
            </p:extLst>
          </p:nvPr>
        </p:nvGraphicFramePr>
        <p:xfrm>
          <a:off x="838200" y="1825625"/>
          <a:ext cx="10515600" cy="4070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/>
                <a:gridCol w="3505200"/>
                <a:gridCol w="3505200"/>
              </a:tblGrid>
              <a:tr h="40702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PHYSICAL</a:t>
                      </a:r>
                      <a:r>
                        <a:rPr lang="cs-CZ" baseline="0" dirty="0" smtClean="0"/>
                        <a:t> ACTIVITY LEVEL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Activity</a:t>
                      </a: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level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Males</a:t>
                      </a:r>
                      <a:endParaRPr lang="cs-CZ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Females</a:t>
                      </a:r>
                      <a:endParaRPr lang="cs-CZ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Bed</a:t>
                      </a:r>
                      <a:r>
                        <a:rPr lang="cs-CZ" dirty="0" smtClean="0"/>
                        <a:t> rest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Very </a:t>
                      </a:r>
                      <a:r>
                        <a:rPr lang="cs-CZ" dirty="0" err="1" smtClean="0"/>
                        <a:t>sedentary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Sedentary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Light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moderate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1,6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Moderate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1,7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Heavy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Very </a:t>
                      </a:r>
                      <a:r>
                        <a:rPr lang="cs-CZ" dirty="0" err="1" smtClean="0"/>
                        <a:t>heavy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910200" y="5925187"/>
            <a:ext cx="144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Burke</a:t>
            </a:r>
            <a:r>
              <a:rPr lang="cs-CZ" dirty="0" smtClean="0"/>
              <a:t>,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8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Energie (E)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organismu uložena ve formě chemických vazeb 			   </a:t>
            </a:r>
            <a:r>
              <a:rPr lang="cs-CZ" dirty="0" err="1" smtClean="0"/>
              <a:t>makroergních</a:t>
            </a:r>
            <a:r>
              <a:rPr lang="cs-CZ" dirty="0" smtClean="0"/>
              <a:t> sloučenin</a:t>
            </a:r>
          </a:p>
          <a:p>
            <a:r>
              <a:rPr lang="cs-CZ" dirty="0" smtClean="0"/>
              <a:t>Štěpením vazeb se energie uvolňuje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v rámci svalu je chemická E přeměněna na mechanickou</a:t>
            </a:r>
          </a:p>
          <a:p>
            <a:pPr marL="0" indent="0">
              <a:buNone/>
            </a:pPr>
            <a:r>
              <a:rPr lang="cs-CZ" dirty="0" smtClean="0"/>
              <a:t>      a tepelnou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07" y="3778429"/>
            <a:ext cx="4887305" cy="273736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409031" y="6311900"/>
            <a:ext cx="235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ATP - adenosintrifosfát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94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53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Faktor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fyzické aktivity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pro výpočet celkového energetického výdeje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54265"/>
              </p:ext>
            </p:extLst>
          </p:nvPr>
        </p:nvGraphicFramePr>
        <p:xfrm>
          <a:off x="838200" y="1450311"/>
          <a:ext cx="10515600" cy="51529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0702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FAKTOR FYZICKÉ AKTIVITY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Intenzita činnosti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Typ aktivity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muži</a:t>
                      </a:r>
                      <a:endParaRPr lang="cs-CZ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ženy</a:t>
                      </a:r>
                      <a:endParaRPr lang="cs-CZ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Velmi lehká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Sezení, stání, řízení, šití, psaní, žehlení,</a:t>
                      </a:r>
                      <a:r>
                        <a:rPr lang="cs-CZ" baseline="0" dirty="0" smtClean="0"/>
                        <a:t> malování</a:t>
                      </a:r>
                    </a:p>
                    <a:p>
                      <a:r>
                        <a:rPr lang="cs-CZ" baseline="0" dirty="0" smtClean="0"/>
                        <a:t>(sekretářka, řidič, student)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Lehká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Chůze, práce v domácnosti, péče o dítě , golf, stolní tenis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Rychlejší chůze, práce na zahradě, jízda na kole, lyžování, tenis, tanec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1,6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Těžká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Chůze do kopce, těžké manuální práce, basketbal, horolezectví, fotbal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1,9</a:t>
                      </a:r>
                      <a:endParaRPr lang="cs-CZ" dirty="0"/>
                    </a:p>
                  </a:txBody>
                  <a:tcPr/>
                </a:tc>
              </a:tr>
              <a:tr h="407021">
                <a:tc>
                  <a:txBody>
                    <a:bodyPr/>
                    <a:lstStyle/>
                    <a:p>
                      <a:r>
                        <a:rPr lang="cs-CZ" dirty="0" smtClean="0"/>
                        <a:t>Mimořádná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Profesionální sportovci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86603" y="2913508"/>
            <a:ext cx="461665" cy="34881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dirty="0" smtClean="0"/>
              <a:t>(</a:t>
            </a:r>
            <a:r>
              <a:rPr lang="cs-CZ" dirty="0" err="1" smtClean="0"/>
              <a:t>Wildman</a:t>
            </a:r>
            <a:r>
              <a:rPr lang="cs-CZ" dirty="0" smtClean="0"/>
              <a:t>, 2004; </a:t>
            </a:r>
            <a:r>
              <a:rPr lang="cs-CZ" dirty="0" err="1" smtClean="0"/>
              <a:t>Bernaciková</a:t>
            </a:r>
            <a:r>
              <a:rPr lang="cs-CZ" dirty="0" smtClean="0"/>
              <a:t>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4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0"/>
              </a:schemeClr>
            </a:outerShdw>
            <a:reflection stA="52000" endPos="65000" dist="50800" dir="5400000" sy="-100000" algn="bl" rotWithShape="0"/>
            <a:softEdge rad="1206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Úkol: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545" y="1851277"/>
            <a:ext cx="11026255" cy="482247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 smtClean="0"/>
              <a:t>Výsledek vašeho klidového metabolismu </a:t>
            </a:r>
          </a:p>
          <a:p>
            <a:pPr marL="457200" lvl="1" indent="0">
              <a:buNone/>
            </a:pPr>
            <a:r>
              <a:rPr lang="cs-CZ" sz="2800" b="1" dirty="0" smtClean="0"/>
              <a:t>z předchozího příkladu vynásobte faktorem </a:t>
            </a:r>
          </a:p>
          <a:p>
            <a:pPr marL="457200" lvl="1" indent="0">
              <a:buNone/>
            </a:pPr>
            <a:r>
              <a:rPr lang="cs-CZ" sz="2800" b="1" dirty="0" smtClean="0"/>
              <a:t>fyzické aktivity, která odpovídá vaší denní činnosti.</a:t>
            </a:r>
          </a:p>
          <a:p>
            <a:pPr marL="457200" lvl="1" indent="0">
              <a:buNone/>
            </a:pPr>
            <a:r>
              <a:rPr lang="cs-CZ" sz="2800" b="1" dirty="0" smtClean="0"/>
              <a:t>Tzn. vypočítejte váš celkový energetický výdej.</a:t>
            </a:r>
          </a:p>
          <a:p>
            <a:pPr marL="457200" lvl="1" indent="0">
              <a:buNone/>
            </a:pPr>
            <a:endParaRPr lang="cs-CZ" sz="2800" b="1" dirty="0" smtClean="0"/>
          </a:p>
          <a:p>
            <a:pPr marL="457200" lvl="1" indent="0">
              <a:buNone/>
            </a:pPr>
            <a:endParaRPr lang="cs-CZ" sz="2800" b="1" dirty="0" smtClean="0"/>
          </a:p>
          <a:p>
            <a:pPr marL="457200" lvl="1" indent="0">
              <a:buNone/>
            </a:pPr>
            <a:r>
              <a:rPr lang="cs-CZ" sz="2800" dirty="0" smtClean="0"/>
              <a:t>5456 x </a:t>
            </a:r>
            <a:r>
              <a:rPr lang="cs-CZ" sz="2800" dirty="0" smtClean="0">
                <a:solidFill>
                  <a:srgbClr val="FF0000"/>
                </a:solidFill>
              </a:rPr>
              <a:t>1,8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800" b="1" dirty="0" smtClean="0"/>
              <a:t>9 821 </a:t>
            </a:r>
            <a:r>
              <a:rPr lang="cs-CZ" sz="2800" b="1" dirty="0" err="1" smtClean="0"/>
              <a:t>kJ</a:t>
            </a:r>
            <a:r>
              <a:rPr lang="cs-CZ" sz="2800" b="1" dirty="0" smtClean="0"/>
              <a:t>/den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877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7698" y="579693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Děkuji za pozornost…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5" y="0"/>
            <a:ext cx="7465325" cy="614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Literatura:</a:t>
            </a:r>
            <a:endParaRPr lang="cs-CZ" sz="32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6007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BURKE</a:t>
            </a:r>
            <a:r>
              <a:rPr lang="cs-CZ" dirty="0"/>
              <a:t>, Louise a </a:t>
            </a:r>
            <a:r>
              <a:rPr lang="cs-CZ" dirty="0" err="1"/>
              <a:t>Vicki</a:t>
            </a:r>
            <a:r>
              <a:rPr lang="cs-CZ" dirty="0"/>
              <a:t> DEAKIN,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sports</a:t>
            </a:r>
            <a:r>
              <a:rPr lang="cs-CZ" i="1" dirty="0"/>
              <a:t> </a:t>
            </a:r>
            <a:r>
              <a:rPr lang="cs-CZ" i="1" dirty="0" err="1"/>
              <a:t>nutrition</a:t>
            </a:r>
            <a:r>
              <a:rPr lang="cs-CZ" dirty="0"/>
              <a:t>. 4.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Ryde</a:t>
            </a:r>
            <a:r>
              <a:rPr lang="cs-CZ" dirty="0"/>
              <a:t>, NSW: </a:t>
            </a:r>
            <a:r>
              <a:rPr lang="cs-CZ" dirty="0" err="1"/>
              <a:t>McGraw-Hill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, 2010. ISBN 978-0-07-027720-5. </a:t>
            </a:r>
          </a:p>
          <a:p>
            <a:r>
              <a:rPr lang="cs-CZ" dirty="0" smtClean="0"/>
              <a:t>LOUCKS</a:t>
            </a:r>
            <a:r>
              <a:rPr lang="cs-CZ" dirty="0"/>
              <a:t>, Anne B., </a:t>
            </a:r>
            <a:r>
              <a:rPr lang="cs-CZ" dirty="0" err="1"/>
              <a:t>Bente</a:t>
            </a:r>
            <a:r>
              <a:rPr lang="cs-CZ" dirty="0"/>
              <a:t> KIENS a </a:t>
            </a:r>
            <a:r>
              <a:rPr lang="cs-CZ" dirty="0" err="1"/>
              <a:t>Hattie</a:t>
            </a:r>
            <a:r>
              <a:rPr lang="cs-CZ" dirty="0"/>
              <a:t> H. WRIGHT.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availability</a:t>
            </a:r>
            <a:r>
              <a:rPr lang="cs-CZ" dirty="0"/>
              <a:t> in </a:t>
            </a:r>
            <a:r>
              <a:rPr lang="cs-CZ" dirty="0" err="1"/>
              <a:t>athletes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Sports</a:t>
            </a:r>
            <a:r>
              <a:rPr lang="cs-CZ" i="1" dirty="0"/>
              <a:t> </a:t>
            </a:r>
            <a:r>
              <a:rPr lang="cs-CZ" i="1" dirty="0" err="1"/>
              <a:t>Sciences</a:t>
            </a:r>
            <a:r>
              <a:rPr lang="cs-CZ" dirty="0"/>
              <a:t> [online]. 2011, roč. 29, č. sup1, s. S7–S15. ISSN 0264-0414, 1466-447X. Dostupné z: doi:10.1080/02640414.2011.588958</a:t>
            </a:r>
          </a:p>
          <a:p>
            <a:r>
              <a:rPr lang="cs-CZ" dirty="0" smtClean="0"/>
              <a:t>MAHAN</a:t>
            </a:r>
            <a:r>
              <a:rPr lang="cs-CZ" dirty="0"/>
              <a:t>, L. </a:t>
            </a:r>
            <a:r>
              <a:rPr lang="cs-CZ" dirty="0" err="1"/>
              <a:t>Kathleen</a:t>
            </a:r>
            <a:r>
              <a:rPr lang="cs-CZ" dirty="0"/>
              <a:t>, Sylvia ESCOTT-STUMP, </a:t>
            </a:r>
            <a:r>
              <a:rPr lang="cs-CZ" dirty="0" err="1"/>
              <a:t>Janice</a:t>
            </a:r>
            <a:r>
              <a:rPr lang="cs-CZ" dirty="0"/>
              <a:t> L. RAYMOND a Marie V. KRAUSE,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 err="1"/>
              <a:t>Krause’s</a:t>
            </a:r>
            <a:r>
              <a:rPr lang="cs-CZ" i="1" dirty="0"/>
              <a:t> food &amp;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nutrition</a:t>
            </a:r>
            <a:r>
              <a:rPr lang="cs-CZ" i="1" dirty="0"/>
              <a:t> care </a:t>
            </a:r>
            <a:r>
              <a:rPr lang="cs-CZ" i="1" dirty="0" err="1"/>
              <a:t>process</a:t>
            </a:r>
            <a:r>
              <a:rPr lang="cs-CZ" dirty="0"/>
              <a:t>. 13th </a:t>
            </a:r>
            <a:r>
              <a:rPr lang="cs-CZ" dirty="0" err="1"/>
              <a:t>ed</a:t>
            </a:r>
            <a:r>
              <a:rPr lang="cs-CZ" dirty="0"/>
              <a:t>. St. Louis, </a:t>
            </a:r>
            <a:r>
              <a:rPr lang="cs-CZ" dirty="0" err="1"/>
              <a:t>Mo</a:t>
            </a:r>
            <a:r>
              <a:rPr lang="cs-CZ" dirty="0"/>
              <a:t>: </a:t>
            </a:r>
            <a:r>
              <a:rPr lang="cs-CZ" dirty="0" err="1"/>
              <a:t>Elsevier</a:t>
            </a:r>
            <a:r>
              <a:rPr lang="cs-CZ" dirty="0"/>
              <a:t>/</a:t>
            </a:r>
            <a:r>
              <a:rPr lang="cs-CZ" dirty="0" err="1"/>
              <a:t>Saunders</a:t>
            </a:r>
            <a:r>
              <a:rPr lang="cs-CZ" dirty="0"/>
              <a:t>, 2012. ISBN 978-1-4377-2233-8. </a:t>
            </a:r>
          </a:p>
          <a:p>
            <a:r>
              <a:rPr lang="cs-CZ" dirty="0" smtClean="0"/>
              <a:t>WILDMAN</a:t>
            </a:r>
            <a:r>
              <a:rPr lang="cs-CZ" dirty="0"/>
              <a:t>, Robert E. C. a </a:t>
            </a:r>
            <a:r>
              <a:rPr lang="cs-CZ" dirty="0" err="1"/>
              <a:t>Barry</a:t>
            </a:r>
            <a:r>
              <a:rPr lang="cs-CZ" dirty="0"/>
              <a:t> S. MILLER. </a:t>
            </a:r>
            <a:r>
              <a:rPr lang="cs-CZ" i="1" dirty="0" err="1"/>
              <a:t>Sports</a:t>
            </a:r>
            <a:r>
              <a:rPr lang="cs-CZ" i="1" dirty="0"/>
              <a:t> and fitness </a:t>
            </a:r>
            <a:r>
              <a:rPr lang="cs-CZ" i="1" dirty="0" err="1"/>
              <a:t>nutrition</a:t>
            </a:r>
            <a:r>
              <a:rPr lang="cs-CZ" dirty="0"/>
              <a:t>. </a:t>
            </a:r>
            <a:r>
              <a:rPr lang="cs-CZ" dirty="0" err="1"/>
              <a:t>Australia</a:t>
            </a:r>
            <a:r>
              <a:rPr lang="cs-CZ" dirty="0"/>
              <a:t> ; </a:t>
            </a:r>
            <a:r>
              <a:rPr lang="cs-CZ" dirty="0" err="1"/>
              <a:t>Belmont</a:t>
            </a:r>
            <a:r>
              <a:rPr lang="cs-CZ" dirty="0"/>
              <a:t>, CA: Thomson/</a:t>
            </a:r>
            <a:r>
              <a:rPr lang="cs-CZ" dirty="0" err="1"/>
              <a:t>Wadsworth</a:t>
            </a:r>
            <a:r>
              <a:rPr lang="cs-CZ" dirty="0"/>
              <a:t>, 2004. ISBN 978-0-534-57564-9. </a:t>
            </a:r>
          </a:p>
          <a:p>
            <a:r>
              <a:rPr lang="cs-CZ" dirty="0" smtClean="0"/>
              <a:t>DEUTSCHE </a:t>
            </a:r>
            <a:r>
              <a:rPr lang="cs-CZ" dirty="0"/>
              <a:t>GESELLSCHAFT FÜR ERNÄHRUNG a VÝŽIVASERVIS (FIRMA). </a:t>
            </a:r>
            <a:r>
              <a:rPr lang="cs-CZ" i="1" dirty="0"/>
              <a:t>Referenční hodnoty pro příjem živin</a:t>
            </a:r>
            <a:r>
              <a:rPr lang="cs-CZ" dirty="0"/>
              <a:t>. Praha: Společnost pro výživu, 2011. ISBN 978-80-254-6987-3. </a:t>
            </a:r>
          </a:p>
          <a:p>
            <a:r>
              <a:rPr lang="cs-CZ" i="1" dirty="0" smtClean="0"/>
              <a:t>EFSA </a:t>
            </a:r>
            <a:r>
              <a:rPr lang="cs-CZ" i="1" dirty="0" err="1"/>
              <a:t>sets</a:t>
            </a:r>
            <a:r>
              <a:rPr lang="cs-CZ" i="1" dirty="0"/>
              <a:t> </a:t>
            </a:r>
            <a:r>
              <a:rPr lang="cs-CZ" i="1" dirty="0" err="1"/>
              <a:t>average</a:t>
            </a:r>
            <a:r>
              <a:rPr lang="cs-CZ" i="1" dirty="0"/>
              <a:t> </a:t>
            </a:r>
            <a:r>
              <a:rPr lang="cs-CZ" i="1" dirty="0" err="1"/>
              <a:t>requirements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energy</a:t>
            </a:r>
            <a:r>
              <a:rPr lang="cs-CZ" i="1" dirty="0"/>
              <a:t> </a:t>
            </a:r>
            <a:r>
              <a:rPr lang="cs-CZ" i="1" dirty="0" err="1"/>
              <a:t>intake</a:t>
            </a:r>
            <a:r>
              <a:rPr lang="cs-CZ" i="1" dirty="0"/>
              <a:t> | </a:t>
            </a:r>
            <a:r>
              <a:rPr lang="cs-CZ" i="1" dirty="0" err="1"/>
              <a:t>European</a:t>
            </a:r>
            <a:r>
              <a:rPr lang="cs-CZ" i="1" dirty="0"/>
              <a:t> Food </a:t>
            </a:r>
            <a:r>
              <a:rPr lang="cs-CZ" i="1" dirty="0" err="1"/>
              <a:t>Safety</a:t>
            </a:r>
            <a:r>
              <a:rPr lang="cs-CZ" i="1" dirty="0"/>
              <a:t> </a:t>
            </a:r>
            <a:r>
              <a:rPr lang="cs-CZ" i="1" dirty="0" err="1"/>
              <a:t>Authority</a:t>
            </a:r>
            <a:r>
              <a:rPr lang="cs-CZ" dirty="0"/>
              <a:t> [online]. [vid. 2016-10-31]. Dostupné z: http://www.efsa.europa.eu/en/press/news/130110</a:t>
            </a:r>
          </a:p>
          <a:p>
            <a:r>
              <a:rPr lang="cs-CZ" dirty="0" err="1" smtClean="0"/>
              <a:t>Jeukendrup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Trusted</a:t>
            </a:r>
            <a:r>
              <a:rPr lang="cs-CZ" dirty="0"/>
              <a:t> 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nutrition</a:t>
            </a:r>
            <a:r>
              <a:rPr lang="cs-CZ" dirty="0"/>
              <a:t> </a:t>
            </a:r>
            <a:r>
              <a:rPr lang="cs-CZ" dirty="0" err="1"/>
              <a:t>advice</a:t>
            </a:r>
            <a:r>
              <a:rPr lang="cs-CZ" dirty="0"/>
              <a:t> &amp; </a:t>
            </a:r>
            <a:r>
              <a:rPr lang="cs-CZ" dirty="0" err="1"/>
              <a:t>exercise</a:t>
            </a:r>
            <a:r>
              <a:rPr lang="cs-CZ" dirty="0"/>
              <a:t> science </a:t>
            </a:r>
            <a:r>
              <a:rPr lang="cs-CZ" dirty="0" err="1"/>
              <a:t>news</a:t>
            </a:r>
            <a:r>
              <a:rPr lang="cs-CZ" dirty="0"/>
              <a:t>. </a:t>
            </a:r>
            <a:r>
              <a:rPr lang="cs-CZ" i="1" dirty="0" err="1"/>
              <a:t>Jeukendrup</a:t>
            </a:r>
            <a:r>
              <a:rPr lang="cs-CZ" i="1" dirty="0"/>
              <a:t> - </a:t>
            </a:r>
            <a:r>
              <a:rPr lang="cs-CZ" i="1" dirty="0" err="1"/>
              <a:t>Trusted</a:t>
            </a:r>
            <a:r>
              <a:rPr lang="cs-CZ" i="1" dirty="0"/>
              <a:t> </a:t>
            </a:r>
            <a:r>
              <a:rPr lang="cs-CZ" i="1" dirty="0" err="1"/>
              <a:t>sports</a:t>
            </a:r>
            <a:r>
              <a:rPr lang="cs-CZ" i="1" dirty="0"/>
              <a:t> </a:t>
            </a:r>
            <a:r>
              <a:rPr lang="cs-CZ" i="1" dirty="0" err="1"/>
              <a:t>nutrition</a:t>
            </a:r>
            <a:r>
              <a:rPr lang="cs-CZ" i="1" dirty="0"/>
              <a:t> </a:t>
            </a:r>
            <a:r>
              <a:rPr lang="cs-CZ" i="1" dirty="0" err="1"/>
              <a:t>advice</a:t>
            </a:r>
            <a:r>
              <a:rPr lang="cs-CZ" i="1" dirty="0"/>
              <a:t> &amp; </a:t>
            </a:r>
            <a:r>
              <a:rPr lang="cs-CZ" i="1" dirty="0" err="1"/>
              <a:t>exercise</a:t>
            </a:r>
            <a:r>
              <a:rPr lang="cs-CZ" i="1" dirty="0"/>
              <a:t> science </a:t>
            </a:r>
            <a:r>
              <a:rPr lang="cs-CZ" i="1" dirty="0" err="1"/>
              <a:t>news</a:t>
            </a:r>
            <a:r>
              <a:rPr lang="cs-CZ" dirty="0"/>
              <a:t> [online]. [vid. 2016-10-10]. Dostupné z: http://www.mysportscience.com/single-post/2015/07/13/Which-sport-or-event-has-the-most-extreme-energy-expenditure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9" y="548399"/>
            <a:ext cx="4418012" cy="941695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Energetická </a:t>
            </a:r>
            <a:r>
              <a:rPr lang="cs-CZ" sz="3200" dirty="0" smtClean="0">
                <a:solidFill>
                  <a:srgbClr val="FF0000"/>
                </a:solidFill>
              </a:rPr>
              <a:t>bilance</a:t>
            </a:r>
          </a:p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Energy</a:t>
            </a:r>
            <a:r>
              <a:rPr lang="cs-CZ" dirty="0" smtClean="0">
                <a:solidFill>
                  <a:srgbClr val="FF0000"/>
                </a:solidFill>
              </a:rPr>
              <a:t> balance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9901" y="2210937"/>
            <a:ext cx="5157787" cy="4429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energetický příjem (EP) 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energetická výdej (EV)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/>
              <a:t>EP</a:t>
            </a:r>
            <a:r>
              <a:rPr lang="en-US" dirty="0" smtClean="0"/>
              <a:t>&gt;</a:t>
            </a:r>
            <a:r>
              <a:rPr lang="cs-CZ" dirty="0" smtClean="0"/>
              <a:t>EV …pozitivní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EP</a:t>
            </a:r>
            <a:r>
              <a:rPr lang="en-US" dirty="0" smtClean="0"/>
              <a:t>&lt;</a:t>
            </a:r>
            <a:r>
              <a:rPr lang="cs-CZ" dirty="0" smtClean="0"/>
              <a:t>EV …negativní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EP=EV …v rovnováze</a:t>
            </a:r>
          </a:p>
          <a:p>
            <a:pPr marL="0" indent="0"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496334" y="548398"/>
            <a:ext cx="4859054" cy="941695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cs-CZ" sz="3500" dirty="0" smtClean="0">
                <a:solidFill>
                  <a:schemeClr val="accent5">
                    <a:lumMod val="75000"/>
                  </a:schemeClr>
                </a:solidFill>
              </a:rPr>
              <a:t>Energetická dostupnost</a:t>
            </a: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</a:rPr>
              <a:t>Energy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</a:rPr>
              <a:t>availibility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334267" y="1760561"/>
            <a:ext cx="5183188" cy="50974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</a:rPr>
              <a:t>energetický příjem</a:t>
            </a:r>
          </a:p>
          <a:p>
            <a:pPr marL="0" indent="0" algn="ctr"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</a:rPr>
              <a:t>energie vydaná na pohybovou aktivitu</a:t>
            </a:r>
          </a:p>
          <a:p>
            <a:pPr marL="0" indent="0" algn="ctr"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 smtClean="0"/>
              <a:t>Doporučení EA </a:t>
            </a:r>
            <a:r>
              <a:rPr lang="cs-CZ" dirty="0" smtClean="0">
                <a:sym typeface="Symbol" panose="05050102010706020507" pitchFamily="18" charset="2"/>
              </a:rPr>
              <a:t> 45 kcal/kg FFM/den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EA</a:t>
            </a:r>
            <a:r>
              <a:rPr lang="en-US" dirty="0" smtClean="0"/>
              <a:t>&lt;</a:t>
            </a:r>
            <a:r>
              <a:rPr lang="cs-CZ" dirty="0" smtClean="0"/>
              <a:t>30 kcal/kg FFM/den </a:t>
            </a:r>
          </a:p>
          <a:p>
            <a:pPr marL="0" indent="0" algn="ctr">
              <a:buNone/>
            </a:pPr>
            <a:r>
              <a:rPr lang="cs-CZ" dirty="0" smtClean="0"/>
              <a:t>…negativní ovlivnění výkonnosti a zdravotního stavu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Násobení 8"/>
          <p:cNvSpPr/>
          <p:nvPr/>
        </p:nvSpPr>
        <p:spPr>
          <a:xfrm>
            <a:off x="5419867" y="575693"/>
            <a:ext cx="914400" cy="914400"/>
          </a:xfrm>
          <a:prstGeom prst="mathMultiply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Minus 13"/>
          <p:cNvSpPr/>
          <p:nvPr/>
        </p:nvSpPr>
        <p:spPr>
          <a:xfrm>
            <a:off x="2456513" y="2668134"/>
            <a:ext cx="914400" cy="409433"/>
          </a:xfrm>
          <a:prstGeom prst="mathMinus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Minus 14"/>
          <p:cNvSpPr/>
          <p:nvPr/>
        </p:nvSpPr>
        <p:spPr>
          <a:xfrm>
            <a:off x="8468661" y="2627193"/>
            <a:ext cx="914400" cy="423080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7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7239" y="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příjem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254" y="2625119"/>
            <a:ext cx="2476500" cy="4057650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675" y="2012444"/>
            <a:ext cx="1352550" cy="10509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271" y="3322508"/>
            <a:ext cx="1352550" cy="10509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24" y="2005088"/>
            <a:ext cx="1352550" cy="1050925"/>
          </a:xfrm>
          <a:prstGeom prst="rect">
            <a:avLst/>
          </a:prstGeom>
          <a:scene3d>
            <a:camera prst="orthographicFront">
              <a:rot lat="0" lon="10200000" rev="0"/>
            </a:camera>
            <a:lightRig rig="threePt" dir="t"/>
          </a:scene3d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445" y="3322508"/>
            <a:ext cx="1352550" cy="1050925"/>
          </a:xfrm>
          <a:prstGeom prst="rect">
            <a:avLst/>
          </a:prstGeom>
          <a:scene3d>
            <a:camera prst="obliqueTopRight">
              <a:rot lat="0" lon="10800000" rev="0"/>
            </a:camera>
            <a:lightRig rig="threePt" dir="t"/>
          </a:scene3d>
        </p:spPr>
      </p:pic>
      <p:sp>
        <p:nvSpPr>
          <p:cNvPr id="3" name="TextovéPole 2"/>
          <p:cNvSpPr txBox="1"/>
          <p:nvPr/>
        </p:nvSpPr>
        <p:spPr>
          <a:xfrm>
            <a:off x="3278810" y="1235324"/>
            <a:ext cx="16321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Sacharidy</a:t>
            </a:r>
          </a:p>
          <a:p>
            <a:pPr algn="ctr"/>
            <a:r>
              <a:rPr lang="cs-CZ" sz="2400" b="1" dirty="0"/>
              <a:t>4 kcal/g</a:t>
            </a:r>
          </a:p>
          <a:p>
            <a:pPr algn="ctr"/>
            <a:r>
              <a:rPr lang="cs-CZ" sz="2400" b="1" dirty="0"/>
              <a:t>17 </a:t>
            </a:r>
            <a:r>
              <a:rPr lang="cs-CZ" sz="2400" b="1" dirty="0" err="1" smtClean="0"/>
              <a:t>kJ</a:t>
            </a:r>
            <a:r>
              <a:rPr lang="cs-CZ" sz="2400" b="1" dirty="0" smtClean="0"/>
              <a:t>/g</a:t>
            </a:r>
          </a:p>
          <a:p>
            <a:pPr algn="ctr"/>
            <a:r>
              <a:rPr lang="cs-CZ" sz="2000" b="1" dirty="0" smtClean="0"/>
              <a:t>50-60 %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642976" y="1305241"/>
            <a:ext cx="15311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Bílkoviny</a:t>
            </a:r>
          </a:p>
          <a:p>
            <a:pPr algn="ctr"/>
            <a:r>
              <a:rPr lang="cs-CZ" sz="2400" b="1" dirty="0"/>
              <a:t>4 kcal/g</a:t>
            </a:r>
          </a:p>
          <a:p>
            <a:pPr algn="ctr"/>
            <a:r>
              <a:rPr lang="cs-CZ" sz="2400" b="1" dirty="0"/>
              <a:t>17 </a:t>
            </a:r>
            <a:r>
              <a:rPr lang="cs-CZ" sz="2400" b="1" dirty="0" err="1" smtClean="0"/>
              <a:t>kJ</a:t>
            </a:r>
            <a:r>
              <a:rPr lang="cs-CZ" sz="2400" b="1" dirty="0" smtClean="0"/>
              <a:t>/g</a:t>
            </a:r>
          </a:p>
          <a:p>
            <a:pPr algn="ctr"/>
            <a:r>
              <a:rPr lang="cs-CZ" sz="2000" b="1" dirty="0" smtClean="0"/>
              <a:t>10-15 %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82235" y="2867390"/>
            <a:ext cx="1176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Tuky</a:t>
            </a:r>
          </a:p>
          <a:p>
            <a:pPr algn="ctr"/>
            <a:r>
              <a:rPr lang="cs-CZ" sz="2400" b="1" dirty="0"/>
              <a:t>9 kcal/g</a:t>
            </a:r>
          </a:p>
          <a:p>
            <a:pPr algn="ctr"/>
            <a:r>
              <a:rPr lang="cs-CZ" sz="2400" b="1" dirty="0"/>
              <a:t>38 </a:t>
            </a:r>
            <a:r>
              <a:rPr lang="cs-CZ" sz="2400" b="1" dirty="0" err="1" smtClean="0"/>
              <a:t>kJ</a:t>
            </a:r>
            <a:r>
              <a:rPr lang="cs-CZ" sz="2400" b="1" dirty="0" smtClean="0"/>
              <a:t>/g</a:t>
            </a:r>
            <a:endParaRPr lang="cs-CZ" sz="2800" b="1" dirty="0" smtClean="0"/>
          </a:p>
          <a:p>
            <a:pPr algn="ctr"/>
            <a:r>
              <a:rPr lang="en-US" sz="2000" b="1" dirty="0" smtClean="0"/>
              <a:t>&lt;</a:t>
            </a:r>
            <a:r>
              <a:rPr lang="cs-CZ" sz="2000" b="1" dirty="0" smtClean="0"/>
              <a:t>30 %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058522" y="2933917"/>
            <a:ext cx="13190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Alkohol</a:t>
            </a:r>
          </a:p>
          <a:p>
            <a:pPr algn="ctr"/>
            <a:r>
              <a:rPr lang="cs-CZ" sz="2400" b="1" dirty="0" smtClean="0"/>
              <a:t>7 kcal/g</a:t>
            </a:r>
          </a:p>
          <a:p>
            <a:pPr algn="ctr"/>
            <a:r>
              <a:rPr lang="cs-CZ" sz="2400" b="1" dirty="0" smtClean="0"/>
              <a:t>29 </a:t>
            </a:r>
            <a:r>
              <a:rPr lang="cs-CZ" sz="2400" b="1" dirty="0" err="1" smtClean="0"/>
              <a:t>kJ</a:t>
            </a:r>
            <a:r>
              <a:rPr lang="cs-CZ" sz="2400" b="1" dirty="0" smtClean="0"/>
              <a:t>/g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0302" y="5502932"/>
            <a:ext cx="294176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 kcal = 4,184 </a:t>
            </a:r>
            <a:r>
              <a:rPr lang="cs-CZ" sz="3200" b="1" dirty="0" err="1" smtClean="0"/>
              <a:t>kJ</a:t>
            </a:r>
            <a:endParaRPr lang="cs-CZ" sz="3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11024" y="1609456"/>
            <a:ext cx="1300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/>
              <a:t>Vláknina</a:t>
            </a:r>
          </a:p>
          <a:p>
            <a:pPr algn="ctr"/>
            <a:r>
              <a:rPr lang="cs-CZ" b="1" dirty="0" smtClean="0"/>
              <a:t>2 kcal/g</a:t>
            </a:r>
          </a:p>
          <a:p>
            <a:pPr algn="ctr"/>
            <a:r>
              <a:rPr lang="cs-CZ" b="1" dirty="0" smtClean="0"/>
              <a:t>8,4 </a:t>
            </a:r>
            <a:r>
              <a:rPr lang="cs-CZ" b="1" dirty="0" err="1" smtClean="0"/>
              <a:t>kJ</a:t>
            </a:r>
            <a:r>
              <a:rPr lang="cs-CZ" b="1" dirty="0" smtClean="0"/>
              <a:t>/g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361202" y="1058471"/>
            <a:ext cx="7970623" cy="46782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ctr"/>
            <a:endParaRPr lang="cs-CZ" sz="4000" b="1" dirty="0"/>
          </a:p>
          <a:p>
            <a:pPr algn="ctr"/>
            <a:r>
              <a:rPr lang="cs-CZ" sz="4000" b="1" dirty="0" smtClean="0"/>
              <a:t>Osoba – 70 kg</a:t>
            </a:r>
          </a:p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S </a:t>
            </a:r>
            <a:r>
              <a:rPr lang="cs-CZ" sz="4000" b="1" dirty="0" smtClean="0">
                <a:sym typeface="Symbol" panose="05050102010706020507" pitchFamily="18" charset="2"/>
              </a:rPr>
              <a:t> 280 g/den x 17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= 4760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/den</a:t>
            </a:r>
          </a:p>
          <a:p>
            <a:pPr algn="ctr"/>
            <a:r>
              <a:rPr lang="cs-CZ" sz="4000" b="1" dirty="0" smtClean="0">
                <a:sym typeface="Symbol" panose="05050102010706020507" pitchFamily="18" charset="2"/>
              </a:rPr>
              <a:t>B  84 g/den x 17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= 1428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/den</a:t>
            </a:r>
          </a:p>
          <a:p>
            <a:pPr algn="ctr"/>
            <a:r>
              <a:rPr lang="cs-CZ" sz="4000" b="1" dirty="0" smtClean="0">
                <a:sym typeface="Symbol" panose="05050102010706020507" pitchFamily="18" charset="2"/>
              </a:rPr>
              <a:t>T  70 g/den x 38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= 2660 </a:t>
            </a:r>
            <a:r>
              <a:rPr lang="cs-CZ" sz="4000" b="1" dirty="0" err="1" smtClean="0">
                <a:sym typeface="Symbol" panose="05050102010706020507" pitchFamily="18" charset="2"/>
              </a:rPr>
              <a:t>kJ</a:t>
            </a:r>
            <a:r>
              <a:rPr lang="cs-CZ" sz="4000" b="1" dirty="0" smtClean="0">
                <a:sym typeface="Symbol" panose="05050102010706020507" pitchFamily="18" charset="2"/>
              </a:rPr>
              <a:t>/den</a:t>
            </a:r>
          </a:p>
          <a:p>
            <a:endParaRPr lang="cs-CZ" sz="40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Doporučený příjem energie (EP)</a:t>
            </a:r>
            <a:b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u osob s optimálním BMI a odpovídající tělesnou aktivitou</a:t>
            </a:r>
            <a:endParaRPr lang="cs-CZ" sz="40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73781"/>
              </p:ext>
            </p:extLst>
          </p:nvPr>
        </p:nvGraphicFramePr>
        <p:xfrm>
          <a:off x="838200" y="1825626"/>
          <a:ext cx="10515600" cy="372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53203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EFSA</a:t>
                      </a:r>
                      <a:endParaRPr lang="cs-CZ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DACH</a:t>
                      </a:r>
                      <a:endParaRPr lang="cs-CZ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203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VĚK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EP</a:t>
                      </a:r>
                      <a:r>
                        <a:rPr lang="cs-CZ" sz="2000" b="1" baseline="0" dirty="0" smtClean="0"/>
                        <a:t> (kcal/den)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VĚK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 EP (kcal/den)</a:t>
                      </a:r>
                      <a:endParaRPr lang="cs-CZ" sz="2000" b="1" dirty="0"/>
                    </a:p>
                  </a:txBody>
                  <a:tcPr anchor="ctr"/>
                </a:tc>
              </a:tr>
              <a:tr h="5320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17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2 300 – 2 900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15-18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2 300 – 2 900</a:t>
                      </a:r>
                      <a:endParaRPr lang="cs-CZ" sz="2000" dirty="0"/>
                    </a:p>
                  </a:txBody>
                  <a:tcPr anchor="ctr"/>
                </a:tc>
              </a:tr>
              <a:tr h="5320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30-39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2 000 – 2 600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19-24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2 200 – 2 900</a:t>
                      </a:r>
                      <a:endParaRPr lang="cs-CZ" sz="2000" dirty="0"/>
                    </a:p>
                  </a:txBody>
                  <a:tcPr anchor="ctr"/>
                </a:tc>
              </a:tr>
              <a:tr h="5320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50-59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2 000 – 2</a:t>
                      </a:r>
                      <a:r>
                        <a:rPr lang="cs-CZ" sz="2000" baseline="0" dirty="0" smtClean="0"/>
                        <a:t> 500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25-50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2 100 – 2 800</a:t>
                      </a:r>
                      <a:endParaRPr lang="cs-CZ" sz="2000" dirty="0"/>
                    </a:p>
                  </a:txBody>
                  <a:tcPr anchor="ctr"/>
                </a:tc>
              </a:tr>
              <a:tr h="5320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70-79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1 800 – 2 300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51-64 let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2 000 – 2 500</a:t>
                      </a:r>
                      <a:endParaRPr lang="cs-CZ" sz="2000" dirty="0"/>
                    </a:p>
                  </a:txBody>
                  <a:tcPr anchor="ctr"/>
                </a:tc>
              </a:tr>
              <a:tr h="53203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65 let a více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1 800 – 2 300</a:t>
                      </a:r>
                      <a:endParaRPr lang="cs-CZ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05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9" name="Ovál 8"/>
          <p:cNvSpPr/>
          <p:nvPr/>
        </p:nvSpPr>
        <p:spPr>
          <a:xfrm>
            <a:off x="520509" y="1487768"/>
            <a:ext cx="7361361" cy="537023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39774" y="1808068"/>
            <a:ext cx="7548861" cy="83099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Bazální metabolismus, BMR (klidový metabolismus, RMR</a:t>
            </a:r>
            <a:r>
              <a:rPr lang="cs-CZ" sz="2400" dirty="0" smtClean="0"/>
              <a:t>)</a:t>
            </a:r>
          </a:p>
          <a:p>
            <a:pPr algn="ctr"/>
            <a:r>
              <a:rPr lang="cs-CZ" sz="2400" dirty="0" smtClean="0"/>
              <a:t>50 – 70 % (+10 %)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0509" y="3491756"/>
            <a:ext cx="2885790" cy="83099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Termický efekt stravy</a:t>
            </a:r>
          </a:p>
          <a:p>
            <a:pPr algn="ctr"/>
            <a:r>
              <a:rPr lang="cs-CZ" sz="2400" dirty="0" smtClean="0"/>
              <a:t>10 %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79739" y="4047291"/>
            <a:ext cx="3782767" cy="120032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400" b="1" dirty="0" smtClean="0"/>
              <a:t>Fyzická aktivita</a:t>
            </a:r>
          </a:p>
          <a:p>
            <a:pPr algn="ctr"/>
            <a:r>
              <a:rPr lang="cs-CZ" sz="2400" dirty="0" smtClean="0"/>
              <a:t>10 – 15 % - sedavý styl života</a:t>
            </a:r>
          </a:p>
          <a:p>
            <a:pPr algn="ctr"/>
            <a:r>
              <a:rPr lang="en-US" sz="2400" dirty="0" smtClean="0"/>
              <a:t>&gt;</a:t>
            </a:r>
            <a:r>
              <a:rPr lang="cs-CZ" sz="2400" dirty="0" smtClean="0"/>
              <a:t>50 % - sportovci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39774" y="5862700"/>
            <a:ext cx="3160417" cy="83099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400" b="1" dirty="0" smtClean="0"/>
              <a:t>Adaptivní termogeneze</a:t>
            </a:r>
          </a:p>
          <a:p>
            <a:pPr algn="ctr"/>
            <a:r>
              <a:rPr lang="cs-CZ" sz="2400" b="1" dirty="0" smtClean="0"/>
              <a:t>2 %?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59205" y="5862700"/>
            <a:ext cx="6932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= CELKOVÝ ENERGETICKÝ VÝDEJ</a:t>
            </a:r>
            <a:endParaRPr lang="cs-CZ" sz="28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3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3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236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Bazální metabolismus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" y="1068948"/>
            <a:ext cx="11831390" cy="4919730"/>
          </a:xfrm>
        </p:spPr>
      </p:pic>
      <p:sp>
        <p:nvSpPr>
          <p:cNvPr id="6" name="TextovéPole 5"/>
          <p:cNvSpPr txBox="1"/>
          <p:nvPr/>
        </p:nvSpPr>
        <p:spPr>
          <a:xfrm>
            <a:off x="1434610" y="6026932"/>
            <a:ext cx="99191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Orgány – 5 % tělesné hmotnosti a až 60 % bazálního metabolismu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581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3969"/>
            <a:ext cx="10515600" cy="130432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Faktory ovlivňující BMR (RMR)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Genetika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smtClean="0"/>
              <a:t>Hmotnost</a:t>
            </a:r>
          </a:p>
          <a:p>
            <a:r>
              <a:rPr lang="cs-CZ" dirty="0" smtClean="0"/>
              <a:t>Složení těla (tuková tkáň x svalová tkáň)</a:t>
            </a:r>
          </a:p>
          <a:p>
            <a:r>
              <a:rPr lang="cs-CZ" dirty="0" smtClean="0"/>
              <a:t>Celkový stav (menstruační cyklus, onemocnění, stres,</a:t>
            </a:r>
          </a:p>
          <a:p>
            <a:pPr marL="0" indent="0">
              <a:buNone/>
            </a:pPr>
            <a:r>
              <a:rPr lang="cs-CZ" dirty="0" smtClean="0"/>
              <a:t>   „stavy“ po tréninku,…)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3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2045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alpha val="5000"/>
              </a:schemeClr>
            </a:outerShdw>
            <a:reflection stA="52000" endPos="65000" dist="50800" dir="5400000" sy="-100000" algn="bl" rotWithShape="0"/>
            <a:softEdge rad="12319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Energetický výdej při fyzické aktivitě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(FA)</a:t>
            </a:r>
            <a:endParaRPr lang="cs-CZ" sz="2400" b="1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017" y="1228917"/>
            <a:ext cx="10515600" cy="2565453"/>
          </a:xfrm>
        </p:spPr>
        <p:txBody>
          <a:bodyPr/>
          <a:lstStyle/>
          <a:p>
            <a:r>
              <a:rPr lang="cs-CZ" b="1" dirty="0" smtClean="0"/>
              <a:t>400 </a:t>
            </a:r>
            <a:r>
              <a:rPr lang="cs-CZ" b="1" dirty="0" err="1" smtClean="0"/>
              <a:t>kJ</a:t>
            </a:r>
            <a:r>
              <a:rPr lang="cs-CZ" b="1" dirty="0" smtClean="0"/>
              <a:t>/den – 13 000 </a:t>
            </a:r>
            <a:r>
              <a:rPr lang="cs-CZ" b="1" dirty="0" err="1" smtClean="0"/>
              <a:t>kJ</a:t>
            </a:r>
            <a:r>
              <a:rPr lang="cs-CZ" b="1" dirty="0" smtClean="0"/>
              <a:t>/den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7816" y="1820601"/>
            <a:ext cx="2854499" cy="29546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Sportovní aktivity</a:t>
            </a:r>
          </a:p>
          <a:p>
            <a:pPr algn="ctr"/>
            <a:r>
              <a:rPr lang="cs-CZ" sz="2000" dirty="0" smtClean="0"/>
              <a:t>Běh</a:t>
            </a:r>
          </a:p>
          <a:p>
            <a:pPr algn="ctr"/>
            <a:r>
              <a:rPr lang="cs-CZ" sz="2000" dirty="0" smtClean="0"/>
              <a:t>Kolo</a:t>
            </a:r>
          </a:p>
          <a:p>
            <a:pPr algn="ctr"/>
            <a:r>
              <a:rPr lang="cs-CZ" sz="2000" dirty="0" smtClean="0"/>
              <a:t>Plavání</a:t>
            </a:r>
          </a:p>
          <a:p>
            <a:pPr algn="ctr"/>
            <a:r>
              <a:rPr lang="cs-CZ" sz="2000" dirty="0" smtClean="0"/>
              <a:t>Posilování</a:t>
            </a:r>
          </a:p>
          <a:p>
            <a:pPr algn="ctr"/>
            <a:r>
              <a:rPr lang="cs-CZ" sz="2000" dirty="0" smtClean="0"/>
              <a:t>Lyžování</a:t>
            </a:r>
          </a:p>
          <a:p>
            <a:pPr algn="ctr"/>
            <a:r>
              <a:rPr lang="cs-CZ" sz="2000" dirty="0" smtClean="0"/>
              <a:t>Fotbal</a:t>
            </a:r>
          </a:p>
          <a:p>
            <a:pPr algn="ctr"/>
            <a:r>
              <a:rPr lang="cs-CZ" sz="2000" dirty="0" smtClean="0"/>
              <a:t>…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17357" y="1820601"/>
            <a:ext cx="3236527" cy="295465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Běžné denní aktivity</a:t>
            </a:r>
          </a:p>
          <a:p>
            <a:pPr algn="ctr"/>
            <a:r>
              <a:rPr lang="cs-CZ" sz="2000" dirty="0" smtClean="0"/>
              <a:t>Čištění zubů</a:t>
            </a:r>
          </a:p>
          <a:p>
            <a:pPr algn="ctr"/>
            <a:r>
              <a:rPr lang="cs-CZ" sz="2000" dirty="0" smtClean="0"/>
              <a:t>Vaření</a:t>
            </a:r>
          </a:p>
          <a:p>
            <a:pPr algn="ctr"/>
            <a:r>
              <a:rPr lang="cs-CZ" sz="2000" dirty="0" smtClean="0"/>
              <a:t>Uklízení</a:t>
            </a:r>
          </a:p>
          <a:p>
            <a:pPr algn="ctr"/>
            <a:r>
              <a:rPr lang="cs-CZ" sz="2000" dirty="0" smtClean="0"/>
              <a:t>Nakupování</a:t>
            </a:r>
          </a:p>
          <a:p>
            <a:pPr algn="ctr"/>
            <a:r>
              <a:rPr lang="cs-CZ" sz="2000" dirty="0" smtClean="0"/>
              <a:t>Sledování TV</a:t>
            </a:r>
          </a:p>
          <a:p>
            <a:pPr algn="ctr"/>
            <a:r>
              <a:rPr lang="cs-CZ" sz="2000" dirty="0" smtClean="0"/>
              <a:t>Žvýkání žvýkačky</a:t>
            </a:r>
          </a:p>
          <a:p>
            <a:pPr algn="ctr"/>
            <a:r>
              <a:rPr lang="cs-CZ" sz="2000" dirty="0" smtClean="0"/>
              <a:t>…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3604" y="4775256"/>
            <a:ext cx="57974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Faktory ovlivňující EV při 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Typ, intenzita a trvání fyzické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Trénovanost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Hmotnost, složení těla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77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1115</Words>
  <Application>Microsoft Office PowerPoint</Application>
  <PresentationFormat>Širokoúhlá obrazovka</PresentationFormat>
  <Paragraphs>386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Symbol</vt:lpstr>
      <vt:lpstr>Motiv Office</vt:lpstr>
      <vt:lpstr>Úvod do výživy ENERGIE A POHYB</vt:lpstr>
      <vt:lpstr>Energie (E)</vt:lpstr>
      <vt:lpstr>Prezentace aplikace PowerPoint</vt:lpstr>
      <vt:lpstr>Energetický příjem</vt:lpstr>
      <vt:lpstr>Doporučený příjem energie (EP) u osob s optimálním BMI a odpovídající tělesnou aktivitou</vt:lpstr>
      <vt:lpstr>Energetický výdej</vt:lpstr>
      <vt:lpstr>Bazální metabolismus</vt:lpstr>
      <vt:lpstr>Faktory ovlivňující BMR (RMR)</vt:lpstr>
      <vt:lpstr>Energetický výdej při fyzické aktivitě (FA)</vt:lpstr>
      <vt:lpstr>Energetický výdej při fyzické aktivitě</vt:lpstr>
      <vt:lpstr>Energetický výdej při fyzické aktivitě</vt:lpstr>
      <vt:lpstr>Energetický výdej při fyzické aktivitě</vt:lpstr>
      <vt:lpstr>Energetický výdej při fyzické aktivitě</vt:lpstr>
      <vt:lpstr>Energetický výdej při fyzické aktivitě</vt:lpstr>
      <vt:lpstr>Měření energetického výdeje</vt:lpstr>
      <vt:lpstr>Rovnice pro odhad klidového metabolismu (kcal/den)</vt:lpstr>
      <vt:lpstr>Rovnice pro odhad klidového metabolismu - srovnání</vt:lpstr>
      <vt:lpstr>Úkol:</vt:lpstr>
      <vt:lpstr>Faktor fyzické aktivity pro výpočet celkového energetického výdeje</vt:lpstr>
      <vt:lpstr>Faktor fyzické aktivity pro výpočet celkového energetického výdeje</vt:lpstr>
      <vt:lpstr>Úkol:</vt:lpstr>
      <vt:lpstr>Děkuji za pozornost…</vt:lpstr>
      <vt:lpstr>Literatura: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 A POHYB</dc:title>
  <dc:creator>ProBook</dc:creator>
  <cp:lastModifiedBy>Halina Matějová</cp:lastModifiedBy>
  <cp:revision>124</cp:revision>
  <dcterms:created xsi:type="dcterms:W3CDTF">2016-10-05T17:17:18Z</dcterms:created>
  <dcterms:modified xsi:type="dcterms:W3CDTF">2016-12-12T14:49:28Z</dcterms:modified>
</cp:coreProperties>
</file>