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85" r:id="rId6"/>
    <p:sldId id="259" r:id="rId7"/>
    <p:sldId id="262" r:id="rId8"/>
    <p:sldId id="274" r:id="rId9"/>
    <p:sldId id="261" r:id="rId10"/>
    <p:sldId id="263" r:id="rId11"/>
    <p:sldId id="273" r:id="rId12"/>
    <p:sldId id="264" r:id="rId13"/>
    <p:sldId id="266" r:id="rId14"/>
    <p:sldId id="271" r:id="rId15"/>
    <p:sldId id="267" r:id="rId16"/>
    <p:sldId id="268" r:id="rId17"/>
    <p:sldId id="269" r:id="rId18"/>
    <p:sldId id="270" r:id="rId19"/>
    <p:sldId id="272" r:id="rId20"/>
    <p:sldId id="275" r:id="rId21"/>
    <p:sldId id="278" r:id="rId22"/>
    <p:sldId id="279" r:id="rId23"/>
    <p:sldId id="280" r:id="rId24"/>
    <p:sldId id="281" r:id="rId25"/>
    <p:sldId id="284" r:id="rId26"/>
    <p:sldId id="282" r:id="rId27"/>
    <p:sldId id="283" r:id="rId28"/>
    <p:sldId id="276" r:id="rId29"/>
    <p:sldId id="277" r:id="rId30"/>
    <p:sldId id="265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02" autoAdjust="0"/>
  </p:normalViewPr>
  <p:slideViewPr>
    <p:cSldViewPr>
      <p:cViewPr varScale="1">
        <p:scale>
          <a:sx n="105" d="100"/>
          <a:sy n="105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240F7-5DCC-4E6A-A30F-2027404B7059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7E8F2-6CF9-402E-A785-EFBC62D3C2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01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Stopové prvky-  I,</a:t>
            </a:r>
            <a:r>
              <a:rPr lang="cs-CZ" baseline="0" dirty="0" smtClean="0"/>
              <a:t> F, </a:t>
            </a:r>
            <a:r>
              <a:rPr lang="cs-CZ" baseline="0" dirty="0" err="1" smtClean="0"/>
              <a:t>Zn</a:t>
            </a:r>
            <a:r>
              <a:rPr lang="cs-CZ" baseline="0" dirty="0" smtClean="0"/>
              <a:t>, Se, </a:t>
            </a:r>
            <a:r>
              <a:rPr lang="cs-CZ" baseline="0" dirty="0" err="1" smtClean="0"/>
              <a:t>Cu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Cr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Mo</a:t>
            </a:r>
            <a:r>
              <a:rPr lang="cs-CZ" baseline="0" dirty="0" smtClean="0"/>
              <a:t>, Co, Si, </a:t>
            </a:r>
            <a:r>
              <a:rPr lang="cs-CZ" baseline="0" dirty="0" err="1" smtClean="0"/>
              <a:t>Hg</a:t>
            </a:r>
            <a:r>
              <a:rPr lang="cs-CZ" baseline="0" dirty="0" smtClean="0"/>
              <a:t>… </a:t>
            </a:r>
            <a:endParaRPr lang="cs-CZ" dirty="0" smtClean="0"/>
          </a:p>
          <a:p>
            <a:r>
              <a:rPr lang="cs-CZ" dirty="0" err="1" smtClean="0"/>
              <a:t>Makroelementy</a:t>
            </a:r>
            <a:r>
              <a:rPr lang="cs-CZ" dirty="0" smtClean="0"/>
              <a:t>- Ca,</a:t>
            </a:r>
            <a:r>
              <a:rPr lang="cs-CZ" baseline="0" dirty="0" smtClean="0"/>
              <a:t> P, Mg, Na, Cl, 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7E8F2-6CF9-402E-A785-EFBC62D3C23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863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Nadměrný přísun možný pouze z doplňků stravy, rozvoj jaterní</a:t>
            </a:r>
            <a:r>
              <a:rPr lang="cs-CZ" baseline="0" dirty="0" smtClean="0"/>
              <a:t> cirhózy</a:t>
            </a:r>
          </a:p>
          <a:p>
            <a:r>
              <a:rPr lang="cs-CZ" baseline="0" dirty="0" smtClean="0"/>
              <a:t>Koncentrace </a:t>
            </a:r>
            <a:r>
              <a:rPr lang="cs-CZ" baseline="0" dirty="0" err="1" smtClean="0"/>
              <a:t>ceruloplasminu</a:t>
            </a:r>
            <a:r>
              <a:rPr lang="cs-CZ" baseline="0" dirty="0" smtClean="0"/>
              <a:t> vyšší v těhotenství a při užívání hormonálních </a:t>
            </a:r>
            <a:r>
              <a:rPr lang="cs-CZ" baseline="0" dirty="0" err="1" smtClean="0"/>
              <a:t>kontraceptiv</a:t>
            </a:r>
            <a:r>
              <a:rPr lang="cs-CZ" baseline="0" dirty="0" smtClean="0"/>
              <a:t>, při akutních infekcích, onemocnění jater, </a:t>
            </a:r>
            <a:r>
              <a:rPr lang="cs-CZ" baseline="0" dirty="0" err="1" smtClean="0"/>
              <a:t>pellagře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7E8F2-6CF9-402E-A785-EFBC62D3C23C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795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7E8F2-6CF9-402E-A785-EFBC62D3C23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197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Hepcidin</a:t>
            </a:r>
            <a:r>
              <a:rPr lang="cs-CZ" dirty="0" smtClean="0"/>
              <a:t>-</a:t>
            </a:r>
            <a:r>
              <a:rPr lang="cs-CZ" baseline="0" dirty="0" smtClean="0"/>
              <a:t> tvorba v játrech, řídí vylučování a absorpci </a:t>
            </a:r>
            <a:r>
              <a:rPr lang="cs-CZ" baseline="0" dirty="0" err="1" smtClean="0"/>
              <a:t>Fe</a:t>
            </a:r>
            <a:endParaRPr lang="cs-CZ" dirty="0" smtClean="0"/>
          </a:p>
          <a:p>
            <a:r>
              <a:rPr lang="cs-CZ" dirty="0" smtClean="0"/>
              <a:t>Snížená produkce při</a:t>
            </a:r>
            <a:r>
              <a:rPr lang="cs-CZ" baseline="0" dirty="0" smtClean="0"/>
              <a:t> infekcích, železo schováváno do zásoby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7E8F2-6CF9-402E-A785-EFBC62D3C23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917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Špenát- 3,3 mg/100g</a:t>
            </a:r>
            <a:r>
              <a:rPr lang="cs-CZ" baseline="0" dirty="0" smtClean="0"/>
              <a:t> a využitelnost velmi nízká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7E8F2-6CF9-402E-A785-EFBC62D3C23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600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Alkohol snižuje produkci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hepcidinu</a:t>
            </a:r>
            <a:r>
              <a:rPr lang="cs-CZ" baseline="0" dirty="0" smtClean="0"/>
              <a:t> v játrech (toxicky poškozená)- simulace </a:t>
            </a:r>
            <a:r>
              <a:rPr lang="cs-CZ" baseline="0" dirty="0" err="1" smtClean="0"/>
              <a:t>sideropenie</a:t>
            </a:r>
            <a:r>
              <a:rPr lang="cs-CZ" baseline="0" dirty="0" smtClean="0"/>
              <a:t>, vyšší vstřebávání </a:t>
            </a:r>
            <a:r>
              <a:rPr lang="cs-CZ" baseline="0" dirty="0" err="1" smtClean="0"/>
              <a:t>Fe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7E8F2-6CF9-402E-A785-EFBC62D3C23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882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Enteropankreatický</a:t>
            </a:r>
            <a:r>
              <a:rPr lang="cs-CZ" dirty="0" smtClean="0"/>
              <a:t> oběh přes zabudování do inzulinu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7E8F2-6CF9-402E-A785-EFBC62D3C23C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930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Ženy potřebují více mědi, nejvyšší koncentrace u novorozenců</a:t>
            </a:r>
            <a:br>
              <a:rPr lang="cs-CZ" dirty="0" smtClean="0"/>
            </a:br>
            <a:r>
              <a:rPr lang="cs-CZ" dirty="0" smtClean="0"/>
              <a:t>Krause´s- 0,9 mg/den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7E8F2-6CF9-402E-A785-EFBC62D3C23C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430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Metallothionein</a:t>
            </a:r>
            <a:r>
              <a:rPr lang="cs-CZ" dirty="0" smtClean="0"/>
              <a:t>-</a:t>
            </a:r>
            <a:r>
              <a:rPr lang="cs-CZ" baseline="0" dirty="0" smtClean="0"/>
              <a:t> bílkoviny akutní fáze, transport mědi a zinku, antioxidační působení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7E8F2-6CF9-402E-A785-EFBC62D3C23C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13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Živočišné potraviny kromě mléka, !pozor na nedostatek u nedonošených dětí krmených náhradami mateřského mléka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7E8F2-6CF9-402E-A785-EFBC62D3C23C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3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digilib.k.utb.cz/bitstream/handle/10563/22866/kapav%C3%ADkov%C3%A1_2012_bp.pdf?sequence=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tridatabaze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ýsledek obrázku pro lu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56992"/>
            <a:ext cx="6741640" cy="5898939"/>
          </a:xfrm>
          <a:prstGeom prst="rect">
            <a:avLst/>
          </a:prstGeom>
          <a:noFill/>
        </p:spPr>
      </p:pic>
      <p:pic>
        <p:nvPicPr>
          <p:cNvPr id="1026" name="Picture 2" descr="Výsledek obrázku pro lu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968552" cy="434748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276872"/>
            <a:ext cx="7772400" cy="1470025"/>
          </a:xfrm>
        </p:spPr>
        <p:txBody>
          <a:bodyPr/>
          <a:lstStyle/>
          <a:p>
            <a:r>
              <a:rPr lang="cs-CZ" dirty="0" err="1" smtClean="0"/>
              <a:t>Mikro</a:t>
            </a:r>
            <a:r>
              <a:rPr lang="cs-CZ" dirty="0" smtClean="0"/>
              <a:t> </a:t>
            </a:r>
            <a:r>
              <a:rPr lang="cs-CZ" sz="2800" dirty="0" smtClean="0"/>
              <a:t>elementy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2D050"/>
                </a:solidFill>
              </a:rPr>
              <a:t>Bc. Tereza Černá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300192" y="55172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 MĚĎ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NEDOSTATEK </a:t>
            </a:r>
            <a:r>
              <a:rPr lang="cs-CZ" b="1" dirty="0" err="1" smtClean="0"/>
              <a:t>Fe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Sideropenická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anémie </a:t>
            </a:r>
            <a:r>
              <a:rPr lang="cs-CZ" dirty="0" smtClean="0"/>
              <a:t>z různých příčin</a:t>
            </a:r>
            <a:br>
              <a:rPr lang="cs-CZ" dirty="0" smtClean="0"/>
            </a:br>
            <a:r>
              <a:rPr lang="cs-CZ" dirty="0" smtClean="0"/>
              <a:t>(silná menstruace, nízký příjem, vysoké ztráty, krvácení do GIT, záněty, nádorová onemocnění- přesuny </a:t>
            </a:r>
            <a:r>
              <a:rPr lang="cs-CZ" dirty="0" err="1" smtClean="0"/>
              <a:t>Fe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Projevy nedostatku </a:t>
            </a:r>
            <a:r>
              <a:rPr lang="cs-CZ" dirty="0" err="1" smtClean="0"/>
              <a:t>Fe</a:t>
            </a:r>
            <a:r>
              <a:rPr lang="cs-CZ" dirty="0" smtClean="0"/>
              <a:t>- </a:t>
            </a:r>
            <a:br>
              <a:rPr lang="cs-CZ" dirty="0" smtClean="0"/>
            </a:br>
            <a:r>
              <a:rPr lang="cs-CZ" dirty="0" smtClean="0"/>
              <a:t>ragády ústních koutků, poruchy růstu vlasů, nehtů, atrofie kůže, změny na sliznicích, únava, bolest hlavy</a:t>
            </a:r>
            <a:endParaRPr lang="cs-CZ" dirty="0"/>
          </a:p>
        </p:txBody>
      </p:sp>
      <p:pic>
        <p:nvPicPr>
          <p:cNvPr id="11266" name="Picture 2" descr="Výsledek obrázku pro nedostatek &amp;zcaron;ele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758" y="2204864"/>
            <a:ext cx="3460242" cy="1944216"/>
          </a:xfrm>
          <a:prstGeom prst="rect">
            <a:avLst/>
          </a:prstGeom>
          <a:noFill/>
        </p:spPr>
      </p:pic>
      <p:sp>
        <p:nvSpPr>
          <p:cNvPr id="11268" name="AutoShape 4" descr="Výsledek obrázku pro nedostatek &amp;zcaron;eleza ¨ústní kout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270" name="Picture 6" descr="Výsledek obrázku pro nedostatek &amp;zcaron;eleza ¨ústní kout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229200"/>
            <a:ext cx="1889787" cy="1417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Zdravotní tvrzení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cs-CZ" dirty="0" smtClean="0"/>
              <a:t>Přispívá k:</a:t>
            </a:r>
            <a:br>
              <a:rPr lang="cs-CZ" dirty="0" smtClean="0"/>
            </a:br>
            <a:r>
              <a:rPr lang="cs-CZ" dirty="0" smtClean="0"/>
              <a:t>- normálním rozpoznávacím funkcím</a:t>
            </a:r>
            <a:br>
              <a:rPr lang="cs-CZ" dirty="0" smtClean="0"/>
            </a:br>
            <a:r>
              <a:rPr lang="cs-CZ" dirty="0" smtClean="0"/>
              <a:t>- normálnímu energetickému metabolismu</a:t>
            </a:r>
            <a:br>
              <a:rPr lang="cs-CZ" dirty="0" smtClean="0"/>
            </a:br>
            <a:r>
              <a:rPr lang="cs-CZ" dirty="0" smtClean="0"/>
              <a:t>- normální tvorbě červených krvinek a hemoglobinu</a:t>
            </a:r>
            <a:br>
              <a:rPr lang="cs-CZ" dirty="0" smtClean="0"/>
            </a:br>
            <a:r>
              <a:rPr lang="cs-CZ" dirty="0" smtClean="0"/>
              <a:t>- normální přenos kyslíku v těle</a:t>
            </a:r>
            <a:br>
              <a:rPr lang="cs-CZ" dirty="0" smtClean="0"/>
            </a:br>
            <a:r>
              <a:rPr lang="cs-CZ" dirty="0" smtClean="0"/>
              <a:t>- normální funkce imunitního </a:t>
            </a:r>
            <a:r>
              <a:rPr lang="cs-CZ" dirty="0" err="1" smtClean="0"/>
              <a:t>sy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snížení míry únavy a vyčerpání</a:t>
            </a:r>
            <a:br>
              <a:rPr lang="cs-CZ" dirty="0" smtClean="0"/>
            </a:br>
            <a:r>
              <a:rPr lang="cs-CZ" dirty="0" smtClean="0"/>
              <a:t>- podílí se na procesu dělení buněk</a:t>
            </a:r>
            <a:endParaRPr lang="cs-CZ" dirty="0"/>
          </a:p>
        </p:txBody>
      </p:sp>
      <p:pic>
        <p:nvPicPr>
          <p:cNvPr id="1026" name="Picture 2" descr="Výsledek obrázku pro aha obrázek kreslen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73824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1">
                    <a:lumMod val="75000"/>
                  </a:schemeClr>
                </a:solidFill>
              </a:rPr>
              <a:t>Zinek</a:t>
            </a:r>
            <a:endParaRPr lang="cs-CZ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DDD dospělí: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10</a:t>
            </a:r>
            <a:r>
              <a:rPr lang="cs-CZ" dirty="0" smtClean="0"/>
              <a:t> mg (M), </a:t>
            </a:r>
            <a:r>
              <a:rPr lang="cs-CZ" dirty="0" smtClean="0">
                <a:solidFill>
                  <a:srgbClr val="FF0000"/>
                </a:solidFill>
              </a:rPr>
              <a:t>7</a:t>
            </a:r>
            <a:r>
              <a:rPr lang="cs-CZ" dirty="0" smtClean="0"/>
              <a:t> mg (Ž)</a:t>
            </a:r>
            <a:br>
              <a:rPr lang="cs-CZ" dirty="0" smtClean="0"/>
            </a:br>
            <a:r>
              <a:rPr lang="cs-CZ" dirty="0" smtClean="0"/>
              <a:t>		</a:t>
            </a:r>
            <a:r>
              <a:rPr lang="cs-CZ" sz="2400" dirty="0" smtClean="0"/>
              <a:t>Těhotné 10 mg, kojící 11 mg</a:t>
            </a:r>
          </a:p>
          <a:p>
            <a:pPr>
              <a:buNone/>
            </a:pPr>
            <a:r>
              <a:rPr lang="cs-CZ" sz="2400" dirty="0" smtClean="0"/>
              <a:t>Potřeba zvýšena u pacientů v katabolickém stavu a při střevních onemocnění !!!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 lidském těle: 2 g </a:t>
            </a:r>
            <a:br>
              <a:rPr lang="cs-CZ" dirty="0" smtClean="0"/>
            </a:br>
            <a:r>
              <a:rPr lang="cs-CZ" sz="2400" dirty="0" smtClean="0"/>
              <a:t>70 % v kostech, kůži, vlasech</a:t>
            </a:r>
            <a:br>
              <a:rPr lang="cs-CZ" sz="2400" dirty="0" smtClean="0"/>
            </a:br>
            <a:r>
              <a:rPr lang="cs-CZ" sz="2400" dirty="0" smtClean="0"/>
              <a:t>! Tělo netvoří velké zásoby, nutný kontinuální příjem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Horní doporučená hranice příjmu- 25 mg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Vstřebávání </a:t>
            </a:r>
            <a:r>
              <a:rPr lang="cs-CZ" b="1" dirty="0" err="1" smtClean="0"/>
              <a:t>Zn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dirty="0" err="1" smtClean="0"/>
              <a:t>Enteropankreatický</a:t>
            </a:r>
            <a:r>
              <a:rPr lang="cs-CZ" dirty="0" smtClean="0"/>
              <a:t> oběh</a:t>
            </a:r>
          </a:p>
          <a:p>
            <a:r>
              <a:rPr lang="cs-CZ" dirty="0" smtClean="0"/>
              <a:t>Absorpce z živočišné stravy </a:t>
            </a:r>
            <a:r>
              <a:rPr lang="en-GB" dirty="0" smtClean="0"/>
              <a:t>&gt; </a:t>
            </a:r>
            <a:r>
              <a:rPr lang="cs-CZ" dirty="0" smtClean="0"/>
              <a:t>rostlinné</a:t>
            </a:r>
            <a:br>
              <a:rPr lang="cs-CZ" dirty="0" smtClean="0"/>
            </a:br>
            <a:r>
              <a:rPr lang="cs-CZ" dirty="0" smtClean="0"/>
              <a:t> 		  z mateřského ml. </a:t>
            </a:r>
            <a:r>
              <a:rPr lang="en-GB" dirty="0" smtClean="0"/>
              <a:t>&gt;</a:t>
            </a:r>
            <a:r>
              <a:rPr lang="cs-CZ" dirty="0" smtClean="0"/>
              <a:t> kravského</a:t>
            </a:r>
            <a:br>
              <a:rPr lang="cs-CZ" dirty="0" smtClean="0"/>
            </a:br>
            <a:endParaRPr lang="cs-CZ" sz="1800" dirty="0" smtClean="0"/>
          </a:p>
          <a:p>
            <a:r>
              <a:rPr lang="cs-CZ" dirty="0" smtClean="0"/>
              <a:t>  vstřebatelnosti- živočišné bílkoviny (histidin, cystein), sójové proteiny, glukóza, laktóza</a:t>
            </a:r>
          </a:p>
          <a:p>
            <a:r>
              <a:rPr lang="cs-CZ" dirty="0" smtClean="0"/>
              <a:t>  vstřebatelnost- k. </a:t>
            </a:r>
            <a:r>
              <a:rPr lang="cs-CZ" dirty="0" err="1" smtClean="0"/>
              <a:t>fytová</a:t>
            </a:r>
            <a:r>
              <a:rPr lang="cs-CZ" dirty="0" smtClean="0"/>
              <a:t>, Ca, kasein, </a:t>
            </a:r>
            <a:r>
              <a:rPr lang="cs-CZ" dirty="0" err="1" smtClean="0"/>
              <a:t>Cu</a:t>
            </a:r>
            <a:r>
              <a:rPr lang="cs-CZ" dirty="0" smtClean="0"/>
              <a:t>, </a:t>
            </a:r>
            <a:r>
              <a:rPr lang="cs-CZ" dirty="0" err="1" smtClean="0"/>
              <a:t>Fe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využitelnosti při stresu, parazitárních onemocnění a infekcích</a:t>
            </a:r>
          </a:p>
        </p:txBody>
      </p:sp>
      <p:sp>
        <p:nvSpPr>
          <p:cNvPr id="4" name="Šipka nahoru 3"/>
          <p:cNvSpPr/>
          <p:nvPr/>
        </p:nvSpPr>
        <p:spPr>
          <a:xfrm>
            <a:off x="683568" y="3501008"/>
            <a:ext cx="360040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683568" y="4725144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683568" y="5301208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cs-CZ" dirty="0" smtClean="0"/>
              <a:t>Transport- ve vazbě na albumin, (transferin)</a:t>
            </a:r>
          </a:p>
          <a:p>
            <a:r>
              <a:rPr lang="cs-CZ" dirty="0" smtClean="0"/>
              <a:t>Vylučování- převážně stolicí, méně ledvinami</a:t>
            </a:r>
          </a:p>
          <a:p>
            <a:endParaRPr lang="cs-CZ" dirty="0"/>
          </a:p>
        </p:txBody>
      </p:sp>
      <p:pic>
        <p:nvPicPr>
          <p:cNvPr id="28674" name="Picture 2" descr="Výsledek obrázku pro zin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79735"/>
            <a:ext cx="4896544" cy="4322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Fce</a:t>
            </a:r>
            <a:r>
              <a:rPr lang="cs-CZ" b="1" dirty="0" smtClean="0"/>
              <a:t> v organismu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968552"/>
          </a:xfrm>
        </p:spPr>
        <p:txBody>
          <a:bodyPr/>
          <a:lstStyle/>
          <a:p>
            <a:r>
              <a:rPr lang="cs-CZ" dirty="0" smtClean="0"/>
              <a:t>Součást, aktivace enzymů</a:t>
            </a:r>
            <a:br>
              <a:rPr lang="cs-CZ" dirty="0" smtClean="0"/>
            </a:br>
            <a:r>
              <a:rPr lang="cs-CZ" dirty="0" smtClean="0"/>
              <a:t>	metabolismus živin, NK, hormonů, receptorů</a:t>
            </a:r>
          </a:p>
          <a:p>
            <a:r>
              <a:rPr lang="cs-CZ" dirty="0" smtClean="0"/>
              <a:t>Funkčnost inzulinu</a:t>
            </a:r>
          </a:p>
          <a:p>
            <a:r>
              <a:rPr lang="cs-CZ" dirty="0" smtClean="0"/>
              <a:t>Imunitní systém</a:t>
            </a:r>
          </a:p>
          <a:p>
            <a:r>
              <a:rPr lang="cs-CZ" dirty="0" smtClean="0"/>
              <a:t>Pojivové tkáně, vlasy, nehty</a:t>
            </a:r>
          </a:p>
          <a:p>
            <a:r>
              <a:rPr lang="cs-CZ" dirty="0" smtClean="0"/>
              <a:t>Mužská potence</a:t>
            </a:r>
            <a:endParaRPr lang="cs-CZ" dirty="0"/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899592" y="234888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" name="AutoShape 2" descr="Výsledek obrázku pro spermie kreslen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2" name="Picture 4" descr="Výsledek obrázku pro spermie kreslen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653136"/>
            <a:ext cx="2016223" cy="2016224"/>
          </a:xfrm>
          <a:prstGeom prst="rect">
            <a:avLst/>
          </a:prstGeom>
          <a:noFill/>
        </p:spPr>
      </p:pic>
      <p:sp>
        <p:nvSpPr>
          <p:cNvPr id="9218" name="AutoShape 2" descr="Výsledek obrázku pro kostka cuk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20" name="Picture 4" descr="Výsledek obrázku pro kostka cuk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564904"/>
            <a:ext cx="2232248" cy="1902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 ve stravě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Hovězí, vepřové, drůbeží maso, vejce, mléko, sýry, mořské plody, játra, celozrnné obiloviny, ořechy, sója</a:t>
            </a:r>
            <a:endParaRPr lang="cs-CZ" dirty="0"/>
          </a:p>
        </p:txBody>
      </p:sp>
      <p:pic>
        <p:nvPicPr>
          <p:cNvPr id="3074" name="Picture 2" descr="Fillet mign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93096"/>
            <a:ext cx="2363915" cy="1658888"/>
          </a:xfrm>
          <a:prstGeom prst="rect">
            <a:avLst/>
          </a:prstGeom>
          <a:noFill/>
        </p:spPr>
      </p:pic>
      <p:pic>
        <p:nvPicPr>
          <p:cNvPr id="3076" name="Picture 4" descr="Co s velikono&amp;ccaron;ními vají&amp;ccaron;ky: 10 skv&amp;ecaron;lých recept&amp;uring;, na kterých si pochutná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509120"/>
            <a:ext cx="2488001" cy="1586880"/>
          </a:xfrm>
          <a:prstGeom prst="rect">
            <a:avLst/>
          </a:prstGeom>
          <a:noFill/>
        </p:spPr>
      </p:pic>
      <p:pic>
        <p:nvPicPr>
          <p:cNvPr id="3078" name="Picture 6" descr="Mlek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510007"/>
            <a:ext cx="2376264" cy="1782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ýsledek obrázku pro vypadávání vlas&amp;uring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8426" y="0"/>
            <a:ext cx="3145574" cy="1768996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>
            <a:normAutofit fontScale="925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DEFICIT! 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Projevy: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poruchy chuti a čichu, dermatitidy, vypadávání vlasů, průjem, neuropsychické poruchy, zpomalení růstu, poruchy sexuality u mužů a reprodukce, náchylnost k infekcím, prodloužené hojení ran</a:t>
            </a:r>
          </a:p>
          <a:p>
            <a:r>
              <a:rPr lang="cs-CZ" i="1" dirty="0" err="1" smtClean="0"/>
              <a:t>Akrodermatitis</a:t>
            </a:r>
            <a:r>
              <a:rPr lang="cs-CZ" i="1" dirty="0" smtClean="0"/>
              <a:t> </a:t>
            </a:r>
            <a:r>
              <a:rPr lang="cs-CZ" i="1" dirty="0" err="1" smtClean="0"/>
              <a:t>enteropatica</a:t>
            </a:r>
            <a:r>
              <a:rPr lang="cs-CZ" i="1" dirty="0" smtClean="0"/>
              <a:t>- </a:t>
            </a:r>
            <a:r>
              <a:rPr lang="cs-CZ" sz="2000" dirty="0" smtClean="0"/>
              <a:t>dědičné onemocnění, snížená absorpce </a:t>
            </a:r>
            <a:r>
              <a:rPr lang="cs-CZ" sz="2000" dirty="0" err="1" smtClean="0"/>
              <a:t>Zn</a:t>
            </a:r>
            <a:r>
              <a:rPr lang="cs-CZ" sz="2000" dirty="0" smtClean="0"/>
              <a:t>, kožní projevy</a:t>
            </a:r>
          </a:p>
          <a:p>
            <a:endParaRPr lang="cs-CZ" sz="2000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POZOR</a:t>
            </a:r>
            <a:r>
              <a:rPr lang="cs-CZ" dirty="0" smtClean="0"/>
              <a:t>  u malabsorpčního </a:t>
            </a:r>
            <a:r>
              <a:rPr lang="cs-CZ" dirty="0" err="1" smtClean="0"/>
              <a:t>sy</a:t>
            </a:r>
            <a:r>
              <a:rPr lang="cs-CZ" dirty="0" smtClean="0"/>
              <a:t>, pacientů s parenterální výživou, popálenin, při léčbě látkami snižujícími absorpci (tvorba </a:t>
            </a:r>
            <a:r>
              <a:rPr lang="cs-CZ" dirty="0" err="1" smtClean="0"/>
              <a:t>chelátů</a:t>
            </a:r>
            <a:r>
              <a:rPr lang="cs-CZ" dirty="0" smtClean="0"/>
              <a:t>) nebo při steatorey </a:t>
            </a:r>
            <a:br>
              <a:rPr lang="cs-CZ" dirty="0" smtClean="0"/>
            </a:br>
            <a:r>
              <a:rPr lang="cs-CZ" dirty="0" smtClean="0"/>
              <a:t>(ztráty tuku do stolice)</a:t>
            </a:r>
          </a:p>
        </p:txBody>
      </p:sp>
      <p:pic>
        <p:nvPicPr>
          <p:cNvPr id="15366" name="Picture 6" descr="Výsledek obrázku pro nehojící 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158961"/>
            <a:ext cx="1259632" cy="1699039"/>
          </a:xfrm>
          <a:prstGeom prst="rect">
            <a:avLst/>
          </a:prstGeom>
          <a:noFill/>
        </p:spPr>
      </p:pic>
      <p:pic>
        <p:nvPicPr>
          <p:cNvPr id="15368" name="Picture 8" descr="Výsledek obrázku pro dermatitida zin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517232"/>
            <a:ext cx="2304789" cy="1520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TOXICITA</a:t>
            </a:r>
          </a:p>
          <a:p>
            <a:r>
              <a:rPr lang="cs-CZ" dirty="0" smtClean="0"/>
              <a:t>Jednorázové užití 2 g- GIT potíže, horečka</a:t>
            </a:r>
          </a:p>
          <a:p>
            <a:r>
              <a:rPr lang="cs-CZ" dirty="0" smtClean="0"/>
              <a:t>Chronická otrava- </a:t>
            </a:r>
            <a:r>
              <a:rPr lang="cs-CZ" dirty="0" err="1" smtClean="0"/>
              <a:t>hypochromní</a:t>
            </a:r>
            <a:r>
              <a:rPr lang="cs-CZ" dirty="0" smtClean="0"/>
              <a:t> anémie, neuropatie, interakce s metabolismem </a:t>
            </a:r>
            <a:r>
              <a:rPr lang="cs-CZ" dirty="0" err="1" smtClean="0"/>
              <a:t>Fe</a:t>
            </a:r>
            <a:r>
              <a:rPr lang="cs-CZ" dirty="0" smtClean="0"/>
              <a:t> a </a:t>
            </a:r>
            <a:r>
              <a:rPr lang="cs-CZ" dirty="0" err="1" smtClean="0"/>
              <a:t>Cu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POZOR především na pozinkované nádobí a potravin s nízkým pH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Zdravotní tvrzení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Přispívá k </a:t>
            </a:r>
            <a:br>
              <a:rPr lang="cs-CZ" dirty="0" smtClean="0"/>
            </a:br>
            <a:r>
              <a:rPr lang="cs-CZ" dirty="0" smtClean="0"/>
              <a:t>- normálnímu metabolismu kyselin, zásad, sacharidů</a:t>
            </a:r>
            <a:br>
              <a:rPr lang="cs-CZ" dirty="0" smtClean="0"/>
            </a:br>
            <a:r>
              <a:rPr lang="cs-CZ" dirty="0" smtClean="0"/>
              <a:t>- normálním rozpoznávacím funkcím</a:t>
            </a:r>
            <a:br>
              <a:rPr lang="cs-CZ" dirty="0" smtClean="0"/>
            </a:br>
            <a:r>
              <a:rPr lang="cs-CZ" dirty="0" smtClean="0"/>
              <a:t>- normální syntéze DNA</a:t>
            </a:r>
            <a:br>
              <a:rPr lang="cs-CZ" dirty="0" smtClean="0"/>
            </a:br>
            <a:r>
              <a:rPr lang="cs-CZ" dirty="0" smtClean="0"/>
              <a:t>- normální plodnosti a reprodukci</a:t>
            </a:r>
            <a:br>
              <a:rPr lang="cs-CZ" dirty="0" smtClean="0"/>
            </a:br>
            <a:r>
              <a:rPr lang="cs-CZ" dirty="0" smtClean="0"/>
              <a:t>- normální metabolismus </a:t>
            </a:r>
            <a:r>
              <a:rPr lang="cs-CZ" dirty="0" err="1" smtClean="0"/>
              <a:t>makroživin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normální metabolismus vit. A</a:t>
            </a:r>
            <a:br>
              <a:rPr lang="cs-CZ" dirty="0" smtClean="0"/>
            </a:br>
            <a:r>
              <a:rPr lang="cs-CZ" dirty="0" smtClean="0"/>
              <a:t>- normální syntéza bílkovin</a:t>
            </a:r>
            <a:br>
              <a:rPr lang="cs-CZ" dirty="0" smtClean="0"/>
            </a:br>
            <a:r>
              <a:rPr lang="cs-CZ" dirty="0" smtClean="0"/>
              <a:t>- udržení normálního stavu kostí, vlasů, nehtů, pokožky</a:t>
            </a:r>
            <a:br>
              <a:rPr lang="cs-CZ" dirty="0" smtClean="0"/>
            </a:br>
            <a:r>
              <a:rPr lang="cs-CZ" dirty="0" smtClean="0"/>
              <a:t>- udržení normální hladiny testosteronu</a:t>
            </a:r>
            <a:br>
              <a:rPr lang="cs-CZ" dirty="0" smtClean="0"/>
            </a:br>
            <a:r>
              <a:rPr lang="cs-CZ" dirty="0" smtClean="0"/>
              <a:t>- normálnímu zraku</a:t>
            </a:r>
            <a:br>
              <a:rPr lang="cs-CZ" dirty="0" smtClean="0"/>
            </a:br>
            <a:r>
              <a:rPr lang="cs-CZ" dirty="0" smtClean="0"/>
              <a:t>- normální funkci imunitního </a:t>
            </a:r>
            <a:r>
              <a:rPr lang="cs-CZ" dirty="0" err="1" smtClean="0"/>
              <a:t>sy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ochraně buněk před oxidačním stresem</a:t>
            </a:r>
            <a:br>
              <a:rPr lang="cs-CZ" dirty="0" smtClean="0"/>
            </a:br>
            <a:r>
              <a:rPr lang="cs-CZ" dirty="0" smtClean="0"/>
              <a:t>- podílí se na procesu dělení buněk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Picture 2" descr="Výsledek obrázku pro aha obrázek kreslen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273824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ývojový diagram: spojka 12"/>
          <p:cNvSpPr/>
          <p:nvPr/>
        </p:nvSpPr>
        <p:spPr>
          <a:xfrm>
            <a:off x="1403648" y="1916832"/>
            <a:ext cx="2232248" cy="2160240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ývojový diagram: spojka 14"/>
          <p:cNvSpPr/>
          <p:nvPr/>
        </p:nvSpPr>
        <p:spPr>
          <a:xfrm>
            <a:off x="5292080" y="1988840"/>
            <a:ext cx="2232248" cy="2160240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ývojový diagram: spojka 10"/>
          <p:cNvSpPr/>
          <p:nvPr/>
        </p:nvSpPr>
        <p:spPr>
          <a:xfrm>
            <a:off x="4355976" y="4797152"/>
            <a:ext cx="1224136" cy="1080120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b="1" dirty="0" err="1" smtClean="0"/>
              <a:t>Mikronutrienty</a:t>
            </a:r>
            <a:r>
              <a:rPr lang="cs-CZ" dirty="0" smtClean="0"/>
              <a:t>        Příjem </a:t>
            </a:r>
            <a:r>
              <a:rPr lang="cs-CZ" b="1" dirty="0" smtClean="0"/>
              <a:t>10-100 </a:t>
            </a:r>
            <a:r>
              <a:rPr lang="cs-CZ" dirty="0" smtClean="0"/>
              <a:t>mg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824536"/>
          </a:xfrm>
        </p:spPr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    </a:t>
            </a:r>
          </a:p>
          <a:p>
            <a:endParaRPr lang="cs-CZ" dirty="0" smtClean="0"/>
          </a:p>
          <a:p>
            <a:r>
              <a:rPr lang="cs-CZ" dirty="0" smtClean="0"/>
              <a:t>      = stopový prvek</a:t>
            </a:r>
          </a:p>
          <a:p>
            <a:r>
              <a:rPr lang="cs-CZ" dirty="0" smtClean="0"/>
              <a:t>      = </a:t>
            </a:r>
            <a:r>
              <a:rPr lang="cs-CZ" dirty="0" err="1" smtClean="0"/>
              <a:t>makroelement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3923928" y="620688"/>
            <a:ext cx="720080" cy="50405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755576" y="5085184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nahoru 5"/>
          <p:cNvSpPr/>
          <p:nvPr/>
        </p:nvSpPr>
        <p:spPr>
          <a:xfrm>
            <a:off x="755576" y="5589240"/>
            <a:ext cx="432048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 rot="1872857">
            <a:off x="1266509" y="2101262"/>
            <a:ext cx="25397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9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Fe</a:t>
            </a:r>
            <a:endParaRPr lang="cs-CZ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 rot="19780323">
            <a:off x="5662305" y="2099317"/>
            <a:ext cx="14334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9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Zn</a:t>
            </a:r>
            <a:endParaRPr lang="cs-CZ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 rot="1548664">
            <a:off x="3741861" y="4926171"/>
            <a:ext cx="24086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Cu</a:t>
            </a:r>
            <a:endParaRPr lang="cs-CZ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1" grpId="0" animBg="1"/>
      <p:bldP spid="7" grpId="0"/>
      <p:bldP spid="9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6">
                    <a:lumMod val="50000"/>
                  </a:schemeClr>
                </a:solidFill>
              </a:rPr>
              <a:t>Měď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DDD: 1-1,5 mg</a:t>
            </a:r>
          </a:p>
          <a:p>
            <a:endParaRPr lang="cs-CZ" dirty="0" smtClean="0"/>
          </a:p>
          <a:p>
            <a:r>
              <a:rPr lang="cs-CZ" dirty="0" smtClean="0"/>
              <a:t>V lidském těle: 80-100 mg</a:t>
            </a:r>
            <a:br>
              <a:rPr lang="cs-CZ" dirty="0" smtClean="0"/>
            </a:br>
            <a:r>
              <a:rPr lang="cs-CZ" sz="2400" dirty="0" smtClean="0"/>
              <a:t>Převážně v játrech, mozku, srdci, ledvinách, svaly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000" dirty="0" smtClean="0"/>
              <a:t>Horní doporučená hranice příjmu- </a:t>
            </a:r>
          </a:p>
          <a:p>
            <a:pPr>
              <a:buNone/>
            </a:pPr>
            <a:endParaRPr lang="cs-CZ" sz="2000" dirty="0" smtClean="0"/>
          </a:p>
        </p:txBody>
      </p:sp>
      <p:pic>
        <p:nvPicPr>
          <p:cNvPr id="10242" name="Picture 2" descr="Výsledek obrázku pro m&amp;ecaron;&amp;dcaron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32656"/>
            <a:ext cx="1905000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Vstřebávání </a:t>
            </a:r>
            <a:r>
              <a:rPr lang="cs-CZ" dirty="0" err="1" smtClean="0"/>
              <a:t>Cu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Usnadněná difuze a aktivní transport v tenkém střevě</a:t>
            </a:r>
          </a:p>
          <a:p>
            <a:r>
              <a:rPr lang="cs-CZ" dirty="0" err="1" smtClean="0"/>
              <a:t>Kompetice</a:t>
            </a:r>
            <a:r>
              <a:rPr lang="cs-CZ" dirty="0" smtClean="0"/>
              <a:t> s ostatními ionty (</a:t>
            </a:r>
            <a:r>
              <a:rPr lang="cs-CZ" dirty="0" err="1" smtClean="0"/>
              <a:t>Zn</a:t>
            </a:r>
            <a:r>
              <a:rPr lang="cs-CZ" dirty="0" smtClean="0"/>
              <a:t>)</a:t>
            </a:r>
          </a:p>
          <a:p>
            <a:r>
              <a:rPr lang="cs-CZ" dirty="0" smtClean="0"/>
              <a:t>Zabudování do </a:t>
            </a:r>
            <a:r>
              <a:rPr lang="cs-CZ" dirty="0" err="1" smtClean="0"/>
              <a:t>metallothioneinu</a:t>
            </a:r>
            <a:r>
              <a:rPr lang="cs-CZ" dirty="0" smtClean="0"/>
              <a:t>, dále v plasmě do </a:t>
            </a:r>
            <a:r>
              <a:rPr lang="cs-CZ" dirty="0" err="1" smtClean="0"/>
              <a:t>ceruloplasminu</a:t>
            </a:r>
            <a:r>
              <a:rPr lang="cs-CZ" dirty="0" smtClean="0"/>
              <a:t> (transportér)</a:t>
            </a:r>
          </a:p>
          <a:p>
            <a:r>
              <a:rPr lang="cs-CZ" dirty="0" smtClean="0"/>
              <a:t>Součást albuminu a jiných proteinů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 </a:t>
            </a:r>
            <a:r>
              <a:rPr lang="cs-CZ" dirty="0" err="1" smtClean="0"/>
              <a:t>fytáty</a:t>
            </a:r>
            <a:r>
              <a:rPr lang="cs-CZ" dirty="0" smtClean="0"/>
              <a:t>, vláknina, ostatní ionty</a:t>
            </a:r>
          </a:p>
          <a:p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683568" y="5733256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Fce</a:t>
            </a:r>
            <a:r>
              <a:rPr lang="cs-CZ" dirty="0" smtClean="0"/>
              <a:t> v organismu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Součást </a:t>
            </a:r>
            <a:r>
              <a:rPr lang="cs-CZ" dirty="0" err="1" smtClean="0"/>
              <a:t>metaloenzymů</a:t>
            </a:r>
            <a:r>
              <a:rPr lang="cs-CZ" dirty="0" smtClean="0"/>
              <a:t> (</a:t>
            </a:r>
            <a:r>
              <a:rPr lang="cs-CZ" dirty="0" err="1" smtClean="0"/>
              <a:t>ceruloplasmin</a:t>
            </a:r>
            <a:r>
              <a:rPr lang="cs-CZ" dirty="0" smtClean="0"/>
              <a:t>-  transport a oxidace železa)</a:t>
            </a:r>
          </a:p>
          <a:p>
            <a:r>
              <a:rPr lang="cs-CZ" dirty="0" smtClean="0"/>
              <a:t>Metabolismus pojivových tkání</a:t>
            </a:r>
          </a:p>
          <a:p>
            <a:r>
              <a:rPr lang="cs-CZ" dirty="0" smtClean="0"/>
              <a:t>Hematopoéza</a:t>
            </a:r>
          </a:p>
          <a:p>
            <a:r>
              <a:rPr lang="cs-CZ" dirty="0" smtClean="0"/>
              <a:t>Syntéza melaninu a katecholaminů</a:t>
            </a:r>
          </a:p>
          <a:p>
            <a:r>
              <a:rPr lang="cs-CZ" dirty="0" smtClean="0"/>
              <a:t>Dýchací řetězec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2290" name="Picture 2" descr="Výsledek obrázku pro byl jednou jeden sv&amp;ecaron;t mimin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3680" y="4697759"/>
            <a:ext cx="2880320" cy="2160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Výsledek obrázku pro vej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1612" y="4077072"/>
            <a:ext cx="2992388" cy="170993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ve stravě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Obiloviny, játra, ryby, korýši, vejce, ořechy, kakao, čokoláda, čaj, sušené ovoce,(listová zelenina)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9218" name="Picture 2" descr="Výsledek obrázku pro &amp;ccaron;okoláda ho&amp;rcaron;ká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93096"/>
            <a:ext cx="1512168" cy="1512168"/>
          </a:xfrm>
          <a:prstGeom prst="rect">
            <a:avLst/>
          </a:prstGeom>
          <a:noFill/>
        </p:spPr>
      </p:pic>
      <p:pic>
        <p:nvPicPr>
          <p:cNvPr id="9220" name="Picture 4" descr="Výsledek obrázku pro mo&amp;rcaron;ské plod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501008"/>
            <a:ext cx="4048125" cy="2695576"/>
          </a:xfrm>
          <a:prstGeom prst="rect">
            <a:avLst/>
          </a:prstGeom>
          <a:noFill/>
        </p:spPr>
      </p:pic>
      <p:pic>
        <p:nvPicPr>
          <p:cNvPr id="9222" name="Picture 6" descr="Výsledek obrázku pro sušené ovoce o&amp;rcaron;ech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339752" cy="1561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Deficit X </a:t>
            </a:r>
            <a:r>
              <a:rPr lang="cs-CZ" dirty="0" smtClean="0">
                <a:solidFill>
                  <a:srgbClr val="FF0000"/>
                </a:solidFill>
              </a:rPr>
              <a:t>Toxicita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DEFICIT:</a:t>
            </a:r>
          </a:p>
          <a:p>
            <a:pPr>
              <a:buNone/>
            </a:pPr>
            <a:r>
              <a:rPr lang="cs-CZ" dirty="0" smtClean="0"/>
              <a:t> - anémie, leukopenie, </a:t>
            </a:r>
            <a:r>
              <a:rPr lang="cs-CZ" dirty="0" err="1" smtClean="0"/>
              <a:t>granulocytopenie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Osteoporóza, </a:t>
            </a:r>
            <a:r>
              <a:rPr lang="cs-CZ" dirty="0" err="1" smtClean="0"/>
              <a:t>neurodegenerace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Narušení tvorby kolagenu a elastinu</a:t>
            </a:r>
          </a:p>
          <a:p>
            <a:pPr>
              <a:buFontTx/>
              <a:buChar char="-"/>
            </a:pPr>
            <a:r>
              <a:rPr lang="cs-CZ" dirty="0" smtClean="0"/>
              <a:t>Snížená pigmentace</a:t>
            </a:r>
          </a:p>
          <a:p>
            <a:pPr>
              <a:buNone/>
            </a:pP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Menkesiho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syndrom- </a:t>
            </a:r>
            <a:r>
              <a:rPr lang="cs-CZ" dirty="0" smtClean="0"/>
              <a:t>vrozená porucha metabolismu, deficit </a:t>
            </a:r>
            <a:r>
              <a:rPr lang="cs-CZ" dirty="0" err="1" smtClean="0"/>
              <a:t>Cu</a:t>
            </a:r>
            <a:r>
              <a:rPr lang="cs-CZ" dirty="0" smtClean="0"/>
              <a:t>      poruchy růstu a vývoje až smrt</a:t>
            </a:r>
          </a:p>
          <a:p>
            <a:pPr>
              <a:buNone/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Wilsonova choroba</a:t>
            </a:r>
            <a:r>
              <a:rPr lang="cs-CZ" dirty="0" smtClean="0"/>
              <a:t>-   vylučování </a:t>
            </a:r>
            <a:r>
              <a:rPr lang="cs-CZ" dirty="0" err="1" smtClean="0"/>
              <a:t>Cu</a:t>
            </a:r>
            <a:r>
              <a:rPr lang="cs-CZ" dirty="0" smtClean="0"/>
              <a:t> močí a zároveň hromadění (nedostatečná produkce </a:t>
            </a:r>
            <a:r>
              <a:rPr lang="cs-CZ" dirty="0" err="1" smtClean="0"/>
              <a:t>ceruloplasminu</a:t>
            </a:r>
            <a:r>
              <a:rPr lang="cs-CZ" dirty="0" smtClean="0"/>
              <a:t>) v játrech, očích, poškození</a:t>
            </a:r>
          </a:p>
          <a:p>
            <a:pPr>
              <a:buNone/>
            </a:pPr>
            <a:endParaRPr lang="cs-CZ" dirty="0"/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4860032" y="472514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 flipV="1">
            <a:off x="3995936" y="551723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9154" name="Picture 2" descr="Výsledek obrázku pro wilsonova choro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588" y="0"/>
            <a:ext cx="7416412" cy="6858000"/>
          </a:xfrm>
          <a:prstGeom prst="rect">
            <a:avLst/>
          </a:prstGeom>
          <a:noFill/>
        </p:spPr>
      </p:pic>
      <p:pic>
        <p:nvPicPr>
          <p:cNvPr id="49156" name="Picture 4" descr="Výsledek obrázku pro wilsonova choro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72025"/>
            <a:ext cx="1944215" cy="138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aha obrázek kreslen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84176" cy="158417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Zdravotní tvrzení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340768"/>
            <a:ext cx="7931224" cy="525658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PŘISPÍVÁ K: </a:t>
            </a:r>
          </a:p>
          <a:p>
            <a:pPr>
              <a:buFontTx/>
              <a:buChar char="-"/>
            </a:pPr>
            <a:r>
              <a:rPr lang="cs-CZ" dirty="0" smtClean="0"/>
              <a:t>Udržení normálního stavu pojivových tkání</a:t>
            </a:r>
          </a:p>
          <a:p>
            <a:pPr>
              <a:buFontTx/>
              <a:buChar char="-"/>
            </a:pPr>
            <a:r>
              <a:rPr lang="cs-CZ" dirty="0" smtClean="0"/>
              <a:t>Normálnímu energetickému metabolismu</a:t>
            </a:r>
          </a:p>
          <a:p>
            <a:pPr>
              <a:buFontTx/>
              <a:buChar char="-"/>
            </a:pPr>
            <a:r>
              <a:rPr lang="cs-CZ" dirty="0" smtClean="0"/>
              <a:t>Normální činnosti nervové soustavy</a:t>
            </a:r>
          </a:p>
          <a:p>
            <a:pPr>
              <a:buFontTx/>
              <a:buChar char="-"/>
            </a:pPr>
            <a:r>
              <a:rPr lang="cs-CZ" dirty="0" smtClean="0"/>
              <a:t>Normální pigmentaci vlasů</a:t>
            </a:r>
          </a:p>
          <a:p>
            <a:pPr>
              <a:buFontTx/>
              <a:buChar char="-"/>
            </a:pPr>
            <a:r>
              <a:rPr lang="cs-CZ" dirty="0" smtClean="0"/>
              <a:t>Normálnímu přenosu železa v těle</a:t>
            </a:r>
          </a:p>
          <a:p>
            <a:pPr>
              <a:buFontTx/>
              <a:buChar char="-"/>
            </a:pPr>
            <a:r>
              <a:rPr lang="cs-CZ" dirty="0" smtClean="0"/>
              <a:t>Normální pigmentaci pokožky</a:t>
            </a:r>
          </a:p>
          <a:p>
            <a:pPr>
              <a:buFontTx/>
              <a:buChar char="-"/>
            </a:pPr>
            <a:r>
              <a:rPr lang="cs-CZ" dirty="0" smtClean="0"/>
              <a:t>Normální funkci imunitního </a:t>
            </a:r>
            <a:r>
              <a:rPr lang="cs-CZ" dirty="0" err="1" smtClean="0"/>
              <a:t>sy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Ochraně buněk před oxidačním stresem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Index relativní toxicity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Poměr mezi minimální toxickou denní dávkou a nejvyšší denní doporučenou dávkou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sz="1400" dirty="0" smtClean="0"/>
          </a:p>
          <a:p>
            <a:r>
              <a:rPr lang="cs-CZ" sz="1400" dirty="0" smtClean="0"/>
              <a:t>Zdroj: </a:t>
            </a:r>
            <a:r>
              <a:rPr lang="cs-CZ" sz="1400" dirty="0" smtClean="0">
                <a:hlinkClick r:id="rId2"/>
              </a:rPr>
              <a:t>http://digilib.k.utb.cz/bitstream/handle/10563/22866/kapav%C3%ADkov%C3%A1_2012_bp.pdf?sequence=1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8336547" cy="327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Výsledek obrázku pro talí&amp;rcaron; cibulá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4810125" cy="3609976"/>
          </a:xfrm>
          <a:prstGeom prst="rect">
            <a:avLst/>
          </a:prstGeom>
          <a:noFill/>
        </p:spPr>
      </p:pic>
      <p:pic>
        <p:nvPicPr>
          <p:cNvPr id="35852" name="Picture 12" descr="Kakaová ovesná kaše s banánem recept - TopRecepty.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2359184" cy="1685132"/>
          </a:xfrm>
          <a:prstGeom prst="rect">
            <a:avLst/>
          </a:prstGeom>
          <a:noFill/>
        </p:spPr>
      </p:pic>
      <p:pic>
        <p:nvPicPr>
          <p:cNvPr id="35844" name="Picture 4" descr="Výsledek obrázku pro talí&amp;rcaron; cibulá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2564904"/>
            <a:ext cx="3059832" cy="2296389"/>
          </a:xfrm>
          <a:prstGeom prst="rect">
            <a:avLst/>
          </a:prstGeom>
          <a:noFill/>
        </p:spPr>
      </p:pic>
      <p:pic>
        <p:nvPicPr>
          <p:cNvPr id="35848" name="Picture 8" descr="Kaka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725144"/>
            <a:ext cx="1177873" cy="127868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přijmout dostatek </a:t>
            </a:r>
            <a:r>
              <a:rPr lang="cs-CZ" dirty="0" err="1" smtClean="0"/>
              <a:t>Fe</a:t>
            </a:r>
            <a:r>
              <a:rPr lang="cs-CZ" dirty="0" smtClean="0"/>
              <a:t>? </a:t>
            </a:r>
            <a:endParaRPr lang="cs-CZ" dirty="0"/>
          </a:p>
        </p:txBody>
      </p:sp>
      <p:pic>
        <p:nvPicPr>
          <p:cNvPr id="9" name="Picture 4" descr="Výsledek obrázku pro talí&amp;rcaron; cibulá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708920"/>
            <a:ext cx="3059832" cy="2296389"/>
          </a:xfrm>
          <a:prstGeom prst="rect">
            <a:avLst/>
          </a:prstGeom>
          <a:noFill/>
        </p:spPr>
      </p:pic>
      <p:pic>
        <p:nvPicPr>
          <p:cNvPr id="35846" name="Picture 6" descr="Kobliha s náplní ovocno-meru&amp;ncaron;kovou 50 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661248"/>
            <a:ext cx="1305613" cy="980728"/>
          </a:xfrm>
          <a:prstGeom prst="rect">
            <a:avLst/>
          </a:prstGeom>
          <a:noFill/>
        </p:spPr>
      </p:pic>
      <p:pic>
        <p:nvPicPr>
          <p:cNvPr id="35850" name="Picture 10" descr="ban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57192"/>
            <a:ext cx="1224136" cy="1224136"/>
          </a:xfrm>
          <a:prstGeom prst="rect">
            <a:avLst/>
          </a:prstGeom>
          <a:noFill/>
        </p:spPr>
      </p:pic>
      <p:pic>
        <p:nvPicPr>
          <p:cNvPr id="5122" name="Picture 2" descr="Výsledek obrázku pro telecí brambo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4941168"/>
            <a:ext cx="3024336" cy="2012058"/>
          </a:xfrm>
          <a:prstGeom prst="rect">
            <a:avLst/>
          </a:prstGeom>
          <a:noFill/>
        </p:spPr>
      </p:pic>
      <p:sp>
        <p:nvSpPr>
          <p:cNvPr id="5124" name="AutoShape 4" descr="Výsledek obrázku pro špenát vejce brambor"/>
          <p:cNvSpPr>
            <a:spLocks noChangeAspect="1" noChangeArrowheads="1"/>
          </p:cNvSpPr>
          <p:nvPr/>
        </p:nvSpPr>
        <p:spPr bwMode="auto">
          <a:xfrm>
            <a:off x="155575" y="-822325"/>
            <a:ext cx="2562225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26" name="AutoShape 6" descr="Výsledek obrázku pro špenát vejce brambor"/>
          <p:cNvSpPr>
            <a:spLocks noChangeAspect="1" noChangeArrowheads="1"/>
          </p:cNvSpPr>
          <p:nvPr/>
        </p:nvSpPr>
        <p:spPr bwMode="auto">
          <a:xfrm>
            <a:off x="155575" y="-822325"/>
            <a:ext cx="2562225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28" name="AutoShape 8" descr="Výsledek obrázku pro špenát vejce brambor"/>
          <p:cNvSpPr>
            <a:spLocks noChangeAspect="1" noChangeArrowheads="1"/>
          </p:cNvSpPr>
          <p:nvPr/>
        </p:nvSpPr>
        <p:spPr bwMode="auto">
          <a:xfrm>
            <a:off x="155575" y="-822325"/>
            <a:ext cx="2562225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30" name="Picture 10" descr="Špenát, Vejce, Brambor, Jíst, Potravin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1052736"/>
            <a:ext cx="2304256" cy="1541881"/>
          </a:xfrm>
          <a:prstGeom prst="rect">
            <a:avLst/>
          </a:prstGeom>
          <a:noFill/>
        </p:spPr>
      </p:pic>
      <p:pic>
        <p:nvPicPr>
          <p:cNvPr id="5132" name="Picture 12" descr="Výsledek obrázku pro chléb se sýre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5130899"/>
            <a:ext cx="1933650" cy="1727101"/>
          </a:xfrm>
          <a:prstGeom prst="rect">
            <a:avLst/>
          </a:prstGeom>
          <a:noFill/>
        </p:spPr>
      </p:pic>
      <p:pic>
        <p:nvPicPr>
          <p:cNvPr id="5134" name="Picture 14" descr="Výsledek obrázku pro salát s tofu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1124744"/>
            <a:ext cx="2376264" cy="1689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přijmout nejvíce?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3,3 mg                        9,34 mg                  2,98 mg</a:t>
            </a:r>
          </a:p>
        </p:txBody>
      </p:sp>
      <p:pic>
        <p:nvPicPr>
          <p:cNvPr id="4" name="Picture 4" descr="Výsledek obrázku pro talí&amp;rcaron; cibulá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2564904"/>
            <a:ext cx="3059832" cy="2296389"/>
          </a:xfrm>
          <a:prstGeom prst="rect">
            <a:avLst/>
          </a:prstGeom>
          <a:noFill/>
        </p:spPr>
      </p:pic>
      <p:pic>
        <p:nvPicPr>
          <p:cNvPr id="5" name="Picture 12" descr="Kakaová ovesná kaše s banánem recept - TopRecepty.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2359184" cy="1685132"/>
          </a:xfrm>
          <a:prstGeom prst="rect">
            <a:avLst/>
          </a:prstGeom>
          <a:noFill/>
        </p:spPr>
      </p:pic>
      <p:pic>
        <p:nvPicPr>
          <p:cNvPr id="6" name="Picture 4" descr="Výsledek obrázku pro talí&amp;rcaron; cibulá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780928"/>
            <a:ext cx="3059832" cy="2296389"/>
          </a:xfrm>
          <a:prstGeom prst="rect">
            <a:avLst/>
          </a:prstGeom>
          <a:noFill/>
        </p:spPr>
      </p:pic>
      <p:pic>
        <p:nvPicPr>
          <p:cNvPr id="7" name="Picture 4" descr="Výsledek obrázku pro talí&amp;rcaron; cibulá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76872"/>
            <a:ext cx="4240088" cy="3182165"/>
          </a:xfrm>
          <a:prstGeom prst="rect">
            <a:avLst/>
          </a:prstGeom>
          <a:noFill/>
        </p:spPr>
      </p:pic>
      <p:pic>
        <p:nvPicPr>
          <p:cNvPr id="8" name="Picture 2" descr="Výsledek obrázku pro telecí bramb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780928"/>
            <a:ext cx="3024336" cy="2012058"/>
          </a:xfrm>
          <a:prstGeom prst="rect">
            <a:avLst/>
          </a:prstGeom>
          <a:noFill/>
        </p:spPr>
      </p:pic>
      <p:pic>
        <p:nvPicPr>
          <p:cNvPr id="9" name="Picture 14" descr="Výsledek obrázku pro salát s tof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7736" y="3068960"/>
            <a:ext cx="2376264" cy="1689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solidFill>
                  <a:schemeClr val="accent2">
                    <a:lumMod val="75000"/>
                  </a:schemeClr>
                </a:solidFill>
              </a:rPr>
              <a:t>Železo</a:t>
            </a:r>
            <a:endParaRPr lang="cs-CZ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DDD dospělí: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10</a:t>
            </a:r>
            <a:r>
              <a:rPr lang="cs-CZ" dirty="0" smtClean="0"/>
              <a:t> mg (M), </a:t>
            </a:r>
            <a:r>
              <a:rPr lang="cs-CZ" dirty="0" smtClean="0">
                <a:solidFill>
                  <a:srgbClr val="FF0000"/>
                </a:solidFill>
              </a:rPr>
              <a:t>15</a:t>
            </a:r>
            <a:r>
              <a:rPr lang="cs-CZ" dirty="0" smtClean="0"/>
              <a:t> mg (Ž   </a:t>
            </a:r>
            <a:r>
              <a:rPr lang="cs-CZ" sz="2000" dirty="0" smtClean="0"/>
              <a:t>ztráty menstruačním krvácením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		</a:t>
            </a:r>
            <a:r>
              <a:rPr lang="cs-CZ" sz="2400" dirty="0" smtClean="0"/>
              <a:t>  těhotné- 30 mg, kojící- 20 mg</a:t>
            </a:r>
          </a:p>
          <a:p>
            <a:pPr lvl="1">
              <a:buFont typeface="Arial" pitchFamily="34" charset="0"/>
              <a:buChar char="•"/>
            </a:pPr>
            <a:endParaRPr lang="cs-CZ" sz="3200" dirty="0" smtClean="0"/>
          </a:p>
          <a:p>
            <a:pPr marL="0" lvl="1">
              <a:buFont typeface="Arial" pitchFamily="34" charset="0"/>
              <a:buChar char="•"/>
            </a:pPr>
            <a:r>
              <a:rPr lang="cs-CZ" sz="3200" dirty="0" smtClean="0"/>
              <a:t>V lidském těle: 2- 4 g</a:t>
            </a:r>
            <a:br>
              <a:rPr lang="cs-CZ" sz="3200" dirty="0" smtClean="0"/>
            </a:br>
            <a:r>
              <a:rPr lang="cs-CZ" sz="2400" dirty="0" smtClean="0"/>
              <a:t>60 % hemoglobin, 25 % feritin a </a:t>
            </a:r>
            <a:r>
              <a:rPr lang="cs-CZ" sz="2400" dirty="0" err="1" smtClean="0"/>
              <a:t>hemosiderin</a:t>
            </a:r>
            <a:r>
              <a:rPr lang="cs-CZ" sz="2400" dirty="0" smtClean="0"/>
              <a:t>, dále myoglobin a enzymy</a:t>
            </a:r>
          </a:p>
          <a:p>
            <a:pPr marL="0" lvl="1">
              <a:buFont typeface="Arial" pitchFamily="34" charset="0"/>
              <a:buChar char="•"/>
            </a:pPr>
            <a:endParaRPr lang="cs-CZ" sz="2400" dirty="0" smtClean="0"/>
          </a:p>
          <a:p>
            <a:pPr marL="0" lvl="1">
              <a:buFont typeface="Arial" pitchFamily="34" charset="0"/>
              <a:buChar char="•"/>
            </a:pPr>
            <a:r>
              <a:rPr lang="cs-CZ" sz="2400" dirty="0" smtClean="0"/>
              <a:t>Horní hranice příjmu- 45 mg</a:t>
            </a:r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3851920" y="249289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Zdroje:</a:t>
            </a:r>
            <a:br>
              <a:rPr lang="cs-CZ" dirty="0" smtClean="0"/>
            </a:br>
            <a:endParaRPr lang="cs-CZ" dirty="0" smtClean="0"/>
          </a:p>
          <a:p>
            <a:r>
              <a:rPr lang="cs-CZ" sz="1600" dirty="0" smtClean="0"/>
              <a:t>KASPER, H. a W. BURGHARDT. </a:t>
            </a:r>
            <a:r>
              <a:rPr lang="cs-CZ" sz="1600" i="1" dirty="0" smtClean="0"/>
              <a:t>Výživa v medicíně a dietetika</a:t>
            </a:r>
            <a:r>
              <a:rPr lang="cs-CZ" sz="1600" dirty="0" smtClean="0"/>
              <a:t>. Překlad 11. vydání. Praha: </a:t>
            </a:r>
            <a:r>
              <a:rPr lang="cs-CZ" sz="1600" dirty="0" err="1" smtClean="0"/>
              <a:t>Grada</a:t>
            </a:r>
            <a:r>
              <a:rPr lang="cs-CZ" sz="1600" dirty="0" smtClean="0"/>
              <a:t> </a:t>
            </a:r>
            <a:r>
              <a:rPr lang="cs-CZ" sz="1600" dirty="0" err="1" smtClean="0"/>
              <a:t>Publishing</a:t>
            </a:r>
            <a:r>
              <a:rPr lang="cs-CZ" sz="1600" dirty="0" smtClean="0"/>
              <a:t> a. s., 2012. ISBN 978-80-247-4533-6.</a:t>
            </a:r>
            <a:br>
              <a:rPr lang="cs-CZ" sz="1600" dirty="0" smtClean="0"/>
            </a:br>
            <a:endParaRPr lang="cs-CZ" sz="1600" dirty="0" smtClean="0"/>
          </a:p>
          <a:p>
            <a:r>
              <a:rPr lang="cs-CZ" sz="1600" i="1" dirty="0" smtClean="0"/>
              <a:t>Referenční hodnoty pro příjem živin: Společnost pro výživu</a:t>
            </a:r>
            <a:r>
              <a:rPr lang="cs-CZ" sz="1600" dirty="0" smtClean="0"/>
              <a:t>. Praha: </a:t>
            </a:r>
            <a:r>
              <a:rPr lang="cs-CZ" sz="1600" dirty="0" err="1" smtClean="0"/>
              <a:t>výživaservis</a:t>
            </a:r>
            <a:r>
              <a:rPr lang="cs-CZ" sz="1600" dirty="0" smtClean="0"/>
              <a:t> s. r. o., 2011. ISBN 978-80-254-6987-3.</a:t>
            </a:r>
          </a:p>
          <a:p>
            <a:endParaRPr lang="cs-CZ" sz="1600" dirty="0" smtClean="0"/>
          </a:p>
          <a:p>
            <a:r>
              <a:rPr lang="en-US" sz="1600" dirty="0" smtClean="0"/>
              <a:t> MAHAN, L.K. a S. ESCOTT- STUMP. </a:t>
            </a:r>
            <a:r>
              <a:rPr lang="en-US" sz="1600" i="1" dirty="0" smtClean="0"/>
              <a:t>Krause´s Food and Nutrition Therapy</a:t>
            </a:r>
            <a:r>
              <a:rPr lang="en-US" sz="1600" dirty="0" smtClean="0"/>
              <a:t>. 12. Missouri: International Edition, 2011. ISBN 978-0-8089-2378-8.</a:t>
            </a:r>
            <a:endParaRPr lang="cs-CZ" sz="1600" dirty="0" smtClean="0"/>
          </a:p>
          <a:p>
            <a:endParaRPr lang="cs-CZ" sz="1600" dirty="0" smtClean="0">
              <a:hlinkClick r:id="rId2"/>
            </a:endParaRPr>
          </a:p>
          <a:p>
            <a:r>
              <a:rPr lang="cs-CZ" sz="1600" dirty="0" smtClean="0"/>
              <a:t>HORÁK a kol., </a:t>
            </a:r>
            <a:r>
              <a:rPr lang="cs-CZ" sz="1600" dirty="0" err="1" smtClean="0"/>
              <a:t>Hemachromatóza</a:t>
            </a:r>
            <a:r>
              <a:rPr lang="cs-CZ" sz="1600" dirty="0" smtClean="0"/>
              <a:t>- https://books.google.cz/books?id=U3daAgAAQBAJ&amp;pg=PA132&amp;lpg=PA132&amp;dq=absorpce+%C5%BEeleza+alkoholismus&amp;source=bl&amp;ots=jeTeU-WejY&amp;sig=Us1w5DNf4azev-MY36a1gMoNvz8&amp;hl=cs&amp;sa=X&amp;ved=0ahUKEwiLnZCw0vfPAhXFbxQKHcOLDXgQ6AEIJjAB#v=onepage&amp;q=absorpce%20%C5%BEeleza%20alkoholismus&amp;f=false </a:t>
            </a:r>
            <a:endParaRPr lang="cs-CZ" sz="1600" dirty="0" smtClean="0">
              <a:hlinkClick r:id="rId2"/>
            </a:endParaRPr>
          </a:p>
          <a:p>
            <a:endParaRPr lang="cs-CZ" sz="1600" dirty="0" smtClean="0">
              <a:hlinkClick r:id="rId2"/>
            </a:endParaRPr>
          </a:p>
          <a:p>
            <a:r>
              <a:rPr lang="cs-CZ" sz="1600" dirty="0" smtClean="0">
                <a:hlinkClick r:id="rId2"/>
              </a:rPr>
              <a:t>http://www.</a:t>
            </a:r>
            <a:r>
              <a:rPr lang="cs-CZ" sz="1600" dirty="0" err="1" smtClean="0">
                <a:hlinkClick r:id="rId2"/>
              </a:rPr>
              <a:t>nutridatabaze.cz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smtClean="0"/>
              <a:t> 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Vstřebávání </a:t>
            </a:r>
            <a:r>
              <a:rPr lang="cs-CZ" b="1" dirty="0" err="1" smtClean="0"/>
              <a:t>Fe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0"/>
            <a:ext cx="9396536" cy="5328592"/>
          </a:xfrm>
        </p:spPr>
        <p:txBody>
          <a:bodyPr>
            <a:normAutofit/>
          </a:bodyPr>
          <a:lstStyle/>
          <a:p>
            <a:r>
              <a:rPr lang="cs-CZ" dirty="0" smtClean="0"/>
              <a:t>Absorpce z potravy 10-15 %, zvyšuje se při nedostatku</a:t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 smtClean="0">
                <a:solidFill>
                  <a:srgbClr val="FF0000"/>
                </a:solidFill>
              </a:rPr>
              <a:t>hemové </a:t>
            </a:r>
            <a:r>
              <a:rPr lang="cs-CZ" dirty="0" err="1" smtClean="0">
                <a:solidFill>
                  <a:srgbClr val="FF0000"/>
                </a:solidFill>
              </a:rPr>
              <a:t>Fe</a:t>
            </a:r>
            <a:r>
              <a:rPr lang="cs-CZ" dirty="0" smtClean="0">
                <a:solidFill>
                  <a:srgbClr val="FF0000"/>
                </a:solidFill>
              </a:rPr>
              <a:t>- </a:t>
            </a:r>
            <a:r>
              <a:rPr lang="cs-CZ" dirty="0" smtClean="0"/>
              <a:t>biologická využitelnost </a:t>
            </a:r>
            <a:r>
              <a:rPr lang="cs-CZ" dirty="0" smtClean="0">
                <a:solidFill>
                  <a:srgbClr val="FF0000"/>
                </a:solidFill>
              </a:rPr>
              <a:t>20-30 %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nehemové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Fe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cs-CZ" dirty="0" smtClean="0"/>
              <a:t>biologická využitelnost max.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5 %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z mateřského mléka</a:t>
            </a:r>
            <a:r>
              <a:rPr lang="en-GB" dirty="0" smtClean="0"/>
              <a:t> &gt; 30 </a:t>
            </a:r>
            <a:r>
              <a:rPr lang="cs-CZ" dirty="0" smtClean="0"/>
              <a:t>%</a:t>
            </a:r>
            <a:br>
              <a:rPr lang="cs-CZ" dirty="0" smtClean="0"/>
            </a:br>
            <a:r>
              <a:rPr lang="cs-CZ" dirty="0" smtClean="0"/>
              <a:t>- Fe2</a:t>
            </a:r>
            <a:r>
              <a:rPr lang="en-GB" dirty="0" smtClean="0"/>
              <a:t>+ 3x l</a:t>
            </a:r>
            <a:r>
              <a:rPr lang="cs-CZ" dirty="0" smtClean="0"/>
              <a:t>é</a:t>
            </a:r>
            <a:r>
              <a:rPr lang="en-GB" dirty="0" err="1" smtClean="0"/>
              <a:t>pe</a:t>
            </a:r>
            <a:r>
              <a:rPr lang="en-GB" dirty="0" smtClean="0"/>
              <a:t> ne</a:t>
            </a:r>
            <a:r>
              <a:rPr lang="cs-CZ" dirty="0" smtClean="0"/>
              <a:t>ž</a:t>
            </a:r>
            <a:r>
              <a:rPr lang="en-GB" dirty="0" smtClean="0"/>
              <a:t> Fe3+</a:t>
            </a:r>
            <a:endParaRPr lang="cs-CZ" dirty="0" smtClean="0"/>
          </a:p>
          <a:p>
            <a:r>
              <a:rPr lang="cs-CZ" dirty="0" smtClean="0"/>
              <a:t>Průchod přes kartáčový lem střeva, </a:t>
            </a:r>
            <a:r>
              <a:rPr lang="cs-CZ" dirty="0" err="1" smtClean="0"/>
              <a:t>nehemové</a:t>
            </a:r>
            <a:r>
              <a:rPr lang="cs-CZ" dirty="0" smtClean="0"/>
              <a:t> železo ionizováno žaludeční šťávou pro usnadnění vstřebávání     Význam kyselého pH v žaludku</a:t>
            </a:r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2411760" y="558924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</a:rPr>
              <a:t>Hepcidin</a:t>
            </a:r>
            <a:r>
              <a:rPr lang="cs-CZ" dirty="0" smtClean="0"/>
              <a:t>- hormon řídící absorpci</a:t>
            </a:r>
          </a:p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Transferin</a:t>
            </a:r>
            <a:r>
              <a:rPr lang="cs-CZ" dirty="0" smtClean="0"/>
              <a:t>- přenos </a:t>
            </a:r>
            <a:r>
              <a:rPr lang="cs-CZ" dirty="0" err="1" smtClean="0"/>
              <a:t>Fe</a:t>
            </a:r>
            <a:endParaRPr lang="cs-CZ" dirty="0" smtClean="0"/>
          </a:p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Feritin a 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</a:rPr>
              <a:t>hemosiderin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cs-CZ" dirty="0" smtClean="0"/>
              <a:t>zásobní forma </a:t>
            </a:r>
          </a:p>
          <a:p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</a:rPr>
              <a:t>Laktoferin</a:t>
            </a:r>
            <a:r>
              <a:rPr lang="cs-CZ" dirty="0" smtClean="0"/>
              <a:t> (</a:t>
            </a:r>
            <a:r>
              <a:rPr lang="en-GB" dirty="0" smtClean="0"/>
              <a:t>+</a:t>
            </a:r>
            <a:r>
              <a:rPr lang="en-GB" dirty="0" err="1" smtClean="0"/>
              <a:t>laktalbumin</a:t>
            </a:r>
            <a:r>
              <a:rPr lang="cs-CZ" dirty="0" smtClean="0"/>
              <a:t>)- zvyšuje dostupnost z mateřského ml.</a:t>
            </a:r>
            <a:endParaRPr lang="cs-CZ" dirty="0"/>
          </a:p>
        </p:txBody>
      </p:sp>
      <p:pic>
        <p:nvPicPr>
          <p:cNvPr id="1026" name="Picture 2" descr="Výsledek obrázku pro hepcid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7871" y="3645024"/>
            <a:ext cx="6313433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Fce</a:t>
            </a:r>
            <a:r>
              <a:rPr lang="cs-CZ" b="1" dirty="0" smtClean="0"/>
              <a:t> v organismu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Přenos kyslíku a elektronů (součást hemoglobinu, myoglobinu, cytochromů)</a:t>
            </a:r>
          </a:p>
          <a:p>
            <a:r>
              <a:rPr lang="cs-CZ" dirty="0" smtClean="0"/>
              <a:t>Krvetvorba</a:t>
            </a:r>
          </a:p>
          <a:p>
            <a:r>
              <a:rPr lang="cs-CZ" dirty="0" smtClean="0"/>
              <a:t>Růst a vývoj mozku</a:t>
            </a:r>
          </a:p>
          <a:p>
            <a:r>
              <a:rPr lang="cs-CZ" dirty="0" smtClean="0"/>
              <a:t>Regulace tělesné teploty</a:t>
            </a:r>
          </a:p>
          <a:p>
            <a:r>
              <a:rPr lang="cs-CZ" dirty="0" smtClean="0"/>
              <a:t>Imunitní systém </a:t>
            </a:r>
            <a:endParaRPr lang="cs-CZ" dirty="0"/>
          </a:p>
        </p:txBody>
      </p:sp>
      <p:pic>
        <p:nvPicPr>
          <p:cNvPr id="14338" name="Picture 2" descr="Výsledek obrázku pro &amp;ccaron;ervené krvinky kreslen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077072"/>
            <a:ext cx="14287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 ve stravě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25780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Hemové </a:t>
            </a:r>
            <a:r>
              <a:rPr lang="cs-CZ" b="1" dirty="0" err="1" smtClean="0">
                <a:solidFill>
                  <a:srgbClr val="FF0000"/>
                </a:solidFill>
              </a:rPr>
              <a:t>Fe</a:t>
            </a:r>
            <a:r>
              <a:rPr lang="cs-CZ" b="1" dirty="0" smtClean="0">
                <a:solidFill>
                  <a:srgbClr val="FF0000"/>
                </a:solidFill>
              </a:rPr>
              <a:t>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červené maso, játra, ryby, drůbeží maso</a:t>
            </a:r>
          </a:p>
          <a:p>
            <a:endParaRPr lang="cs-CZ" dirty="0" smtClean="0"/>
          </a:p>
          <a:p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Nehemové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luštěniny, obiloviny, ořechy, zelenina, </a:t>
            </a:r>
            <a:br>
              <a:rPr lang="cs-CZ" dirty="0" smtClean="0"/>
            </a:br>
            <a:r>
              <a:rPr lang="cs-CZ" dirty="0" smtClean="0"/>
              <a:t>žloutek, houby, kakao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  </a:t>
            </a:r>
            <a:r>
              <a:rPr lang="cs-CZ" sz="2600" dirty="0" smtClean="0"/>
              <a:t>vstřebatelnost- </a:t>
            </a:r>
            <a:r>
              <a:rPr lang="cs-CZ" sz="2600" dirty="0" err="1" smtClean="0"/>
              <a:t>meat</a:t>
            </a:r>
            <a:r>
              <a:rPr lang="cs-CZ" sz="2600" dirty="0" smtClean="0"/>
              <a:t> faktor (živočišná bílkovina), vit. C, organické kyseliny</a:t>
            </a:r>
          </a:p>
          <a:p>
            <a:r>
              <a:rPr lang="cs-CZ" sz="2600" dirty="0" smtClean="0"/>
              <a:t>   vstřebatelnost- tanin, lignin, k. šťavelová, </a:t>
            </a:r>
            <a:r>
              <a:rPr lang="cs-CZ" sz="2600" dirty="0" err="1" smtClean="0"/>
              <a:t>fytová</a:t>
            </a:r>
            <a:r>
              <a:rPr lang="cs-CZ" sz="2600" dirty="0" smtClean="0"/>
              <a:t>, fosfáty, Ca, </a:t>
            </a:r>
            <a:r>
              <a:rPr lang="cs-CZ" sz="2600" dirty="0" err="1" smtClean="0"/>
              <a:t>Cu</a:t>
            </a:r>
            <a:r>
              <a:rPr lang="cs-CZ" sz="2600" dirty="0" smtClean="0"/>
              <a:t>, proteiny v mléce, kofein, salicyláty, </a:t>
            </a:r>
            <a:r>
              <a:rPr lang="cs-CZ" sz="2600" dirty="0" err="1" smtClean="0"/>
              <a:t>antacida</a:t>
            </a:r>
            <a:r>
              <a:rPr lang="cs-CZ" sz="2600" dirty="0" smtClean="0"/>
              <a:t>, tuk, iontoměniče, </a:t>
            </a:r>
            <a:r>
              <a:rPr lang="cs-CZ" sz="2600" dirty="0" err="1" smtClean="0"/>
              <a:t>klofibrát</a:t>
            </a:r>
            <a:endParaRPr lang="cs-CZ" sz="2600" dirty="0"/>
          </a:p>
        </p:txBody>
      </p:sp>
      <p:sp>
        <p:nvSpPr>
          <p:cNvPr id="4" name="Šipka nahoru 3"/>
          <p:cNvSpPr/>
          <p:nvPr/>
        </p:nvSpPr>
        <p:spPr>
          <a:xfrm>
            <a:off x="179512" y="4797152"/>
            <a:ext cx="360040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179512" y="5661248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Vep&amp;rcaron;ová kýta bez kos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1368152" cy="1118665"/>
          </a:xfrm>
          <a:prstGeom prst="rect">
            <a:avLst/>
          </a:prstGeom>
          <a:noFill/>
        </p:spPr>
      </p:pic>
      <p:pic>
        <p:nvPicPr>
          <p:cNvPr id="2052" name="Picture 4" descr="Lušt&amp;ecaron;niny - ilustra&amp;ccaron;ní 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708920"/>
            <a:ext cx="2227176" cy="1484784"/>
          </a:xfrm>
          <a:prstGeom prst="rect">
            <a:avLst/>
          </a:prstGeom>
          <a:noFill/>
        </p:spPr>
      </p:pic>
      <p:pic>
        <p:nvPicPr>
          <p:cNvPr id="2054" name="Picture 6" descr="ku&amp;rcaron;ecí ját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60648"/>
            <a:ext cx="21755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Výsledek obrázku pro pepek kreslen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869160"/>
            <a:ext cx="2247900" cy="17526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Porovnání zdrojů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Maso hovězí</a:t>
            </a:r>
            <a:r>
              <a:rPr lang="cs-CZ" dirty="0" smtClean="0"/>
              <a:t>: 4,9 mg/100 g</a:t>
            </a:r>
            <a:br>
              <a:rPr lang="cs-CZ" dirty="0" smtClean="0"/>
            </a:br>
            <a:r>
              <a:rPr lang="cs-CZ" dirty="0" smtClean="0"/>
              <a:t>		využitelnost 25 %	  vstřebáno </a:t>
            </a:r>
            <a:r>
              <a:rPr lang="cs-CZ" dirty="0" smtClean="0">
                <a:solidFill>
                  <a:srgbClr val="FF0000"/>
                </a:solidFill>
              </a:rPr>
              <a:t>1,225 </a:t>
            </a:r>
            <a:r>
              <a:rPr lang="cs-CZ" dirty="0" smtClean="0"/>
              <a:t>mg</a:t>
            </a:r>
            <a:br>
              <a:rPr lang="cs-CZ" dirty="0" smtClean="0"/>
            </a:br>
            <a:r>
              <a:rPr lang="cs-CZ" dirty="0" smtClean="0"/>
              <a:t>		porce= 100 g</a:t>
            </a: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Čočka</a:t>
            </a:r>
            <a:r>
              <a:rPr lang="cs-CZ" dirty="0" smtClean="0"/>
              <a:t>: 5 mg/100 g</a:t>
            </a:r>
            <a:br>
              <a:rPr lang="cs-CZ" dirty="0" smtClean="0"/>
            </a:br>
            <a:r>
              <a:rPr lang="cs-CZ" dirty="0" smtClean="0"/>
              <a:t>		využitelnost 5 %		   vstřebáno </a:t>
            </a:r>
            <a:r>
              <a:rPr lang="cs-CZ" dirty="0" smtClean="0">
                <a:solidFill>
                  <a:srgbClr val="FF0000"/>
                </a:solidFill>
              </a:rPr>
              <a:t>0,25</a:t>
            </a:r>
            <a:r>
              <a:rPr lang="cs-CZ" dirty="0" smtClean="0"/>
              <a:t> mg</a:t>
            </a:r>
            <a:br>
              <a:rPr lang="cs-CZ" dirty="0" smtClean="0"/>
            </a:br>
            <a:r>
              <a:rPr lang="cs-CZ" dirty="0" smtClean="0"/>
              <a:t>		porce= 80 g</a:t>
            </a:r>
          </a:p>
          <a:p>
            <a:pPr>
              <a:buNone/>
            </a:pPr>
            <a:r>
              <a:rPr lang="cs-CZ" dirty="0" smtClean="0"/>
              <a:t>                               </a:t>
            </a:r>
          </a:p>
          <a:p>
            <a:pPr>
              <a:buNone/>
            </a:pPr>
            <a:r>
              <a:rPr lang="cs-CZ" dirty="0" smtClean="0"/>
              <a:t>                             špenát: 3,3 mg/100 g</a:t>
            </a:r>
          </a:p>
          <a:p>
            <a:pPr>
              <a:buNone/>
            </a:pPr>
            <a:r>
              <a:rPr lang="cs-CZ" dirty="0" smtClean="0"/>
              <a:t>  				(využitelnost 5 %)</a:t>
            </a:r>
            <a:endParaRPr lang="cs-CZ" dirty="0"/>
          </a:p>
        </p:txBody>
      </p:sp>
      <p:sp>
        <p:nvSpPr>
          <p:cNvPr id="4" name="Pravá složená závorka 3"/>
          <p:cNvSpPr/>
          <p:nvPr/>
        </p:nvSpPr>
        <p:spPr>
          <a:xfrm>
            <a:off x="5076056" y="1916832"/>
            <a:ext cx="576064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ravá složená závorka 4"/>
          <p:cNvSpPr/>
          <p:nvPr/>
        </p:nvSpPr>
        <p:spPr>
          <a:xfrm>
            <a:off x="5004048" y="3501008"/>
            <a:ext cx="576064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602" name="Picture 2" descr="https://encrypted-tbn2.gstatic.com/images?q=tbn:ANd9GcTkScyU9jwz8dYYMh4Nhe6rYI5V4j7_tXzPJeHQTBXYLrksyOc_0320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229200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9217024" cy="65973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!!! Málo regulačních mechanismů pro vylučování </a:t>
            </a:r>
            <a:r>
              <a:rPr lang="cs-CZ" dirty="0" err="1" smtClean="0"/>
              <a:t>Fe</a:t>
            </a:r>
            <a:r>
              <a:rPr lang="cs-CZ" dirty="0" smtClean="0"/>
              <a:t>-odlučováním střevních </a:t>
            </a:r>
            <a:r>
              <a:rPr lang="cs-CZ" dirty="0" err="1" smtClean="0"/>
              <a:t>epitelií</a:t>
            </a:r>
            <a:r>
              <a:rPr lang="cs-CZ" dirty="0" smtClean="0"/>
              <a:t>, kůže, min. ledvinami, </a:t>
            </a:r>
            <a:br>
              <a:rPr lang="cs-CZ" dirty="0" smtClean="0"/>
            </a:br>
            <a:r>
              <a:rPr lang="cs-CZ" dirty="0" smtClean="0"/>
              <a:t>u žen menstruací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NADBYTEK </a:t>
            </a:r>
            <a:r>
              <a:rPr lang="cs-CZ" b="1" dirty="0" err="1" smtClean="0"/>
              <a:t>Fe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chronický alkoholismus (  absorpce)</a:t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 smtClean="0">
                <a:solidFill>
                  <a:srgbClr val="C00000"/>
                </a:solidFill>
              </a:rPr>
              <a:t>hemochromatóza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hromadění, poškození jater, slinivky, myokardu až smrt</a:t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 err="1" smtClean="0">
                <a:solidFill>
                  <a:srgbClr val="C00000"/>
                </a:solidFill>
              </a:rPr>
              <a:t>hemosideróza</a:t>
            </a:r>
            <a:r>
              <a:rPr lang="cs-CZ" dirty="0" smtClean="0"/>
              <a:t>- při nadbytečném příjmu nebo zvýšené absorpci, může se vyvinout v hemochromatózu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??? Otázka nadbytečného příjmu a nádorových onemocnění a poškození srdeční funkce. (  LDL, poškození cévního epitelu, oxidační stres)</a:t>
            </a:r>
            <a:endParaRPr lang="cs-CZ" dirty="0"/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251520" y="357301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šipka 5"/>
          <p:cNvCxnSpPr/>
          <p:nvPr/>
        </p:nvCxnSpPr>
        <p:spPr>
          <a:xfrm flipV="1">
            <a:off x="7092280" y="558924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 flipV="1">
            <a:off x="4644008" y="256490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2822</TotalTime>
  <Words>629</Words>
  <Application>Microsoft Office PowerPoint</Application>
  <PresentationFormat>Předvádění na obrazovce (4:3)</PresentationFormat>
  <Paragraphs>189</Paragraphs>
  <Slides>30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Motiv sady Office</vt:lpstr>
      <vt:lpstr>Mikro elementy</vt:lpstr>
      <vt:lpstr>Mikronutrienty        Příjem 10-100 mg</vt:lpstr>
      <vt:lpstr>Železo</vt:lpstr>
      <vt:lpstr>Vstřebávání Fe</vt:lpstr>
      <vt:lpstr>Prezentace aplikace PowerPoint</vt:lpstr>
      <vt:lpstr>Fce v organismu</vt:lpstr>
      <vt:lpstr>Zdroje ve stravě</vt:lpstr>
      <vt:lpstr>Porovnání zdrojů </vt:lpstr>
      <vt:lpstr>Prezentace aplikace PowerPoint</vt:lpstr>
      <vt:lpstr>Prezentace aplikace PowerPoint</vt:lpstr>
      <vt:lpstr>Zdravotní tvrzení</vt:lpstr>
      <vt:lpstr>Zinek</vt:lpstr>
      <vt:lpstr>Vstřebávání Zn</vt:lpstr>
      <vt:lpstr>Prezentace aplikace PowerPoint</vt:lpstr>
      <vt:lpstr>Fce v organismu</vt:lpstr>
      <vt:lpstr>Zdroje ve stravě</vt:lpstr>
      <vt:lpstr>Prezentace aplikace PowerPoint</vt:lpstr>
      <vt:lpstr>Prezentace aplikace PowerPoint</vt:lpstr>
      <vt:lpstr>Zdravotní tvrzení</vt:lpstr>
      <vt:lpstr>Měď</vt:lpstr>
      <vt:lpstr>Vstřebávání Cu</vt:lpstr>
      <vt:lpstr>Fce v organismu</vt:lpstr>
      <vt:lpstr>Zdroje ve stravě</vt:lpstr>
      <vt:lpstr>Deficit X Toxicita </vt:lpstr>
      <vt:lpstr>Prezentace aplikace PowerPoint</vt:lpstr>
      <vt:lpstr>Zdravotní tvrzení</vt:lpstr>
      <vt:lpstr>Index relativní toxicity</vt:lpstr>
      <vt:lpstr>Jak přijmout dostatek Fe? </vt:lpstr>
      <vt:lpstr>Jak přijmout nejvíce? </vt:lpstr>
      <vt:lpstr>Děkuji za pozornost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 elementy</dc:title>
  <dc:creator>Acer</dc:creator>
  <cp:lastModifiedBy>Halina Matějová</cp:lastModifiedBy>
  <cp:revision>59</cp:revision>
  <dcterms:created xsi:type="dcterms:W3CDTF">2016-09-12T12:03:59Z</dcterms:created>
  <dcterms:modified xsi:type="dcterms:W3CDTF">2016-12-12T14:45:33Z</dcterms:modified>
</cp:coreProperties>
</file>