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62" r:id="rId3"/>
    <p:sldId id="304" r:id="rId4"/>
    <p:sldId id="329" r:id="rId5"/>
    <p:sldId id="327" r:id="rId6"/>
    <p:sldId id="326" r:id="rId7"/>
    <p:sldId id="286" r:id="rId8"/>
    <p:sldId id="292" r:id="rId9"/>
    <p:sldId id="282" r:id="rId10"/>
    <p:sldId id="293" r:id="rId11"/>
    <p:sldId id="283" r:id="rId12"/>
    <p:sldId id="294" r:id="rId13"/>
    <p:sldId id="288" r:id="rId14"/>
    <p:sldId id="289" r:id="rId15"/>
    <p:sldId id="328" r:id="rId16"/>
    <p:sldId id="290" r:id="rId17"/>
    <p:sldId id="295" r:id="rId18"/>
    <p:sldId id="291" r:id="rId19"/>
    <p:sldId id="296" r:id="rId20"/>
    <p:sldId id="287" r:id="rId21"/>
    <p:sldId id="303" r:id="rId22"/>
    <p:sldId id="299" r:id="rId23"/>
    <p:sldId id="307" r:id="rId24"/>
    <p:sldId id="302" r:id="rId25"/>
    <p:sldId id="309" r:id="rId26"/>
    <p:sldId id="332" r:id="rId27"/>
    <p:sldId id="310" r:id="rId28"/>
    <p:sldId id="333" r:id="rId29"/>
    <p:sldId id="334" r:id="rId30"/>
    <p:sldId id="335" r:id="rId31"/>
    <p:sldId id="324" r:id="rId32"/>
    <p:sldId id="312" r:id="rId33"/>
    <p:sldId id="313" r:id="rId34"/>
    <p:sldId id="314" r:id="rId35"/>
    <p:sldId id="336" r:id="rId36"/>
    <p:sldId id="32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sk-SK" dirty="0"/>
          </a:p>
        </p:txBody>
      </p:sp>
      <p:sp>
        <p:nvSpPr>
          <p:cNvPr id="7" name="Obdĺž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6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á snímka s obrázk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sk-SK" dirty="0"/>
          </a:p>
        </p:txBody>
      </p:sp>
      <p:sp>
        <p:nvSpPr>
          <p:cNvPr id="9" name="Zástupný symbol obrázka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13" name="Zástupný symbol obrázka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14" name="Zástupný symbol obrázka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sk-SK" smtClean="0"/>
              <a:t>8. 12. 2016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sk-SK" smtClean="0"/>
              <a:pPr/>
              <a:t>8. 12. 2016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>
                <a:latin typeface="Calibri Light"/>
              </a:rPr>
              <a:t>Sacharidy a vláknina</a:t>
            </a:r>
            <a:endParaRPr lang="sk-SK" sz="44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000" b="0" i="0" spc="50" baseline="0" dirty="0">
                <a:solidFill>
                  <a:schemeClr val="bg1"/>
                </a:solidFill>
              </a:rPr>
              <a:t>BC.</a:t>
            </a:r>
            <a:r>
              <a:rPr lang="sk-SK" sz="2000" b="0" i="0" spc="50" dirty="0">
                <a:solidFill>
                  <a:schemeClr val="bg1"/>
                </a:solidFill>
              </a:rPr>
              <a:t> </a:t>
            </a:r>
            <a:r>
              <a:rPr lang="sk-SK" sz="2000" b="0" i="0" spc="50" baseline="0" dirty="0" err="1">
                <a:solidFill>
                  <a:schemeClr val="bg1"/>
                </a:solidFill>
              </a:rPr>
              <a:t>lenka</a:t>
            </a:r>
            <a:r>
              <a:rPr lang="sk-SK" sz="2000" b="0" i="0" spc="50" dirty="0">
                <a:solidFill>
                  <a:schemeClr val="bg1"/>
                </a:solidFill>
              </a:rPr>
              <a:t> Slobodníková</a:t>
            </a:r>
          </a:p>
          <a:p>
            <a:r>
              <a:rPr lang="sk-SK" baseline="0" dirty="0"/>
              <a:t>20.10.2016</a:t>
            </a:r>
            <a:endParaRPr lang="sk-SK" sz="2000" b="0" i="0" spc="50" baseline="0" dirty="0">
              <a:solidFill>
                <a:schemeClr val="bg1"/>
              </a:solidFill>
            </a:endParaRPr>
          </a:p>
        </p:txBody>
      </p:sp>
      <p:sp>
        <p:nvSpPr>
          <p:cNvPr id="5" name="Zástupný objekt pre obrázok 4"/>
          <p:cNvSpPr>
            <a:spLocks noGrp="1"/>
          </p:cNvSpPr>
          <p:nvPr>
            <p:ph type="pic" idx="10"/>
          </p:nvPr>
        </p:nvSpPr>
        <p:spPr/>
      </p:sp>
      <p:pic>
        <p:nvPicPr>
          <p:cNvPr id="1030" name="Picture 6" descr="http://www.pruvodcevyzivou.cz/wp-content/uploads/sachari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" y="642415"/>
            <a:ext cx="4025606" cy="41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edalne.sk/sk/pictures/zpravodajstvi/2011-01-07_pyramida%20upr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52" y="455446"/>
            <a:ext cx="3961598" cy="42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jekt pre obrázok 5"/>
          <p:cNvSpPr>
            <a:spLocks noGrp="1"/>
          </p:cNvSpPr>
          <p:nvPr>
            <p:ph type="pic" idx="11"/>
          </p:nvPr>
        </p:nvSpPr>
        <p:spPr/>
      </p:sp>
      <p:pic>
        <p:nvPicPr>
          <p:cNvPr id="1032" name="Picture 8" descr="http://img.ostium.cz/537/792/1-4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48" y="455445"/>
            <a:ext cx="3905250" cy="42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Dělení sacharidů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800" b="1" dirty="0">
                <a:solidFill>
                  <a:srgbClr val="595959"/>
                </a:solidFill>
              </a:rPr>
              <a:t>Oligosacharidy </a:t>
            </a:r>
            <a:r>
              <a:rPr lang="cs-CZ" sz="2800" dirty="0">
                <a:solidFill>
                  <a:srgbClr val="595959"/>
                </a:solidFill>
              </a:rPr>
              <a:t>– tvořené z 3 až 10 monosacharidových jednotek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800" b="1" i="0" dirty="0">
                <a:solidFill>
                  <a:srgbClr val="595959"/>
                </a:solidFill>
                <a:latin typeface="Calibri"/>
              </a:rPr>
              <a:t>Polysacharidy</a:t>
            </a:r>
            <a:r>
              <a:rPr lang="cs-CZ" sz="2800" b="0" i="0" dirty="0">
                <a:solidFill>
                  <a:srgbClr val="595959"/>
                </a:solidFill>
                <a:latin typeface="Calibri"/>
              </a:rPr>
              <a:t> - velký počet kovalentně vázaných monosacharidových jednotek</a:t>
            </a:r>
          </a:p>
          <a:p>
            <a:pPr lvl="1">
              <a:spcBef>
                <a:spcPts val="1800"/>
              </a:spcBef>
              <a:buClr>
                <a:srgbClr val="87A91B"/>
              </a:buClr>
              <a:buFont typeface="Arial"/>
              <a:buChar char="▪"/>
            </a:pP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škrob, glykogen, dextriny</a:t>
            </a:r>
          </a:p>
        </p:txBody>
      </p:sp>
      <p:pic>
        <p:nvPicPr>
          <p:cNvPr id="5" name="Picture 2" descr="Výsledok vyhľadávania obrázkov pre dopyt škro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-716" r="-157" b="57445"/>
          <a:stretch/>
        </p:blipFill>
        <p:spPr bwMode="auto">
          <a:xfrm>
            <a:off x="527902" y="4685122"/>
            <a:ext cx="5998590" cy="18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ok vyhľadávania obrázkov pre dopyt škro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4"/>
          <a:stretch/>
        </p:blipFill>
        <p:spPr bwMode="auto">
          <a:xfrm>
            <a:off x="7093669" y="4590854"/>
            <a:ext cx="4557860" cy="19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87A91B"/>
                </a:solidFill>
                <a:latin typeface="Calibri Light"/>
              </a:rPr>
              <a:t>polys</a:t>
            </a:r>
            <a:r>
              <a:rPr lang="sk-SK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acharidy</a:t>
            </a:r>
          </a:p>
        </p:txBody>
      </p:sp>
      <p:pic>
        <p:nvPicPr>
          <p:cNvPr id="5" name="Picture 2" descr="Výsledok vyhľadávania obrázkov pre dopyt škro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4"/>
          <a:stretch/>
        </p:blipFill>
        <p:spPr bwMode="auto">
          <a:xfrm>
            <a:off x="7093669" y="4590854"/>
            <a:ext cx="4557860" cy="19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714500"/>
            <a:ext cx="9467654" cy="4457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sk-SK" sz="2800" b="1" dirty="0"/>
              <a:t>Škrob</a:t>
            </a:r>
            <a:r>
              <a:rPr lang="cs-CZ" altLang="sk-SK" sz="2800" dirty="0"/>
              <a:t>: 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zásobní polysacharid rostlin 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chemicky je to směs dvou polymerů složených z molekul glukózy: </a:t>
            </a:r>
          </a:p>
          <a:p>
            <a:pPr lvl="2">
              <a:lnSpc>
                <a:spcPct val="80000"/>
              </a:lnSpc>
            </a:pPr>
            <a:r>
              <a:rPr lang="cs-CZ" altLang="sk-SK" sz="2600" b="1" dirty="0"/>
              <a:t>amylóza</a:t>
            </a:r>
            <a:r>
              <a:rPr lang="cs-CZ" altLang="sk-SK" sz="2600" dirty="0"/>
              <a:t> (s lineárními řetězci po několika set molekul glukózy)</a:t>
            </a:r>
          </a:p>
          <a:p>
            <a:pPr lvl="2">
              <a:lnSpc>
                <a:spcPct val="80000"/>
              </a:lnSpc>
            </a:pPr>
            <a:r>
              <a:rPr lang="cs-CZ" altLang="sk-SK" sz="2600" b="1" dirty="0"/>
              <a:t>amylopektin  </a:t>
            </a:r>
            <a:r>
              <a:rPr lang="cs-CZ" altLang="sk-SK" sz="2600" dirty="0"/>
              <a:t>(s bohatě větvenými glukózovými řetězci) </a:t>
            </a:r>
          </a:p>
          <a:p>
            <a:pPr lvl="1">
              <a:lnSpc>
                <a:spcPct val="80000"/>
              </a:lnSpc>
            </a:pPr>
            <a:endParaRPr lang="sk-SK" altLang="sk-SK" sz="2800" dirty="0"/>
          </a:p>
          <a:p>
            <a:pPr>
              <a:buClr>
                <a:srgbClr val="87A91B"/>
              </a:buClr>
              <a:buFont typeface="Arial"/>
              <a:buChar char="▪"/>
            </a:pPr>
            <a:endParaRPr lang="sk-SK" sz="26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Výsledok vyhľadávania obrázkov pre dopyt škro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-716" r="-157" b="57445"/>
          <a:stretch/>
        </p:blipFill>
        <p:spPr bwMode="auto">
          <a:xfrm>
            <a:off x="527902" y="4685122"/>
            <a:ext cx="5998590" cy="18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Rezistentní</a:t>
            </a:r>
            <a:r>
              <a:rPr lang="sk-SK" sz="3400" b="0" i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škrob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6887" y="1724894"/>
            <a:ext cx="9311113" cy="5434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5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Spotřeba cukru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sk-SK" sz="2200" dirty="0"/>
              <a:t>V posledních sto letech nárůst spotřeby rafinovaného cukru (sacharózy) </a:t>
            </a:r>
          </a:p>
          <a:p>
            <a:pPr>
              <a:lnSpc>
                <a:spcPct val="80000"/>
              </a:lnSpc>
            </a:pPr>
            <a:r>
              <a:rPr lang="cs-CZ" altLang="sk-SK" sz="2200" b="1" dirty="0"/>
              <a:t>Spotřeba cukru</a:t>
            </a:r>
            <a:r>
              <a:rPr lang="cs-CZ" altLang="sk-SK" sz="2200" dirty="0"/>
              <a:t> v průmyslově  vyspělých krajinách → 35 - 50 kg os./rok</a:t>
            </a:r>
          </a:p>
          <a:p>
            <a:pPr>
              <a:lnSpc>
                <a:spcPct val="80000"/>
              </a:lnSpc>
            </a:pPr>
            <a:r>
              <a:rPr lang="cs-CZ" altLang="sk-SK" sz="2200" dirty="0"/>
              <a:t>Cukr je čistá energetická živina →  neobsahuje žádné další biologicky významné látky</a:t>
            </a:r>
          </a:p>
          <a:p>
            <a:pPr lvl="1">
              <a:lnSpc>
                <a:spcPct val="80000"/>
              </a:lnSpc>
            </a:pPr>
            <a:r>
              <a:rPr lang="cs-CZ" altLang="sk-SK" sz="2000" dirty="0"/>
              <a:t>s růstem spotřeby cukru roste riziko nedostatečného přívodu esenciálních živin, vitamínů a minerálních látek</a:t>
            </a:r>
            <a:endParaRPr lang="cs-CZ" alt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6635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906308"/>
            <a:ext cx="9144000" cy="5257800"/>
          </a:xfrm>
        </p:spPr>
        <p:txBody>
          <a:bodyPr>
            <a:normAutofit/>
          </a:bodyPr>
          <a:lstStyle/>
          <a:p>
            <a:r>
              <a:rPr lang="cs-CZ" b="1" dirty="0"/>
              <a:t>Volné cukry </a:t>
            </a:r>
            <a:r>
              <a:rPr lang="cs-CZ" dirty="0"/>
              <a:t>- (z angl. free </a:t>
            </a:r>
            <a:r>
              <a:rPr lang="cs-CZ" dirty="0" err="1"/>
              <a:t>sugars</a:t>
            </a:r>
            <a:r>
              <a:rPr lang="cs-CZ" dirty="0"/>
              <a:t>) jsou všechny monosacharidy a disacharidy přidané do potraviny během zpracování, vaření nebo konzumace, plus cukry vyskytujíce se přirozeně v medu, ovocných džusech a sirupech</a:t>
            </a:r>
          </a:p>
          <a:p>
            <a:r>
              <a:rPr lang="cs-CZ" b="1" dirty="0"/>
              <a:t>Skryté cukry- </a:t>
            </a:r>
            <a:r>
              <a:rPr lang="cs-CZ" dirty="0"/>
              <a:t>přidávaný záměrně do potravin za účelem přislazení ale aj jako konzervační činidlo</a:t>
            </a:r>
          </a:p>
          <a:p>
            <a:pPr lvl="1"/>
            <a:r>
              <a:rPr lang="cs-CZ" altLang="sk-SK" dirty="0"/>
              <a:t>jsou obsaženy v potravinářských výrobcích - sladké pečivo, cukrářské výrobky, sušenky, džemy, kompoty, nealkoholické nápoje,…</a:t>
            </a:r>
            <a:endParaRPr lang="cs-CZ" dirty="0"/>
          </a:p>
          <a:p>
            <a:r>
              <a:rPr lang="cs-CZ" b="1" dirty="0"/>
              <a:t>Přirozeně se vyskytující cukry vs. přidané cukry</a:t>
            </a:r>
          </a:p>
          <a:p>
            <a:r>
              <a:rPr lang="cs-CZ" dirty="0"/>
              <a:t>Obecně se doporučuje snížit příjem přidaných jednoduchých cukrů na maximálně   10 % z celkové energetické dávky (cca 50 g/den)</a:t>
            </a:r>
          </a:p>
          <a:p>
            <a:pPr lvl="1"/>
            <a:r>
              <a:rPr lang="cs-CZ" dirty="0"/>
              <a:t>snížit především příjem cukrů ve formě slazených nápojů, sladkostí a dalších potravin s vysokým obsahem cukru</a:t>
            </a:r>
          </a:p>
        </p:txBody>
      </p:sp>
    </p:spTree>
    <p:extLst>
      <p:ext uri="{BB962C8B-B14F-4D97-AF65-F5344CB8AC3E}">
        <p14:creationId xmlns:p14="http://schemas.microsoft.com/office/powerpoint/2010/main" val="42510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2092" y="424831"/>
            <a:ext cx="9144000" cy="11430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87A91B"/>
                </a:solidFill>
                <a:latin typeface="Calibri Light"/>
              </a:rPr>
              <a:t>Sacharidy ve vybraných potravinách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718882"/>
              </p:ext>
            </p:extLst>
          </p:nvPr>
        </p:nvGraphicFramePr>
        <p:xfrm>
          <a:off x="1770904" y="1682131"/>
          <a:ext cx="8041064" cy="4348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20532">
                  <a:extLst>
                    <a:ext uri="{9D8B030D-6E8A-4147-A177-3AD203B41FA5}">
                      <a16:colId xmlns:a16="http://schemas.microsoft.com/office/drawing/2014/main" xmlns="" val="1279006312"/>
                    </a:ext>
                  </a:extLst>
                </a:gridCol>
                <a:gridCol w="4020532">
                  <a:extLst>
                    <a:ext uri="{9D8B030D-6E8A-4147-A177-3AD203B41FA5}">
                      <a16:colId xmlns:a16="http://schemas.microsoft.com/office/drawing/2014/main" xmlns="" val="38318436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Potravina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Obsah sacharidů</a:t>
                      </a:r>
                    </a:p>
                    <a:p>
                      <a:pPr algn="ctr"/>
                      <a:r>
                        <a:rPr lang="cs-CZ" noProof="0" dirty="0"/>
                        <a:t> (g/100g)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95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Cukr bílý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45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Med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81,7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056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Rýže loupaná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78,7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120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Pšeničná mouka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70,2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87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Žitná mouka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66,1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2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Ovesné vločky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55,8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76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Fazole bílá sušená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50,5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082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Čočka </a:t>
                      </a:r>
                      <a:r>
                        <a:rPr lang="cs-CZ" baseline="0" noProof="0" dirty="0"/>
                        <a:t> 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48,5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5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Chléb bílý pšeničný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46,5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254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Cizrna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27,2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2976802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1887863" y="6144911"/>
            <a:ext cx="804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Zdroj: http://www.nutridatabaze.cz/vyhledavani-potravin/podle-nutrientu/?id=7</a:t>
            </a:r>
          </a:p>
        </p:txBody>
      </p:sp>
    </p:spTree>
    <p:extLst>
      <p:ext uri="{BB962C8B-B14F-4D97-AF65-F5344CB8AC3E}">
        <p14:creationId xmlns:p14="http://schemas.microsoft.com/office/powerpoint/2010/main" val="34682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87A91B"/>
                </a:solidFill>
                <a:latin typeface="Calibri Light"/>
              </a:rPr>
              <a:t>Sacharidy ve vybraných potravinách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360505"/>
              </p:ext>
            </p:extLst>
          </p:nvPr>
        </p:nvGraphicFramePr>
        <p:xfrm>
          <a:off x="1762812" y="1714500"/>
          <a:ext cx="8041064" cy="43425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20532">
                  <a:extLst>
                    <a:ext uri="{9D8B030D-6E8A-4147-A177-3AD203B41FA5}">
                      <a16:colId xmlns:a16="http://schemas.microsoft.com/office/drawing/2014/main" xmlns="" val="1279006312"/>
                    </a:ext>
                  </a:extLst>
                </a:gridCol>
                <a:gridCol w="4020532">
                  <a:extLst>
                    <a:ext uri="{9D8B030D-6E8A-4147-A177-3AD203B41FA5}">
                      <a16:colId xmlns:a16="http://schemas.microsoft.com/office/drawing/2014/main" xmlns="" val="38318436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Potravina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Obsah sacharidů</a:t>
                      </a:r>
                    </a:p>
                    <a:p>
                      <a:pPr algn="ctr"/>
                      <a:r>
                        <a:rPr lang="cs-CZ" noProof="0" dirty="0"/>
                        <a:t> (g/100g)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95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Hořká čokoláda (70</a:t>
                      </a:r>
                      <a:r>
                        <a:rPr lang="cs-CZ" baseline="0" noProof="0" dirty="0"/>
                        <a:t> – 85%</a:t>
                      </a:r>
                      <a:r>
                        <a:rPr lang="cs-CZ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35,0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752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Brambory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45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Ovoce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10 – 20</a:t>
                      </a:r>
                      <a:r>
                        <a:rPr lang="cs-CZ" baseline="0" noProof="0" dirty="0"/>
                        <a:t> 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0563729"/>
                  </a:ext>
                </a:extLst>
              </a:tr>
              <a:tr h="369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Zelenina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3 – 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120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Mléko kravské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noProof="0" dirty="0"/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87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Tvaroh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2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Sýry</a:t>
                      </a:r>
                      <a:r>
                        <a:rPr lang="cs-CZ" baseline="0" noProof="0" dirty="0"/>
                        <a:t> 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1 – 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76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Játra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0 – 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08291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Salámy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50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aseline="0" noProof="0" dirty="0"/>
                        <a:t> Maso 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2976802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879771" y="6177280"/>
            <a:ext cx="804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Zdroj: http://www.nutridatabaze.cz/vyhledavani-potravin/podle-nutrientu/?id=7</a:t>
            </a:r>
          </a:p>
        </p:txBody>
      </p:sp>
    </p:spTree>
    <p:extLst>
      <p:ext uri="{BB962C8B-B14F-4D97-AF65-F5344CB8AC3E}">
        <p14:creationId xmlns:p14="http://schemas.microsoft.com/office/powerpoint/2010/main" val="35680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Glykemický</a:t>
            </a:r>
            <a:r>
              <a:rPr lang="cs-CZ" sz="3400" b="0" i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index (GI)</a:t>
            </a:r>
            <a:endParaRPr lang="cs-CZ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r>
                  <a:rPr lang="cs-CZ" sz="2600" dirty="0">
                    <a:solidFill>
                      <a:srgbClr val="595959"/>
                    </a:solidFill>
                  </a:rPr>
                  <a:t>Poměrná veličina, která porovnává krevní glukózu po konzumaci potraviny s hladinou krevní glukózy po podaní referenční potraviny (glukóza nebo bílý chléb)</a:t>
                </a:r>
              </a:p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r>
                  <a:rPr lang="cs-CZ" sz="2600" dirty="0">
                    <a:solidFill>
                      <a:srgbClr val="595959"/>
                    </a:solidFill>
                  </a:rPr>
                  <a:t>Porovnaní ploch pod křivkou při stejné dávce glukózy (50 g glukózy a množství potraviny, které obsahuje 50 g glukózy)</a:t>
                </a:r>
              </a:p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r>
                  <a:rPr lang="cs-CZ" sz="2600" dirty="0">
                    <a:solidFill>
                      <a:srgbClr val="595959"/>
                    </a:solidFill>
                  </a:rPr>
                  <a:t>GI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plocha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testovanej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potraviny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ploch</m:t>
                        </m:r>
                        <m:r>
                          <m:rPr>
                            <m:nor/>
                          </m:rPr>
                          <a:rPr lang="cs-CZ" sz="2600" b="0" i="0" smtClean="0">
                            <a:solidFill>
                              <a:srgbClr val="595959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referen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č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nej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potraviny</m:t>
                        </m:r>
                        <m:r>
                          <m:rPr>
                            <m:nor/>
                          </m:rPr>
                          <a:rPr lang="cs-CZ" sz="2600">
                            <a:solidFill>
                              <a:srgbClr val="595959"/>
                            </a:solidFill>
                          </a:rPr>
                          <m:t> </m:t>
                        </m:r>
                      </m:den>
                    </m:f>
                    <m:r>
                      <a:rPr lang="cs-CZ" sz="26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6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100</m:t>
                    </m:r>
                  </m:oMath>
                </a14:m>
                <a:endParaRPr lang="cs-CZ" sz="2600" b="0" i="0" dirty="0">
                  <a:solidFill>
                    <a:srgbClr val="595959"/>
                  </a:solidFill>
                  <a:latin typeface="Calibri"/>
                </a:endParaRPr>
              </a:p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r>
                  <a:rPr lang="cs-CZ" sz="2600" dirty="0">
                    <a:solidFill>
                      <a:srgbClr val="595959"/>
                    </a:solidFill>
                    <a:latin typeface="Calibri"/>
                  </a:rPr>
                  <a:t>Bezrozměrné číslo </a:t>
                </a:r>
                <a:endParaRPr lang="cs-CZ" sz="2600" b="0" i="0" dirty="0">
                  <a:solidFill>
                    <a:srgbClr val="59595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7" t="-2049" r="-4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9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Glykemický</a:t>
            </a:r>
            <a:r>
              <a:rPr lang="sk-SK" sz="3400" b="0" i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index (GI)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7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27559" r="14524" b="3642"/>
          <a:stretch/>
        </p:blipFill>
        <p:spPr>
          <a:xfrm>
            <a:off x="1524000" y="1685261"/>
            <a:ext cx="8768316" cy="4680657"/>
          </a:xfrm>
        </p:spPr>
      </p:pic>
    </p:spTree>
    <p:extLst>
      <p:ext uri="{BB962C8B-B14F-4D97-AF65-F5344CB8AC3E}">
        <p14:creationId xmlns:p14="http://schemas.microsoft.com/office/powerpoint/2010/main" val="34701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Testuje se na 10 dobrovolnících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dirty="0">
                <a:solidFill>
                  <a:srgbClr val="595959"/>
                </a:solidFill>
                <a:latin typeface="Calibri"/>
              </a:rPr>
              <a:t>Odběr krve z prstu po 15 nebo 30 min. po dobu 2 hod. po konzumaci testované potraviny nebo glukózy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endParaRPr lang="sk-SK" sz="26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Glykemický</a:t>
            </a:r>
            <a:r>
              <a:rPr lang="sk-SK" sz="3400" b="0" i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index (GI)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423228"/>
              </p:ext>
            </p:extLst>
          </p:nvPr>
        </p:nvGraphicFramePr>
        <p:xfrm>
          <a:off x="946483" y="3564427"/>
          <a:ext cx="10299033" cy="20740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27282">
                  <a:extLst>
                    <a:ext uri="{9D8B030D-6E8A-4147-A177-3AD203B41FA5}">
                      <a16:colId xmlns:a16="http://schemas.microsoft.com/office/drawing/2014/main" xmlns="" val="2945248918"/>
                    </a:ext>
                  </a:extLst>
                </a:gridCol>
                <a:gridCol w="1412115">
                  <a:extLst>
                    <a:ext uri="{9D8B030D-6E8A-4147-A177-3AD203B41FA5}">
                      <a16:colId xmlns:a16="http://schemas.microsoft.com/office/drawing/2014/main" xmlns="" val="3653334352"/>
                    </a:ext>
                  </a:extLst>
                </a:gridCol>
                <a:gridCol w="7559636">
                  <a:extLst>
                    <a:ext uri="{9D8B030D-6E8A-4147-A177-3AD203B41FA5}">
                      <a16:colId xmlns:a16="http://schemas.microsoft.com/office/drawing/2014/main" xmlns="" val="1300918905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/>
                        <a:t>Hodnoty GI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Potraviny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0932050"/>
                  </a:ext>
                </a:extLst>
              </a:tr>
              <a:tr h="428139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&lt;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Nízky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Zelenina, mliečne</a:t>
                      </a:r>
                      <a:r>
                        <a:rPr lang="sk-SK" baseline="0" dirty="0"/>
                        <a:t> výrobky, laktóza, strukoviny, orechy, mäso, vajcia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40713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56 – 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Stredný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Obilné vločky</a:t>
                      </a:r>
                      <a:r>
                        <a:rPr lang="sk-SK" baseline="0" dirty="0"/>
                        <a:t>, cestoviny, kukurica, celozrnné pečivo, sušené ovocie, väčšina čerstvého ovocia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59487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&gt;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Vysoký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Sladené nápoje, sušienky,</a:t>
                      </a:r>
                      <a:r>
                        <a:rPr lang="sk-SK" baseline="0" dirty="0"/>
                        <a:t> oplátky, sladkosti, buchty, koláče, bonbóny, glukóza, zmrzlina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86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význam </a:t>
            </a:r>
            <a:r>
              <a:rPr lang="sk-SK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sacharidŮ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2083324"/>
            <a:ext cx="9144000" cy="408887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altLang="sk-SK" sz="2800" dirty="0"/>
              <a:t>Nejvýznamnější zdroj energie 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altLang="sk-SK" sz="2600" dirty="0"/>
              <a:t>50 – 60 % z celkového energetického příjmu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altLang="sk-SK" sz="2600" dirty="0"/>
              <a:t>4 g/kg/den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altLang="sk-SK" sz="2800" dirty="0"/>
              <a:t>Zásobní látka – glykogen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altLang="sk-SK" sz="2800" dirty="0"/>
              <a:t>Dodávají uhlíkové atomy k biosyntézám</a:t>
            </a:r>
            <a:endParaRPr lang="cs-CZ" altLang="sk-SK" sz="2800" b="1" dirty="0"/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altLang="sk-SK" sz="2800" dirty="0"/>
              <a:t>Součást nukleotidů, RNA a DNA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altLang="sk-SK" sz="2800" dirty="0" err="1"/>
              <a:t>Liposacharidy</a:t>
            </a:r>
            <a:r>
              <a:rPr lang="cs-CZ" altLang="sk-SK" sz="2800" dirty="0"/>
              <a:t>, proteoglykany a glykoproteiny </a:t>
            </a:r>
          </a:p>
          <a:p>
            <a:pPr marL="45720" indent="0">
              <a:buClr>
                <a:srgbClr val="87A91B"/>
              </a:buClr>
              <a:buNone/>
            </a:pPr>
            <a:r>
              <a:rPr lang="cs-CZ" altLang="sk-SK" sz="2800" dirty="0"/>
              <a:t>  jako součást membrán a tkání</a:t>
            </a:r>
            <a:endParaRPr lang="cs-CZ" sz="2000" b="0" i="0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2052" name="Picture 4" descr="http://vesmir.cz/wp-content/uploads/2015/02/rna-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15" y="457200"/>
            <a:ext cx="2949231" cy="60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Co ovlivňuje GI???</a:t>
            </a:r>
          </a:p>
        </p:txBody>
      </p:sp>
      <p:pic>
        <p:nvPicPr>
          <p:cNvPr id="7172" name="Picture 4" descr="http://t1.aimg.sk/magaziny/mYYf3ZzpRyXLkimJw2O9qw.jpg?t=L2ZpdC1pbi82MDB4MA%3D%3D&amp;h=_LPzchuISH8ZYhTX0PTDWQ&amp;e=2145916800&amp;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31" y="3578154"/>
            <a:ext cx="5715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b="0" i="0" dirty="0">
                <a:solidFill>
                  <a:srgbClr val="595959"/>
                </a:solidFill>
              </a:rPr>
              <a:t>Typ a množství sacharidů (jednoduchých cukrů) a škrobů</a:t>
            </a:r>
            <a:endParaRPr lang="cs-CZ" dirty="0">
              <a:solidFill>
                <a:srgbClr val="595959"/>
              </a:solidFill>
            </a:endParaRP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Malé částice s větším povrchem ↑ GI (mouka)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Neporušená vláknina (neporušené zrna) ↓GI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Zralost ovoce ↑ GI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Kuchyňská úprava (tepelné zpravování, mletí)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Individuální reakce jedince </a:t>
            </a:r>
          </a:p>
        </p:txBody>
      </p:sp>
    </p:spTree>
    <p:extLst>
      <p:ext uri="{BB962C8B-B14F-4D97-AF65-F5344CB8AC3E}">
        <p14:creationId xmlns:p14="http://schemas.microsoft.com/office/powerpoint/2010/main" val="41479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Glykemická nálož (</a:t>
            </a:r>
            <a:r>
              <a:rPr lang="cs-CZ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glycaemic</a:t>
            </a: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cs-CZ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load</a:t>
            </a: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- GL)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r>
                  <a:rPr lang="cs-CZ" sz="2600" b="0" i="0" dirty="0">
                    <a:solidFill>
                      <a:srgbClr val="595959"/>
                    </a:solidFill>
                    <a:latin typeface="Calibri"/>
                  </a:rPr>
                  <a:t>Určuje kvantitu sacharidů</a:t>
                </a:r>
              </a:p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r>
                  <a:rPr lang="cs-CZ" sz="2600" dirty="0">
                    <a:solidFill>
                      <a:srgbClr val="595959"/>
                    </a:solidFill>
                    <a:latin typeface="Calibri"/>
                  </a:rPr>
                  <a:t>Zohledňuje účinek dané potraviny na glykémii i celkové množství sacharidů v potravině</a:t>
                </a:r>
              </a:p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endParaRPr lang="cs-CZ" sz="2600" b="0" i="0" dirty="0">
                  <a:solidFill>
                    <a:srgbClr val="595959"/>
                  </a:solidFill>
                  <a:latin typeface="Calibri"/>
                </a:endParaRPr>
              </a:p>
              <a:p>
                <a14:m>
                  <m:oMath xmlns:m="http://schemas.openxmlformats.org/officeDocument/2006/math">
                    <m:r>
                      <a:rPr lang="cs-CZ" altLang="sk-SK" sz="2800" b="0" i="1" smtClean="0">
                        <a:latin typeface="Cambria Math" panose="02040503050406030204" pitchFamily="18" charset="0"/>
                      </a:rPr>
                      <m:t>𝐺𝐿</m:t>
                    </m:r>
                    <m:r>
                      <a:rPr lang="cs-CZ" altLang="sk-SK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sk-SK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altLang="sk-SK" sz="2800"/>
                          <m:t>obsah</m:t>
                        </m:r>
                        <m:r>
                          <m:rPr>
                            <m:nor/>
                          </m:rPr>
                          <a:rPr lang="cs-CZ" altLang="sk-SK" sz="2800" b="0" i="0" smtClean="0"/>
                          <m:t> </m:t>
                        </m:r>
                        <m:r>
                          <m:rPr>
                            <m:nor/>
                          </m:rPr>
                          <a:rPr lang="cs-CZ" altLang="sk-SK" sz="2800"/>
                          <m:t>sacharid</m:t>
                        </m:r>
                        <m:r>
                          <m:rPr>
                            <m:nor/>
                          </m:rPr>
                          <a:rPr lang="sk-SK" altLang="sk-SK" sz="2800" b="0" i="0" smtClean="0"/>
                          <m:t>ů</m:t>
                        </m:r>
                        <m:r>
                          <m:rPr>
                            <m:nor/>
                          </m:rPr>
                          <a:rPr lang="cs-CZ" altLang="sk-SK" sz="2800"/>
                          <m:t> </m:t>
                        </m:r>
                        <m:r>
                          <m:rPr>
                            <m:nor/>
                          </m:rPr>
                          <a:rPr lang="cs-CZ" altLang="sk-SK" sz="2800"/>
                          <m:t>v</m:t>
                        </m:r>
                        <m:r>
                          <m:rPr>
                            <m:nor/>
                          </m:rPr>
                          <a:rPr lang="cs-CZ" altLang="sk-SK" sz="2800"/>
                          <m:t> </m:t>
                        </m:r>
                        <m:r>
                          <m:rPr>
                            <m:nor/>
                          </m:rPr>
                          <a:rPr lang="cs-CZ" altLang="sk-SK" sz="2800"/>
                          <m:t>potravi</m:t>
                        </m:r>
                        <m:r>
                          <m:rPr>
                            <m:nor/>
                          </m:rPr>
                          <a:rPr lang="sk-SK" altLang="sk-SK" sz="2800" b="0" i="0" smtClean="0"/>
                          <m:t>n</m:t>
                        </m:r>
                        <m:r>
                          <m:rPr>
                            <m:nor/>
                          </m:rPr>
                          <a:rPr lang="sk-SK" altLang="sk-SK" sz="2800" b="0" i="0" smtClean="0"/>
                          <m:t>ě</m:t>
                        </m:r>
                        <m:r>
                          <a:rPr lang="cs-CZ" altLang="sk-SK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sk-SK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altLang="sk-SK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altLang="sk-SK" sz="2800" i="1">
                            <a:latin typeface="Cambria Math" panose="02040503050406030204" pitchFamily="18" charset="0"/>
                          </a:rPr>
                          <m:t>𝐺𝐼</m:t>
                        </m:r>
                        <m:r>
                          <m:rPr>
                            <m:nor/>
                          </m:rPr>
                          <a:rPr lang="cs-CZ" altLang="sk-SK" sz="280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altLang="sk-SK" sz="2800"/>
                          <m:t>100 </m:t>
                        </m:r>
                      </m:den>
                    </m:f>
                  </m:oMath>
                </a14:m>
                <a:endParaRPr lang="cs-CZ" altLang="sk-SK" sz="2800" dirty="0"/>
              </a:p>
              <a:p>
                <a:pPr>
                  <a:buClr>
                    <a:srgbClr val="87A91B"/>
                  </a:buClr>
                  <a:buFont typeface="Arial"/>
                  <a:buChar char="▪"/>
                </a:pPr>
                <a:endParaRPr lang="cs-CZ" sz="2600" b="0" i="0" dirty="0">
                  <a:solidFill>
                    <a:srgbClr val="59595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7" t="-2049" r="-113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68068"/>
              </p:ext>
            </p:extLst>
          </p:nvPr>
        </p:nvGraphicFramePr>
        <p:xfrm>
          <a:off x="2159591" y="4920983"/>
          <a:ext cx="5315098" cy="11257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57549">
                  <a:extLst>
                    <a:ext uri="{9D8B030D-6E8A-4147-A177-3AD203B41FA5}">
                      <a16:colId xmlns:a16="http://schemas.microsoft.com/office/drawing/2014/main" xmlns="" val="2945248918"/>
                    </a:ext>
                  </a:extLst>
                </a:gridCol>
                <a:gridCol w="2657549">
                  <a:extLst>
                    <a:ext uri="{9D8B030D-6E8A-4147-A177-3AD203B41FA5}">
                      <a16:colId xmlns:a16="http://schemas.microsoft.com/office/drawing/2014/main" xmlns="" val="3653334352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sk-SK" dirty="0"/>
                        <a:t>Hodnoty GL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0932050"/>
                  </a:ext>
                </a:extLst>
              </a:tr>
              <a:tr h="389153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Nízká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40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&gt;10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noProof="0" dirty="0"/>
                        <a:t>Vysoká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594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8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3367" y="571500"/>
            <a:ext cx="91440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3600" b="0" i="0" baseline="0" dirty="0">
                <a:solidFill>
                  <a:srgbClr val="87A91B"/>
                </a:solidFill>
                <a:latin typeface="Calibri Light"/>
              </a:rPr>
              <a:t>Vláknina</a:t>
            </a:r>
            <a:r>
              <a:rPr lang="cs-CZ" sz="3400" b="0" i="0" baseline="0" dirty="0">
                <a:solidFill>
                  <a:srgbClr val="87A91B"/>
                </a:solidFill>
                <a:latin typeface="Calibri Light"/>
              </a:rPr>
              <a:t/>
            </a:r>
            <a:br>
              <a:rPr lang="cs-CZ" sz="3400" b="0" i="0" baseline="0" dirty="0">
                <a:solidFill>
                  <a:srgbClr val="87A91B"/>
                </a:solidFill>
                <a:latin typeface="Calibri Light"/>
              </a:rPr>
            </a:br>
            <a:r>
              <a:rPr lang="cs-CZ" sz="2700" dirty="0">
                <a:solidFill>
                  <a:srgbClr val="595959"/>
                </a:solidFill>
                <a:latin typeface="Calibri"/>
              </a:rPr>
              <a:t>Americká asociace cereálních </a:t>
            </a:r>
            <a:r>
              <a:rPr lang="cs-CZ" sz="2700" dirty="0">
                <a:solidFill>
                  <a:schemeClr val="tx1"/>
                </a:solidFill>
                <a:latin typeface="Calibri"/>
              </a:rPr>
              <a:t>chemiků, 2001</a:t>
            </a:r>
            <a:r>
              <a:rPr lang="sk-SK" sz="3600" dirty="0">
                <a:solidFill>
                  <a:srgbClr val="595959"/>
                </a:solidFill>
                <a:latin typeface="Calibri"/>
              </a:rPr>
              <a:t/>
            </a:r>
            <a:br>
              <a:rPr lang="sk-SK" sz="3600" dirty="0">
                <a:solidFill>
                  <a:srgbClr val="595959"/>
                </a:solidFill>
                <a:latin typeface="Calibri"/>
              </a:rPr>
            </a:b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Vlákninu tvoří jedlé části rostlin nebo analogické sacharidy, které jsou odolné vůči trávení a absorpci v lidském tenkém </a:t>
            </a:r>
            <a:r>
              <a:rPr lang="cs-CZ" sz="2600" dirty="0">
                <a:solidFill>
                  <a:srgbClr val="595959"/>
                </a:solidFill>
                <a:latin typeface="Calibri"/>
              </a:rPr>
              <a:t>střevě</a:t>
            </a: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 a jsou úplně nebo částečně fermentovány v tlustém střevě.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dirty="0">
                <a:solidFill>
                  <a:srgbClr val="595959"/>
                </a:solidFill>
                <a:latin typeface="Calibri"/>
              </a:rPr>
              <a:t>Zahrnuje polysacharidy, oligosacharidy, lignin a přidružené rostlinné složky.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Vláknina není přímo využitelná jako zdroj energie, ale až po její fermentaci (1g = 3-8 </a:t>
            </a:r>
            <a:r>
              <a:rPr lang="cs-CZ" sz="2600" b="0" i="0" dirty="0" err="1">
                <a:solidFill>
                  <a:srgbClr val="595959"/>
                </a:solidFill>
                <a:latin typeface="Calibri"/>
              </a:rPr>
              <a:t>kJ</a:t>
            </a: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)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dirty="0">
                <a:solidFill>
                  <a:srgbClr val="595959"/>
                </a:solidFill>
                <a:latin typeface="Calibri"/>
              </a:rPr>
              <a:t>Prospěšné fyziologické účinky vlákniny: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2400" b="0" i="0" dirty="0">
                <a:solidFill>
                  <a:srgbClr val="595959"/>
                </a:solidFill>
                <a:latin typeface="Calibri"/>
              </a:rPr>
              <a:t>Laxativní a/nebo upravující hladinu cholesterolu v krvi a/nebo upravující hladinu glukózy v krvi a další vlastnosti</a:t>
            </a:r>
          </a:p>
        </p:txBody>
      </p:sp>
    </p:spTree>
    <p:extLst>
      <p:ext uri="{BB962C8B-B14F-4D97-AF65-F5344CB8AC3E}">
        <p14:creationId xmlns:p14="http://schemas.microsoft.com/office/powerpoint/2010/main" val="1462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87A91B"/>
                </a:solidFill>
                <a:latin typeface="Calibri Light"/>
              </a:rPr>
              <a:t>vláknina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1" i="0" dirty="0">
                <a:solidFill>
                  <a:srgbClr val="595959"/>
                </a:solidFill>
                <a:latin typeface="Calibri"/>
              </a:rPr>
              <a:t>Neškrobové polysacharidy: </a:t>
            </a:r>
            <a:r>
              <a:rPr lang="cs-CZ" sz="2600" i="0" dirty="0">
                <a:solidFill>
                  <a:srgbClr val="595959"/>
                </a:solidFill>
                <a:latin typeface="Calibri"/>
              </a:rPr>
              <a:t>c</a:t>
            </a:r>
            <a:r>
              <a:rPr lang="cs-CZ" sz="2400" dirty="0">
                <a:solidFill>
                  <a:srgbClr val="595959"/>
                </a:solidFill>
                <a:latin typeface="Calibri"/>
              </a:rPr>
              <a:t>elulóza, hemicelulóza, pektin, gumy, slizy, chitin, beta </a:t>
            </a:r>
            <a:r>
              <a:rPr lang="cs-CZ" sz="2400" dirty="0" err="1">
                <a:solidFill>
                  <a:srgbClr val="595959"/>
                </a:solidFill>
                <a:latin typeface="Calibri"/>
              </a:rPr>
              <a:t>glukany</a:t>
            </a:r>
            <a:endParaRPr lang="cs-CZ" sz="2400" b="0" i="0" dirty="0">
              <a:solidFill>
                <a:srgbClr val="595959"/>
              </a:solidFill>
              <a:latin typeface="Calibri"/>
            </a:endParaRP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1" dirty="0">
                <a:solidFill>
                  <a:srgbClr val="595959"/>
                </a:solidFill>
                <a:latin typeface="Calibri"/>
              </a:rPr>
              <a:t>Nestravitelné oligosacharidy: </a:t>
            </a:r>
            <a:r>
              <a:rPr lang="cs-CZ" sz="2600" dirty="0">
                <a:solidFill>
                  <a:srgbClr val="595959"/>
                </a:solidFill>
                <a:latin typeface="Calibri"/>
              </a:rPr>
              <a:t>inulin</a:t>
            </a:r>
            <a:r>
              <a:rPr lang="cs-CZ" sz="2400" dirty="0">
                <a:solidFill>
                  <a:srgbClr val="595959"/>
                </a:solidFill>
                <a:latin typeface="Calibri"/>
              </a:rPr>
              <a:t> 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1" i="0" dirty="0">
                <a:solidFill>
                  <a:srgbClr val="595959"/>
                </a:solidFill>
                <a:latin typeface="Calibri"/>
              </a:rPr>
              <a:t>Rezistentní škroby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1" dirty="0">
                <a:solidFill>
                  <a:srgbClr val="595959"/>
                </a:solidFill>
                <a:latin typeface="Calibri"/>
              </a:rPr>
              <a:t>Lignin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600" b="1" i="0" dirty="0">
                <a:solidFill>
                  <a:srgbClr val="595959"/>
                </a:solidFill>
                <a:latin typeface="Calibri"/>
              </a:rPr>
              <a:t>Další přidružené složky: </a:t>
            </a:r>
            <a:r>
              <a:rPr lang="cs-CZ" sz="2600" i="0" dirty="0">
                <a:solidFill>
                  <a:srgbClr val="595959"/>
                </a:solidFill>
                <a:latin typeface="Calibri"/>
              </a:rPr>
              <a:t>v</a:t>
            </a:r>
            <a:r>
              <a:rPr lang="cs-CZ" sz="2400" dirty="0">
                <a:solidFill>
                  <a:srgbClr val="595959"/>
                </a:solidFill>
                <a:latin typeface="Calibri"/>
              </a:rPr>
              <a:t>osky, taniny, saponiny</a:t>
            </a:r>
            <a:endParaRPr lang="cs-CZ" sz="2400" b="0" i="0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7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87A91B"/>
                </a:solidFill>
              </a:rPr>
              <a:t>Rozdělení vlákniny – WHO,1998 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WHO doporučila nerozdělovat vlákninu na rozpustnou a nerozpustnou, protože rozdělení platí jen pro některé ze složek obou skupin</a:t>
            </a:r>
          </a:p>
          <a:p>
            <a:r>
              <a:rPr lang="cs-CZ" dirty="0"/>
              <a:t>V potravinách se vyskytuje směs rozpustné a nerozpustné vlákniny</a:t>
            </a:r>
          </a:p>
          <a:p>
            <a:r>
              <a:rPr lang="cs-CZ" dirty="0"/>
              <a:t>Rozpustnost ve vodě neurčuje fyziologický efekt</a:t>
            </a:r>
          </a:p>
        </p:txBody>
      </p:sp>
    </p:spTree>
    <p:extLst>
      <p:ext uri="{BB962C8B-B14F-4D97-AF65-F5344CB8AC3E}">
        <p14:creationId xmlns:p14="http://schemas.microsoft.com/office/powerpoint/2010/main" val="15254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87A91B"/>
                </a:solidFill>
              </a:rPr>
              <a:t>Vláknina a zdraví</a:t>
            </a: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1666959" y="1714500"/>
            <a:ext cx="9001041" cy="4462272"/>
          </a:xfrm>
        </p:spPr>
        <p:txBody>
          <a:bodyPr>
            <a:normAutofit/>
          </a:bodyPr>
          <a:lstStyle/>
          <a:p>
            <a:r>
              <a:rPr lang="cs-CZ" sz="2400" dirty="0"/>
              <a:t>V tlustém střevě částečně nebo úplně fermentována střevními baktériemi za vzniku mastných kyselin s krátkým řetězcem</a:t>
            </a:r>
          </a:p>
          <a:p>
            <a:pPr lvl="1"/>
            <a:r>
              <a:rPr lang="cs-CZ" sz="2200" dirty="0"/>
              <a:t>→ E substrát pro </a:t>
            </a:r>
            <a:r>
              <a:rPr lang="cs-CZ" sz="2200" dirty="0" err="1"/>
              <a:t>kolonocyty</a:t>
            </a:r>
            <a:endParaRPr lang="cs-CZ" sz="2200" dirty="0"/>
          </a:p>
          <a:p>
            <a:r>
              <a:rPr lang="cs-CZ" sz="2400" dirty="0"/>
              <a:t>Bobtná, tvoří </a:t>
            </a:r>
            <a:r>
              <a:rPr lang="cs-CZ" sz="2400" dirty="0" err="1"/>
              <a:t>gelovité</a:t>
            </a:r>
            <a:r>
              <a:rPr lang="cs-CZ" sz="2400" dirty="0"/>
              <a:t> prostředí v tenkém střevě (schopnost vázat vodu), zvětšuje objem střevního obsahu, podpora peristaltiky, urychluje transit-</a:t>
            </a:r>
            <a:r>
              <a:rPr lang="cs-CZ" sz="2400" dirty="0" err="1"/>
              <a:t>time</a:t>
            </a:r>
            <a:endParaRPr lang="cs-CZ" sz="2400" dirty="0"/>
          </a:p>
          <a:p>
            <a:pPr lvl="1"/>
            <a:r>
              <a:rPr lang="cs-CZ" sz="2200" dirty="0"/>
              <a:t>působí proti zácpě a její komplikacím</a:t>
            </a:r>
          </a:p>
          <a:p>
            <a:r>
              <a:rPr lang="cs-CZ" sz="2400" dirty="0"/>
              <a:t>Zpomaluje vstřebávaní glukózy a mastných kyselin přes střevní stenu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80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87A91B"/>
                </a:solidFill>
                <a:latin typeface="Calibri Light"/>
              </a:rPr>
              <a:t>výživové</a:t>
            </a:r>
            <a:r>
              <a:rPr lang="sk-SK" dirty="0">
                <a:solidFill>
                  <a:srgbClr val="87A91B"/>
                </a:solidFill>
                <a:latin typeface="Calibri Light"/>
              </a:rPr>
              <a:t> </a:t>
            </a:r>
            <a:r>
              <a:rPr lang="cs-CZ" dirty="0">
                <a:solidFill>
                  <a:srgbClr val="87A91B"/>
                </a:solidFill>
                <a:latin typeface="Calibri Light"/>
              </a:rPr>
              <a:t>tvrzení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pic>
        <p:nvPicPr>
          <p:cNvPr id="3074" name="Picture 2" descr="http://www.kaloricketabulky.sk/fotografie-velka/65b3388448544439/knackebrot-razny-s-vysokym-obsahom-vlakniny-ra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91" y="3028689"/>
            <a:ext cx="5263114" cy="35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b="0" i="0" dirty="0">
                <a:solidFill>
                  <a:srgbClr val="595959"/>
                </a:solidFill>
                <a:latin typeface="Calibri"/>
              </a:rPr>
              <a:t>Obsah vlákniny ve </a:t>
            </a:r>
            <a:r>
              <a:rPr lang="cs-CZ" sz="2400" dirty="0">
                <a:solidFill>
                  <a:srgbClr val="595959"/>
                </a:solidFill>
              </a:rPr>
              <a:t>výrobku nejméně  3 g /100 g → výrobek obsahuje vlákninu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dirty="0">
                <a:solidFill>
                  <a:srgbClr val="595959"/>
                </a:solidFill>
              </a:rPr>
              <a:t>Obsah vlákniny ve výrobku nejméně  6 g /100 g → výrobek s vysokým obsahem vlákniny</a:t>
            </a:r>
            <a:endParaRPr lang="cs-CZ" sz="2400" b="0" i="0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8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Zdravotní </a:t>
            </a:r>
            <a:r>
              <a:rPr lang="cs-CZ" dirty="0"/>
              <a:t>tvrzení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1900" b="1" dirty="0"/>
              <a:t>ALFA-</a:t>
            </a:r>
            <a:r>
              <a:rPr lang="sk-SK" sz="1900" b="1" dirty="0" err="1"/>
              <a:t>cyklodextrin</a:t>
            </a:r>
            <a:r>
              <a:rPr lang="sk-SK" sz="1900" b="1" dirty="0"/>
              <a:t> </a:t>
            </a:r>
          </a:p>
          <a:p>
            <a:pPr lvl="1"/>
            <a:r>
              <a:rPr lang="sk-SK" sz="1700" dirty="0" err="1"/>
              <a:t>konzumace</a:t>
            </a:r>
            <a:r>
              <a:rPr lang="sk-SK" sz="1700" dirty="0"/>
              <a:t> alfa-</a:t>
            </a:r>
            <a:r>
              <a:rPr lang="sk-SK" sz="1700" dirty="0" err="1"/>
              <a:t>cyklodextrinu</a:t>
            </a:r>
            <a:r>
              <a:rPr lang="sk-SK" sz="1700" dirty="0"/>
              <a:t> </a:t>
            </a:r>
            <a:r>
              <a:rPr lang="sk-SK" sz="1700" dirty="0" err="1"/>
              <a:t>jakožto</a:t>
            </a:r>
            <a:r>
              <a:rPr lang="sk-SK" sz="1700" dirty="0"/>
              <a:t> </a:t>
            </a:r>
            <a:r>
              <a:rPr lang="sk-SK" sz="1700" dirty="0" err="1"/>
              <a:t>součásti</a:t>
            </a:r>
            <a:r>
              <a:rPr lang="sk-SK" sz="1700" dirty="0"/>
              <a:t> </a:t>
            </a:r>
            <a:r>
              <a:rPr lang="sk-SK" sz="1700" dirty="0" err="1"/>
              <a:t>jídla</a:t>
            </a:r>
            <a:r>
              <a:rPr lang="sk-SK" sz="1700" dirty="0"/>
              <a:t> </a:t>
            </a:r>
            <a:r>
              <a:rPr lang="sk-SK" sz="1700" dirty="0" err="1"/>
              <a:t>obsahujícího</a:t>
            </a:r>
            <a:r>
              <a:rPr lang="sk-SK" sz="1700" dirty="0"/>
              <a:t> škrob </a:t>
            </a:r>
            <a:r>
              <a:rPr lang="sk-SK" sz="1700" dirty="0" err="1"/>
              <a:t>přispívá</a:t>
            </a:r>
            <a:r>
              <a:rPr lang="sk-SK" sz="1700" dirty="0"/>
              <a:t> k </a:t>
            </a:r>
            <a:r>
              <a:rPr lang="sk-SK" sz="1700" dirty="0" err="1"/>
              <a:t>omezení</a:t>
            </a:r>
            <a:r>
              <a:rPr lang="sk-SK" sz="1700" dirty="0"/>
              <a:t> </a:t>
            </a:r>
            <a:r>
              <a:rPr lang="sk-SK" sz="1700" dirty="0" err="1"/>
              <a:t>nárůstu</a:t>
            </a:r>
            <a:r>
              <a:rPr lang="sk-SK" sz="1700" dirty="0"/>
              <a:t> hladiny glukózy v krvi po tomto </a:t>
            </a:r>
            <a:r>
              <a:rPr lang="sk-SK" sz="1700" dirty="0" err="1"/>
              <a:t>jídle</a:t>
            </a:r>
            <a:endParaRPr lang="sk-SK" sz="1700" dirty="0"/>
          </a:p>
          <a:p>
            <a:r>
              <a:rPr lang="sk-SK" sz="1900" b="1" dirty="0" err="1"/>
              <a:t>Arabinoxylan</a:t>
            </a:r>
            <a:r>
              <a:rPr lang="sk-SK" sz="1900" b="1" dirty="0"/>
              <a:t> vyrobený z </a:t>
            </a:r>
            <a:r>
              <a:rPr lang="sk-SK" sz="1900" b="1" dirty="0" err="1"/>
              <a:t>endospermu</a:t>
            </a:r>
            <a:r>
              <a:rPr lang="sk-SK" sz="1900" b="1" dirty="0"/>
              <a:t> pšenice</a:t>
            </a:r>
          </a:p>
          <a:p>
            <a:pPr lvl="1"/>
            <a:r>
              <a:rPr lang="sk-SK" sz="1700" dirty="0" err="1"/>
              <a:t>konzumace</a:t>
            </a:r>
            <a:r>
              <a:rPr lang="sk-SK" sz="1700" dirty="0"/>
              <a:t> </a:t>
            </a:r>
            <a:r>
              <a:rPr lang="sk-SK" sz="1700" dirty="0" err="1"/>
              <a:t>arabinoxylanu</a:t>
            </a:r>
            <a:r>
              <a:rPr lang="sk-SK" sz="1700" dirty="0"/>
              <a:t> </a:t>
            </a:r>
            <a:r>
              <a:rPr lang="sk-SK" sz="1700" dirty="0" err="1"/>
              <a:t>jakožto</a:t>
            </a:r>
            <a:r>
              <a:rPr lang="sk-SK" sz="1700" dirty="0"/>
              <a:t> </a:t>
            </a:r>
            <a:r>
              <a:rPr lang="sk-SK" sz="1700" dirty="0" err="1"/>
              <a:t>součásti</a:t>
            </a:r>
            <a:r>
              <a:rPr lang="sk-SK" sz="1700" dirty="0"/>
              <a:t> </a:t>
            </a:r>
            <a:r>
              <a:rPr lang="sk-SK" sz="1700" dirty="0" err="1"/>
              <a:t>jídla</a:t>
            </a:r>
            <a:r>
              <a:rPr lang="sk-SK" sz="1700" dirty="0"/>
              <a:t> </a:t>
            </a:r>
            <a:r>
              <a:rPr lang="sk-SK" sz="1700" dirty="0" err="1"/>
              <a:t>přispívá</a:t>
            </a:r>
            <a:r>
              <a:rPr lang="sk-SK" sz="1700" dirty="0"/>
              <a:t> k </a:t>
            </a:r>
            <a:r>
              <a:rPr lang="sk-SK" sz="1700" dirty="0" err="1"/>
              <a:t>omezení</a:t>
            </a:r>
            <a:r>
              <a:rPr lang="sk-SK" sz="1700" dirty="0"/>
              <a:t> </a:t>
            </a:r>
            <a:r>
              <a:rPr lang="sk-SK" sz="1700" dirty="0" err="1"/>
              <a:t>nárůstu</a:t>
            </a:r>
            <a:r>
              <a:rPr lang="sk-SK" sz="1700" dirty="0"/>
              <a:t> hladiny glukózy v krvi po tomto </a:t>
            </a:r>
            <a:r>
              <a:rPr lang="sk-SK" sz="1700" dirty="0" err="1"/>
              <a:t>jídle</a:t>
            </a:r>
            <a:endParaRPr lang="sk-SK" sz="1700" dirty="0"/>
          </a:p>
          <a:p>
            <a:r>
              <a:rPr lang="sk-SK" sz="1900" b="1" dirty="0"/>
              <a:t>Beta-</a:t>
            </a:r>
            <a:r>
              <a:rPr lang="sk-SK" sz="1900" b="1" dirty="0" err="1"/>
              <a:t>glukany</a:t>
            </a:r>
            <a:endParaRPr lang="sk-SK" sz="1900" b="1" dirty="0"/>
          </a:p>
          <a:p>
            <a:pPr lvl="1"/>
            <a:r>
              <a:rPr lang="sk-SK" sz="1700" dirty="0" err="1"/>
              <a:t>přispívají</a:t>
            </a:r>
            <a:r>
              <a:rPr lang="sk-SK" sz="1700" dirty="0"/>
              <a:t> k </a:t>
            </a:r>
            <a:r>
              <a:rPr lang="sk-SK" sz="1700" dirty="0" err="1"/>
              <a:t>udržení</a:t>
            </a:r>
            <a:r>
              <a:rPr lang="sk-SK" sz="1700" dirty="0"/>
              <a:t> </a:t>
            </a:r>
            <a:r>
              <a:rPr lang="sk-SK" sz="1700" dirty="0" err="1"/>
              <a:t>normální</a:t>
            </a:r>
            <a:r>
              <a:rPr lang="sk-SK" sz="1700" dirty="0"/>
              <a:t> hladiny cholesterolu v krvi</a:t>
            </a:r>
          </a:p>
          <a:p>
            <a:pPr lvl="1"/>
            <a:r>
              <a:rPr lang="sk-SK" sz="1700" dirty="0" err="1"/>
              <a:t>konzumace</a:t>
            </a:r>
            <a:r>
              <a:rPr lang="sk-SK" sz="1700" dirty="0"/>
              <a:t> beta-</a:t>
            </a:r>
            <a:r>
              <a:rPr lang="sk-SK" sz="1700" dirty="0" err="1"/>
              <a:t>glukanů</a:t>
            </a:r>
            <a:r>
              <a:rPr lang="sk-SK" sz="1700" dirty="0"/>
              <a:t> z ovsa nebo </a:t>
            </a:r>
            <a:r>
              <a:rPr lang="sk-SK" sz="1700" dirty="0" err="1"/>
              <a:t>ječmene</a:t>
            </a:r>
            <a:r>
              <a:rPr lang="sk-SK" sz="1700" dirty="0"/>
              <a:t> </a:t>
            </a:r>
            <a:r>
              <a:rPr lang="sk-SK" sz="1700" dirty="0" err="1"/>
              <a:t>jakožto</a:t>
            </a:r>
            <a:r>
              <a:rPr lang="sk-SK" sz="1700" dirty="0"/>
              <a:t> </a:t>
            </a:r>
            <a:r>
              <a:rPr lang="sk-SK" sz="1700" dirty="0" err="1"/>
              <a:t>součásti</a:t>
            </a:r>
            <a:r>
              <a:rPr lang="sk-SK" sz="1700" dirty="0"/>
              <a:t> </a:t>
            </a:r>
            <a:r>
              <a:rPr lang="sk-SK" sz="1700" dirty="0" err="1"/>
              <a:t>jídla</a:t>
            </a:r>
            <a:r>
              <a:rPr lang="sk-SK" sz="1700" dirty="0"/>
              <a:t> </a:t>
            </a:r>
            <a:r>
              <a:rPr lang="sk-SK" sz="1700" dirty="0" err="1"/>
              <a:t>přispívá</a:t>
            </a:r>
            <a:r>
              <a:rPr lang="sk-SK" sz="1700" dirty="0"/>
              <a:t> k </a:t>
            </a:r>
            <a:r>
              <a:rPr lang="sk-SK" sz="1700" dirty="0" err="1"/>
              <a:t>omezení</a:t>
            </a:r>
            <a:r>
              <a:rPr lang="sk-SK" sz="1700" dirty="0"/>
              <a:t> </a:t>
            </a:r>
            <a:r>
              <a:rPr lang="sk-SK" sz="1700" dirty="0" err="1"/>
              <a:t>nárůstu</a:t>
            </a:r>
            <a:r>
              <a:rPr lang="sk-SK" sz="1700" dirty="0"/>
              <a:t> hladiny glukózy v krvi po tomto </a:t>
            </a:r>
            <a:r>
              <a:rPr lang="sk-SK" sz="1700" dirty="0" err="1"/>
              <a:t>jídle</a:t>
            </a:r>
            <a:endParaRPr lang="sk-SK" sz="1700" dirty="0"/>
          </a:p>
          <a:p>
            <a:r>
              <a:rPr lang="sk-SK" sz="1900" b="1" dirty="0" err="1"/>
              <a:t>Glukomannan</a:t>
            </a:r>
            <a:r>
              <a:rPr lang="sk-SK" sz="1900" b="1" dirty="0"/>
              <a:t> (</a:t>
            </a:r>
            <a:r>
              <a:rPr lang="sk-SK" sz="1900" b="1" dirty="0" err="1"/>
              <a:t>konjakový</a:t>
            </a:r>
            <a:r>
              <a:rPr lang="sk-SK" sz="1900" b="1" dirty="0"/>
              <a:t> </a:t>
            </a:r>
            <a:r>
              <a:rPr lang="sk-SK" sz="1900" b="1" dirty="0" err="1"/>
              <a:t>mannan</a:t>
            </a:r>
            <a:r>
              <a:rPr lang="sk-SK" sz="1900" b="1" dirty="0"/>
              <a:t>)</a:t>
            </a:r>
          </a:p>
          <a:p>
            <a:pPr lvl="1"/>
            <a:r>
              <a:rPr lang="sk-SK" sz="1700" dirty="0" err="1"/>
              <a:t>přispívá</a:t>
            </a:r>
            <a:r>
              <a:rPr lang="sk-SK" sz="1700" dirty="0"/>
              <a:t> k </a:t>
            </a:r>
            <a:r>
              <a:rPr lang="sk-SK" sz="1700" dirty="0" err="1"/>
              <a:t>udržení</a:t>
            </a:r>
            <a:r>
              <a:rPr lang="sk-SK" sz="1700" dirty="0"/>
              <a:t> </a:t>
            </a:r>
            <a:r>
              <a:rPr lang="sk-SK" sz="1700" dirty="0" err="1"/>
              <a:t>normální</a:t>
            </a:r>
            <a:r>
              <a:rPr lang="sk-SK" sz="1700" dirty="0"/>
              <a:t> hladiny cholesterolu v krvi</a:t>
            </a:r>
          </a:p>
          <a:p>
            <a:pPr lvl="1"/>
            <a:r>
              <a:rPr lang="sk-SK" sz="1700" dirty="0"/>
              <a:t>v rámci nízkoenergetické </a:t>
            </a:r>
            <a:r>
              <a:rPr lang="sk-SK" sz="1700" dirty="0" err="1"/>
              <a:t>diety</a:t>
            </a:r>
            <a:r>
              <a:rPr lang="sk-SK" sz="1700" dirty="0"/>
              <a:t> </a:t>
            </a:r>
            <a:r>
              <a:rPr lang="sk-SK" sz="1700" dirty="0" err="1"/>
              <a:t>přispívá</a:t>
            </a:r>
            <a:r>
              <a:rPr lang="sk-SK" sz="1700" dirty="0"/>
              <a:t> </a:t>
            </a:r>
            <a:r>
              <a:rPr lang="sk-SK" sz="1700" dirty="0" err="1"/>
              <a:t>ke</a:t>
            </a:r>
            <a:r>
              <a:rPr lang="sk-SK" sz="1700" dirty="0"/>
              <a:t> </a:t>
            </a:r>
            <a:r>
              <a:rPr lang="sk-SK" sz="1700" dirty="0" err="1"/>
              <a:t>snížení</a:t>
            </a:r>
            <a:r>
              <a:rPr lang="sk-SK" sz="1700" dirty="0"/>
              <a:t> hmotnosti</a:t>
            </a:r>
          </a:p>
        </p:txBody>
      </p:sp>
    </p:spTree>
    <p:extLst>
      <p:ext uri="{BB962C8B-B14F-4D97-AF65-F5344CB8AC3E}">
        <p14:creationId xmlns:p14="http://schemas.microsoft.com/office/powerpoint/2010/main" val="30777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Zdravotní </a:t>
            </a:r>
            <a:r>
              <a:rPr lang="cs-CZ" dirty="0"/>
              <a:t>tvrzení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1818195"/>
            <a:ext cx="9144000" cy="4457700"/>
          </a:xfrm>
        </p:spPr>
        <p:txBody>
          <a:bodyPr>
            <a:normAutofit fontScale="92500" lnSpcReduction="20000"/>
          </a:bodyPr>
          <a:lstStyle/>
          <a:p>
            <a:r>
              <a:rPr lang="sk-SK" sz="2100" b="1" dirty="0" err="1"/>
              <a:t>Guarová</a:t>
            </a:r>
            <a:r>
              <a:rPr lang="sk-SK" sz="2100" b="1" dirty="0"/>
              <a:t> guma</a:t>
            </a:r>
          </a:p>
          <a:p>
            <a:pPr lvl="1"/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normální</a:t>
            </a:r>
            <a:r>
              <a:rPr lang="sk-SK" dirty="0"/>
              <a:t> hladiny cholesterolu v krvi</a:t>
            </a:r>
          </a:p>
          <a:p>
            <a:r>
              <a:rPr lang="sk-SK" sz="2100" b="1" dirty="0"/>
              <a:t>(</a:t>
            </a:r>
            <a:r>
              <a:rPr lang="sk-SK" sz="2100" b="1" dirty="0" err="1"/>
              <a:t>Hydroxypropyl</a:t>
            </a:r>
            <a:r>
              <a:rPr lang="sk-SK" sz="2100" b="1" dirty="0"/>
              <a:t>)</a:t>
            </a:r>
            <a:r>
              <a:rPr lang="sk-SK" sz="2100" b="1" dirty="0" err="1"/>
              <a:t>methylcelulóza</a:t>
            </a:r>
            <a:r>
              <a:rPr lang="sk-SK" sz="2100" b="1" dirty="0"/>
              <a:t> (HPMC)</a:t>
            </a:r>
          </a:p>
          <a:p>
            <a:pPr lvl="1"/>
            <a:r>
              <a:rPr lang="sk-SK" dirty="0" err="1"/>
              <a:t>konzumace</a:t>
            </a:r>
            <a:r>
              <a:rPr lang="sk-SK" dirty="0"/>
              <a:t> (</a:t>
            </a:r>
            <a:r>
              <a:rPr lang="sk-SK" dirty="0" err="1"/>
              <a:t>hydroxypropyl</a:t>
            </a:r>
            <a:r>
              <a:rPr lang="sk-SK" dirty="0"/>
              <a:t>)</a:t>
            </a:r>
            <a:r>
              <a:rPr lang="sk-SK" dirty="0" err="1"/>
              <a:t>methylcelulózy</a:t>
            </a:r>
            <a:r>
              <a:rPr lang="sk-SK" dirty="0"/>
              <a:t> s </a:t>
            </a:r>
            <a:r>
              <a:rPr lang="sk-SK" dirty="0" err="1"/>
              <a:t>jídlem</a:t>
            </a:r>
            <a:r>
              <a:rPr lang="sk-SK" dirty="0"/>
              <a:t> </a:t>
            </a:r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omezení</a:t>
            </a:r>
            <a:r>
              <a:rPr lang="sk-SK" dirty="0"/>
              <a:t> </a:t>
            </a:r>
            <a:r>
              <a:rPr lang="sk-SK" dirty="0" err="1"/>
              <a:t>nárůstu</a:t>
            </a:r>
            <a:r>
              <a:rPr lang="sk-SK" dirty="0"/>
              <a:t> hladiny glukózy v krvi po tomto </a:t>
            </a:r>
            <a:r>
              <a:rPr lang="sk-SK" dirty="0" err="1"/>
              <a:t>jídle</a:t>
            </a:r>
            <a:endParaRPr lang="sk-SK" dirty="0"/>
          </a:p>
          <a:p>
            <a:pPr lvl="1"/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normální</a:t>
            </a:r>
            <a:r>
              <a:rPr lang="sk-SK" dirty="0"/>
              <a:t> hladiny cholesterolu v krvi</a:t>
            </a:r>
          </a:p>
          <a:p>
            <a:r>
              <a:rPr lang="sk-SK" b="1" dirty="0" err="1"/>
              <a:t>Chitosan</a:t>
            </a:r>
            <a:endParaRPr lang="sk-SK" b="1" dirty="0"/>
          </a:p>
          <a:p>
            <a:pPr lvl="1"/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normální</a:t>
            </a:r>
            <a:r>
              <a:rPr lang="sk-SK" dirty="0"/>
              <a:t> hladiny cholesterolu v krvi</a:t>
            </a:r>
          </a:p>
          <a:p>
            <a:r>
              <a:rPr lang="sk-SK" b="1" dirty="0" err="1"/>
              <a:t>Laktulóza</a:t>
            </a:r>
            <a:endParaRPr lang="sk-SK" b="1" dirty="0"/>
          </a:p>
          <a:p>
            <a:pPr lvl="1"/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urychlení</a:t>
            </a:r>
            <a:r>
              <a:rPr lang="sk-SK" dirty="0"/>
              <a:t> </a:t>
            </a:r>
            <a:r>
              <a:rPr lang="sk-SK" dirty="0" err="1"/>
              <a:t>střevního</a:t>
            </a:r>
            <a:r>
              <a:rPr lang="sk-SK" dirty="0"/>
              <a:t> tranzitu</a:t>
            </a:r>
          </a:p>
          <a:p>
            <a:r>
              <a:rPr lang="sk-SK" b="1" dirty="0" err="1"/>
              <a:t>Pektiny</a:t>
            </a:r>
            <a:endParaRPr lang="sk-SK" b="1" dirty="0"/>
          </a:p>
          <a:p>
            <a:pPr lvl="1"/>
            <a:r>
              <a:rPr lang="sk-SK" dirty="0" err="1"/>
              <a:t>přispívají</a:t>
            </a:r>
            <a:r>
              <a:rPr lang="sk-SK" dirty="0"/>
              <a:t> k </a:t>
            </a:r>
            <a:r>
              <a:rPr lang="sk-SK" dirty="0" err="1"/>
              <a:t>udržení</a:t>
            </a:r>
            <a:r>
              <a:rPr lang="sk-SK" dirty="0"/>
              <a:t> </a:t>
            </a:r>
            <a:r>
              <a:rPr lang="sk-SK" dirty="0" err="1"/>
              <a:t>normální</a:t>
            </a:r>
            <a:r>
              <a:rPr lang="sk-SK" dirty="0"/>
              <a:t> hladiny cholesterolu v krvi</a:t>
            </a:r>
          </a:p>
          <a:p>
            <a:pPr lvl="1"/>
            <a:r>
              <a:rPr lang="sk-SK" dirty="0" err="1"/>
              <a:t>konzumace</a:t>
            </a:r>
            <a:r>
              <a:rPr lang="sk-SK" dirty="0"/>
              <a:t> </a:t>
            </a:r>
            <a:r>
              <a:rPr lang="sk-SK" dirty="0" err="1"/>
              <a:t>pektinů</a:t>
            </a:r>
            <a:r>
              <a:rPr lang="sk-SK" dirty="0"/>
              <a:t> s </a:t>
            </a:r>
            <a:r>
              <a:rPr lang="sk-SK" dirty="0" err="1"/>
              <a:t>jídlem</a:t>
            </a:r>
            <a:r>
              <a:rPr lang="sk-SK" dirty="0"/>
              <a:t> </a:t>
            </a:r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omezení</a:t>
            </a:r>
            <a:r>
              <a:rPr lang="sk-SK" dirty="0"/>
              <a:t> </a:t>
            </a:r>
            <a:r>
              <a:rPr lang="sk-SK" dirty="0" err="1"/>
              <a:t>nárůstu</a:t>
            </a:r>
            <a:r>
              <a:rPr lang="sk-SK" dirty="0"/>
              <a:t> hladiny glukózy v krvi po tomto </a:t>
            </a:r>
            <a:r>
              <a:rPr lang="sk-SK" dirty="0" err="1"/>
              <a:t>jídle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42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Zdravotní </a:t>
            </a:r>
            <a:r>
              <a:rPr lang="cs-CZ" dirty="0"/>
              <a:t>tvrzení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1818195"/>
            <a:ext cx="9144000" cy="4457700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/>
              <a:t>Rezistentní škrob</a:t>
            </a:r>
          </a:p>
          <a:p>
            <a:pPr lvl="1"/>
            <a:r>
              <a:rPr lang="sk-SK" dirty="0" err="1"/>
              <a:t>nahrazení</a:t>
            </a:r>
            <a:r>
              <a:rPr lang="sk-SK" dirty="0"/>
              <a:t> </a:t>
            </a:r>
            <a:r>
              <a:rPr lang="sk-SK" dirty="0" err="1"/>
              <a:t>stravitelných</a:t>
            </a:r>
            <a:r>
              <a:rPr lang="sk-SK" dirty="0"/>
              <a:t> </a:t>
            </a:r>
            <a:r>
              <a:rPr lang="sk-SK" dirty="0" err="1"/>
              <a:t>škrobů</a:t>
            </a:r>
            <a:r>
              <a:rPr lang="sk-SK" dirty="0"/>
              <a:t> </a:t>
            </a:r>
            <a:r>
              <a:rPr lang="sk-SK" dirty="0" err="1"/>
              <a:t>rezistentním</a:t>
            </a:r>
            <a:r>
              <a:rPr lang="sk-SK" dirty="0"/>
              <a:t> </a:t>
            </a:r>
            <a:r>
              <a:rPr lang="sk-SK" dirty="0" err="1"/>
              <a:t>škrobem</a:t>
            </a:r>
            <a:r>
              <a:rPr lang="sk-SK" dirty="0"/>
              <a:t> v </a:t>
            </a:r>
            <a:r>
              <a:rPr lang="sk-SK" dirty="0" err="1"/>
              <a:t>jídle</a:t>
            </a:r>
            <a:r>
              <a:rPr lang="sk-SK" dirty="0"/>
              <a:t> </a:t>
            </a:r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omezení</a:t>
            </a:r>
            <a:r>
              <a:rPr lang="sk-SK" dirty="0"/>
              <a:t> </a:t>
            </a:r>
            <a:r>
              <a:rPr lang="sk-SK" dirty="0" err="1"/>
              <a:t>nárůstu</a:t>
            </a:r>
            <a:r>
              <a:rPr lang="sk-SK" dirty="0"/>
              <a:t> hladiny glukózy v krvi po tomto </a:t>
            </a:r>
            <a:r>
              <a:rPr lang="sk-SK" dirty="0" err="1"/>
              <a:t>jídle</a:t>
            </a:r>
            <a:endParaRPr lang="sk-SK" dirty="0"/>
          </a:p>
          <a:p>
            <a:r>
              <a:rPr lang="sk-SK" b="1" dirty="0"/>
              <a:t>Vláknina z pšeničných </a:t>
            </a:r>
            <a:r>
              <a:rPr lang="sk-SK" b="1" dirty="0" err="1"/>
              <a:t>otrub</a:t>
            </a:r>
            <a:r>
              <a:rPr lang="sk-SK" b="1" dirty="0"/>
              <a:t> </a:t>
            </a:r>
          </a:p>
          <a:p>
            <a:pPr lvl="1"/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urychlení</a:t>
            </a:r>
            <a:r>
              <a:rPr lang="sk-SK" dirty="0"/>
              <a:t> </a:t>
            </a:r>
            <a:r>
              <a:rPr lang="sk-SK" dirty="0" err="1"/>
              <a:t>střevního</a:t>
            </a:r>
            <a:r>
              <a:rPr lang="sk-SK" dirty="0"/>
              <a:t> tranzitu </a:t>
            </a:r>
          </a:p>
          <a:p>
            <a:pPr lvl="1"/>
            <a:r>
              <a:rPr lang="sk-SK" dirty="0" err="1"/>
              <a:t>přispívá</a:t>
            </a:r>
            <a:r>
              <a:rPr lang="sk-SK" dirty="0"/>
              <a:t> </a:t>
            </a:r>
            <a:r>
              <a:rPr lang="sk-SK" dirty="0" err="1"/>
              <a:t>ke</a:t>
            </a:r>
            <a:r>
              <a:rPr lang="sk-SK" dirty="0"/>
              <a:t> zvýšení objemu stolice </a:t>
            </a:r>
          </a:p>
          <a:p>
            <a:r>
              <a:rPr lang="sk-SK" b="1" dirty="0"/>
              <a:t>Vláknina </a:t>
            </a:r>
            <a:r>
              <a:rPr lang="sk-SK" b="1" dirty="0" err="1"/>
              <a:t>ze</a:t>
            </a:r>
            <a:r>
              <a:rPr lang="sk-SK" b="1" dirty="0"/>
              <a:t> </a:t>
            </a:r>
            <a:r>
              <a:rPr lang="sk-SK" b="1" dirty="0" err="1"/>
              <a:t>zrn</a:t>
            </a:r>
            <a:r>
              <a:rPr lang="sk-SK" b="1" dirty="0"/>
              <a:t> </a:t>
            </a:r>
            <a:r>
              <a:rPr lang="sk-SK" b="1" dirty="0" err="1"/>
              <a:t>ječmene</a:t>
            </a:r>
            <a:r>
              <a:rPr lang="sk-SK" b="1" dirty="0"/>
              <a:t> </a:t>
            </a:r>
          </a:p>
          <a:p>
            <a:pPr lvl="1"/>
            <a:r>
              <a:rPr lang="sk-SK" dirty="0" err="1"/>
              <a:t>přispívá</a:t>
            </a:r>
            <a:r>
              <a:rPr lang="sk-SK" dirty="0"/>
              <a:t> </a:t>
            </a:r>
            <a:r>
              <a:rPr lang="sk-SK" dirty="0" err="1"/>
              <a:t>ke</a:t>
            </a:r>
            <a:r>
              <a:rPr lang="sk-SK" dirty="0"/>
              <a:t> zvýšení objemu stolice </a:t>
            </a:r>
          </a:p>
          <a:p>
            <a:r>
              <a:rPr lang="sk-SK" b="1" dirty="0"/>
              <a:t>Vláknina </a:t>
            </a:r>
            <a:r>
              <a:rPr lang="sk-SK" b="1" dirty="0" err="1"/>
              <a:t>ze</a:t>
            </a:r>
            <a:r>
              <a:rPr lang="sk-SK" b="1" dirty="0"/>
              <a:t> </a:t>
            </a:r>
            <a:r>
              <a:rPr lang="sk-SK" b="1" dirty="0" err="1"/>
              <a:t>zrn</a:t>
            </a:r>
            <a:r>
              <a:rPr lang="sk-SK" b="1" dirty="0"/>
              <a:t> ovsa </a:t>
            </a:r>
          </a:p>
          <a:p>
            <a:pPr lvl="1"/>
            <a:r>
              <a:rPr lang="sk-SK" dirty="0" err="1"/>
              <a:t>přispívá</a:t>
            </a:r>
            <a:r>
              <a:rPr lang="sk-SK" dirty="0"/>
              <a:t> </a:t>
            </a:r>
            <a:r>
              <a:rPr lang="sk-SK" dirty="0" err="1"/>
              <a:t>ke</a:t>
            </a:r>
            <a:r>
              <a:rPr lang="sk-SK" dirty="0"/>
              <a:t> zvýšení objemu stolice </a:t>
            </a:r>
          </a:p>
          <a:p>
            <a:r>
              <a:rPr lang="sk-SK" b="1" dirty="0"/>
              <a:t>Žitná vláknina</a:t>
            </a:r>
          </a:p>
          <a:p>
            <a:pPr lvl="1"/>
            <a:r>
              <a:rPr lang="sk-SK" dirty="0" err="1"/>
              <a:t>přispívá</a:t>
            </a:r>
            <a:r>
              <a:rPr lang="sk-SK" dirty="0"/>
              <a:t> k </a:t>
            </a:r>
            <a:r>
              <a:rPr lang="sk-SK" dirty="0" err="1"/>
              <a:t>normální</a:t>
            </a:r>
            <a:r>
              <a:rPr lang="sk-SK" dirty="0"/>
              <a:t> činnosti </a:t>
            </a:r>
            <a:r>
              <a:rPr lang="sk-SK" dirty="0" err="1"/>
              <a:t>střev</a:t>
            </a:r>
            <a:r>
              <a:rPr lang="sk-SK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9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</a:t>
            </a:r>
            <a:r>
              <a:rPr lang="sk-SK" dirty="0" err="1"/>
              <a:t>sacharidŮ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k-SK" dirty="0"/>
          </a:p>
        </p:txBody>
      </p:sp>
      <p:pic>
        <p:nvPicPr>
          <p:cNvPr id="4" name="Picture 2" descr="http://www.weight-loss-for-busy-people.com/wp-content/uploads/2015/09/Carbohydrate-foo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59" y="1600200"/>
            <a:ext cx="7083201" cy="49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rgbClr val="87A91B"/>
                </a:solidFill>
                <a:latin typeface="Calibri Light"/>
              </a:rPr>
              <a:t>Zdroje vlákniny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b="0" i="0" dirty="0">
                <a:solidFill>
                  <a:srgbClr val="595959"/>
                </a:solidFill>
                <a:latin typeface="Calibri"/>
              </a:rPr>
              <a:t>Obiloviny a výrobky z nich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dirty="0">
                <a:solidFill>
                  <a:srgbClr val="595959"/>
                </a:solidFill>
                <a:latin typeface="Calibri"/>
              </a:rPr>
              <a:t>Luštěniny  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b="0" i="0" dirty="0">
                <a:solidFill>
                  <a:srgbClr val="595959"/>
                </a:solidFill>
                <a:latin typeface="Calibri"/>
              </a:rPr>
              <a:t>Ovoce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dirty="0">
                <a:solidFill>
                  <a:srgbClr val="595959"/>
                </a:solidFill>
                <a:latin typeface="Calibri"/>
              </a:rPr>
              <a:t>Zelenina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dirty="0">
                <a:solidFill>
                  <a:srgbClr val="595959"/>
                </a:solidFill>
                <a:latin typeface="Calibri"/>
              </a:rPr>
              <a:t>Ořechy 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dirty="0">
                <a:solidFill>
                  <a:srgbClr val="595959"/>
                </a:solidFill>
                <a:latin typeface="Calibri"/>
              </a:rPr>
              <a:t>Semena 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dirty="0">
                <a:solidFill>
                  <a:srgbClr val="595959"/>
                </a:solidFill>
                <a:latin typeface="Calibri"/>
              </a:rPr>
              <a:t>Houby </a:t>
            </a:r>
            <a:endParaRPr lang="cs-CZ" sz="2400" b="0" i="0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6146" name="Picture 2" descr="Výsledok vyhľadávania obrázkov pre dopyt diet fibre fo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b="6417"/>
          <a:stretch/>
        </p:blipFill>
        <p:spPr bwMode="auto">
          <a:xfrm>
            <a:off x="5316467" y="1575069"/>
            <a:ext cx="6875532" cy="50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87A91B"/>
                </a:solidFill>
                <a:latin typeface="Calibri Light"/>
              </a:rPr>
              <a:t>doporučený denní příjem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937153"/>
          </a:xfrm>
        </p:spPr>
        <p:txBody>
          <a:bodyPr>
            <a:normAutofit fontScale="40000" lnSpcReduction="20000"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4500" b="1" i="0" dirty="0">
                <a:solidFill>
                  <a:srgbClr val="595959"/>
                </a:solidFill>
              </a:rPr>
              <a:t>Děti 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4500" dirty="0">
                <a:solidFill>
                  <a:srgbClr val="595959"/>
                </a:solidFill>
              </a:rPr>
              <a:t>Do 2 let → 5 g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4500" i="0" dirty="0">
                <a:solidFill>
                  <a:srgbClr val="595959"/>
                </a:solidFill>
              </a:rPr>
              <a:t>Nad 2 roky </a:t>
            </a:r>
            <a:r>
              <a:rPr lang="cs-CZ" sz="4500" dirty="0">
                <a:solidFill>
                  <a:srgbClr val="595959"/>
                </a:solidFill>
              </a:rPr>
              <a:t>→ věk dítěte + 5 g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4500" b="1" dirty="0">
                <a:solidFill>
                  <a:srgbClr val="595959"/>
                </a:solidFill>
              </a:rPr>
              <a:t>Dospělí 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4500" i="0" dirty="0">
                <a:solidFill>
                  <a:srgbClr val="595959"/>
                </a:solidFill>
              </a:rPr>
              <a:t>30 g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3000" cap="all" dirty="0"/>
              <a:t>(Společnost pro výživu</a:t>
            </a:r>
            <a:r>
              <a:rPr lang="cs-CZ" sz="3000" dirty="0"/>
              <a:t>: Konečné znění Výživových doporučení pro obyvatelstvo ČR)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87A91B"/>
              </a:buClr>
              <a:buFont typeface="Arial"/>
              <a:buChar char="▪"/>
            </a:pPr>
            <a:endParaRPr lang="cs-CZ" sz="4500" i="0" dirty="0">
              <a:solidFill>
                <a:srgbClr val="595959"/>
              </a:solidFill>
            </a:endParaRP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4500" b="1" i="0" dirty="0">
                <a:solidFill>
                  <a:srgbClr val="595959"/>
                </a:solidFill>
              </a:rPr>
              <a:t>Názorná ukázka: </a:t>
            </a:r>
          </a:p>
          <a:p>
            <a:pPr lvl="2">
              <a:buClr>
                <a:srgbClr val="87A91B"/>
              </a:buClr>
              <a:buFont typeface="Arial"/>
              <a:buChar char="▪"/>
            </a:pPr>
            <a:r>
              <a:rPr lang="cs-CZ" sz="4300" dirty="0">
                <a:solidFill>
                  <a:srgbClr val="595959"/>
                </a:solidFill>
              </a:rPr>
              <a:t>60 g ovesných vloček 	(7,7 g) 	100 g rýže vařené		(1,1 g)</a:t>
            </a:r>
          </a:p>
          <a:p>
            <a:pPr lvl="2">
              <a:buClr>
                <a:srgbClr val="87A91B"/>
              </a:buClr>
              <a:buFont typeface="Arial"/>
              <a:buChar char="▪"/>
            </a:pPr>
            <a:r>
              <a:rPr lang="cs-CZ" sz="4300" dirty="0">
                <a:solidFill>
                  <a:srgbClr val="595959"/>
                </a:solidFill>
              </a:rPr>
              <a:t>30 g mandlí		(3,7 g) 	100 g brokolice		(4,1 g)</a:t>
            </a:r>
          </a:p>
          <a:p>
            <a:pPr lvl="2">
              <a:buClr>
                <a:srgbClr val="87A91B"/>
              </a:buClr>
              <a:buFont typeface="Arial"/>
              <a:buChar char="▪"/>
            </a:pPr>
            <a:r>
              <a:rPr lang="cs-CZ" sz="4300" dirty="0">
                <a:solidFill>
                  <a:srgbClr val="595959"/>
                </a:solidFill>
              </a:rPr>
              <a:t>30 g sušených švestek	(2,3 g)	</a:t>
            </a:r>
          </a:p>
          <a:p>
            <a:pPr lvl="2">
              <a:buClr>
                <a:srgbClr val="87A91B"/>
              </a:buClr>
              <a:buFont typeface="Arial"/>
              <a:buChar char="▪"/>
            </a:pPr>
            <a:r>
              <a:rPr lang="cs-CZ" sz="4300" dirty="0">
                <a:solidFill>
                  <a:srgbClr val="595959"/>
                </a:solidFill>
              </a:rPr>
              <a:t>100 g banánu 		(2,3 g) 	100 g </a:t>
            </a:r>
            <a:r>
              <a:rPr lang="cs-CZ" sz="4300" dirty="0" err="1">
                <a:solidFill>
                  <a:srgbClr val="595959"/>
                </a:solidFill>
              </a:rPr>
              <a:t>pšenično</a:t>
            </a:r>
            <a:r>
              <a:rPr lang="cs-CZ" sz="4300" dirty="0">
                <a:solidFill>
                  <a:srgbClr val="595959"/>
                </a:solidFill>
              </a:rPr>
              <a:t>-žitného chleba 	(5,1 g) </a:t>
            </a:r>
          </a:p>
          <a:p>
            <a:pPr lvl="2">
              <a:buClr>
                <a:srgbClr val="87A91B"/>
              </a:buClr>
              <a:buFont typeface="Arial"/>
              <a:buChar char="▪"/>
            </a:pPr>
            <a:r>
              <a:rPr lang="cs-CZ" sz="4300" dirty="0">
                <a:solidFill>
                  <a:srgbClr val="595959"/>
                </a:solidFill>
              </a:rPr>
              <a:t>100 g jablka		(2,8 g) 	</a:t>
            </a:r>
            <a:r>
              <a:rPr lang="cs-CZ" sz="4000" dirty="0">
                <a:solidFill>
                  <a:srgbClr val="595959"/>
                </a:solidFill>
              </a:rPr>
              <a:t>100 g rajčete		(1,6 g)	</a:t>
            </a:r>
          </a:p>
          <a:p>
            <a:pPr lvl="2">
              <a:buClr>
                <a:srgbClr val="87A91B"/>
              </a:buClr>
              <a:buFont typeface="Arial"/>
              <a:buChar char="▪"/>
            </a:pPr>
            <a:r>
              <a:rPr lang="cs-CZ" sz="4400" dirty="0">
                <a:solidFill>
                  <a:srgbClr val="595959"/>
                </a:solidFill>
              </a:rPr>
              <a:t>100 g hrušky		(3,3 g)</a:t>
            </a:r>
            <a:endParaRPr lang="cs-CZ" sz="4100" dirty="0">
              <a:solidFill>
                <a:srgbClr val="595959"/>
              </a:solidFill>
            </a:endParaRPr>
          </a:p>
          <a:p>
            <a:pPr marL="685800" lvl="2" indent="0">
              <a:buClr>
                <a:srgbClr val="87A91B"/>
              </a:buClr>
              <a:buNone/>
            </a:pPr>
            <a:r>
              <a:rPr lang="cs-CZ" sz="4300" dirty="0">
                <a:solidFill>
                  <a:srgbClr val="595959"/>
                </a:solidFill>
              </a:rPr>
              <a:t>		</a:t>
            </a:r>
          </a:p>
          <a:p>
            <a:pPr marL="685800" lvl="2" indent="0">
              <a:buClr>
                <a:srgbClr val="87A91B"/>
              </a:buClr>
              <a:buNone/>
            </a:pPr>
            <a:r>
              <a:rPr lang="cs-CZ" sz="4300" dirty="0">
                <a:solidFill>
                  <a:srgbClr val="595959"/>
                </a:solidFill>
              </a:rPr>
              <a:t>→ 29,9 g vlákniny</a:t>
            </a:r>
          </a:p>
          <a:p>
            <a:pPr marL="685800" lvl="2" indent="0">
              <a:buClr>
                <a:srgbClr val="87A91B"/>
              </a:buClr>
              <a:buNone/>
            </a:pPr>
            <a:endParaRPr lang="cs-CZ" sz="4300" dirty="0">
              <a:solidFill>
                <a:srgbClr val="595959"/>
              </a:solidFill>
            </a:endParaRPr>
          </a:p>
          <a:p>
            <a:pPr lvl="1">
              <a:buClr>
                <a:srgbClr val="87A91B"/>
              </a:buClr>
              <a:buFont typeface="Arial"/>
              <a:buChar char="▪"/>
            </a:pPr>
            <a:endParaRPr lang="cs-CZ" sz="2200" b="0" i="0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5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87A91B"/>
                </a:solidFill>
                <a:latin typeface="Calibri Light"/>
              </a:rPr>
              <a:t>Nadměrný příjem vlákniny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endParaRPr lang="sk-SK" sz="24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400" b="1" i="0" dirty="0">
                <a:solidFill>
                  <a:srgbClr val="595959"/>
                </a:solidFill>
                <a:latin typeface="Calibri"/>
              </a:rPr>
              <a:t>Možné nepříznivé účinky: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2200" dirty="0">
                <a:solidFill>
                  <a:srgbClr val="595959"/>
                </a:solidFill>
                <a:latin typeface="Calibri"/>
              </a:rPr>
              <a:t>Bolesti břicha, průjem, nadýmaní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2200" b="0" i="0" dirty="0">
                <a:solidFill>
                  <a:srgbClr val="595959"/>
                </a:solidFill>
                <a:latin typeface="Calibri"/>
              </a:rPr>
              <a:t>Snížené vstřebávaní minerálních látek, např. </a:t>
            </a:r>
            <a:r>
              <a:rPr lang="cs-CZ" sz="2200" b="0" i="0" dirty="0" err="1">
                <a:solidFill>
                  <a:srgbClr val="595959"/>
                </a:solidFill>
                <a:latin typeface="Calibri"/>
              </a:rPr>
              <a:t>Fe</a:t>
            </a:r>
            <a:r>
              <a:rPr lang="cs-CZ" sz="2200" b="0" i="0" dirty="0">
                <a:solidFill>
                  <a:srgbClr val="595959"/>
                </a:solidFill>
                <a:latin typeface="Calibri"/>
              </a:rPr>
              <a:t>, </a:t>
            </a:r>
            <a:r>
              <a:rPr lang="cs-CZ" sz="2200" b="0" i="0" dirty="0" err="1">
                <a:solidFill>
                  <a:srgbClr val="595959"/>
                </a:solidFill>
                <a:latin typeface="Calibri"/>
              </a:rPr>
              <a:t>Zn</a:t>
            </a:r>
            <a:r>
              <a:rPr lang="cs-CZ" sz="2200" b="0" i="0" dirty="0">
                <a:solidFill>
                  <a:srgbClr val="595959"/>
                </a:solidFill>
                <a:latin typeface="Calibri"/>
              </a:rPr>
              <a:t>, Ca, Mg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2200" dirty="0">
                <a:solidFill>
                  <a:srgbClr val="595959"/>
                </a:solidFill>
                <a:latin typeface="Calibri"/>
              </a:rPr>
              <a:t>Snížený transit-</a:t>
            </a:r>
            <a:r>
              <a:rPr lang="cs-CZ" sz="2200" dirty="0" err="1">
                <a:solidFill>
                  <a:srgbClr val="595959"/>
                </a:solidFill>
                <a:latin typeface="Calibri"/>
              </a:rPr>
              <a:t>time</a:t>
            </a:r>
            <a:r>
              <a:rPr lang="cs-CZ" sz="2200" dirty="0">
                <a:solidFill>
                  <a:srgbClr val="595959"/>
                </a:solidFill>
                <a:latin typeface="Calibri"/>
              </a:rPr>
              <a:t> s následným poklesem vstřebávaní živin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sz="2200" b="0" i="0" dirty="0">
                <a:solidFill>
                  <a:srgbClr val="595959"/>
                </a:solidFill>
                <a:latin typeface="Calibri"/>
              </a:rPr>
              <a:t>Pokles účinnosti léčiv</a:t>
            </a:r>
          </a:p>
        </p:txBody>
      </p:sp>
    </p:spTree>
    <p:extLst>
      <p:ext uri="{BB962C8B-B14F-4D97-AF65-F5344CB8AC3E}">
        <p14:creationId xmlns:p14="http://schemas.microsoft.com/office/powerpoint/2010/main" val="19166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87A91B"/>
                </a:solidFill>
                <a:latin typeface="Calibri Light"/>
              </a:rPr>
              <a:t>Vláknina jako prevence onemocnění</a:t>
            </a:r>
            <a:endParaRPr lang="cs-CZ" sz="3400" b="0" i="0" baseline="0" dirty="0">
              <a:solidFill>
                <a:srgbClr val="87A91B"/>
              </a:solidFill>
              <a:latin typeface="Calibri Ligh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Kardiovaskulární onemocnění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některé složky vlákniny na sebe vážou cholesterol a žlučové kyseliny → ↑exkrece vede k ↑ syntéze ŽK z CH v játrech → normalizace hladiny cholesterolu a LDL v krvi</a:t>
            </a:r>
          </a:p>
          <a:p>
            <a:pPr>
              <a:lnSpc>
                <a:spcPct val="100000"/>
              </a:lnSpc>
              <a:buClr>
                <a:srgbClr val="87A91B"/>
              </a:buClr>
              <a:buFont typeface="Arial"/>
              <a:buChar char="▪"/>
            </a:pPr>
            <a:r>
              <a:rPr lang="cs-CZ" b="1" dirty="0">
                <a:solidFill>
                  <a:srgbClr val="595959"/>
                </a:solidFill>
              </a:rPr>
              <a:t>Diabetes </a:t>
            </a:r>
            <a:r>
              <a:rPr lang="cs-CZ" b="1" dirty="0" err="1">
                <a:solidFill>
                  <a:srgbClr val="595959"/>
                </a:solidFill>
              </a:rPr>
              <a:t>mellitus</a:t>
            </a:r>
            <a:r>
              <a:rPr lang="cs-CZ" b="1" dirty="0">
                <a:solidFill>
                  <a:srgbClr val="595959"/>
                </a:solidFill>
              </a:rPr>
              <a:t> </a:t>
            </a:r>
          </a:p>
          <a:p>
            <a:pPr lvl="1">
              <a:lnSpc>
                <a:spcPct val="100000"/>
              </a:lnSpc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zpomalení trávení a vstřebávaní sacharidů </a:t>
            </a:r>
            <a:r>
              <a:rPr lang="cs-CZ" dirty="0"/>
              <a:t> →  snížení vzestupu hladiny glukózy v krvi po konzumaci potraviny bohaté na sacharidy, menší výkyvy glykémie </a:t>
            </a:r>
            <a:endParaRPr lang="cs-CZ" dirty="0">
              <a:solidFill>
                <a:srgbClr val="595959"/>
              </a:solidFill>
            </a:endParaRP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b="1" dirty="0">
                <a:solidFill>
                  <a:srgbClr val="595959"/>
                </a:solidFill>
              </a:rPr>
              <a:t>Obezita 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jedinci s ↑ příjmem vlákniny mají nižší nárůst hmotnosti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snižuje příjem E rychlým navozením pocitu sytosti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b="1" dirty="0">
                <a:solidFill>
                  <a:srgbClr val="595959"/>
                </a:solidFill>
              </a:rPr>
              <a:t>Karcinom tlustého střeva 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urychluje pasáž tráveniny trávicím traktem, ↓ doby působení škodlivin na střevní sliznici</a:t>
            </a:r>
          </a:p>
          <a:p>
            <a:pPr lvl="1">
              <a:buClr>
                <a:srgbClr val="87A91B"/>
              </a:buClr>
              <a:buFont typeface="Arial"/>
              <a:buChar char="▪"/>
            </a:pPr>
            <a:r>
              <a:rPr lang="cs-CZ" dirty="0">
                <a:solidFill>
                  <a:srgbClr val="595959"/>
                </a:solidFill>
              </a:rPr>
              <a:t>váže na sebe karcinogenní látky</a:t>
            </a:r>
          </a:p>
        </p:txBody>
      </p:sp>
    </p:spTree>
    <p:extLst>
      <p:ext uri="{BB962C8B-B14F-4D97-AF65-F5344CB8AC3E}">
        <p14:creationId xmlns:p14="http://schemas.microsoft.com/office/powerpoint/2010/main" val="2165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MAHAN, L. </a:t>
            </a:r>
            <a:r>
              <a:rPr lang="sk-SK" dirty="0" err="1"/>
              <a:t>Kathleen</a:t>
            </a:r>
            <a:r>
              <a:rPr lang="sk-SK" dirty="0"/>
              <a:t>, Sylvia ESCOTT-STUMP, Janice L. RAYMOND a </a:t>
            </a:r>
            <a:r>
              <a:rPr lang="sk-SK" dirty="0" err="1"/>
              <a:t>Marie</a:t>
            </a:r>
            <a:r>
              <a:rPr lang="sk-SK" dirty="0"/>
              <a:t> V. KRAUSE. </a:t>
            </a:r>
            <a:r>
              <a:rPr lang="sk-SK" i="1" dirty="0" err="1"/>
              <a:t>Krause’s</a:t>
            </a:r>
            <a:r>
              <a:rPr lang="sk-SK" i="1" dirty="0"/>
              <a:t> </a:t>
            </a:r>
            <a:r>
              <a:rPr lang="sk-SK" i="1" dirty="0" err="1"/>
              <a:t>Food</a:t>
            </a:r>
            <a:r>
              <a:rPr lang="sk-SK" i="1" dirty="0"/>
              <a:t> &amp;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Nutrition</a:t>
            </a:r>
            <a:r>
              <a:rPr lang="sk-SK" i="1" dirty="0"/>
              <a:t> </a:t>
            </a:r>
            <a:r>
              <a:rPr lang="sk-SK" i="1" dirty="0" err="1"/>
              <a:t>Care</a:t>
            </a:r>
            <a:r>
              <a:rPr lang="sk-SK" i="1" dirty="0"/>
              <a:t> </a:t>
            </a:r>
            <a:r>
              <a:rPr lang="sk-SK" i="1" dirty="0" err="1"/>
              <a:t>Process</a:t>
            </a:r>
            <a:r>
              <a:rPr lang="sk-SK" dirty="0"/>
              <a:t>. </a:t>
            </a:r>
            <a:r>
              <a:rPr lang="sk-SK" dirty="0" err="1"/>
              <a:t>B.m</a:t>
            </a:r>
            <a:r>
              <a:rPr lang="sk-SK" dirty="0"/>
              <a:t>.: </a:t>
            </a:r>
            <a:r>
              <a:rPr lang="sk-SK" dirty="0" err="1"/>
              <a:t>Elsevier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Sciences</a:t>
            </a:r>
            <a:r>
              <a:rPr lang="sk-SK" dirty="0"/>
              <a:t>, 2012. ISBN 978-1-4377-2233-8. </a:t>
            </a:r>
          </a:p>
          <a:p>
            <a:r>
              <a:rPr lang="sk-SK" i="1" dirty="0"/>
              <a:t>Referenční hodnoty pro </a:t>
            </a:r>
            <a:r>
              <a:rPr lang="sk-SK" i="1" dirty="0" err="1"/>
              <a:t>příjem</a:t>
            </a:r>
            <a:r>
              <a:rPr lang="sk-SK" i="1" dirty="0"/>
              <a:t> </a:t>
            </a:r>
            <a:r>
              <a:rPr lang="sk-SK" i="1" dirty="0" err="1"/>
              <a:t>živin</a:t>
            </a:r>
            <a:r>
              <a:rPr lang="sk-SK" i="1" dirty="0"/>
              <a:t>.</a:t>
            </a:r>
            <a:r>
              <a:rPr lang="sk-SK" dirty="0"/>
              <a:t> V ČR 1. vyd. Praha : </a:t>
            </a:r>
            <a:r>
              <a:rPr lang="sk-SK" dirty="0" err="1"/>
              <a:t>Společnost</a:t>
            </a:r>
            <a:r>
              <a:rPr lang="sk-SK" dirty="0"/>
              <a:t> pro výživu, 2011. 192 s. : tab. ; 21 cm. ISBN: cnb002094209; 978-80-254-6987-3.</a:t>
            </a:r>
          </a:p>
          <a:p>
            <a:r>
              <a:rPr lang="sk-SK" dirty="0"/>
              <a:t>http://www.nutridatabaze.cz/vyhledavani-potravin/podle-nutrientu/?id=7</a:t>
            </a:r>
          </a:p>
          <a:p>
            <a:r>
              <a:rPr lang="sk-SK" dirty="0"/>
              <a:t> http://www.vyzivaspol.cz/vyzivova-doporuceni-pro-obyvatelstvo-ceske-republiky/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78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dekuji za pozornost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sym typeface="Wingdings" panose="05000000000000000000" pitchFamily="2" charset="2"/>
              </a:rPr>
              <a:t/>
            </a:r>
            <a:br>
              <a:rPr lang="sk-SK" dirty="0">
                <a:sym typeface="Wingdings" panose="05000000000000000000" pitchFamily="2" charset="2"/>
              </a:rPr>
            </a:br>
            <a:r>
              <a:rPr lang="sk-SK" dirty="0">
                <a:sym typeface="Wingdings" panose="05000000000000000000" pitchFamily="2" charset="2"/>
              </a:rPr>
              <a:t/>
            </a:r>
            <a:br>
              <a:rPr lang="sk-SK" dirty="0">
                <a:sym typeface="Wingdings" panose="05000000000000000000" pitchFamily="2" charset="2"/>
              </a:rPr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8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dělení</a:t>
            </a:r>
            <a:r>
              <a:rPr lang="sk-SK" dirty="0"/>
              <a:t> </a:t>
            </a:r>
            <a:r>
              <a:rPr lang="sk-SK" dirty="0" err="1"/>
              <a:t>sacharidů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l="20575" t="30560" r="10000" b="16106"/>
          <a:stretch/>
        </p:blipFill>
        <p:spPr>
          <a:xfrm>
            <a:off x="1167951" y="1984327"/>
            <a:ext cx="9265380" cy="40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Dělení</a:t>
            </a:r>
            <a:r>
              <a:rPr lang="sk-SK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sk-SK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sacharidŮ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800" b="1" i="0" dirty="0">
                <a:solidFill>
                  <a:srgbClr val="595959"/>
                </a:solidFill>
                <a:latin typeface="Calibri"/>
              </a:rPr>
              <a:t>Monosacharidy </a:t>
            </a:r>
            <a:r>
              <a:rPr lang="cs-CZ" sz="2800" dirty="0">
                <a:solidFill>
                  <a:srgbClr val="595959"/>
                </a:solidFill>
              </a:rPr>
              <a:t>- nejjednodušší cukry, </a:t>
            </a:r>
            <a:r>
              <a:rPr lang="cs-CZ" sz="2800" b="0" i="0" dirty="0">
                <a:solidFill>
                  <a:srgbClr val="595959"/>
                </a:solidFill>
                <a:latin typeface="Calibri"/>
              </a:rPr>
              <a:t>aldehydy/ketony </a:t>
            </a:r>
            <a:endParaRPr lang="cs-CZ" sz="2800" dirty="0">
              <a:solidFill>
                <a:srgbClr val="595959"/>
              </a:solidFill>
              <a:latin typeface="Calibri"/>
            </a:endParaRPr>
          </a:p>
          <a:p>
            <a:pPr lvl="1">
              <a:spcBef>
                <a:spcPts val="1800"/>
              </a:spcBef>
              <a:buClr>
                <a:srgbClr val="87A91B"/>
              </a:buClr>
              <a:buFont typeface="Arial"/>
              <a:buChar char="▪"/>
            </a:pPr>
            <a:r>
              <a:rPr lang="cs-CZ" sz="2600" b="0" i="0" dirty="0">
                <a:solidFill>
                  <a:srgbClr val="595959"/>
                </a:solidFill>
                <a:latin typeface="Calibri"/>
              </a:rPr>
              <a:t>glukóza, fruktóza, galaktóza 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Font typeface="Arial"/>
              <a:buChar char="▪"/>
            </a:pPr>
            <a:endParaRPr lang="sk-SK" sz="28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 descr="https://upload.wikimedia.org/wikipedia/commons/thumb/d/d9/DL-Galactose_num.svg/280px-DL-Galactose_num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66"/>
          <a:stretch/>
        </p:blipFill>
        <p:spPr bwMode="auto">
          <a:xfrm>
            <a:off x="8028358" y="3388033"/>
            <a:ext cx="1988326" cy="28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io-che.szm.com/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187"/>
          <a:stretch/>
        </p:blipFill>
        <p:spPr bwMode="auto">
          <a:xfrm>
            <a:off x="2470261" y="2958169"/>
            <a:ext cx="1984834" cy="33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io-che.szm.com/I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42"/>
          <a:stretch/>
        </p:blipFill>
        <p:spPr bwMode="auto">
          <a:xfrm>
            <a:off x="5106411" y="3251172"/>
            <a:ext cx="2048171" cy="29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monosacharidy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714500"/>
            <a:ext cx="9467654" cy="4457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sk-SK" sz="2800" b="1" dirty="0"/>
              <a:t>Glukóza</a:t>
            </a:r>
            <a:r>
              <a:rPr lang="cs-CZ" altLang="sk-SK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volná glukóza: med, hroznové víno (hroznový cukr)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fyziologicky nejdůležitější, zdroj E pro buňky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tvorba z aminokyselin při nedostatečném příjmu z potravy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při nadbytku je přeměňována v zásobní tuk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výskyt volné glukózy v potravinách vzácně, většinou se uvolňuje z disacharidů a polysacharidů</a:t>
            </a:r>
          </a:p>
          <a:p>
            <a:pPr>
              <a:lnSpc>
                <a:spcPct val="80000"/>
              </a:lnSpc>
            </a:pPr>
            <a:r>
              <a:rPr lang="cs-CZ" altLang="sk-SK" sz="2800" b="1" dirty="0"/>
              <a:t>Galaktóza</a:t>
            </a:r>
            <a:r>
              <a:rPr lang="cs-CZ" altLang="sk-SK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složka laktózy a mnoha dalších rostlinných polysacharidů</a:t>
            </a:r>
          </a:p>
          <a:p>
            <a:pPr lvl="1">
              <a:lnSpc>
                <a:spcPct val="80000"/>
              </a:lnSpc>
            </a:pPr>
            <a:endParaRPr lang="cs-CZ" altLang="sk-SK" sz="2800" dirty="0"/>
          </a:p>
          <a:p>
            <a:pPr marL="365760" lvl="1" indent="0">
              <a:lnSpc>
                <a:spcPct val="80000"/>
              </a:lnSpc>
              <a:buNone/>
            </a:pPr>
            <a:endParaRPr lang="cs-CZ" altLang="sk-SK" sz="2200" dirty="0"/>
          </a:p>
          <a:p>
            <a:pPr>
              <a:buClr>
                <a:srgbClr val="87A91B"/>
              </a:buClr>
              <a:buFont typeface="Arial"/>
              <a:buChar char="▪"/>
            </a:pPr>
            <a:endParaRPr lang="cs-CZ" sz="2600" b="0" i="0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1028" name="Picture 4" descr="Výsledok vyhľadávania obrázkov pre dopyt hroznový cuk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12" y="457200"/>
            <a:ext cx="2346783" cy="14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eceptyladihrusky.cz/wp-content/uploads/2015/03/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86" y="158440"/>
            <a:ext cx="2692828" cy="21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monosacharidy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1026" name="Picture 2" descr="http://www.receptyladihrusky.cz/wp-content/uploads/2015/03/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86" y="158440"/>
            <a:ext cx="2692828" cy="21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kissythecutie.com/wp-content/uploads/2011/07/ugly-bell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1376" r="5360" b="6186"/>
          <a:stretch/>
        </p:blipFill>
        <p:spPr bwMode="auto">
          <a:xfrm>
            <a:off x="8955464" y="4251489"/>
            <a:ext cx="3058950" cy="22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714500"/>
            <a:ext cx="9467654" cy="4457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sk-SK" sz="2800" b="1" dirty="0"/>
              <a:t>Fruktóza</a:t>
            </a:r>
            <a:r>
              <a:rPr lang="cs-CZ" altLang="sk-SK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volná fruktóza: med, některé druhy ovoce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součást sacharózy, </a:t>
            </a:r>
            <a:r>
              <a:rPr lang="sk-SK" sz="2800" dirty="0"/>
              <a:t>HFCS (</a:t>
            </a:r>
            <a:r>
              <a:rPr lang="sk-SK" sz="2800" dirty="0" err="1"/>
              <a:t>high</a:t>
            </a:r>
            <a:r>
              <a:rPr lang="sk-SK" sz="2800" dirty="0"/>
              <a:t> </a:t>
            </a:r>
            <a:r>
              <a:rPr lang="sk-SK" sz="2800" dirty="0" err="1"/>
              <a:t>fructose</a:t>
            </a:r>
            <a:r>
              <a:rPr lang="sk-SK" sz="2800" dirty="0"/>
              <a:t> </a:t>
            </a:r>
            <a:r>
              <a:rPr lang="sk-SK" sz="2800" dirty="0" err="1"/>
              <a:t>corn</a:t>
            </a:r>
            <a:r>
              <a:rPr lang="sk-SK" sz="2800" dirty="0"/>
              <a:t> </a:t>
            </a:r>
            <a:r>
              <a:rPr lang="sk-SK" sz="2800" dirty="0" err="1"/>
              <a:t>syrup</a:t>
            </a:r>
            <a:r>
              <a:rPr lang="sk-SK" sz="2800" dirty="0"/>
              <a:t>)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cs-CZ" altLang="sk-SK" sz="2800" dirty="0"/>
              <a:t> a některých polysacharidů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nižší vzestup glykémie než glukóza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nižší sytící schopnost oproti glukóze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↑ příjem F → dyslipidemie (</a:t>
            </a:r>
            <a:r>
              <a:rPr lang="cs-CZ" altLang="sk-SK" sz="2800" dirty="0" err="1"/>
              <a:t>lipogeneze</a:t>
            </a:r>
            <a:r>
              <a:rPr lang="cs-CZ" altLang="sk-SK" sz="2800" dirty="0"/>
              <a:t>), inzulínová rezistence,↑ viscerální tukové tkáni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cs-CZ" altLang="sk-SK" sz="2200" dirty="0"/>
          </a:p>
          <a:p>
            <a:pPr>
              <a:buClr>
                <a:srgbClr val="87A91B"/>
              </a:buClr>
              <a:buFont typeface="Arial"/>
              <a:buChar char="▪"/>
            </a:pPr>
            <a:endParaRPr lang="cs-CZ" sz="2600" b="0" i="0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baseline="0" dirty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Dělení sacharidů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457700"/>
          </a:xfrm>
        </p:spPr>
        <p:txBody>
          <a:bodyPr>
            <a:normAutofit/>
          </a:bodyPr>
          <a:lstStyle/>
          <a:p>
            <a:pPr>
              <a:buClr>
                <a:srgbClr val="87A91B"/>
              </a:buClr>
              <a:buFont typeface="Arial"/>
              <a:buChar char="▪"/>
            </a:pPr>
            <a:r>
              <a:rPr lang="cs-CZ" sz="2800" b="1" dirty="0">
                <a:solidFill>
                  <a:srgbClr val="595959"/>
                </a:solidFill>
                <a:latin typeface="Calibri"/>
              </a:rPr>
              <a:t>Di</a:t>
            </a:r>
            <a:r>
              <a:rPr lang="cs-CZ" sz="2800" b="1" i="0" dirty="0">
                <a:solidFill>
                  <a:srgbClr val="595959"/>
                </a:solidFill>
                <a:latin typeface="Calibri"/>
              </a:rPr>
              <a:t>sacharidy</a:t>
            </a:r>
            <a:r>
              <a:rPr lang="sk-SK" sz="2800" b="1" i="0" dirty="0">
                <a:solidFill>
                  <a:srgbClr val="595959"/>
                </a:solidFill>
                <a:latin typeface="Calibri"/>
                <a:ea typeface="+mn-ea"/>
                <a:cs typeface="+mn-cs"/>
              </a:rPr>
              <a:t> </a:t>
            </a:r>
            <a:r>
              <a:rPr lang="sk-SK" sz="2800" b="0" i="0" dirty="0">
                <a:solidFill>
                  <a:srgbClr val="595959"/>
                </a:solidFill>
                <a:latin typeface="Calibri"/>
                <a:ea typeface="+mn-ea"/>
                <a:cs typeface="+mn-cs"/>
              </a:rPr>
              <a:t>– </a:t>
            </a:r>
            <a:r>
              <a:rPr lang="sk-SK" sz="2800" dirty="0" err="1">
                <a:solidFill>
                  <a:srgbClr val="595959"/>
                </a:solidFill>
              </a:rPr>
              <a:t>tvořené</a:t>
            </a:r>
            <a:r>
              <a:rPr lang="sk-SK" sz="2800" dirty="0">
                <a:solidFill>
                  <a:srgbClr val="595959"/>
                </a:solidFill>
              </a:rPr>
              <a:t> </a:t>
            </a:r>
            <a:r>
              <a:rPr lang="sk-SK" sz="2800" dirty="0" err="1">
                <a:solidFill>
                  <a:srgbClr val="595959"/>
                </a:solidFill>
              </a:rPr>
              <a:t>dvěma</a:t>
            </a:r>
            <a:r>
              <a:rPr lang="sk-SK" sz="2800" dirty="0">
                <a:solidFill>
                  <a:srgbClr val="595959"/>
                </a:solidFill>
              </a:rPr>
              <a:t> </a:t>
            </a:r>
            <a:r>
              <a:rPr lang="sk-SK" sz="2800" dirty="0" err="1">
                <a:solidFill>
                  <a:srgbClr val="595959"/>
                </a:solidFill>
              </a:rPr>
              <a:t>monosacharidovými</a:t>
            </a:r>
            <a:r>
              <a:rPr lang="sk-SK" sz="2800" dirty="0">
                <a:solidFill>
                  <a:srgbClr val="595959"/>
                </a:solidFill>
              </a:rPr>
              <a:t> jednotkami</a:t>
            </a:r>
            <a:endParaRPr lang="sk-SK" sz="28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Font typeface="Arial"/>
              <a:buChar char="▪"/>
            </a:pPr>
            <a:r>
              <a:rPr lang="sk-SK" sz="2600" b="0" i="0" dirty="0">
                <a:solidFill>
                  <a:srgbClr val="595959"/>
                </a:solidFill>
                <a:latin typeface="Calibri"/>
                <a:ea typeface="+mn-ea"/>
                <a:cs typeface="+mn-cs"/>
              </a:rPr>
              <a:t>sacharóza, maltóza, laktóza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Font typeface="Arial"/>
              <a:buChar char="▪"/>
            </a:pPr>
            <a:endParaRPr lang="sk-SK" sz="28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34" name="Picture 14" descr="Výsledok vyhľadávania obrázkov pre dopyt maltó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5" t="18678" r="-413" b="38710"/>
          <a:stretch/>
        </p:blipFill>
        <p:spPr bwMode="auto">
          <a:xfrm>
            <a:off x="590747" y="2964727"/>
            <a:ext cx="3418788" cy="292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ok vyhľadávania obrázkov pre dopyt maltó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18694" r="49244" b="47630"/>
          <a:stretch/>
        </p:blipFill>
        <p:spPr bwMode="auto">
          <a:xfrm>
            <a:off x="4009535" y="3271099"/>
            <a:ext cx="4405460" cy="23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Výsledok vyhľadávania obrázkov pre dopyt maltó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3" t="60893" r="23677" b="3643"/>
          <a:stretch/>
        </p:blipFill>
        <p:spPr bwMode="auto">
          <a:xfrm>
            <a:off x="8540683" y="3209823"/>
            <a:ext cx="3412505" cy="24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dirty="0" err="1">
                <a:solidFill>
                  <a:srgbClr val="87A91B"/>
                </a:solidFill>
                <a:latin typeface="Calibri Light"/>
              </a:rPr>
              <a:t>di</a:t>
            </a:r>
            <a:r>
              <a:rPr lang="sk-SK" sz="3400" b="0" i="0" baseline="0" dirty="0" err="1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sacharidy</a:t>
            </a:r>
            <a:endParaRPr lang="sk-SK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2050" name="Picture 2" descr="http://superclovek.sk/wp-content/uploads/2016/06/o-ARTIFICIAL-SWEETENERS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89" y="329938"/>
            <a:ext cx="3591611" cy="23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714500"/>
            <a:ext cx="9467654" cy="44577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sk-SK" sz="2800" b="1" dirty="0"/>
              <a:t>Sacharóza</a:t>
            </a:r>
            <a:r>
              <a:rPr lang="cs-CZ" altLang="sk-SK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štěpení v trávicím traktu na glukózu a fruktózu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nejběžnější cukr v naší stravě </a:t>
            </a:r>
          </a:p>
          <a:p>
            <a:pPr>
              <a:lnSpc>
                <a:spcPct val="80000"/>
              </a:lnSpc>
            </a:pPr>
            <a:r>
              <a:rPr lang="cs-CZ" altLang="sk-SK" sz="2800" b="1" dirty="0"/>
              <a:t>Maltóza</a:t>
            </a:r>
            <a:r>
              <a:rPr lang="cs-CZ" altLang="sk-SK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sladový cukr → vzniká hydrolýzou škrobu při klíčení ječmene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štěpení v trávicím traktu na 2 molekuly glukózy</a:t>
            </a:r>
          </a:p>
          <a:p>
            <a:pPr>
              <a:lnSpc>
                <a:spcPct val="80000"/>
              </a:lnSpc>
            </a:pPr>
            <a:r>
              <a:rPr lang="cs-CZ" altLang="sk-SK" sz="2800" b="1" dirty="0"/>
              <a:t>Laktóza</a:t>
            </a:r>
            <a:r>
              <a:rPr lang="cs-CZ" altLang="sk-SK" sz="2800" dirty="0"/>
              <a:t>: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přítomná v mléku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jediný výživový sacharid kojených dětí</a:t>
            </a:r>
          </a:p>
          <a:p>
            <a:pPr lvl="1">
              <a:lnSpc>
                <a:spcPct val="80000"/>
              </a:lnSpc>
            </a:pPr>
            <a:r>
              <a:rPr lang="cs-CZ" altLang="sk-SK" sz="2800" dirty="0"/>
              <a:t>štěpení v trávicím traktu na glukózu a galaktózu</a:t>
            </a:r>
          </a:p>
          <a:p>
            <a:pPr>
              <a:buClr>
                <a:srgbClr val="87A91B"/>
              </a:buClr>
              <a:buFont typeface="Arial"/>
              <a:buChar char="▪"/>
            </a:pPr>
            <a:endParaRPr lang="cs-CZ" sz="2600" b="0" i="0" dirty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946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Fitness_16x9_TP102922390" id="{5546E45B-441A-4912-AD54-741787A4FEF5}" vid="{619E7479-99EA-4BD0-9AD2-D6CBFDDE799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Prezentácia Zdravie a cvičenie (širokouhlá šablóna)</Template>
  <TotalTime>0</TotalTime>
  <Words>1525</Words>
  <Application>Microsoft Office PowerPoint</Application>
  <PresentationFormat>Širokoúhlá obrazovka</PresentationFormat>
  <Paragraphs>268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Wingdings</vt:lpstr>
      <vt:lpstr>Health Fitness 16x9</vt:lpstr>
      <vt:lpstr>Sacharidy a vláknina</vt:lpstr>
      <vt:lpstr>význam sacharidŮ</vt:lpstr>
      <vt:lpstr>Zdroje sacharidŮ</vt:lpstr>
      <vt:lpstr>  dělení sacharidů</vt:lpstr>
      <vt:lpstr>Dělení sacharidŮ</vt:lpstr>
      <vt:lpstr>monosacharidy</vt:lpstr>
      <vt:lpstr>monosacharidy</vt:lpstr>
      <vt:lpstr>Dělení sacharidů</vt:lpstr>
      <vt:lpstr>disacharidy</vt:lpstr>
      <vt:lpstr>Dělení sacharidů</vt:lpstr>
      <vt:lpstr>polysacharidy</vt:lpstr>
      <vt:lpstr>Rezistentní škrob</vt:lpstr>
      <vt:lpstr>Spotřeba cukru</vt:lpstr>
      <vt:lpstr>Prezentace aplikace PowerPoint</vt:lpstr>
      <vt:lpstr>Sacharidy ve vybraných potravinách</vt:lpstr>
      <vt:lpstr>Sacharidy ve vybraných potravinách</vt:lpstr>
      <vt:lpstr>Glykemický index (GI)</vt:lpstr>
      <vt:lpstr>Glykemický index (GI)</vt:lpstr>
      <vt:lpstr>Glykemický index (GI)</vt:lpstr>
      <vt:lpstr>Co ovlivňuje GI???</vt:lpstr>
      <vt:lpstr>Glykemická nálož (glycaemic load - GL)</vt:lpstr>
      <vt:lpstr>Vláknina Americká asociace cereálních chemiků, 2001 </vt:lpstr>
      <vt:lpstr>vláknina</vt:lpstr>
      <vt:lpstr>Rozdělení vlákniny – WHO,1998 </vt:lpstr>
      <vt:lpstr>Vláknina a zdraví</vt:lpstr>
      <vt:lpstr>výživové tvrzení</vt:lpstr>
      <vt:lpstr>Zdravotní tvrzení </vt:lpstr>
      <vt:lpstr>Zdravotní tvrzení </vt:lpstr>
      <vt:lpstr>Zdravotní tvrzení </vt:lpstr>
      <vt:lpstr>Zdroje vlákniny</vt:lpstr>
      <vt:lpstr>doporučený denní příjem</vt:lpstr>
      <vt:lpstr>Nadměrný příjem vlákniny</vt:lpstr>
      <vt:lpstr>Vláknina jako prevence onemocnění</vt:lpstr>
      <vt:lpstr>Zdroje:</vt:lpstr>
      <vt:lpstr>dekuji za pozornost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2016-09-22T09:26:35Z</dcterms:created>
  <dcterms:modified xsi:type="dcterms:W3CDTF">2016-12-08T17:05:09Z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