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9"/>
  </p:notesMasterIdLst>
  <p:sldIdLst>
    <p:sldId id="256" r:id="rId2"/>
    <p:sldId id="258" r:id="rId3"/>
    <p:sldId id="295" r:id="rId4"/>
    <p:sldId id="259" r:id="rId5"/>
    <p:sldId id="288" r:id="rId6"/>
    <p:sldId id="278" r:id="rId7"/>
    <p:sldId id="266" r:id="rId8"/>
    <p:sldId id="270" r:id="rId9"/>
    <p:sldId id="310" r:id="rId10"/>
    <p:sldId id="300" r:id="rId11"/>
    <p:sldId id="260" r:id="rId12"/>
    <p:sldId id="289" r:id="rId13"/>
    <p:sldId id="290" r:id="rId14"/>
    <p:sldId id="284" r:id="rId15"/>
    <p:sldId id="267" r:id="rId16"/>
    <p:sldId id="271" r:id="rId17"/>
    <p:sldId id="291" r:id="rId18"/>
    <p:sldId id="311" r:id="rId19"/>
    <p:sldId id="301" r:id="rId20"/>
    <p:sldId id="261" r:id="rId21"/>
    <p:sldId id="276" r:id="rId22"/>
    <p:sldId id="275" r:id="rId23"/>
    <p:sldId id="294" r:id="rId24"/>
    <p:sldId id="268" r:id="rId25"/>
    <p:sldId id="272" r:id="rId26"/>
    <p:sldId id="302" r:id="rId27"/>
    <p:sldId id="263" r:id="rId28"/>
    <p:sldId id="309" r:id="rId29"/>
    <p:sldId id="286" r:id="rId30"/>
    <p:sldId id="269" r:id="rId31"/>
    <p:sldId id="273" r:id="rId32"/>
    <p:sldId id="303" r:id="rId33"/>
    <p:sldId id="262" r:id="rId34"/>
    <p:sldId id="274" r:id="rId35"/>
    <p:sldId id="307" r:id="rId36"/>
    <p:sldId id="292" r:id="rId37"/>
    <p:sldId id="308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935B"/>
    <a:srgbClr val="D5B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80458" autoAdjust="0"/>
  </p:normalViewPr>
  <p:slideViewPr>
    <p:cSldViewPr>
      <p:cViewPr varScale="1">
        <p:scale>
          <a:sx n="93" d="100"/>
          <a:sy n="93" d="100"/>
        </p:scale>
        <p:origin x="213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5B819-C10D-4AEA-AC63-8479F1B45C6A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0C13D-068D-4E42-A99E-9A46B9D6BF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535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err="1" smtClean="0"/>
              <a:t>Stopove</a:t>
            </a:r>
            <a:r>
              <a:rPr lang="en-US" smtClean="0"/>
              <a:t> </a:t>
            </a:r>
            <a:r>
              <a:rPr lang="en-US" err="1" smtClean="0"/>
              <a:t>prvky</a:t>
            </a:r>
            <a:r>
              <a:rPr lang="en-US" smtClean="0"/>
              <a:t> </a:t>
            </a:r>
            <a:r>
              <a:rPr lang="en-US" err="1" smtClean="0"/>
              <a:t>jsou</a:t>
            </a:r>
            <a:r>
              <a:rPr lang="en-US" smtClean="0"/>
              <a:t> </a:t>
            </a:r>
            <a:r>
              <a:rPr lang="en-US" err="1" smtClean="0"/>
              <a:t>anorganicke</a:t>
            </a:r>
            <a:r>
              <a:rPr lang="en-US" smtClean="0"/>
              <a:t> </a:t>
            </a:r>
            <a:r>
              <a:rPr lang="en-US" err="1" smtClean="0"/>
              <a:t>latky</a:t>
            </a:r>
            <a:r>
              <a:rPr lang="en-US" baseline="0" smtClean="0"/>
              <a:t> </a:t>
            </a:r>
            <a:r>
              <a:rPr lang="en-US" baseline="0" err="1" smtClean="0"/>
              <a:t>ktere</a:t>
            </a:r>
            <a:r>
              <a:rPr lang="en-US" baseline="0" smtClean="0"/>
              <a:t> se </a:t>
            </a:r>
            <a:r>
              <a:rPr lang="en-US" baseline="0" err="1" smtClean="0"/>
              <a:t>vyskytuji</a:t>
            </a:r>
            <a:r>
              <a:rPr lang="en-US" baseline="0" smtClean="0"/>
              <a:t> v </a:t>
            </a:r>
            <a:r>
              <a:rPr lang="en-US" baseline="0" err="1" smtClean="0"/>
              <a:t>orgganizmu</a:t>
            </a:r>
            <a:r>
              <a:rPr lang="en-US" baseline="0" smtClean="0"/>
              <a:t> </a:t>
            </a:r>
            <a:r>
              <a:rPr lang="en-US" baseline="0" err="1" smtClean="0"/>
              <a:t>ve</a:t>
            </a:r>
            <a:r>
              <a:rPr lang="en-US" baseline="0" smtClean="0"/>
              <a:t> </a:t>
            </a:r>
            <a:r>
              <a:rPr lang="en-US" baseline="0" err="1" smtClean="0"/>
              <a:t>stopovych</a:t>
            </a:r>
            <a:r>
              <a:rPr lang="en-US" baseline="0" smtClean="0"/>
              <a:t> </a:t>
            </a:r>
            <a:r>
              <a:rPr lang="en-US" baseline="0" err="1" smtClean="0"/>
              <a:t>mnozstvich</a:t>
            </a:r>
            <a:r>
              <a:rPr lang="en-US" baseline="0" smtClean="0"/>
              <a:t>, </a:t>
            </a:r>
            <a:r>
              <a:rPr lang="en-US" baseline="0" err="1" smtClean="0"/>
              <a:t>avsak</a:t>
            </a:r>
            <a:r>
              <a:rPr lang="en-US" baseline="0" smtClean="0"/>
              <a:t> </a:t>
            </a:r>
            <a:r>
              <a:rPr lang="en-US" baseline="0" err="1" smtClean="0"/>
              <a:t>jsou</a:t>
            </a:r>
            <a:r>
              <a:rPr lang="en-US" baseline="0" smtClean="0"/>
              <a:t> pro </a:t>
            </a:r>
            <a:r>
              <a:rPr lang="en-US" baseline="0" err="1" smtClean="0"/>
              <a:t>normalni</a:t>
            </a:r>
            <a:r>
              <a:rPr lang="en-US" baseline="0" smtClean="0"/>
              <a:t> </a:t>
            </a:r>
            <a:r>
              <a:rPr lang="en-US" baseline="0" err="1" smtClean="0"/>
              <a:t>funkci</a:t>
            </a:r>
            <a:r>
              <a:rPr lang="en-US" baseline="0" smtClean="0"/>
              <a:t> </a:t>
            </a:r>
            <a:r>
              <a:rPr lang="en-US" baseline="0" err="1" smtClean="0"/>
              <a:t>organizmu</a:t>
            </a:r>
            <a:r>
              <a:rPr lang="en-US" baseline="0" smtClean="0"/>
              <a:t> </a:t>
            </a:r>
            <a:r>
              <a:rPr lang="en-US" baseline="0" err="1" smtClean="0"/>
              <a:t>nezbytne</a:t>
            </a:r>
            <a:r>
              <a:rPr lang="en-US" baseline="0" smtClean="0"/>
              <a:t> </a:t>
            </a:r>
            <a:r>
              <a:rPr lang="en-US" baseline="0" err="1" smtClean="0"/>
              <a:t>nutne</a:t>
            </a:r>
            <a:r>
              <a:rPr lang="en-US" baseline="0" smtClean="0"/>
              <a:t>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0C13D-068D-4E42-A99E-9A46B9D6BF6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579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smtClean="0">
                <a:latin typeface="Copperplate Gothic Light" pitchFamily="34" charset="0"/>
              </a:rPr>
              <a:t>Kašin-Bekův syndrom – osteochondropatIE GENERALIZOVANÁ- Smrt buněk chrupavky (v růstové ploténce) a bunek kloubního povrchu</a:t>
            </a:r>
          </a:p>
          <a:p>
            <a:r>
              <a:rPr lang="cs-CZ" sz="1200" smtClean="0">
                <a:latin typeface="Copperplate Gothic Light" pitchFamily="34" charset="0"/>
              </a:rPr>
              <a:t>nemoc Keshan – vyusti selhani srdce a plicni edema</a:t>
            </a:r>
          </a:p>
          <a:p>
            <a:r>
              <a:rPr lang="cs-CZ" smtClean="0"/>
              <a:t>selenózy- </a:t>
            </a:r>
            <a:r>
              <a:rPr lang="cs-CZ" sz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křehkost, lámavost a ztráta vlasů a nehtů, záněty nehtového lůžka, vyrážka na pokožce hlavy,únava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0C13D-068D-4E42-A99E-9A46B9D6BF6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56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https://www.dge.de/wissenschaft/referenzwerte/selen/</a:t>
            </a:r>
            <a:r>
              <a:rPr lang="cs-CZ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0C13D-068D-4E42-A99E-9A46B9D6BF6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23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Para</a:t>
            </a:r>
            <a:r>
              <a:rPr lang="cs-CZ" smtClean="0"/>
              <a:t> ořechy, brokolice, mléko, česnek, maso, vnitřnosti, vejce (žloutek), mořské měkkyší</a:t>
            </a:r>
            <a:r>
              <a:rPr lang="cs-CZ" baseline="0" smtClean="0"/>
              <a:t> a korýši, mořské ryby</a:t>
            </a:r>
          </a:p>
          <a:p>
            <a:endParaRPr lang="cs-CZ" baseline="0" smtClean="0"/>
          </a:p>
          <a:p>
            <a:r>
              <a:rPr lang="en-US" smtClean="0"/>
              <a:t>https://ndb.nal.usda.gov/ndb/nutrients/report?nutrient1=317&amp;nutrient2=&amp;nutrient3=&amp;&amp;max=25&amp;subset=0&amp;offset=0&amp;sort=c&amp;totCount=6898&amp;measureby=g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0C13D-068D-4E42-A99E-9A46B9D6BF6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46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Chrom</a:t>
            </a:r>
            <a:r>
              <a:rPr lang="en-US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přispívá</a:t>
            </a:r>
            <a:r>
              <a:rPr lang="en-US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 </a:t>
            </a:r>
            <a:r>
              <a:rPr lang="en-US" sz="1200" kern="1200" baseline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udržení</a:t>
            </a:r>
            <a:r>
              <a:rPr lang="en-US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normální</a:t>
            </a:r>
            <a:r>
              <a:rPr lang="en-US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hladiny</a:t>
            </a:r>
            <a:r>
              <a:rPr lang="en-US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glukózy</a:t>
            </a:r>
            <a:r>
              <a:rPr lang="en-US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 </a:t>
            </a:r>
            <a:r>
              <a:rPr lang="en-US" sz="1200" kern="1200" baseline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krvi</a:t>
            </a:r>
            <a:r>
              <a:rPr lang="en-US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tím ze potencuje/ zesiluje účinek inzulinu, ale neví se přesný mechanizmus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0C13D-068D-4E42-A99E-9A46B9D6BF6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81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https://www.ncbi.nlm.nih.gov/pubmed/23495911</a:t>
            </a:r>
            <a:r>
              <a:rPr lang="cs-CZ" smtClean="0"/>
              <a:t> </a:t>
            </a:r>
          </a:p>
          <a:p>
            <a:r>
              <a:rPr lang="en-US" smtClean="0"/>
              <a:t>http://onlinelibrary.wiley.com/doi/10.1111/obr.12026/epdf</a:t>
            </a:r>
            <a:endParaRPr lang="cs-CZ" smtClean="0"/>
          </a:p>
          <a:p>
            <a:r>
              <a:rPr lang="cs-CZ" smtClean="0"/>
              <a:t>- 16 týdnu- kvuli snizeny heterogenity hmotnosti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0C13D-068D-4E42-A99E-9A46B9D6BF6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732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maso, játra, vejce, ovesné vločky, rajče, hl. salát, houby, kakao, škeble, kukuřičný olej, celozrnné obiloviny, pivní</a:t>
            </a:r>
            <a:r>
              <a:rPr lang="cs-CZ" baseline="0" dirty="0" smtClean="0"/>
              <a:t> </a:t>
            </a:r>
            <a:r>
              <a:rPr lang="cs-CZ" dirty="0" smtClean="0"/>
              <a:t>kvasnice, pitná voda, může být i z nádobí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0C13D-068D-4E42-A99E-9A46B9D6BF6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467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mtClean="0"/>
              <a:t>luštěniny, vnitřnosti,  káva, čaj, čokolada, játra, ledviny, ústřice, škeble, drůbež, mléko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0C13D-068D-4E42-A99E-9A46B9D6BF6A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95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0C13D-068D-4E42-A99E-9A46B9D6BF6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98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mtClean="0"/>
              <a:t>Kretenismus- při vrozené hypothyreózy</a:t>
            </a:r>
            <a:endParaRPr lang="en-US" smtClean="0"/>
          </a:p>
          <a:p>
            <a:r>
              <a:rPr lang="cs-CZ" sz="1200" smtClean="0">
                <a:latin typeface="Copperplate Gothic Light" pitchFamily="34" charset="0"/>
              </a:rPr>
              <a:t>snižuji činnost štitne žlazy, tim ze</a:t>
            </a:r>
            <a:r>
              <a:rPr lang="cs-CZ" sz="1200" baseline="0" smtClean="0">
                <a:latin typeface="Copperplate Gothic Light" pitchFamily="34" charset="0"/>
              </a:rPr>
              <a:t> </a:t>
            </a:r>
            <a:r>
              <a:rPr lang="cs-CZ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baseline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nterferuje</a:t>
            </a:r>
            <a:r>
              <a:rPr lang="en-US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 </a:t>
            </a:r>
            <a:r>
              <a:rPr lang="en-US" sz="1200" kern="1200" baseline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vychytavanim</a:t>
            </a:r>
            <a:r>
              <a:rPr lang="en-US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či</a:t>
            </a:r>
            <a:r>
              <a:rPr lang="cs-CZ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zpracovanim</a:t>
            </a:r>
            <a:r>
              <a:rPr lang="en-US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jodu</a:t>
            </a:r>
            <a:r>
              <a:rPr lang="en-US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či</a:t>
            </a:r>
            <a:r>
              <a:rPr lang="en-US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 </a:t>
            </a:r>
            <a:r>
              <a:rPr lang="en-US" sz="1200" kern="1200" baseline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tvorbou</a:t>
            </a:r>
            <a:r>
              <a:rPr lang="en-US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</a:t>
            </a:r>
            <a:r>
              <a:rPr lang="cs-CZ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uvolňovanim</a:t>
            </a:r>
            <a:r>
              <a:rPr lang="en-US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tyroxinu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0C13D-068D-4E42-A99E-9A46B9D6BF6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8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0C13D-068D-4E42-A99E-9A46B9D6BF6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09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smtClean="0">
                <a:latin typeface="Copperplate Gothic Light" pitchFamily="34" charset="0"/>
              </a:rPr>
              <a:t>m</a:t>
            </a:r>
            <a:r>
              <a:rPr lang="en-US" sz="1200" err="1" smtClean="0">
                <a:latin typeface="Copperplate Gothic Light" pitchFamily="34" charset="0"/>
              </a:rPr>
              <a:t>ají</a:t>
            </a:r>
            <a:r>
              <a:rPr lang="en-US" sz="1200" smtClean="0">
                <a:latin typeface="Copperplate Gothic Light" pitchFamily="34" charset="0"/>
              </a:rPr>
              <a:t> </a:t>
            </a:r>
            <a:r>
              <a:rPr lang="en-US" sz="1200" err="1" smtClean="0">
                <a:latin typeface="Copperplate Gothic Light" pitchFamily="34" charset="0"/>
              </a:rPr>
              <a:t>antimikrobiální</a:t>
            </a:r>
            <a:r>
              <a:rPr lang="en-US" sz="1200" smtClean="0">
                <a:latin typeface="Copperplate Gothic Light" pitchFamily="34" charset="0"/>
              </a:rPr>
              <a:t> </a:t>
            </a:r>
            <a:r>
              <a:rPr lang="en-US" sz="1200" err="1" smtClean="0">
                <a:latin typeface="Copperplate Gothic Light" pitchFamily="34" charset="0"/>
              </a:rPr>
              <a:t>účinek</a:t>
            </a:r>
            <a:r>
              <a:rPr lang="cs-CZ" sz="1200" smtClean="0">
                <a:latin typeface="Copperplate Gothic Light" pitchFamily="34" charset="0"/>
              </a:rPr>
              <a:t>- enzym</a:t>
            </a:r>
            <a:r>
              <a:rPr lang="cs-CZ" sz="1200" baseline="0" smtClean="0">
                <a:latin typeface="Copperplate Gothic Light" pitchFamily="34" charset="0"/>
              </a:rPr>
              <a:t> inhibitor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0C13D-068D-4E42-A99E-9A46B9D6BF6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6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mtClean="0"/>
              <a:t>fluoroza</a:t>
            </a:r>
            <a:r>
              <a:rPr lang="cs-CZ" baseline="0" smtClean="0"/>
              <a:t> skeletu- mineralizace šlách a kloubních pouzder- bolest a ztuhlost kloubů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0C13D-068D-4E42-A99E-9A46B9D6BF6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74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smtClean="0"/>
              <a:t>čaj černý- delka pripravy, káva, rýže, sojové boby, špenat, cibule, hlávkový salát, ryby mořské</a:t>
            </a:r>
            <a:r>
              <a:rPr lang="en-US" sz="1200" smtClean="0"/>
              <a:t>, </a:t>
            </a:r>
            <a:r>
              <a:rPr lang="en-US" sz="1200" err="1" smtClean="0"/>
              <a:t>sul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0C13D-068D-4E42-A99E-9A46B9D6BF6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66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http://is.muni.cz/th/258874/lf_b/Fluor_nejen_pro_zuby_dobry.pdf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0C13D-068D-4E42-A99E-9A46B9D6BF6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53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mtClean="0"/>
              <a:t> - </a:t>
            </a:r>
            <a:r>
              <a:rPr lang="en-US" err="1" smtClean="0"/>
              <a:t>velmi</a:t>
            </a:r>
            <a:r>
              <a:rPr lang="en-US" smtClean="0"/>
              <a:t> </a:t>
            </a:r>
            <a:r>
              <a:rPr lang="en-US" err="1" smtClean="0"/>
              <a:t>potřebný</a:t>
            </a:r>
            <a:r>
              <a:rPr lang="en-US" smtClean="0"/>
              <a:t> </a:t>
            </a:r>
            <a:r>
              <a:rPr lang="en-US" err="1" smtClean="0"/>
              <a:t>stopový</a:t>
            </a:r>
            <a:r>
              <a:rPr lang="en-US" smtClean="0"/>
              <a:t> </a:t>
            </a:r>
            <a:r>
              <a:rPr lang="en-US" err="1" smtClean="0"/>
              <a:t>prvek</a:t>
            </a:r>
            <a:endParaRPr lang="cs-CZ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mtClean="0"/>
              <a:t>- selenózy- </a:t>
            </a:r>
            <a:r>
              <a:rPr lang="cs-CZ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křehkost, lámavost a ztráta vlasů a nehtů, záněty nehtového lůžka, vyrážka na pokožce hlavy,únava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0C13D-068D-4E42-A99E-9A46B9D6BF6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34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4013" y="1008934"/>
            <a:ext cx="1081625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" name="Shape 11"/>
          <p:cNvSpPr/>
          <p:nvPr/>
        </p:nvSpPr>
        <p:spPr>
          <a:xfrm rot="10800000">
            <a:off x="5318351" y="4355634"/>
            <a:ext cx="1081625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044700" y="1925674"/>
            <a:ext cx="3054600" cy="2049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044700" y="4155440"/>
            <a:ext cx="3054600" cy="93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8C4D2F33-A702-4E2D-AB5B-F35FF8E7E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8C4D2F33-A702-4E2D-AB5B-F35FF8E7E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6727600"/>
            <a:ext cx="9144000" cy="13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421233"/>
            <a:ext cx="8520600" cy="1108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633633"/>
            <a:ext cx="8520600" cy="4472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8C4D2F33-A702-4E2D-AB5B-F35FF8E7E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21233"/>
            <a:ext cx="8520600" cy="1108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11700" y="1633633"/>
            <a:ext cx="3999900" cy="4472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832400" y="1633633"/>
            <a:ext cx="3999900" cy="4472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8C4D2F33-A702-4E2D-AB5B-F35FF8E7E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421233"/>
            <a:ext cx="8520600" cy="1108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8C4D2F33-A702-4E2D-AB5B-F35FF8E7E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311700" y="1865865"/>
            <a:ext cx="2808000" cy="37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8C4D2F33-A702-4E2D-AB5B-F35FF8E7E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6727600"/>
            <a:ext cx="9144000" cy="13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5878800" cy="5454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8C4D2F33-A702-4E2D-AB5B-F35FF8E7E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33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265500" y="1239033"/>
            <a:ext cx="4045200" cy="2381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ubTitle" idx="1"/>
          </p:nvPr>
        </p:nvSpPr>
        <p:spPr>
          <a:xfrm>
            <a:off x="265500" y="3692000"/>
            <a:ext cx="4045200" cy="2098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8C4D2F33-A702-4E2D-AB5B-F35FF8E7E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19500" y="5625233"/>
            <a:ext cx="5998800" cy="79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8C4D2F33-A702-4E2D-AB5B-F35FF8E7E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6727600"/>
            <a:ext cx="9144000" cy="13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11700" y="1276167"/>
            <a:ext cx="8520600" cy="28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1700" y="4216000"/>
            <a:ext cx="8520600" cy="1428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8C4D2F33-A702-4E2D-AB5B-F35FF8E7E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21233"/>
            <a:ext cx="8520600" cy="110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633633"/>
            <a:ext cx="8520600" cy="44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pen Sans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fld id="{8C4D2F33-A702-4E2D-AB5B-F35FF8E7E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6.jpeg"/><Relationship Id="rId5" Type="http://schemas.openxmlformats.org/officeDocument/2006/relationships/image" Target="../media/image21.jpeg"/><Relationship Id="rId10" Type="http://schemas.openxmlformats.org/officeDocument/2006/relationships/image" Target="../media/image8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s.muni.cz/th/258874/lf_b/Fluor_nejen_pro_zuby_dobry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ge.de/wissenschaft/referenzwerte/selen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1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3" Type="http://schemas.openxmlformats.org/officeDocument/2006/relationships/image" Target="../media/image32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25.jpeg"/><Relationship Id="rId9" Type="http://schemas.openxmlformats.org/officeDocument/2006/relationships/image" Target="../media/image40.jpeg"/><Relationship Id="rId1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30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image" Target="../media/image22.jpeg"/><Relationship Id="rId5" Type="http://schemas.openxmlformats.org/officeDocument/2006/relationships/image" Target="../media/image45.jpeg"/><Relationship Id="rId10" Type="http://schemas.openxmlformats.org/officeDocument/2006/relationships/image" Target="../media/image48.jpeg"/><Relationship Id="rId4" Type="http://schemas.openxmlformats.org/officeDocument/2006/relationships/image" Target="../media/image10.jpeg"/><Relationship Id="rId9" Type="http://schemas.openxmlformats.org/officeDocument/2006/relationships/image" Target="../media/image20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ge.de/wissenschaft/referenzwerte/selen/" TargetMode="External"/><Relationship Id="rId7" Type="http://schemas.openxmlformats.org/officeDocument/2006/relationships/hyperlink" Target="http://onlinelibrary.wiley.com/doi/10.1111/obr.12026/epdf" TargetMode="External"/><Relationship Id="rId2" Type="http://schemas.openxmlformats.org/officeDocument/2006/relationships/hyperlink" Target="http://www.szu.cz/uploads/documents/chzp/prednasky/Voda/Kozisek_Fluoridy_Milovy_2012.pdf?highlightWords=pitn%C3%A1+vod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db.nal.usda.gov/ndb/nutrients/report?nutrient1=317&amp;nutrient2=&amp;nutrient3=&amp;&amp;max=25&amp;subset=0&amp;offset=0&amp;sort=c&amp;totCount=6898&amp;measureby=g" TargetMode="External"/><Relationship Id="rId5" Type="http://schemas.openxmlformats.org/officeDocument/2006/relationships/hyperlink" Target="http://is.muni.cz/th/258874/lf_b/Fluor_nejen_pro_zuby_dobry.pdf" TargetMode="External"/><Relationship Id="rId4" Type="http://schemas.openxmlformats.org/officeDocument/2006/relationships/hyperlink" Target="https://is.muni.cz/auth/th/40179/lf_d/disertacni_prace_1.pdf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auth/th/40179/lf_d/disertacni_prace_1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86050" y="1714488"/>
            <a:ext cx="3456126" cy="2546537"/>
          </a:xfrm>
        </p:spPr>
        <p:txBody>
          <a:bodyPr/>
          <a:lstStyle/>
          <a:p>
            <a:r>
              <a:rPr lang="cs-CZ" smtClean="0">
                <a:latin typeface="Copperplate Gothic Bold" pitchFamily="34" charset="0"/>
              </a:rPr>
              <a:t>Stopové prvky</a:t>
            </a:r>
            <a:br>
              <a:rPr lang="cs-CZ" smtClean="0">
                <a:latin typeface="Copperplate Gothic Bold" pitchFamily="34" charset="0"/>
              </a:rPr>
            </a:br>
            <a:endParaRPr lang="en-US">
              <a:latin typeface="Copperplate Gothic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860" y="4857760"/>
            <a:ext cx="3929090" cy="928694"/>
          </a:xfrm>
        </p:spPr>
        <p:txBody>
          <a:bodyPr/>
          <a:lstStyle/>
          <a:p>
            <a:r>
              <a:rPr lang="en-US" err="1" smtClean="0">
                <a:latin typeface="Copperplate Gothic Bold" pitchFamily="34" charset="0"/>
              </a:rPr>
              <a:t>Bc</a:t>
            </a:r>
            <a:r>
              <a:rPr lang="en-US" smtClean="0">
                <a:latin typeface="Copperplate Gothic Bold" pitchFamily="34" charset="0"/>
              </a:rPr>
              <a:t>. Aleksandra </a:t>
            </a:r>
            <a:r>
              <a:rPr lang="en-US" err="1" smtClean="0">
                <a:latin typeface="Copperplate Gothic Bold" pitchFamily="34" charset="0"/>
              </a:rPr>
              <a:t>Nikoli</a:t>
            </a:r>
            <a:r>
              <a:rPr lang="cs-CZ" smtClean="0">
                <a:latin typeface="Copperplate Gothic Bold" pitchFamily="34" charset="0"/>
              </a:rPr>
              <a:t>ć</a:t>
            </a:r>
          </a:p>
          <a:p>
            <a:r>
              <a:rPr lang="cs-CZ" smtClean="0">
                <a:latin typeface="Copperplate Gothic Bold" pitchFamily="34" charset="0"/>
              </a:rPr>
              <a:t>Nutriční terapeut</a:t>
            </a:r>
            <a:endParaRPr lang="en-US">
              <a:latin typeface="Copperplate Goth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hite-male-1720208_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642918"/>
            <a:ext cx="3901440" cy="39014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400" y="3000372"/>
            <a:ext cx="8520600" cy="1108400"/>
          </a:xfrm>
        </p:spPr>
        <p:txBody>
          <a:bodyPr/>
          <a:lstStyle/>
          <a:p>
            <a:pPr algn="ctr"/>
            <a:r>
              <a:rPr lang="cs-CZ" b="1" i="1" smtClean="0">
                <a:latin typeface="Copperplate Gothic Light" pitchFamily="34" charset="0"/>
              </a:rPr>
              <a:t>fluor</a:t>
            </a:r>
            <a:endParaRPr lang="en-US" b="1" i="1">
              <a:latin typeface="Copperplate Gothic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7790-zub-stolicka-clano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3071810"/>
            <a:ext cx="4476750" cy="3362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latin typeface="Copperplate Gothic Light" pitchFamily="34" charset="0"/>
              </a:rPr>
              <a:t>FLUOR</a:t>
            </a:r>
            <a:r>
              <a:rPr lang="cs-CZ" smtClean="0">
                <a:latin typeface="Copperplate Gothic Light" pitchFamily="34" charset="0"/>
              </a:rPr>
              <a:t>						</a:t>
            </a:r>
            <a:r>
              <a:rPr lang="cs-CZ" b="1" smtClean="0">
                <a:solidFill>
                  <a:srgbClr val="C1935B"/>
                </a:solidFill>
                <a:latin typeface="Copperplate Gothic Light" pitchFamily="34" charset="0"/>
              </a:rPr>
              <a:t>F</a:t>
            </a:r>
            <a:endParaRPr lang="en-US" b="1">
              <a:solidFill>
                <a:srgbClr val="C1935B"/>
              </a:solidFill>
              <a:latin typeface="Copperplate Gothic Light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cs-CZ" dirty="0" smtClean="0"/>
              <a:t> </a:t>
            </a:r>
            <a:r>
              <a:rPr lang="cs-CZ" dirty="0" smtClean="0">
                <a:latin typeface="Copperplate Gothic Light" pitchFamily="34" charset="0"/>
              </a:rPr>
              <a:t> V organizmu se vyskytuje v kostech a zubech.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>
                <a:latin typeface="Copperplate Gothic Light" pitchFamily="34" charset="0"/>
              </a:rPr>
              <a:t> Důležitý </a:t>
            </a:r>
            <a:r>
              <a:rPr lang="cs-CZ" dirty="0" err="1" smtClean="0">
                <a:latin typeface="Copperplate Gothic Light" pitchFamily="34" charset="0"/>
              </a:rPr>
              <a:t>přisun</a:t>
            </a:r>
            <a:r>
              <a:rPr lang="cs-CZ" dirty="0" smtClean="0">
                <a:latin typeface="Copperplate Gothic Light" pitchFamily="34" charset="0"/>
              </a:rPr>
              <a:t> i během tvorby zubu a po prořezání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>
                <a:latin typeface="Copperplate Gothic Light" pitchFamily="34" charset="0"/>
              </a:rPr>
              <a:t>Účinky fluoridu:</a:t>
            </a:r>
          </a:p>
          <a:p>
            <a:pPr marL="361950" lvl="1">
              <a:buFont typeface="Wingdings" pitchFamily="2" charset="2"/>
              <a:buChar char="q"/>
            </a:pPr>
            <a:r>
              <a:rPr lang="cs-CZ" sz="1600" dirty="0" smtClean="0">
                <a:latin typeface="Copperplate Gothic Light" pitchFamily="34" charset="0"/>
              </a:rPr>
              <a:t> p</a:t>
            </a:r>
            <a:r>
              <a:rPr lang="en-US" sz="1600" dirty="0" err="1" smtClean="0">
                <a:latin typeface="Copperplate Gothic Light" pitchFamily="34" charset="0"/>
              </a:rPr>
              <a:t>řispívá</a:t>
            </a:r>
            <a:r>
              <a:rPr lang="en-US" sz="1600" dirty="0" smtClean="0">
                <a:latin typeface="Copperplate Gothic Light" pitchFamily="34" charset="0"/>
              </a:rPr>
              <a:t> k </a:t>
            </a:r>
            <a:r>
              <a:rPr lang="en-US" sz="1600" dirty="0" err="1" smtClean="0">
                <a:latin typeface="Copperplate Gothic Light" pitchFamily="34" charset="0"/>
              </a:rPr>
              <a:t>zachování</a:t>
            </a:r>
            <a:r>
              <a:rPr lang="en-US" sz="1600" dirty="0" smtClean="0">
                <a:latin typeface="Copperplate Gothic Light" pitchFamily="34" charset="0"/>
              </a:rPr>
              <a:t> </a:t>
            </a:r>
            <a:r>
              <a:rPr lang="en-US" sz="1600" dirty="0" err="1" smtClean="0">
                <a:latin typeface="Copperplate Gothic Light" pitchFamily="34" charset="0"/>
              </a:rPr>
              <a:t>mineralizace</a:t>
            </a:r>
            <a:r>
              <a:rPr lang="en-US" sz="1600" dirty="0" smtClean="0">
                <a:latin typeface="Copperplate Gothic Light" pitchFamily="34" charset="0"/>
              </a:rPr>
              <a:t> </a:t>
            </a:r>
            <a:r>
              <a:rPr lang="en-US" sz="1600" dirty="0" err="1" smtClean="0">
                <a:latin typeface="Copperplate Gothic Light" pitchFamily="34" charset="0"/>
              </a:rPr>
              <a:t>zubů</a:t>
            </a:r>
            <a:endParaRPr lang="cs-CZ" sz="1600" dirty="0" smtClean="0">
              <a:latin typeface="Copperplate Gothic Light" pitchFamily="34" charset="0"/>
            </a:endParaRPr>
          </a:p>
          <a:p>
            <a:pPr marL="361950" lvl="1">
              <a:buFont typeface="Wingdings" pitchFamily="2" charset="2"/>
              <a:buChar char="q"/>
            </a:pPr>
            <a:r>
              <a:rPr lang="cs-CZ" sz="1600" dirty="0" smtClean="0">
                <a:latin typeface="Copperplate Gothic Light" pitchFamily="34" charset="0"/>
              </a:rPr>
              <a:t> z</a:t>
            </a:r>
            <a:r>
              <a:rPr lang="en-US" sz="1600" dirty="0" err="1" smtClean="0">
                <a:latin typeface="Copperplate Gothic Light" pitchFamily="34" charset="0"/>
              </a:rPr>
              <a:t>vyšují</a:t>
            </a:r>
            <a:r>
              <a:rPr lang="en-US" sz="1600" dirty="0" smtClean="0">
                <a:latin typeface="Copperplate Gothic Light" pitchFamily="34" charset="0"/>
              </a:rPr>
              <a:t> </a:t>
            </a:r>
            <a:r>
              <a:rPr lang="en-US" sz="1600" dirty="0" err="1" smtClean="0">
                <a:latin typeface="Copperplate Gothic Light" pitchFamily="34" charset="0"/>
              </a:rPr>
              <a:t>odolnost</a:t>
            </a:r>
            <a:r>
              <a:rPr lang="en-US" sz="1600" dirty="0" smtClean="0">
                <a:latin typeface="Copperplate Gothic Light" pitchFamily="34" charset="0"/>
              </a:rPr>
              <a:t> </a:t>
            </a:r>
            <a:r>
              <a:rPr lang="en-US" sz="1600" dirty="0" err="1" smtClean="0">
                <a:latin typeface="Copperplate Gothic Light" pitchFamily="34" charset="0"/>
              </a:rPr>
              <a:t>skloviny</a:t>
            </a:r>
            <a:endParaRPr lang="cs-CZ" sz="1600" dirty="0" smtClean="0">
              <a:latin typeface="Copperplate Gothic Light" pitchFamily="34" charset="0"/>
            </a:endParaRPr>
          </a:p>
          <a:p>
            <a:pPr marL="361950" lvl="1">
              <a:buFont typeface="Wingdings" pitchFamily="2" charset="2"/>
              <a:buChar char="q"/>
            </a:pPr>
            <a:r>
              <a:rPr lang="cs-CZ" sz="1600" dirty="0" smtClean="0">
                <a:latin typeface="Copperplate Gothic Light" pitchFamily="34" charset="0"/>
              </a:rPr>
              <a:t> s</a:t>
            </a:r>
            <a:r>
              <a:rPr lang="en-US" sz="1600" dirty="0" err="1" smtClean="0">
                <a:latin typeface="Copperplate Gothic Light" pitchFamily="34" charset="0"/>
              </a:rPr>
              <a:t>nižují</a:t>
            </a:r>
            <a:r>
              <a:rPr lang="en-US" sz="1600" dirty="0" smtClean="0">
                <a:latin typeface="Copperplate Gothic Light" pitchFamily="34" charset="0"/>
              </a:rPr>
              <a:t> </a:t>
            </a:r>
            <a:r>
              <a:rPr lang="en-US" sz="1600" dirty="0" err="1" smtClean="0">
                <a:latin typeface="Copperplate Gothic Light" pitchFamily="34" charset="0"/>
              </a:rPr>
              <a:t>citlivost</a:t>
            </a:r>
            <a:r>
              <a:rPr lang="en-US" sz="1600" dirty="0" smtClean="0">
                <a:latin typeface="Copperplate Gothic Light" pitchFamily="34" charset="0"/>
              </a:rPr>
              <a:t> </a:t>
            </a:r>
            <a:r>
              <a:rPr lang="en-US" sz="1600" dirty="0" err="1" smtClean="0">
                <a:latin typeface="Copperplate Gothic Light" pitchFamily="34" charset="0"/>
              </a:rPr>
              <a:t>zubních</a:t>
            </a:r>
            <a:r>
              <a:rPr lang="en-US" sz="1600" dirty="0" smtClean="0">
                <a:latin typeface="Copperplate Gothic Light" pitchFamily="34" charset="0"/>
              </a:rPr>
              <a:t> </a:t>
            </a:r>
            <a:r>
              <a:rPr lang="en-US" sz="1600" dirty="0" err="1" smtClean="0">
                <a:latin typeface="Copperplate Gothic Light" pitchFamily="34" charset="0"/>
              </a:rPr>
              <a:t>krčků</a:t>
            </a:r>
            <a:endParaRPr lang="cs-CZ" sz="1600" dirty="0" smtClean="0">
              <a:latin typeface="Copperplate Gothic Light" pitchFamily="34" charset="0"/>
            </a:endParaRPr>
          </a:p>
          <a:p>
            <a:pPr marL="361950" lvl="1">
              <a:buFont typeface="Wingdings" pitchFamily="2" charset="2"/>
              <a:buChar char="q"/>
            </a:pPr>
            <a:r>
              <a:rPr lang="cs-CZ" sz="1600" dirty="0" smtClean="0">
                <a:latin typeface="Copperplate Gothic Light" pitchFamily="34" charset="0"/>
              </a:rPr>
              <a:t> m</a:t>
            </a:r>
            <a:r>
              <a:rPr lang="en-US" sz="1600" dirty="0" err="1" smtClean="0">
                <a:latin typeface="Copperplate Gothic Light" pitchFamily="34" charset="0"/>
              </a:rPr>
              <a:t>ají</a:t>
            </a:r>
            <a:r>
              <a:rPr lang="en-US" sz="1600" dirty="0" smtClean="0">
                <a:latin typeface="Copperplate Gothic Light" pitchFamily="34" charset="0"/>
              </a:rPr>
              <a:t> </a:t>
            </a:r>
            <a:r>
              <a:rPr lang="en-US" sz="1600" dirty="0" err="1" smtClean="0">
                <a:latin typeface="Copperplate Gothic Light" pitchFamily="34" charset="0"/>
              </a:rPr>
              <a:t>antimikrobiální</a:t>
            </a:r>
            <a:r>
              <a:rPr lang="en-US" sz="1600" dirty="0" smtClean="0">
                <a:latin typeface="Copperplate Gothic Light" pitchFamily="34" charset="0"/>
              </a:rPr>
              <a:t> </a:t>
            </a:r>
            <a:r>
              <a:rPr lang="en-US" sz="1600" dirty="0" err="1" smtClean="0">
                <a:latin typeface="Copperplate Gothic Light" pitchFamily="34" charset="0"/>
              </a:rPr>
              <a:t>účinek</a:t>
            </a:r>
            <a:endParaRPr lang="en-US" sz="1600" dirty="0" smtClean="0">
              <a:latin typeface="Copperplate Gothic Light" pitchFamily="34" charset="0"/>
            </a:endParaRPr>
          </a:p>
          <a:p>
            <a:pPr marL="361950" lvl="1">
              <a:buFont typeface="Wingdings" pitchFamily="2" charset="2"/>
              <a:buChar char="q"/>
            </a:pPr>
            <a:endParaRPr lang="cs-CZ" sz="1600" dirty="0" smtClean="0">
              <a:latin typeface="Copperplate Gothic Light" pitchFamily="34" charset="0"/>
            </a:endParaRPr>
          </a:p>
          <a:p>
            <a:pPr marL="361950" lvl="1">
              <a:buFont typeface="Wingdings" pitchFamily="2" charset="2"/>
              <a:buChar char="q"/>
            </a:pP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zuby-1-pre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429000"/>
            <a:ext cx="2500298" cy="187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 descr="fluorosi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04" y="5138343"/>
            <a:ext cx="2634157" cy="1719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500042"/>
            <a:ext cx="8520600" cy="5605591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cs-CZ" dirty="0" smtClean="0">
                <a:latin typeface="Copperplate Gothic Light" pitchFamily="34" charset="0"/>
              </a:rPr>
              <a:t> Intoxikace: </a:t>
            </a:r>
          </a:p>
          <a:p>
            <a:pPr marL="361950">
              <a:buFont typeface="Wingdings" pitchFamily="2" charset="2"/>
              <a:buChar char="q"/>
            </a:pPr>
            <a:r>
              <a:rPr lang="cs-CZ" sz="1600" dirty="0" smtClean="0">
                <a:latin typeface="Copperplate Gothic Light" pitchFamily="34" charset="0"/>
              </a:rPr>
              <a:t> jednorázová dávka nad 1 mg/kg těl. hmotnosti -nevolnost, zvracení, bolesti  břicha</a:t>
            </a:r>
          </a:p>
          <a:p>
            <a:pPr marL="361950">
              <a:buFont typeface="Wingdings" pitchFamily="2" charset="2"/>
              <a:buChar char="q"/>
            </a:pPr>
            <a:r>
              <a:rPr lang="cs-CZ" sz="1600" dirty="0" smtClean="0">
                <a:latin typeface="Copperplate Gothic Light" pitchFamily="34" charset="0"/>
              </a:rPr>
              <a:t> dlouhodobé užívání mírně zvýšených  dávek- zubní fluoróza</a:t>
            </a:r>
          </a:p>
          <a:p>
            <a:pPr marL="361950">
              <a:buFont typeface="Wingdings" pitchFamily="2" charset="2"/>
              <a:buChar char="q"/>
            </a:pPr>
            <a:r>
              <a:rPr lang="cs-CZ" sz="1600" dirty="0" smtClean="0">
                <a:latin typeface="Copperplate Gothic Light" pitchFamily="34" charset="0"/>
              </a:rPr>
              <a:t> dlouhodobé užívání vysokých  dávek- zhnědnutí skloviny </a:t>
            </a:r>
          </a:p>
          <a:p>
            <a:pPr marL="361950">
              <a:buFont typeface="Wingdings" pitchFamily="2" charset="2"/>
              <a:buChar char="q"/>
            </a:pPr>
            <a:r>
              <a:rPr lang="cs-CZ" sz="1600" dirty="0" smtClean="0">
                <a:latin typeface="Copperplate Gothic Light" pitchFamily="34" charset="0"/>
              </a:rPr>
              <a:t>  nadměrný denní příjem ( nad 10 mg, po dobu &gt; 10 let) – fluoróza </a:t>
            </a:r>
            <a:r>
              <a:rPr lang="cs-CZ" sz="1600" dirty="0" err="1" smtClean="0">
                <a:latin typeface="Copperplate Gothic Light" pitchFamily="34" charset="0"/>
              </a:rPr>
              <a:t>skeleta</a:t>
            </a:r>
            <a:r>
              <a:rPr lang="cs-CZ" sz="1600" dirty="0" smtClean="0">
                <a:latin typeface="Copperplate Gothic Light" pitchFamily="34" charset="0"/>
              </a:rPr>
              <a:t> </a:t>
            </a:r>
            <a:endParaRPr lang="en-US" sz="1600" dirty="0" smtClean="0">
              <a:latin typeface="Copperplate Gothic Light" pitchFamily="34" charset="0"/>
            </a:endParaRPr>
          </a:p>
          <a:p>
            <a:endParaRPr lang="en-US" sz="1600" dirty="0">
              <a:latin typeface="Copperplate Gothic Ligh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8148" y="2071678"/>
            <a:ext cx="107157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smtClean="0">
                <a:latin typeface="Copperplate Gothic Light" pitchFamily="34" charset="0"/>
              </a:rPr>
              <a:t>DO  OSM LET</a:t>
            </a:r>
            <a:endParaRPr lang="en-US" sz="1400">
              <a:latin typeface="Copperplate Gothic Light" pitchFamily="34" charset="0"/>
            </a:endParaRPr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rot="10800000">
            <a:off x="7500958" y="2071694"/>
            <a:ext cx="357190" cy="2615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1"/>
          </p:cNvCxnSpPr>
          <p:nvPr/>
        </p:nvCxnSpPr>
        <p:spPr>
          <a:xfrm rot="10800000" flipV="1">
            <a:off x="7358082" y="2333288"/>
            <a:ext cx="500066" cy="1670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Captur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4810" y="3500438"/>
            <a:ext cx="2751999" cy="3042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 descr="Capture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2330" y="3143248"/>
            <a:ext cx="1742478" cy="3515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500042"/>
            <a:ext cx="8520600" cy="5605591"/>
          </a:xfrm>
        </p:spPr>
        <p:txBody>
          <a:bodyPr/>
          <a:lstStyle/>
          <a:p>
            <a:r>
              <a:rPr lang="cs-CZ" sz="4200" b="1" smtClean="0">
                <a:latin typeface="Copperplate Gothic Light" pitchFamily="34" charset="0"/>
              </a:rPr>
              <a:t>Deficit?... </a:t>
            </a:r>
          </a:p>
          <a:p>
            <a:pPr>
              <a:buFont typeface="Wingdings" pitchFamily="2" charset="2"/>
              <a:buChar char="q"/>
            </a:pPr>
            <a:endParaRPr lang="cs-CZ" smtClean="0">
              <a:latin typeface="Copperplate Gothic Light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mtClean="0">
                <a:latin typeface="Copperplate Gothic Light" pitchFamily="34" charset="0"/>
              </a:rPr>
              <a:t>Fluoridace vody-</a:t>
            </a:r>
          </a:p>
          <a:p>
            <a:pPr marL="361950">
              <a:buFont typeface="Wingdings" pitchFamily="2" charset="2"/>
              <a:buChar char="q"/>
            </a:pPr>
            <a:r>
              <a:rPr lang="en-US" sz="1600" err="1" smtClean="0">
                <a:latin typeface="Copperplate Gothic Light" pitchFamily="34" charset="0"/>
              </a:rPr>
              <a:t>nejvhodnější</a:t>
            </a:r>
            <a:r>
              <a:rPr lang="en-US" sz="1600" smtClean="0">
                <a:latin typeface="Copperplate Gothic Light" pitchFamily="34" charset="0"/>
              </a:rPr>
              <a:t> </a:t>
            </a:r>
            <a:r>
              <a:rPr lang="en-US" sz="1600" err="1" smtClean="0">
                <a:latin typeface="Copperplate Gothic Light" pitchFamily="34" charset="0"/>
              </a:rPr>
              <a:t>koncentrace</a:t>
            </a:r>
            <a:r>
              <a:rPr lang="en-US" sz="1600" smtClean="0">
                <a:latin typeface="Copperplate Gothic Light" pitchFamily="34" charset="0"/>
              </a:rPr>
              <a:t> </a:t>
            </a:r>
            <a:r>
              <a:rPr lang="cs-CZ" sz="1600" smtClean="0">
                <a:latin typeface="Copperplate Gothic Light" pitchFamily="34" charset="0"/>
              </a:rPr>
              <a:t>0,5-</a:t>
            </a:r>
            <a:r>
              <a:rPr lang="en-US" sz="1600" smtClean="0">
                <a:latin typeface="Copperplate Gothic Light" pitchFamily="34" charset="0"/>
              </a:rPr>
              <a:t>1mg/</a:t>
            </a:r>
            <a:r>
              <a:rPr lang="en-US" sz="1600" err="1" smtClean="0">
                <a:latin typeface="Copperplate Gothic Light" pitchFamily="34" charset="0"/>
              </a:rPr>
              <a:t>litr</a:t>
            </a:r>
            <a:r>
              <a:rPr lang="en-US" sz="1600" smtClean="0">
                <a:latin typeface="Copperplate Gothic Light" pitchFamily="34" charset="0"/>
              </a:rPr>
              <a:t> </a:t>
            </a:r>
            <a:r>
              <a:rPr lang="en-US" sz="1600" err="1" smtClean="0">
                <a:latin typeface="Copperplate Gothic Light" pitchFamily="34" charset="0"/>
              </a:rPr>
              <a:t>vody</a:t>
            </a:r>
            <a:endParaRPr lang="cs-CZ" sz="1600" smtClean="0">
              <a:latin typeface="Copperplate Gothic Light" pitchFamily="34" charset="0"/>
            </a:endParaRPr>
          </a:p>
          <a:p>
            <a:pPr marL="361950">
              <a:buFont typeface="Wingdings" pitchFamily="2" charset="2"/>
              <a:buChar char="q"/>
            </a:pPr>
            <a:r>
              <a:rPr lang="cs-CZ" sz="1600" smtClean="0">
                <a:latin typeface="Copperplate Gothic Light" pitchFamily="34" charset="0"/>
              </a:rPr>
              <a:t>v ČR od 1958, od 80 letech ústup, 1993 </a:t>
            </a:r>
            <a:r>
              <a:rPr lang="en-US" sz="1600" err="1" smtClean="0">
                <a:latin typeface="Copperplate Gothic Light" pitchFamily="34" charset="0"/>
              </a:rPr>
              <a:t>ukončeno</a:t>
            </a:r>
            <a:r>
              <a:rPr lang="en-US" sz="1600" smtClean="0">
                <a:latin typeface="Copperplate Gothic Light" pitchFamily="34" charset="0"/>
              </a:rPr>
              <a:t> </a:t>
            </a:r>
            <a:r>
              <a:rPr lang="en-US" sz="1600" err="1" smtClean="0">
                <a:latin typeface="Copperplate Gothic Light" pitchFamily="34" charset="0"/>
              </a:rPr>
              <a:t>fluoridování</a:t>
            </a:r>
            <a:r>
              <a:rPr lang="en-US" sz="1600" smtClean="0">
                <a:latin typeface="Copperplate Gothic Light" pitchFamily="34" charset="0"/>
              </a:rPr>
              <a:t> </a:t>
            </a:r>
            <a:r>
              <a:rPr lang="en-US" sz="1600" err="1" smtClean="0">
                <a:latin typeface="Copperplate Gothic Light" pitchFamily="34" charset="0"/>
              </a:rPr>
              <a:t>na</a:t>
            </a:r>
            <a:r>
              <a:rPr lang="en-US" sz="1600" smtClean="0">
                <a:latin typeface="Copperplate Gothic Light" pitchFamily="34" charset="0"/>
              </a:rPr>
              <a:t> </a:t>
            </a:r>
            <a:r>
              <a:rPr lang="en-US" sz="1600" err="1" smtClean="0">
                <a:latin typeface="Copperplate Gothic Light" pitchFamily="34" charset="0"/>
              </a:rPr>
              <a:t>posledním</a:t>
            </a:r>
            <a:r>
              <a:rPr lang="en-US" sz="1600" smtClean="0">
                <a:latin typeface="Copperplate Gothic Light" pitchFamily="34" charset="0"/>
              </a:rPr>
              <a:t> </a:t>
            </a:r>
            <a:r>
              <a:rPr lang="en-US" sz="1600" err="1" smtClean="0">
                <a:latin typeface="Copperplate Gothic Light" pitchFamily="34" charset="0"/>
              </a:rPr>
              <a:t>vodovodu</a:t>
            </a:r>
            <a:r>
              <a:rPr lang="en-US" sz="1600" smtClean="0">
                <a:latin typeface="Copperplate Gothic Light" pitchFamily="34" charset="0"/>
              </a:rPr>
              <a:t> v ČR </a:t>
            </a:r>
            <a:endParaRPr lang="cs-CZ" sz="1600" smtClean="0">
              <a:latin typeface="Copperplate Gothic Light" pitchFamily="34" charset="0"/>
            </a:endParaRPr>
          </a:p>
          <a:p>
            <a:pPr marL="361950">
              <a:buFont typeface="Wingdings" pitchFamily="2" charset="2"/>
              <a:buChar char="q"/>
            </a:pPr>
            <a:r>
              <a:rPr lang="cs-CZ" sz="1600" smtClean="0">
                <a:latin typeface="Copperplate Gothic Light" pitchFamily="34" charset="0"/>
              </a:rPr>
              <a:t>Z</a:t>
            </a:r>
            <a:r>
              <a:rPr lang="en-US" sz="1600" err="1" smtClean="0">
                <a:latin typeface="Copperplate Gothic Light" pitchFamily="34" charset="0"/>
              </a:rPr>
              <a:t>em</a:t>
            </a:r>
            <a:r>
              <a:rPr lang="cs-CZ" sz="1600" smtClean="0">
                <a:latin typeface="Copperplate Gothic Light" pitchFamily="34" charset="0"/>
              </a:rPr>
              <a:t>ě, které </a:t>
            </a:r>
            <a:r>
              <a:rPr lang="en-US" sz="1600" err="1" smtClean="0">
                <a:latin typeface="Copperplate Gothic Light" pitchFamily="34" charset="0"/>
              </a:rPr>
              <a:t>dodnes</a:t>
            </a:r>
            <a:r>
              <a:rPr lang="en-US" sz="1600" smtClean="0">
                <a:latin typeface="Copperplate Gothic Light" pitchFamily="34" charset="0"/>
              </a:rPr>
              <a:t> </a:t>
            </a:r>
            <a:r>
              <a:rPr lang="en-US" sz="1600" err="1" smtClean="0">
                <a:latin typeface="Copperplate Gothic Light" pitchFamily="34" charset="0"/>
              </a:rPr>
              <a:t>vodu</a:t>
            </a:r>
            <a:r>
              <a:rPr lang="en-US" sz="1600" smtClean="0">
                <a:latin typeface="Copperplate Gothic Light" pitchFamily="34" charset="0"/>
              </a:rPr>
              <a:t> </a:t>
            </a:r>
            <a:r>
              <a:rPr lang="en-US" sz="1600" err="1" smtClean="0">
                <a:latin typeface="Copperplate Gothic Light" pitchFamily="34" charset="0"/>
              </a:rPr>
              <a:t>fluoriduj</a:t>
            </a:r>
            <a:r>
              <a:rPr lang="cs-CZ" sz="1600" smtClean="0">
                <a:latin typeface="Copperplate Gothic Light" pitchFamily="34" charset="0"/>
              </a:rPr>
              <a:t>i</a:t>
            </a:r>
            <a:r>
              <a:rPr lang="en-US" sz="1600" smtClean="0">
                <a:latin typeface="Copperplate Gothic Light" pitchFamily="34" charset="0"/>
              </a:rPr>
              <a:t>: UK, </a:t>
            </a:r>
            <a:r>
              <a:rPr lang="en-US" sz="1600" err="1" smtClean="0">
                <a:latin typeface="Copperplate Gothic Light" pitchFamily="34" charset="0"/>
              </a:rPr>
              <a:t>Irsko</a:t>
            </a:r>
            <a:r>
              <a:rPr lang="en-US" sz="1600" smtClean="0">
                <a:latin typeface="Copperplate Gothic Light" pitchFamily="34" charset="0"/>
              </a:rPr>
              <a:t>, USA , </a:t>
            </a:r>
            <a:r>
              <a:rPr lang="en-US" sz="1600" err="1" smtClean="0">
                <a:latin typeface="Copperplate Gothic Light" pitchFamily="34" charset="0"/>
              </a:rPr>
              <a:t>Austrálie</a:t>
            </a:r>
            <a:r>
              <a:rPr lang="en-US" sz="1600" smtClean="0">
                <a:latin typeface="Copperplate Gothic Light" pitchFamily="34" charset="0"/>
              </a:rPr>
              <a:t>, </a:t>
            </a:r>
            <a:r>
              <a:rPr lang="en-US" sz="1600" err="1" smtClean="0">
                <a:latin typeface="Copperplate Gothic Light" pitchFamily="34" charset="0"/>
              </a:rPr>
              <a:t>Nový</a:t>
            </a:r>
            <a:r>
              <a:rPr lang="en-US" sz="1600" smtClean="0">
                <a:latin typeface="Copperplate Gothic Light" pitchFamily="34" charset="0"/>
              </a:rPr>
              <a:t> </a:t>
            </a:r>
            <a:r>
              <a:rPr lang="en-US" sz="1600" err="1" smtClean="0">
                <a:latin typeface="Copperplate Gothic Light" pitchFamily="34" charset="0"/>
              </a:rPr>
              <a:t>Zéland</a:t>
            </a:r>
            <a:r>
              <a:rPr lang="en-US" sz="1600" smtClean="0">
                <a:latin typeface="Copperplate Gothic Light" pitchFamily="34" charset="0"/>
              </a:rPr>
              <a:t>,</a:t>
            </a:r>
            <a:r>
              <a:rPr lang="cs-CZ" sz="1600" smtClean="0">
                <a:latin typeface="Copperplate Gothic Light" pitchFamily="34" charset="0"/>
              </a:rPr>
              <a:t>...</a:t>
            </a:r>
            <a:endParaRPr lang="cs-CZ" smtClean="0">
              <a:latin typeface="Copperplate Gothic Light" pitchFamily="34" charset="0"/>
            </a:endParaRP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latin typeface="Copperplate Gothic Light" pitchFamily="34" charset="0"/>
              </a:rPr>
              <a:t>Zdravotný tvrzení....</a:t>
            </a:r>
            <a:endParaRPr lang="en-US" b="1">
              <a:latin typeface="Copperplate Gothic Light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867" y="2714620"/>
            <a:ext cx="8332266" cy="124787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algn="ctr"/>
            <a:endParaRPr lang="en-US" smtClean="0">
              <a:latin typeface="Copperplate Gothic Light" pitchFamily="34" charset="0"/>
            </a:endParaRPr>
          </a:p>
          <a:p>
            <a:pPr algn="ctr"/>
            <a:endParaRPr lang="en-US" smtClean="0">
              <a:latin typeface="Copperplate Gothic Light" pitchFamily="34" charset="0"/>
            </a:endParaRPr>
          </a:p>
          <a:p>
            <a:pPr algn="ctr"/>
            <a:r>
              <a:rPr lang="en-US" err="1" smtClean="0">
                <a:latin typeface="Copperplate Gothic Light" pitchFamily="34" charset="0"/>
              </a:rPr>
              <a:t>Fluorid</a:t>
            </a:r>
            <a:r>
              <a:rPr lang="en-US" smtClean="0">
                <a:latin typeface="Copperplate Gothic Light" pitchFamily="34" charset="0"/>
              </a:rPr>
              <a:t> </a:t>
            </a:r>
            <a:r>
              <a:rPr lang="en-US" err="1" smtClean="0">
                <a:latin typeface="Copperplate Gothic Light" pitchFamily="34" charset="0"/>
              </a:rPr>
              <a:t>přispívá</a:t>
            </a:r>
            <a:r>
              <a:rPr lang="en-US" smtClean="0">
                <a:latin typeface="Copperplate Gothic Light" pitchFamily="34" charset="0"/>
              </a:rPr>
              <a:t> k </a:t>
            </a:r>
            <a:r>
              <a:rPr lang="en-US" err="1" smtClean="0">
                <a:latin typeface="Copperplate Gothic Light" pitchFamily="34" charset="0"/>
              </a:rPr>
              <a:t>zachování</a:t>
            </a:r>
            <a:r>
              <a:rPr lang="en-US" smtClean="0">
                <a:latin typeface="Copperplate Gothic Light" pitchFamily="34" charset="0"/>
              </a:rPr>
              <a:t> </a:t>
            </a:r>
            <a:r>
              <a:rPr lang="en-US" err="1" smtClean="0">
                <a:latin typeface="Copperplate Gothic Light" pitchFamily="34" charset="0"/>
              </a:rPr>
              <a:t>mineralizace</a:t>
            </a:r>
            <a:r>
              <a:rPr lang="en-US" smtClean="0">
                <a:latin typeface="Copperplate Gothic Light" pitchFamily="34" charset="0"/>
              </a:rPr>
              <a:t> </a:t>
            </a:r>
            <a:r>
              <a:rPr lang="en-US" err="1" smtClean="0">
                <a:latin typeface="Copperplate Gothic Light" pitchFamily="34" charset="0"/>
              </a:rPr>
              <a:t>zubů</a:t>
            </a:r>
            <a:endParaRPr lang="en-US" smtClean="0">
              <a:latin typeface="Copperplate Gothic Light" pitchFamily="34" charset="0"/>
            </a:endParaRP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50133" y="500042"/>
          <a:ext cx="6643734" cy="53244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45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145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145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smtClean="0">
                          <a:latin typeface="Copperplate Gothic Light" pitchFamily="34" charset="0"/>
                        </a:rPr>
                        <a:t>DDD dle DACH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smtClean="0">
                          <a:latin typeface="Copperplate Gothic Light" pitchFamily="34" charset="0"/>
                        </a:rPr>
                        <a:t>M</a:t>
                      </a:r>
                    </a:p>
                    <a:p>
                      <a:pPr algn="ctr"/>
                      <a:r>
                        <a:rPr lang="cs-CZ" sz="1600" b="1" smtClean="0">
                          <a:latin typeface="Copperplate Gothic Light" pitchFamily="34" charset="0"/>
                        </a:rPr>
                        <a:t>mg/den</a:t>
                      </a:r>
                      <a:endParaRPr lang="en-US" sz="1600" b="1">
                        <a:latin typeface="Copperplate Gothic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smtClean="0">
                          <a:latin typeface="Copperplate Gothic Light" pitchFamily="34" charset="0"/>
                        </a:rPr>
                        <a:t>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smtClean="0">
                          <a:latin typeface="Copperplate Gothic Light" pitchFamily="34" charset="0"/>
                        </a:rPr>
                        <a:t>mg/den</a:t>
                      </a:r>
                      <a:endParaRPr lang="en-US" sz="1600" b="1" smtClean="0">
                        <a:latin typeface="Copperplate Gothic Light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57256">
                <a:tc>
                  <a:txBody>
                    <a:bodyPr/>
                    <a:lstStyle/>
                    <a:p>
                      <a:pPr algn="ctr"/>
                      <a:r>
                        <a:rPr lang="cs-CZ" b="1" smtClean="0">
                          <a:latin typeface="Copperplate Gothic Light" pitchFamily="34" charset="0"/>
                        </a:rPr>
                        <a:t>Kojenci</a:t>
                      </a:r>
                      <a:r>
                        <a:rPr lang="cs-CZ" b="1" baseline="0" smtClean="0">
                          <a:latin typeface="Copperplate Gothic Light" pitchFamily="34" charset="0"/>
                        </a:rPr>
                        <a:t> </a:t>
                      </a:r>
                      <a:endParaRPr lang="cs-CZ" baseline="0" smtClean="0">
                        <a:latin typeface="Copperplate Gothic Light" pitchFamily="34" charset="0"/>
                      </a:endParaRPr>
                    </a:p>
                    <a:p>
                      <a:pPr algn="ctr"/>
                      <a:r>
                        <a:rPr lang="cs-CZ" baseline="0" smtClean="0">
                          <a:latin typeface="Copperplate Gothic Light" pitchFamily="34" charset="0"/>
                        </a:rPr>
                        <a:t>0-3 měsíce</a:t>
                      </a:r>
                    </a:p>
                    <a:p>
                      <a:pPr algn="ctr"/>
                      <a:r>
                        <a:rPr lang="cs-CZ" baseline="0" smtClean="0">
                          <a:latin typeface="Copperplate Gothic Light" pitchFamily="34" charset="0"/>
                        </a:rPr>
                        <a:t>4-11 měsíců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cs-CZ" smtClean="0">
                        <a:latin typeface="Copperplate Gothic Light" pitchFamily="34" charset="0"/>
                      </a:endParaRPr>
                    </a:p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0,25</a:t>
                      </a:r>
                    </a:p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0,5</a:t>
                      </a:r>
                      <a:endParaRPr lang="en-US">
                        <a:latin typeface="Copperplate Gothic Light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29117">
                <a:tc>
                  <a:txBody>
                    <a:bodyPr/>
                    <a:lstStyle/>
                    <a:p>
                      <a:pPr algn="ctr"/>
                      <a:r>
                        <a:rPr lang="cs-CZ" b="1" smtClean="0">
                          <a:latin typeface="Copperplate Gothic Light" pitchFamily="34" charset="0"/>
                        </a:rPr>
                        <a:t>Děti</a:t>
                      </a:r>
                    </a:p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1-3 roky</a:t>
                      </a:r>
                    </a:p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4-6 roky</a:t>
                      </a:r>
                    </a:p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7-9 let</a:t>
                      </a:r>
                    </a:p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10-12 let</a:t>
                      </a:r>
                    </a:p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13-14 let</a:t>
                      </a:r>
                      <a:endParaRPr lang="en-US">
                        <a:latin typeface="Copperplate Gothic Light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cs-CZ" smtClean="0">
                        <a:latin typeface="Copperplate Gothic Light" pitchFamily="34" charset="0"/>
                      </a:endParaRPr>
                    </a:p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0,7</a:t>
                      </a:r>
                    </a:p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1,1</a:t>
                      </a:r>
                    </a:p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1,1</a:t>
                      </a:r>
                    </a:p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2,0</a:t>
                      </a:r>
                    </a:p>
                    <a:p>
                      <a:pPr marL="0" indent="0" algn="l"/>
                      <a:r>
                        <a:rPr lang="cs-CZ" smtClean="0">
                          <a:latin typeface="Copperplate Gothic Light" pitchFamily="34" charset="0"/>
                        </a:rPr>
                        <a:t>                  3,2                                         3,9</a:t>
                      </a:r>
                      <a:endParaRPr lang="en-US">
                        <a:latin typeface="Copperplate Gothic Light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00198">
                <a:tc>
                  <a:txBody>
                    <a:bodyPr/>
                    <a:lstStyle/>
                    <a:p>
                      <a:pPr algn="ctr"/>
                      <a:r>
                        <a:rPr lang="cs-CZ" b="1" smtClean="0">
                          <a:latin typeface="Copperplate Gothic Light" pitchFamily="34" charset="0"/>
                        </a:rPr>
                        <a:t>Dospívající</a:t>
                      </a:r>
                      <a:r>
                        <a:rPr lang="cs-CZ" b="1" baseline="0" smtClean="0">
                          <a:latin typeface="Copperplate Gothic Light" pitchFamily="34" charset="0"/>
                        </a:rPr>
                        <a:t> a dospělí</a:t>
                      </a:r>
                    </a:p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15-18 let</a:t>
                      </a:r>
                    </a:p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19-24</a:t>
                      </a:r>
                      <a:r>
                        <a:rPr lang="cs-CZ" baseline="0" smtClean="0">
                          <a:latin typeface="Copperplate Gothic Light" pitchFamily="34" charset="0"/>
                        </a:rPr>
                        <a:t> let</a:t>
                      </a:r>
                    </a:p>
                    <a:p>
                      <a:pPr algn="ctr"/>
                      <a:r>
                        <a:rPr lang="cs-CZ" baseline="0" smtClean="0">
                          <a:latin typeface="Copperplate Gothic Light" pitchFamily="34" charset="0"/>
                        </a:rPr>
                        <a:t>25-50 let</a:t>
                      </a:r>
                    </a:p>
                    <a:p>
                      <a:pPr algn="ctr"/>
                      <a:r>
                        <a:rPr lang="cs-CZ" baseline="0" smtClean="0">
                          <a:latin typeface="Copperplate Gothic Light" pitchFamily="34" charset="0"/>
                        </a:rPr>
                        <a:t>51-64 let</a:t>
                      </a:r>
                    </a:p>
                    <a:p>
                      <a:pPr algn="ctr"/>
                      <a:r>
                        <a:rPr lang="cs-CZ" baseline="0" smtClean="0">
                          <a:latin typeface="Copperplate Gothic Light" pitchFamily="34" charset="0"/>
                          <a:cs typeface="Times New Roman"/>
                        </a:rPr>
                        <a:t>≥  65 let</a:t>
                      </a:r>
                      <a:endParaRPr lang="en-US">
                        <a:latin typeface="Copperplate Gothic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mtClean="0">
                        <a:latin typeface="Copperplate Gothic Light" pitchFamily="34" charset="0"/>
                      </a:endParaRPr>
                    </a:p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3,2</a:t>
                      </a:r>
                    </a:p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3,8</a:t>
                      </a:r>
                    </a:p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3,8</a:t>
                      </a:r>
                    </a:p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3,8</a:t>
                      </a:r>
                    </a:p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3,8</a:t>
                      </a:r>
                      <a:endParaRPr lang="en-US">
                        <a:latin typeface="Copperplate Gothic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mtClean="0">
                        <a:latin typeface="Copperplate Gothic Light" pitchFamily="34" charset="0"/>
                      </a:endParaRPr>
                    </a:p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2,9</a:t>
                      </a:r>
                    </a:p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3,1</a:t>
                      </a:r>
                    </a:p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3,1</a:t>
                      </a:r>
                    </a:p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3,1</a:t>
                      </a:r>
                    </a:p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3,1</a:t>
                      </a:r>
                      <a:endParaRPr lang="en-US">
                        <a:latin typeface="Copperplate Gothic Light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7471">
                <a:tc>
                  <a:txBody>
                    <a:bodyPr/>
                    <a:lstStyle/>
                    <a:p>
                      <a:pPr algn="ctr"/>
                      <a:r>
                        <a:rPr lang="cs-CZ" b="1" smtClean="0">
                          <a:latin typeface="Copperplate Gothic Light" pitchFamily="34" charset="0"/>
                        </a:rPr>
                        <a:t>Těhotné</a:t>
                      </a:r>
                      <a:endParaRPr lang="en-US" b="1">
                        <a:latin typeface="Copperplate Gothic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opperplate Gothic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3,1</a:t>
                      </a:r>
                      <a:endParaRPr lang="en-US">
                        <a:latin typeface="Copperplate Gothic Light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7471">
                <a:tc>
                  <a:txBody>
                    <a:bodyPr/>
                    <a:lstStyle/>
                    <a:p>
                      <a:pPr algn="ctr"/>
                      <a:r>
                        <a:rPr lang="cs-CZ" b="1" smtClean="0">
                          <a:latin typeface="Copperplate Gothic Light" pitchFamily="34" charset="0"/>
                        </a:rPr>
                        <a:t>Kojící</a:t>
                      </a:r>
                      <a:endParaRPr lang="en-US" b="1">
                        <a:latin typeface="Copperplate Gothic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opperplate Gothic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3,1</a:t>
                      </a:r>
                      <a:endParaRPr lang="en-US">
                        <a:latin typeface="Copperplate Gothic Light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latin typeface="Copperplate Gothic Light" pitchFamily="34" charset="0"/>
              </a:rPr>
              <a:t>ZDROJE...</a:t>
            </a:r>
            <a:endParaRPr lang="en-US" b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cs-CZ" smtClean="0"/>
              <a:t> </a:t>
            </a:r>
            <a:r>
              <a:rPr lang="cs-CZ" smtClean="0">
                <a:latin typeface="Copperplate Gothic Light" pitchFamily="34" charset="0"/>
              </a:rPr>
              <a:t>zubní pasty, zubní vody, gely,...   </a:t>
            </a:r>
          </a:p>
          <a:p>
            <a:endParaRPr lang="cs-CZ" smtClean="0"/>
          </a:p>
          <a:p>
            <a:pPr>
              <a:buFont typeface="Wingdings" pitchFamily="2" charset="2"/>
              <a:buChar char="q"/>
            </a:pPr>
            <a:r>
              <a:rPr lang="cs-CZ" smtClean="0"/>
              <a:t> </a:t>
            </a:r>
            <a:r>
              <a:rPr lang="cs-CZ" smtClean="0">
                <a:latin typeface="Copperplate Gothic Light" pitchFamily="34" charset="0"/>
              </a:rPr>
              <a:t>voda přírozeně bohatá na fluor</a:t>
            </a:r>
            <a:endParaRPr lang="cs-CZ" sz="1600" smtClean="0">
              <a:latin typeface="Copperplate Gothic Light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1600" smtClean="0">
                <a:latin typeface="Copperplate Gothic Light" pitchFamily="34" charset="0"/>
              </a:rPr>
              <a:t> </a:t>
            </a:r>
            <a:r>
              <a:rPr lang="cs-CZ" smtClean="0">
                <a:latin typeface="Copperplate Gothic Light" pitchFamily="34" charset="0"/>
              </a:rPr>
              <a:t>minerální vody </a:t>
            </a:r>
            <a:endParaRPr lang="cs-CZ" sz="1600" smtClean="0">
              <a:latin typeface="Copperplate Gothic Light" pitchFamily="34" charset="0"/>
            </a:endParaRPr>
          </a:p>
          <a:p>
            <a:pPr marL="361950">
              <a:buFont typeface="Wingdings" pitchFamily="2" charset="2"/>
              <a:buChar char="q"/>
            </a:pPr>
            <a:r>
              <a:rPr lang="en-US" sz="1600" err="1" smtClean="0">
                <a:latin typeface="Copperplate Gothic Light" pitchFamily="34" charset="0"/>
              </a:rPr>
              <a:t>Dobrá</a:t>
            </a:r>
            <a:r>
              <a:rPr lang="en-US" sz="1600" smtClean="0">
                <a:latin typeface="Copperplate Gothic Light" pitchFamily="34" charset="0"/>
              </a:rPr>
              <a:t> </a:t>
            </a:r>
            <a:r>
              <a:rPr lang="en-US" sz="1600" err="1" smtClean="0">
                <a:latin typeface="Copperplate Gothic Light" pitchFamily="34" charset="0"/>
              </a:rPr>
              <a:t>voda</a:t>
            </a:r>
            <a:r>
              <a:rPr lang="en-US" sz="1600" smtClean="0">
                <a:latin typeface="Copperplate Gothic Light" pitchFamily="34" charset="0"/>
              </a:rPr>
              <a:t> 0,7 mg/l</a:t>
            </a:r>
            <a:r>
              <a:rPr lang="cs-CZ" sz="1600" smtClean="0">
                <a:latin typeface="Copperplate Gothic Light" pitchFamily="34" charset="0"/>
              </a:rPr>
              <a:t>,</a:t>
            </a:r>
          </a:p>
          <a:p>
            <a:pPr marL="361950">
              <a:buFont typeface="Wingdings" pitchFamily="2" charset="2"/>
              <a:buChar char="q"/>
            </a:pPr>
            <a:r>
              <a:rPr lang="cs-CZ" sz="1600" smtClean="0">
                <a:latin typeface="Copperplate Gothic Light" pitchFamily="34" charset="0"/>
              </a:rPr>
              <a:t> </a:t>
            </a:r>
            <a:r>
              <a:rPr lang="en-US" sz="1600" err="1" smtClean="0">
                <a:latin typeface="Copperplate Gothic Light" pitchFamily="34" charset="0"/>
              </a:rPr>
              <a:t>Poděbradka</a:t>
            </a:r>
            <a:r>
              <a:rPr lang="en-US" sz="1600" smtClean="0">
                <a:latin typeface="Copperplate Gothic Light" pitchFamily="34" charset="0"/>
              </a:rPr>
              <a:t> 1 mg/l</a:t>
            </a:r>
            <a:r>
              <a:rPr lang="cs-CZ" sz="1600" smtClean="0">
                <a:latin typeface="Copperplate Gothic Light" pitchFamily="34" charset="0"/>
              </a:rPr>
              <a:t>, </a:t>
            </a:r>
          </a:p>
          <a:p>
            <a:pPr marL="361950">
              <a:buFont typeface="Wingdings" pitchFamily="2" charset="2"/>
              <a:buChar char="q"/>
            </a:pPr>
            <a:r>
              <a:rPr lang="en-US" sz="1600" err="1" smtClean="0">
                <a:latin typeface="Copperplate Gothic Light" pitchFamily="34" charset="0"/>
              </a:rPr>
              <a:t>Mattoni</a:t>
            </a:r>
            <a:r>
              <a:rPr lang="en-US" sz="1600" smtClean="0">
                <a:latin typeface="Copperplate Gothic Light" pitchFamily="34" charset="0"/>
              </a:rPr>
              <a:t> 1,67 mg/l </a:t>
            </a:r>
          </a:p>
          <a:p>
            <a:endParaRPr lang="cs-CZ" smtClean="0"/>
          </a:p>
        </p:txBody>
      </p:sp>
      <p:pic>
        <p:nvPicPr>
          <p:cNvPr id="5" name="Picture 4" descr="podebradka-od-roku-1905-prirodni-mineralni-voda-p472880z312053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4929198"/>
            <a:ext cx="3221171" cy="1614485"/>
          </a:xfrm>
          <a:prstGeom prst="rect">
            <a:avLst/>
          </a:prstGeom>
        </p:spPr>
      </p:pic>
      <p:pic>
        <p:nvPicPr>
          <p:cNvPr id="6" name="Picture 5" descr="Mattoni-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5357826"/>
            <a:ext cx="3611894" cy="1143954"/>
          </a:xfrm>
          <a:prstGeom prst="rect">
            <a:avLst/>
          </a:prstGeom>
        </p:spPr>
      </p:pic>
      <p:pic>
        <p:nvPicPr>
          <p:cNvPr id="4" name="Picture 3" descr="logo-dobra-voda-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40" y="3214686"/>
            <a:ext cx="2103442" cy="21034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pinach4_C_135180027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57166"/>
            <a:ext cx="3333766" cy="2500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bio-fair-trade-cerny-caj-Darjeeling-STGFOP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4714884"/>
            <a:ext cx="27432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135415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76592">
            <a:off x="6288582" y="613147"/>
            <a:ext cx="2928926" cy="1649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20150818-coffee-beans-shutterstock_7181383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64355">
            <a:off x="6286512" y="4643446"/>
            <a:ext cx="2667019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sojove_boby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13204">
            <a:off x="2857488" y="2571744"/>
            <a:ext cx="3143272" cy="1833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morsky-vlk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547862">
            <a:off x="-384588" y="3599245"/>
            <a:ext cx="3564711" cy="2366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hlavkovy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00562" y="1214422"/>
            <a:ext cx="2394504" cy="1818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преузимање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9972175">
            <a:off x="2922274" y="389407"/>
            <a:ext cx="2293043" cy="1525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179160_ryze-dieta-priloha-v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516496">
            <a:off x="6286512" y="2571744"/>
            <a:ext cx="2571736" cy="1714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607324" y="125007"/>
          <a:ext cx="5929353" cy="6607986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6164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129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87527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err="1">
                          <a:latin typeface="Copperplate Gothic Light" pitchFamily="34" charset="0"/>
                        </a:rPr>
                        <a:t>Potraviny</a:t>
                      </a:r>
                      <a:endParaRPr lang="en-US" sz="1400" b="1" i="1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6714" marR="6671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i="1" err="1">
                          <a:latin typeface="Copperplate Gothic Light" pitchFamily="34" charset="0"/>
                        </a:rPr>
                        <a:t>Obsah</a:t>
                      </a:r>
                      <a:r>
                        <a:rPr lang="en-US" sz="1600" b="1" i="1">
                          <a:latin typeface="Copperplate Gothic Light" pitchFamily="34" charset="0"/>
                        </a:rPr>
                        <a:t> </a:t>
                      </a:r>
                      <a:r>
                        <a:rPr lang="en-US" sz="1600" b="1" i="1" err="1">
                          <a:latin typeface="Copperplate Gothic Light" pitchFamily="34" charset="0"/>
                        </a:rPr>
                        <a:t>fluoru</a:t>
                      </a:r>
                      <a:r>
                        <a:rPr lang="en-US" sz="1600" b="1" i="1">
                          <a:latin typeface="Copperplate Gothic Light" pitchFamily="34" charset="0"/>
                        </a:rPr>
                        <a:t> (</a:t>
                      </a:r>
                      <a:r>
                        <a:rPr lang="en-US" sz="1600" b="1" i="1" smtClean="0">
                          <a:latin typeface="Copperplate Gothic Light" pitchFamily="34" charset="0"/>
                        </a:rPr>
                        <a:t>mg</a:t>
                      </a:r>
                      <a:r>
                        <a:rPr lang="cs-CZ" sz="1600" b="1" i="1" smtClean="0">
                          <a:latin typeface="Copperplate Gothic Light" pitchFamily="34" charset="0"/>
                        </a:rPr>
                        <a:t> </a:t>
                      </a:r>
                      <a:r>
                        <a:rPr lang="en-US" sz="1600" b="1" i="1" smtClean="0">
                          <a:latin typeface="Copperplate Gothic Light" pitchFamily="34" charset="0"/>
                        </a:rPr>
                        <a:t>/</a:t>
                      </a:r>
                      <a:r>
                        <a:rPr lang="cs-CZ" sz="1600" b="1" i="1" smtClean="0">
                          <a:latin typeface="Copperplate Gothic Light" pitchFamily="34" charset="0"/>
                        </a:rPr>
                        <a:t> </a:t>
                      </a:r>
                      <a:r>
                        <a:rPr lang="cs-CZ" sz="1600" b="1" i="1" baseline="0" smtClean="0">
                          <a:latin typeface="Copperplate Gothic Light" pitchFamily="34" charset="0"/>
                        </a:rPr>
                        <a:t>100 g</a:t>
                      </a:r>
                      <a:r>
                        <a:rPr lang="en-US" sz="1600" b="1" i="1" smtClean="0">
                          <a:latin typeface="Copperplate Gothic Light" pitchFamily="34" charset="0"/>
                        </a:rPr>
                        <a:t>) </a:t>
                      </a:r>
                      <a:r>
                        <a:rPr lang="en-US" sz="1600" b="1" i="1" err="1">
                          <a:latin typeface="Copperplate Gothic Light" pitchFamily="34" charset="0"/>
                        </a:rPr>
                        <a:t>dle</a:t>
                      </a:r>
                      <a:r>
                        <a:rPr lang="en-US" sz="1600" b="1" i="1">
                          <a:latin typeface="Copperplate Gothic Light" pitchFamily="34" charset="0"/>
                        </a:rPr>
                        <a:t> </a:t>
                      </a:r>
                      <a:r>
                        <a:rPr lang="en-US" sz="1600" b="1" i="1" err="1">
                          <a:latin typeface="Copperplate Gothic Light" pitchFamily="34" charset="0"/>
                        </a:rPr>
                        <a:t>Velíšek</a:t>
                      </a:r>
                      <a:r>
                        <a:rPr lang="en-US" sz="1600" b="1" i="1">
                          <a:latin typeface="Copperplate Gothic Light" pitchFamily="34" charset="0"/>
                        </a:rPr>
                        <a:t>, 2002 </a:t>
                      </a:r>
                      <a:endParaRPr lang="en-US" sz="1400" b="1" i="1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6714" marR="66714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1956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spcAft>
                          <a:spcPts val="0"/>
                        </a:spcAft>
                      </a:pPr>
                      <a:r>
                        <a:rPr lang="en-US" sz="1600" err="1">
                          <a:latin typeface="Copperplate Gothic Light" pitchFamily="34" charset="0"/>
                        </a:rPr>
                        <a:t>Mléko</a:t>
                      </a:r>
                      <a:endParaRPr lang="en-US" sz="1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6714" marR="66714" marT="0" marB="0" anchor="ctr"/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ts val="112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latin typeface="Copperplate Gothic Light" pitchFamily="34" charset="0"/>
                        </a:rPr>
                        <a:t>0,</a:t>
                      </a:r>
                      <a:r>
                        <a:rPr lang="cs-CZ" sz="1600" smtClean="0">
                          <a:latin typeface="Copperplate Gothic Light" pitchFamily="34" charset="0"/>
                        </a:rPr>
                        <a:t>0</a:t>
                      </a:r>
                      <a:r>
                        <a:rPr lang="en-US" sz="1600" smtClean="0">
                          <a:latin typeface="Copperplate Gothic Light" pitchFamily="34" charset="0"/>
                        </a:rPr>
                        <a:t>2-0,</a:t>
                      </a:r>
                      <a:r>
                        <a:rPr lang="cs-CZ" sz="1600" smtClean="0">
                          <a:latin typeface="Copperplate Gothic Light" pitchFamily="34" charset="0"/>
                        </a:rPr>
                        <a:t>0</a:t>
                      </a:r>
                      <a:r>
                        <a:rPr lang="en-US" sz="1600" smtClean="0">
                          <a:latin typeface="Copperplate Gothic Light" pitchFamily="34" charset="0"/>
                        </a:rPr>
                        <a:t>4</a:t>
                      </a:r>
                      <a:endParaRPr lang="en-US" sz="1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6714" marR="66714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2949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spcAft>
                          <a:spcPts val="0"/>
                        </a:spcAft>
                      </a:pPr>
                      <a:r>
                        <a:rPr lang="en-US" sz="1600" err="1">
                          <a:latin typeface="Copperplate Gothic Light" pitchFamily="34" charset="0"/>
                        </a:rPr>
                        <a:t>Tvaroh</a:t>
                      </a:r>
                      <a:endParaRPr lang="en-US" sz="1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6714" marR="66714" marT="0" marB="0" anchor="ctr"/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ts val="112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latin typeface="Copperplate Gothic Light" pitchFamily="34" charset="0"/>
                        </a:rPr>
                        <a:t>0,0</a:t>
                      </a:r>
                      <a:r>
                        <a:rPr lang="cs-CZ" sz="1600" smtClean="0">
                          <a:latin typeface="Copperplate Gothic Light" pitchFamily="34" charset="0"/>
                        </a:rPr>
                        <a:t>0</a:t>
                      </a:r>
                      <a:r>
                        <a:rPr lang="en-US" sz="1600" smtClean="0">
                          <a:latin typeface="Copperplate Gothic Light" pitchFamily="34" charset="0"/>
                        </a:rPr>
                        <a:t>8-0,</a:t>
                      </a:r>
                      <a:r>
                        <a:rPr lang="cs-CZ" sz="1600" smtClean="0">
                          <a:latin typeface="Copperplate Gothic Light" pitchFamily="34" charset="0"/>
                        </a:rPr>
                        <a:t>0</a:t>
                      </a:r>
                      <a:r>
                        <a:rPr lang="en-US" sz="1600" smtClean="0">
                          <a:latin typeface="Copperplate Gothic Light" pitchFamily="34" charset="0"/>
                        </a:rPr>
                        <a:t>1</a:t>
                      </a:r>
                      <a:endParaRPr lang="en-US" sz="1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6714" marR="66714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1956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pperplate Gothic Light" pitchFamily="34" charset="0"/>
                        </a:rPr>
                        <a:t>Sýry</a:t>
                      </a:r>
                      <a:endParaRPr lang="en-US" sz="1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6714" marR="66714" marT="0" marB="0" anchor="ctr"/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ts val="112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latin typeface="Copperplate Gothic Light" pitchFamily="34" charset="0"/>
                        </a:rPr>
                        <a:t>0,</a:t>
                      </a:r>
                      <a:r>
                        <a:rPr lang="cs-CZ" sz="1600" smtClean="0">
                          <a:latin typeface="Copperplate Gothic Light" pitchFamily="34" charset="0"/>
                        </a:rPr>
                        <a:t>0</a:t>
                      </a:r>
                      <a:r>
                        <a:rPr lang="en-US" sz="1600" smtClean="0">
                          <a:latin typeface="Copperplate Gothic Light" pitchFamily="34" charset="0"/>
                        </a:rPr>
                        <a:t>5-0,</a:t>
                      </a:r>
                      <a:r>
                        <a:rPr lang="cs-CZ" sz="1600" smtClean="0">
                          <a:latin typeface="Copperplate Gothic Light" pitchFamily="34" charset="0"/>
                        </a:rPr>
                        <a:t>0</a:t>
                      </a:r>
                      <a:r>
                        <a:rPr lang="en-US" sz="1600" smtClean="0">
                          <a:latin typeface="Copperplate Gothic Light" pitchFamily="34" charset="0"/>
                        </a:rPr>
                        <a:t>9</a:t>
                      </a:r>
                      <a:endParaRPr lang="en-US" sz="1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6714" marR="66714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1956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pperplate Gothic Light" pitchFamily="34" charset="0"/>
                        </a:rPr>
                        <a:t>Jogurt</a:t>
                      </a:r>
                      <a:endParaRPr lang="en-US" sz="1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6714" marR="66714" marT="0" marB="0" anchor="ctr"/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ts val="112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latin typeface="Copperplate Gothic Light" pitchFamily="34" charset="0"/>
                        </a:rPr>
                        <a:t>0,</a:t>
                      </a:r>
                      <a:r>
                        <a:rPr lang="cs-CZ" sz="1600" smtClean="0">
                          <a:latin typeface="Copperplate Gothic Light" pitchFamily="34" charset="0"/>
                        </a:rPr>
                        <a:t>0</a:t>
                      </a:r>
                      <a:r>
                        <a:rPr lang="en-US" sz="1600" smtClean="0">
                          <a:latin typeface="Copperplate Gothic Light" pitchFamily="34" charset="0"/>
                        </a:rPr>
                        <a:t>1</a:t>
                      </a:r>
                      <a:endParaRPr lang="en-US" sz="1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6714" marR="66714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1956">
                <a:tc>
                  <a:txBody>
                    <a:bodyPr/>
                    <a:lstStyle/>
                    <a:p>
                      <a:pPr marL="63500" algn="ctr">
                        <a:lnSpc>
                          <a:spcPts val="112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pperplate Gothic Light" pitchFamily="34" charset="0"/>
                        </a:rPr>
                        <a:t>Vejce slepičí</a:t>
                      </a:r>
                      <a:endParaRPr lang="en-US" sz="1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6714" marR="66714" marT="0" marB="0" anchor="ctr"/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ts val="112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latin typeface="Copperplate Gothic Light" pitchFamily="34" charset="0"/>
                        </a:rPr>
                        <a:t>0,</a:t>
                      </a:r>
                      <a:r>
                        <a:rPr lang="cs-CZ" sz="1600" smtClean="0">
                          <a:latin typeface="Copperplate Gothic Light" pitchFamily="34" charset="0"/>
                        </a:rPr>
                        <a:t>0</a:t>
                      </a:r>
                      <a:r>
                        <a:rPr lang="en-US" sz="1600" smtClean="0">
                          <a:latin typeface="Copperplate Gothic Light" pitchFamily="34" charset="0"/>
                        </a:rPr>
                        <a:t>3</a:t>
                      </a:r>
                      <a:endParaRPr lang="en-US" sz="1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6714" marR="66714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2949">
                <a:tc>
                  <a:txBody>
                    <a:bodyPr/>
                    <a:lstStyle/>
                    <a:p>
                      <a:pPr marL="63500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pperplate Gothic Light" pitchFamily="34" charset="0"/>
                        </a:rPr>
                        <a:t>Maso vepřové</a:t>
                      </a:r>
                      <a:endParaRPr lang="en-US" sz="1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6714" marR="66714" marT="0" marB="0" anchor="ctr"/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ts val="1185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pperplate Gothic Light" pitchFamily="34" charset="0"/>
                        </a:rPr>
                        <a:t>&lt; </a:t>
                      </a:r>
                      <a:r>
                        <a:rPr lang="en-US" sz="1600" smtClean="0">
                          <a:latin typeface="Copperplate Gothic Light" pitchFamily="34" charset="0"/>
                        </a:rPr>
                        <a:t>0,</a:t>
                      </a:r>
                      <a:r>
                        <a:rPr lang="cs-CZ" sz="1600" smtClean="0">
                          <a:latin typeface="Copperplate Gothic Light" pitchFamily="34" charset="0"/>
                        </a:rPr>
                        <a:t>0</a:t>
                      </a:r>
                      <a:r>
                        <a:rPr lang="en-US" sz="1600" smtClean="0">
                          <a:latin typeface="Copperplate Gothic Light" pitchFamily="34" charset="0"/>
                        </a:rPr>
                        <a:t>2</a:t>
                      </a:r>
                      <a:endParaRPr lang="en-US" sz="1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6714" marR="66714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1956">
                <a:tc>
                  <a:txBody>
                    <a:bodyPr/>
                    <a:lstStyle/>
                    <a:p>
                      <a:pPr marL="63500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pperplate Gothic Light" pitchFamily="34" charset="0"/>
                        </a:rPr>
                        <a:t>Maso hovězí</a:t>
                      </a:r>
                      <a:endParaRPr lang="en-US" sz="1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6714" marR="66714" marT="0" marB="0" anchor="ctr"/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ts val="1145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latin typeface="Copperplate Gothic Light" pitchFamily="34" charset="0"/>
                        </a:rPr>
                        <a:t>0,</a:t>
                      </a:r>
                      <a:r>
                        <a:rPr lang="cs-CZ" sz="1600" smtClean="0">
                          <a:latin typeface="Copperplate Gothic Light" pitchFamily="34" charset="0"/>
                        </a:rPr>
                        <a:t>0</a:t>
                      </a:r>
                      <a:r>
                        <a:rPr lang="en-US" sz="1600" smtClean="0">
                          <a:latin typeface="Copperplate Gothic Light" pitchFamily="34" charset="0"/>
                        </a:rPr>
                        <a:t>1-0,</a:t>
                      </a:r>
                      <a:r>
                        <a:rPr lang="cs-CZ" sz="1600" smtClean="0">
                          <a:latin typeface="Copperplate Gothic Light" pitchFamily="34" charset="0"/>
                        </a:rPr>
                        <a:t>0</a:t>
                      </a:r>
                      <a:r>
                        <a:rPr lang="en-US" sz="1600" smtClean="0">
                          <a:latin typeface="Copperplate Gothic Light" pitchFamily="34" charset="0"/>
                        </a:rPr>
                        <a:t>2</a:t>
                      </a:r>
                      <a:endParaRPr lang="en-US" sz="1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6714" marR="66714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1956">
                <a:tc>
                  <a:txBody>
                    <a:bodyPr/>
                    <a:lstStyle/>
                    <a:p>
                      <a:pPr marL="63500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pperplate Gothic Light" pitchFamily="34" charset="0"/>
                        </a:rPr>
                        <a:t>Maso kuřecí</a:t>
                      </a:r>
                      <a:endParaRPr lang="en-US" sz="1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6714" marR="66714" marT="0" marB="0" anchor="ctr"/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pperplate Gothic Light" pitchFamily="34" charset="0"/>
                        </a:rPr>
                        <a:t>&lt; </a:t>
                      </a:r>
                      <a:r>
                        <a:rPr lang="en-US" sz="1600" smtClean="0">
                          <a:latin typeface="Copperplate Gothic Light" pitchFamily="34" charset="0"/>
                        </a:rPr>
                        <a:t>0,</a:t>
                      </a:r>
                      <a:r>
                        <a:rPr lang="cs-CZ" sz="1600" smtClean="0">
                          <a:latin typeface="Copperplate Gothic Light" pitchFamily="34" charset="0"/>
                        </a:rPr>
                        <a:t>0</a:t>
                      </a:r>
                      <a:r>
                        <a:rPr lang="en-US" sz="1600" smtClean="0">
                          <a:latin typeface="Copperplate Gothic Light" pitchFamily="34" charset="0"/>
                        </a:rPr>
                        <a:t>2</a:t>
                      </a:r>
                      <a:endParaRPr lang="en-US" sz="1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6714" marR="66714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1956">
                <a:tc>
                  <a:txBody>
                    <a:bodyPr/>
                    <a:lstStyle/>
                    <a:p>
                      <a:pPr marL="63500"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pperplate Gothic Light" pitchFamily="34" charset="0"/>
                        </a:rPr>
                        <a:t>Játra vepřová</a:t>
                      </a:r>
                      <a:endParaRPr lang="en-US" sz="1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6714" marR="66714" marT="0" marB="0" anchor="ctr"/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ts val="1215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pperplate Gothic Light" pitchFamily="34" charset="0"/>
                        </a:rPr>
                        <a:t>&lt; </a:t>
                      </a:r>
                      <a:r>
                        <a:rPr lang="en-US" sz="1600" smtClean="0">
                          <a:latin typeface="Copperplate Gothic Light" pitchFamily="34" charset="0"/>
                        </a:rPr>
                        <a:t>0,</a:t>
                      </a:r>
                      <a:r>
                        <a:rPr lang="cs-CZ" sz="1600" smtClean="0">
                          <a:latin typeface="Copperplate Gothic Light" pitchFamily="34" charset="0"/>
                        </a:rPr>
                        <a:t>0</a:t>
                      </a:r>
                      <a:r>
                        <a:rPr lang="en-US" sz="1600" smtClean="0">
                          <a:latin typeface="Copperplate Gothic Light" pitchFamily="34" charset="0"/>
                        </a:rPr>
                        <a:t>2</a:t>
                      </a:r>
                      <a:endParaRPr lang="en-US" sz="1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6714" marR="66714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62949">
                <a:tc>
                  <a:txBody>
                    <a:bodyPr/>
                    <a:lstStyle/>
                    <a:p>
                      <a:pPr marL="63500"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pperplate Gothic Light" pitchFamily="34" charset="0"/>
                        </a:rPr>
                        <a:t>Ryby mořské</a:t>
                      </a:r>
                      <a:endParaRPr lang="en-US" sz="1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6714" marR="66714" marT="0" marB="0" anchor="ctr"/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ts val="1135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latin typeface="Copperplate Gothic Light" pitchFamily="34" charset="0"/>
                        </a:rPr>
                        <a:t>0,</a:t>
                      </a:r>
                      <a:r>
                        <a:rPr lang="cs-CZ" sz="1600" smtClean="0">
                          <a:latin typeface="Copperplate Gothic Light" pitchFamily="34" charset="0"/>
                        </a:rPr>
                        <a:t>0</a:t>
                      </a:r>
                      <a:r>
                        <a:rPr lang="en-US" sz="1600" smtClean="0">
                          <a:latin typeface="Copperplate Gothic Light" pitchFamily="34" charset="0"/>
                        </a:rPr>
                        <a:t>3-</a:t>
                      </a:r>
                      <a:r>
                        <a:rPr lang="cs-CZ" sz="1600" smtClean="0">
                          <a:latin typeface="Copperplate Gothic Light" pitchFamily="34" charset="0"/>
                        </a:rPr>
                        <a:t>0,22</a:t>
                      </a:r>
                      <a:endParaRPr lang="en-US" sz="1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6714" marR="66714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61956">
                <a:tc>
                  <a:txBody>
                    <a:bodyPr/>
                    <a:lstStyle/>
                    <a:p>
                      <a:pPr marL="63500" algn="ctr">
                        <a:lnSpc>
                          <a:spcPts val="112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pperplate Gothic Light" pitchFamily="34" charset="0"/>
                        </a:rPr>
                        <a:t>Chléb celozrnný</a:t>
                      </a:r>
                      <a:endParaRPr lang="en-US" sz="1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6714" marR="66714" marT="0" marB="0" anchor="ctr"/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ts val="112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latin typeface="Copperplate Gothic Light" pitchFamily="34" charset="0"/>
                        </a:rPr>
                        <a:t>0,</a:t>
                      </a:r>
                      <a:r>
                        <a:rPr lang="cs-CZ" sz="1600" smtClean="0">
                          <a:latin typeface="Copperplate Gothic Light" pitchFamily="34" charset="0"/>
                        </a:rPr>
                        <a:t>0</a:t>
                      </a:r>
                      <a:r>
                        <a:rPr lang="en-US" sz="1600" smtClean="0">
                          <a:latin typeface="Copperplate Gothic Light" pitchFamily="34" charset="0"/>
                        </a:rPr>
                        <a:t>4-0,</a:t>
                      </a:r>
                      <a:r>
                        <a:rPr lang="cs-CZ" sz="1600" smtClean="0">
                          <a:latin typeface="Copperplate Gothic Light" pitchFamily="34" charset="0"/>
                        </a:rPr>
                        <a:t>0</a:t>
                      </a:r>
                      <a:r>
                        <a:rPr lang="en-US" sz="1600" smtClean="0">
                          <a:latin typeface="Copperplate Gothic Light" pitchFamily="34" charset="0"/>
                        </a:rPr>
                        <a:t>8</a:t>
                      </a:r>
                      <a:endParaRPr lang="en-US" sz="1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6714" marR="66714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61956">
                <a:tc>
                  <a:txBody>
                    <a:bodyPr/>
                    <a:lstStyle/>
                    <a:p>
                      <a:pPr marL="63500" algn="ctr">
                        <a:lnSpc>
                          <a:spcPts val="112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pperplate Gothic Light" pitchFamily="34" charset="0"/>
                        </a:rPr>
                        <a:t>Rýže loupaná</a:t>
                      </a:r>
                      <a:endParaRPr lang="en-US" sz="1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6714" marR="66714" marT="0" marB="0" anchor="ctr"/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ts val="112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latin typeface="Copperplate Gothic Light" pitchFamily="34" charset="0"/>
                        </a:rPr>
                        <a:t>0,</a:t>
                      </a:r>
                      <a:r>
                        <a:rPr lang="cs-CZ" sz="1600" smtClean="0">
                          <a:latin typeface="Copperplate Gothic Light" pitchFamily="34" charset="0"/>
                        </a:rPr>
                        <a:t>0</a:t>
                      </a:r>
                      <a:r>
                        <a:rPr lang="en-US" sz="1600" smtClean="0">
                          <a:latin typeface="Copperplate Gothic Light" pitchFamily="34" charset="0"/>
                        </a:rPr>
                        <a:t>3-0,</a:t>
                      </a:r>
                      <a:r>
                        <a:rPr lang="cs-CZ" sz="1600" smtClean="0">
                          <a:latin typeface="Copperplate Gothic Light" pitchFamily="34" charset="0"/>
                        </a:rPr>
                        <a:t>0</a:t>
                      </a:r>
                      <a:r>
                        <a:rPr lang="en-US" sz="1600" smtClean="0">
                          <a:latin typeface="Copperplate Gothic Light" pitchFamily="34" charset="0"/>
                        </a:rPr>
                        <a:t>6</a:t>
                      </a:r>
                      <a:endParaRPr lang="en-US" sz="1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6714" marR="66714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937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pperplate Gothic Light" pitchFamily="34" charset="0"/>
                        </a:rPr>
                        <a:t>Hrách</a:t>
                      </a:r>
                      <a:endParaRPr lang="en-US" sz="1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6714" marR="66714" marT="0" marB="0" anchor="ctr"/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latin typeface="Copperplate Gothic Light" pitchFamily="34" charset="0"/>
                        </a:rPr>
                        <a:t>0,</a:t>
                      </a:r>
                      <a:r>
                        <a:rPr lang="cs-CZ" sz="1600" smtClean="0">
                          <a:latin typeface="Copperplate Gothic Light" pitchFamily="34" charset="0"/>
                        </a:rPr>
                        <a:t>0</a:t>
                      </a:r>
                      <a:r>
                        <a:rPr lang="en-US" sz="1600" smtClean="0">
                          <a:latin typeface="Copperplate Gothic Light" pitchFamily="34" charset="0"/>
                        </a:rPr>
                        <a:t>3-0,</a:t>
                      </a:r>
                      <a:r>
                        <a:rPr lang="cs-CZ" sz="1600" smtClean="0">
                          <a:latin typeface="Copperplate Gothic Light" pitchFamily="34" charset="0"/>
                        </a:rPr>
                        <a:t>0</a:t>
                      </a:r>
                      <a:r>
                        <a:rPr lang="en-US" sz="1600" smtClean="0">
                          <a:latin typeface="Copperplate Gothic Light" pitchFamily="34" charset="0"/>
                        </a:rPr>
                        <a:t>9</a:t>
                      </a:r>
                      <a:endParaRPr lang="en-US" sz="1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6714" marR="66714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937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pperplate Gothic Light" pitchFamily="34" charset="0"/>
                        </a:rPr>
                        <a:t>Fazole</a:t>
                      </a:r>
                      <a:endParaRPr lang="en-US" sz="1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6714" marR="66714" marT="0" marB="0" anchor="ctr"/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ts val="1120"/>
                        </a:lnSpc>
                        <a:spcAft>
                          <a:spcPts val="0"/>
                        </a:spcAft>
                      </a:pPr>
                      <a:r>
                        <a:rPr lang="cs-CZ" sz="1600" smtClean="0">
                          <a:latin typeface="Copperplate Gothic Light" pitchFamily="34" charset="0"/>
                        </a:rPr>
                        <a:t>0,</a:t>
                      </a:r>
                      <a:r>
                        <a:rPr lang="en-US" sz="1600" smtClean="0">
                          <a:latin typeface="Copperplate Gothic Light" pitchFamily="34" charset="0"/>
                        </a:rPr>
                        <a:t>1-</a:t>
                      </a:r>
                      <a:r>
                        <a:rPr lang="cs-CZ" sz="1600" smtClean="0">
                          <a:latin typeface="Copperplate Gothic Light" pitchFamily="34" charset="0"/>
                        </a:rPr>
                        <a:t>0,</a:t>
                      </a:r>
                      <a:r>
                        <a:rPr lang="en-US" sz="1600" smtClean="0">
                          <a:latin typeface="Copperplate Gothic Light" pitchFamily="34" charset="0"/>
                        </a:rPr>
                        <a:t>2</a:t>
                      </a:r>
                      <a:endParaRPr lang="en-US" sz="1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6714" marR="66714" marT="0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937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pperplate Gothic Light" pitchFamily="34" charset="0"/>
                        </a:rPr>
                        <a:t>Sója</a:t>
                      </a:r>
                      <a:endParaRPr lang="en-US" sz="1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6714" marR="66714" marT="0" marB="0" anchor="ctr"/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ts val="112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latin typeface="Copperplate Gothic Light" pitchFamily="34" charset="0"/>
                        </a:rPr>
                        <a:t>0,</a:t>
                      </a:r>
                      <a:r>
                        <a:rPr lang="cs-CZ" sz="1600" smtClean="0">
                          <a:latin typeface="Copperplate Gothic Light" pitchFamily="34" charset="0"/>
                        </a:rPr>
                        <a:t>0</a:t>
                      </a:r>
                      <a:r>
                        <a:rPr lang="en-US" sz="1600" smtClean="0">
                          <a:latin typeface="Copperplate Gothic Light" pitchFamily="34" charset="0"/>
                        </a:rPr>
                        <a:t>9-</a:t>
                      </a:r>
                      <a:r>
                        <a:rPr lang="cs-CZ" sz="1600" smtClean="0">
                          <a:latin typeface="Copperplate Gothic Light" pitchFamily="34" charset="0"/>
                        </a:rPr>
                        <a:t>0,</a:t>
                      </a:r>
                      <a:r>
                        <a:rPr lang="en-US" sz="1600" smtClean="0">
                          <a:latin typeface="Copperplate Gothic Light" pitchFamily="34" charset="0"/>
                        </a:rPr>
                        <a:t>13</a:t>
                      </a:r>
                      <a:endParaRPr lang="en-US" sz="1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6714" marR="66714" marT="0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937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pperplate Gothic Light" pitchFamily="34" charset="0"/>
                        </a:rPr>
                        <a:t>Špenát</a:t>
                      </a:r>
                      <a:endParaRPr lang="en-US" sz="1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6714" marR="66714" marT="0" marB="0" anchor="ctr"/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latin typeface="Copperplate Gothic Light" pitchFamily="34" charset="0"/>
                        </a:rPr>
                        <a:t>0,</a:t>
                      </a:r>
                      <a:r>
                        <a:rPr lang="cs-CZ" sz="1600" smtClean="0">
                          <a:latin typeface="Copperplate Gothic Light" pitchFamily="34" charset="0"/>
                        </a:rPr>
                        <a:t>0</a:t>
                      </a:r>
                      <a:r>
                        <a:rPr lang="en-US" sz="1600" smtClean="0">
                          <a:latin typeface="Copperplate Gothic Light" pitchFamily="34" charset="0"/>
                        </a:rPr>
                        <a:t>3-0,</a:t>
                      </a:r>
                      <a:r>
                        <a:rPr lang="cs-CZ" sz="1600" smtClean="0">
                          <a:latin typeface="Copperplate Gothic Light" pitchFamily="34" charset="0"/>
                        </a:rPr>
                        <a:t>0</a:t>
                      </a:r>
                      <a:r>
                        <a:rPr lang="en-US" sz="1600" smtClean="0">
                          <a:latin typeface="Copperplate Gothic Light" pitchFamily="34" charset="0"/>
                        </a:rPr>
                        <a:t>4</a:t>
                      </a:r>
                      <a:endParaRPr lang="en-US" sz="1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6714" marR="66714" marT="0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61956">
                <a:tc>
                  <a:txBody>
                    <a:bodyPr/>
                    <a:lstStyle/>
                    <a:p>
                      <a:pPr marL="63500" algn="ctr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pperplate Gothic Light" pitchFamily="34" charset="0"/>
                        </a:rPr>
                        <a:t>Hlávkový salát</a:t>
                      </a:r>
                      <a:endParaRPr lang="en-US" sz="1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6714" marR="66714" marT="0" marB="0" anchor="ctr"/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latin typeface="Copperplate Gothic Light" pitchFamily="34" charset="0"/>
                        </a:rPr>
                        <a:t>0,0</a:t>
                      </a:r>
                      <a:r>
                        <a:rPr lang="cs-CZ" sz="1600" smtClean="0">
                          <a:latin typeface="Copperplate Gothic Light" pitchFamily="34" charset="0"/>
                        </a:rPr>
                        <a:t>0</a:t>
                      </a:r>
                      <a:r>
                        <a:rPr lang="en-US" sz="1600" smtClean="0">
                          <a:latin typeface="Copperplate Gothic Light" pitchFamily="34" charset="0"/>
                        </a:rPr>
                        <a:t>2-0,</a:t>
                      </a:r>
                      <a:r>
                        <a:rPr lang="cs-CZ" sz="1600" smtClean="0">
                          <a:latin typeface="Copperplate Gothic Light" pitchFamily="34" charset="0"/>
                        </a:rPr>
                        <a:t>0</a:t>
                      </a:r>
                      <a:r>
                        <a:rPr lang="en-US" sz="1600" smtClean="0">
                          <a:latin typeface="Copperplate Gothic Light" pitchFamily="34" charset="0"/>
                        </a:rPr>
                        <a:t>4</a:t>
                      </a:r>
                      <a:endParaRPr lang="en-US" sz="1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6714" marR="66714" marT="0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937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pperplate Gothic Light" pitchFamily="34" charset="0"/>
                        </a:rPr>
                        <a:t>Cibule</a:t>
                      </a:r>
                      <a:endParaRPr lang="en-US" sz="1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6714" marR="66714" marT="0" marB="0" anchor="ctr"/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ts val="114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latin typeface="Copperplate Gothic Light" pitchFamily="34" charset="0"/>
                        </a:rPr>
                        <a:t>0,</a:t>
                      </a:r>
                      <a:r>
                        <a:rPr lang="cs-CZ" sz="1600" smtClean="0">
                          <a:latin typeface="Copperplate Gothic Light" pitchFamily="34" charset="0"/>
                        </a:rPr>
                        <a:t>0</a:t>
                      </a:r>
                      <a:r>
                        <a:rPr lang="en-US" sz="1600" smtClean="0">
                          <a:latin typeface="Copperplate Gothic Light" pitchFamily="34" charset="0"/>
                        </a:rPr>
                        <a:t>04-0,</a:t>
                      </a:r>
                      <a:r>
                        <a:rPr lang="cs-CZ" sz="1600" smtClean="0">
                          <a:latin typeface="Copperplate Gothic Light" pitchFamily="34" charset="0"/>
                        </a:rPr>
                        <a:t>0</a:t>
                      </a:r>
                      <a:r>
                        <a:rPr lang="en-US" sz="1600" smtClean="0">
                          <a:latin typeface="Copperplate Gothic Light" pitchFamily="34" charset="0"/>
                        </a:rPr>
                        <a:t>1</a:t>
                      </a:r>
                      <a:endParaRPr lang="en-US" sz="1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6714" marR="66714" marT="0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937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pperplate Gothic Light" pitchFamily="34" charset="0"/>
                        </a:rPr>
                        <a:t>Brambory</a:t>
                      </a:r>
                      <a:endParaRPr lang="en-US" sz="1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6714" marR="66714" marT="0" marB="0" anchor="ctr"/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ts val="112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latin typeface="Copperplate Gothic Light" pitchFamily="34" charset="0"/>
                        </a:rPr>
                        <a:t>0,0</a:t>
                      </a:r>
                      <a:r>
                        <a:rPr lang="cs-CZ" sz="1600" smtClean="0">
                          <a:latin typeface="Copperplate Gothic Light" pitchFamily="34" charset="0"/>
                        </a:rPr>
                        <a:t>0</a:t>
                      </a:r>
                      <a:r>
                        <a:rPr lang="en-US" sz="1600" smtClean="0">
                          <a:latin typeface="Copperplate Gothic Light" pitchFamily="34" charset="0"/>
                        </a:rPr>
                        <a:t>6-0,</a:t>
                      </a:r>
                      <a:r>
                        <a:rPr lang="cs-CZ" sz="1600" smtClean="0">
                          <a:latin typeface="Copperplate Gothic Light" pitchFamily="34" charset="0"/>
                        </a:rPr>
                        <a:t>0</a:t>
                      </a:r>
                      <a:r>
                        <a:rPr lang="en-US" sz="1600" smtClean="0">
                          <a:latin typeface="Copperplate Gothic Light" pitchFamily="34" charset="0"/>
                        </a:rPr>
                        <a:t>2</a:t>
                      </a:r>
                      <a:endParaRPr lang="en-US" sz="1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6714" marR="66714" marT="0" marB="0" anchor="ctr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937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pperplate Gothic Light" pitchFamily="34" charset="0"/>
                        </a:rPr>
                        <a:t>Houby</a:t>
                      </a:r>
                      <a:endParaRPr lang="en-US" sz="1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6714" marR="66714" marT="0" marB="0" anchor="ctr"/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ts val="112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latin typeface="Copperplate Gothic Light" pitchFamily="34" charset="0"/>
                        </a:rPr>
                        <a:t>0,</a:t>
                      </a:r>
                      <a:r>
                        <a:rPr lang="cs-CZ" sz="1600" smtClean="0">
                          <a:latin typeface="Copperplate Gothic Light" pitchFamily="34" charset="0"/>
                        </a:rPr>
                        <a:t>0</a:t>
                      </a:r>
                      <a:r>
                        <a:rPr lang="en-US" sz="1600" smtClean="0">
                          <a:latin typeface="Copperplate Gothic Light" pitchFamily="34" charset="0"/>
                        </a:rPr>
                        <a:t>2-0,</a:t>
                      </a:r>
                      <a:r>
                        <a:rPr lang="cs-CZ" sz="1600" smtClean="0">
                          <a:latin typeface="Copperplate Gothic Light" pitchFamily="34" charset="0"/>
                        </a:rPr>
                        <a:t>0</a:t>
                      </a:r>
                      <a:r>
                        <a:rPr lang="en-US" sz="1600" smtClean="0">
                          <a:latin typeface="Copperplate Gothic Light" pitchFamily="34" charset="0"/>
                        </a:rPr>
                        <a:t>3</a:t>
                      </a:r>
                      <a:endParaRPr lang="en-US" sz="1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6714" marR="66714" marT="0" marB="0" anchor="ctr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61956">
                <a:tc>
                  <a:txBody>
                    <a:bodyPr/>
                    <a:lstStyle/>
                    <a:p>
                      <a:pPr marL="63500" algn="ctr">
                        <a:lnSpc>
                          <a:spcPts val="112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pperplate Gothic Light" pitchFamily="34" charset="0"/>
                        </a:rPr>
                        <a:t>Čokoláda mléčná</a:t>
                      </a:r>
                      <a:endParaRPr lang="en-US" sz="1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6714" marR="66714" marT="0" marB="0" anchor="ctr"/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ts val="112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latin typeface="Copperplate Gothic Light" pitchFamily="34" charset="0"/>
                        </a:rPr>
                        <a:t>0</a:t>
                      </a:r>
                      <a:r>
                        <a:rPr lang="cs-CZ" sz="1600" smtClean="0">
                          <a:latin typeface="Copperplate Gothic Light" pitchFamily="34" charset="0"/>
                        </a:rPr>
                        <a:t>,1</a:t>
                      </a:r>
                      <a:endParaRPr lang="en-US" sz="1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6714" marR="66714" marT="0" marB="0" anchor="ctr"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937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Copperplate Gothic Light" pitchFamily="34" charset="0"/>
                        </a:rPr>
                        <a:t>Čaj černý</a:t>
                      </a:r>
                      <a:endParaRPr lang="en-US" sz="1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6714" marR="66714" marT="0" marB="0" anchor="ctr"/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en-US" sz="1600" b="1" smtClean="0">
                          <a:latin typeface="Copperplate Gothic Light" pitchFamily="34" charset="0"/>
                        </a:rPr>
                        <a:t>11</a:t>
                      </a:r>
                      <a:r>
                        <a:rPr lang="cs-CZ" sz="1600" b="1" smtClean="0">
                          <a:latin typeface="Copperplate Gothic Light" pitchFamily="34" charset="0"/>
                        </a:rPr>
                        <a:t>,</a:t>
                      </a:r>
                      <a:r>
                        <a:rPr lang="en-US" sz="1600" b="1" smtClean="0">
                          <a:latin typeface="Copperplate Gothic Light" pitchFamily="34" charset="0"/>
                        </a:rPr>
                        <a:t>5</a:t>
                      </a:r>
                      <a:r>
                        <a:rPr lang="cs-CZ" sz="1600" b="1" baseline="0" smtClean="0">
                          <a:latin typeface="Copperplate Gothic Light" pitchFamily="34" charset="0"/>
                        </a:rPr>
                        <a:t> - </a:t>
                      </a:r>
                      <a:r>
                        <a:rPr lang="en-US" sz="1600" b="1" smtClean="0">
                          <a:latin typeface="Copperplate Gothic Light" pitchFamily="34" charset="0"/>
                        </a:rPr>
                        <a:t>45</a:t>
                      </a:r>
                      <a:endParaRPr lang="en-US" sz="1400" b="1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6714" marR="66714" marT="0" marB="0" anchor="ctr"/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 rot="16200000">
            <a:off x="-3101474" y="3259723"/>
            <a:ext cx="685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hlinkClick r:id="rId3"/>
              </a:rPr>
              <a:t>http://is.muni.cz/th/258874/lf_b/Fluor_nejen_pro_zuby_dobry.pdf</a:t>
            </a:r>
            <a:r>
              <a:rPr lang="cs-CZ" sz="1600" dirty="0" smtClean="0"/>
              <a:t> str. 25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hite-male-1720208_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642918"/>
            <a:ext cx="3901440" cy="39014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400" y="3000372"/>
            <a:ext cx="8520600" cy="1108400"/>
          </a:xfrm>
        </p:spPr>
        <p:txBody>
          <a:bodyPr/>
          <a:lstStyle/>
          <a:p>
            <a:pPr algn="ctr"/>
            <a:r>
              <a:rPr lang="cs-CZ" b="1" i="1" smtClean="0">
                <a:latin typeface="Copperplate Gothic Light" pitchFamily="34" charset="0"/>
              </a:rPr>
              <a:t>selen</a:t>
            </a:r>
            <a:endParaRPr lang="en-US" b="1" i="1">
              <a:latin typeface="Copperplate Gothic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latin typeface="Copperplate Gothic Light" pitchFamily="34" charset="0"/>
              </a:rPr>
              <a:t>Dneska</a:t>
            </a:r>
            <a:r>
              <a:rPr lang="en-US" smtClean="0">
                <a:latin typeface="Copperplate Gothic Light" pitchFamily="34" charset="0"/>
              </a:rPr>
              <a:t> </a:t>
            </a:r>
            <a:r>
              <a:rPr lang="cs-CZ" smtClean="0">
                <a:latin typeface="Copperplate Gothic Light" pitchFamily="34" charset="0"/>
              </a:rPr>
              <a:t>budeme mluvit o</a:t>
            </a:r>
            <a:r>
              <a:rPr lang="en-US" smtClean="0">
                <a:latin typeface="Copperplate Gothic Light" pitchFamily="34" charset="0"/>
              </a:rPr>
              <a:t>…</a:t>
            </a:r>
            <a:endParaRPr lang="en-US">
              <a:latin typeface="Copperplate Gothic Light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cs-CZ" smtClean="0">
                <a:latin typeface="Copperplate Gothic Light" pitchFamily="34" charset="0"/>
              </a:rPr>
              <a:t>Stopové prvky-  v </a:t>
            </a:r>
            <a:r>
              <a:rPr lang="el-GR" b="1" smtClean="0">
                <a:latin typeface="Arial"/>
                <a:cs typeface="Arial"/>
              </a:rPr>
              <a:t>μ</a:t>
            </a:r>
            <a:r>
              <a:rPr lang="cs-CZ" b="1" smtClean="0">
                <a:latin typeface="Copperplate Gothic Light" pitchFamily="34" charset="0"/>
                <a:cs typeface="Arial"/>
              </a:rPr>
              <a:t>g</a:t>
            </a:r>
            <a:endParaRPr lang="cs-CZ" b="1" smtClean="0">
              <a:latin typeface="Copperplate Gothic Light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mtClean="0">
                <a:latin typeface="Copperplate Gothic Light" pitchFamily="34" charset="0"/>
              </a:rPr>
              <a:t> Jod		I</a:t>
            </a:r>
          </a:p>
          <a:p>
            <a:pPr>
              <a:buFont typeface="Wingdings" pitchFamily="2" charset="2"/>
              <a:buChar char="q"/>
            </a:pPr>
            <a:r>
              <a:rPr lang="cs-CZ" smtClean="0">
                <a:latin typeface="Copperplate Gothic Light" pitchFamily="34" charset="0"/>
              </a:rPr>
              <a:t> Fluor	F</a:t>
            </a:r>
          </a:p>
          <a:p>
            <a:pPr>
              <a:buFont typeface="Wingdings" pitchFamily="2" charset="2"/>
              <a:buChar char="q"/>
            </a:pPr>
            <a:r>
              <a:rPr lang="cs-CZ" smtClean="0">
                <a:latin typeface="Copperplate Gothic Light" pitchFamily="34" charset="0"/>
              </a:rPr>
              <a:t> Selen	Se</a:t>
            </a:r>
          </a:p>
          <a:p>
            <a:pPr>
              <a:buFont typeface="Wingdings" pitchFamily="2" charset="2"/>
              <a:buChar char="q"/>
            </a:pPr>
            <a:r>
              <a:rPr lang="cs-CZ" smtClean="0">
                <a:latin typeface="Copperplate Gothic Light" pitchFamily="34" charset="0"/>
              </a:rPr>
              <a:t> Chrom	Cr</a:t>
            </a:r>
          </a:p>
          <a:p>
            <a:pPr>
              <a:buFont typeface="Wingdings" pitchFamily="2" charset="2"/>
              <a:buChar char="q"/>
            </a:pPr>
            <a:r>
              <a:rPr lang="cs-CZ" smtClean="0">
                <a:latin typeface="Copperplate Gothic Light" pitchFamily="34" charset="0"/>
              </a:rPr>
              <a:t> Kobalt	Co</a:t>
            </a:r>
          </a:p>
          <a:p>
            <a:endParaRPr lang="cs-CZ"/>
          </a:p>
        </p:txBody>
      </p:sp>
      <p:pic>
        <p:nvPicPr>
          <p:cNvPr id="5" name="Picture 4" descr="white-male-1720207_12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2022134"/>
            <a:ext cx="4214842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latin typeface="Copperplate Gothic Light" pitchFamily="34" charset="0"/>
              </a:rPr>
              <a:t>SELEN	</a:t>
            </a:r>
            <a:r>
              <a:rPr lang="cs-CZ" smtClean="0">
                <a:latin typeface="Copperplate Gothic Light" pitchFamily="34" charset="0"/>
              </a:rPr>
              <a:t>					</a:t>
            </a:r>
            <a:r>
              <a:rPr lang="cs-CZ" b="1" smtClean="0">
                <a:solidFill>
                  <a:srgbClr val="C1935B"/>
                </a:solidFill>
                <a:latin typeface="Copperplate Gothic Light" pitchFamily="34" charset="0"/>
              </a:rPr>
              <a:t>Se</a:t>
            </a:r>
            <a:endParaRPr lang="en-US" b="1">
              <a:solidFill>
                <a:srgbClr val="C1935B"/>
              </a:solidFill>
              <a:latin typeface="Copperplate Gothic Light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633632"/>
            <a:ext cx="8520600" cy="4652887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err="1" smtClean="0">
                <a:latin typeface="Copperplate Gothic Light" pitchFamily="34" charset="0"/>
              </a:rPr>
              <a:t>esenciální</a:t>
            </a:r>
            <a:r>
              <a:rPr lang="en-US" dirty="0" smtClean="0">
                <a:latin typeface="Copperplate Gothic Light" pitchFamily="34" charset="0"/>
              </a:rPr>
              <a:t> </a:t>
            </a:r>
            <a:r>
              <a:rPr lang="en-US" dirty="0" err="1" smtClean="0">
                <a:latin typeface="Copperplate Gothic Light" pitchFamily="34" charset="0"/>
              </a:rPr>
              <a:t>prvek</a:t>
            </a:r>
            <a:r>
              <a:rPr lang="cs-CZ" dirty="0" smtClean="0">
                <a:latin typeface="Copperplate Gothic Light" pitchFamily="34" charset="0"/>
              </a:rPr>
              <a:t>  </a:t>
            </a:r>
            <a:r>
              <a:rPr lang="cs-CZ" b="1" dirty="0" smtClean="0">
                <a:solidFill>
                  <a:srgbClr val="C1935B"/>
                </a:solidFill>
                <a:latin typeface="Copperplate Gothic Light" pitchFamily="34" charset="0"/>
              </a:rPr>
              <a:t>X</a:t>
            </a:r>
            <a:r>
              <a:rPr lang="cs-CZ" dirty="0" smtClean="0">
                <a:latin typeface="Copperplate Gothic Light" pitchFamily="34" charset="0"/>
              </a:rPr>
              <a:t> toxický účinek (</a:t>
            </a:r>
            <a:r>
              <a:rPr lang="cs-CZ" sz="1400" dirty="0" smtClean="0">
                <a:latin typeface="Copperplate Gothic Light" pitchFamily="34" charset="0"/>
              </a:rPr>
              <a:t>nad 3200 mg/den</a:t>
            </a:r>
            <a:r>
              <a:rPr lang="cs-CZ" dirty="0" smtClean="0">
                <a:latin typeface="Copperplate Gothic Light" pitchFamily="34" charset="0"/>
              </a:rPr>
              <a:t>)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>
                <a:latin typeface="Copperplate Gothic Light" pitchFamily="34" charset="0"/>
              </a:rPr>
              <a:t> </a:t>
            </a:r>
            <a:r>
              <a:rPr lang="en-US" dirty="0" err="1" smtClean="0">
                <a:latin typeface="Copperplate Gothic Light" pitchFamily="34" charset="0"/>
              </a:rPr>
              <a:t>Funkce</a:t>
            </a:r>
            <a:r>
              <a:rPr lang="cs-CZ" dirty="0" smtClean="0">
                <a:latin typeface="Copperplate Gothic Light" pitchFamily="34" charset="0"/>
              </a:rPr>
              <a:t>: </a:t>
            </a:r>
          </a:p>
          <a:p>
            <a:pPr marL="355600" lvl="1">
              <a:buFont typeface="Wingdings" pitchFamily="2" charset="2"/>
              <a:buChar char="q"/>
            </a:pPr>
            <a:r>
              <a:rPr lang="cs-CZ" sz="1600" dirty="0" smtClean="0">
                <a:latin typeface="Copperplate Gothic Light" pitchFamily="34" charset="0"/>
              </a:rPr>
              <a:t>antioxidační účinky – </a:t>
            </a:r>
            <a:r>
              <a:rPr lang="cs-CZ" sz="1600" dirty="0" err="1" smtClean="0">
                <a:latin typeface="Copperplate Gothic Light" pitchFamily="34" charset="0"/>
              </a:rPr>
              <a:t>glutathion</a:t>
            </a:r>
            <a:r>
              <a:rPr lang="cs-CZ" sz="1600" dirty="0" smtClean="0">
                <a:latin typeface="Copperplate Gothic Light" pitchFamily="34" charset="0"/>
              </a:rPr>
              <a:t> peroxidáza</a:t>
            </a:r>
          </a:p>
          <a:p>
            <a:pPr marL="355600" lvl="1">
              <a:buFont typeface="Wingdings" pitchFamily="2" charset="2"/>
              <a:buChar char="q"/>
            </a:pPr>
            <a:r>
              <a:rPr lang="cs-CZ" sz="1600" dirty="0" smtClean="0">
                <a:latin typeface="Copperplate Gothic Light" pitchFamily="34" charset="0"/>
              </a:rPr>
              <a:t> normální funkce štítné žlázy</a:t>
            </a:r>
          </a:p>
          <a:p>
            <a:pPr marL="355600" lvl="1">
              <a:buFont typeface="Wingdings" pitchFamily="2" charset="2"/>
              <a:buChar char="q"/>
            </a:pPr>
            <a:r>
              <a:rPr lang="cs-CZ" sz="1600" dirty="0" smtClean="0">
                <a:latin typeface="Copperplate Gothic Light" pitchFamily="34" charset="0"/>
              </a:rPr>
              <a:t> </a:t>
            </a:r>
            <a:r>
              <a:rPr lang="cs-CZ" sz="1600" dirty="0" err="1" smtClean="0">
                <a:latin typeface="Copperplate Gothic Light" pitchFamily="34" charset="0"/>
              </a:rPr>
              <a:t>normalní</a:t>
            </a:r>
            <a:r>
              <a:rPr lang="cs-CZ" sz="1600" dirty="0" smtClean="0">
                <a:latin typeface="Copperplate Gothic Light" pitchFamily="34" charset="0"/>
              </a:rPr>
              <a:t> funkce imunitního systému</a:t>
            </a:r>
          </a:p>
          <a:p>
            <a:pPr marL="355600" lvl="1">
              <a:buFont typeface="Wingdings" pitchFamily="2" charset="2"/>
              <a:buChar char="q"/>
            </a:pPr>
            <a:r>
              <a:rPr lang="cs-CZ" sz="1600" dirty="0" smtClean="0">
                <a:latin typeface="Copperplate Gothic Light" pitchFamily="34" charset="0"/>
              </a:rPr>
              <a:t>normální </a:t>
            </a:r>
            <a:r>
              <a:rPr lang="cs-CZ" sz="1600" dirty="0" err="1" smtClean="0">
                <a:latin typeface="Copperplate Gothic Light" pitchFamily="34" charset="0"/>
              </a:rPr>
              <a:t>spermatog</a:t>
            </a:r>
            <a:r>
              <a:rPr lang="en-US" sz="1600" dirty="0" smtClean="0">
                <a:latin typeface="Copperplate Gothic Light" pitchFamily="34" charset="0"/>
              </a:rPr>
              <a:t>en</a:t>
            </a:r>
            <a:r>
              <a:rPr lang="cs-CZ" sz="1600" dirty="0" err="1">
                <a:latin typeface="Copperplate Gothic Light" pitchFamily="34" charset="0"/>
              </a:rPr>
              <a:t>e</a:t>
            </a:r>
            <a:r>
              <a:rPr lang="cs-CZ" sz="1600" dirty="0" err="1" smtClean="0">
                <a:latin typeface="Copperplate Gothic Light" pitchFamily="34" charset="0"/>
              </a:rPr>
              <a:t>ze</a:t>
            </a:r>
            <a:endParaRPr lang="cs-CZ" sz="1600" dirty="0" smtClean="0">
              <a:latin typeface="Copperplate Gothic Light" pitchFamily="34" charset="0"/>
            </a:endParaRPr>
          </a:p>
          <a:p>
            <a:pPr marL="355600" lvl="1">
              <a:buFont typeface="Wingdings" pitchFamily="2" charset="2"/>
              <a:buChar char="q"/>
            </a:pPr>
            <a:r>
              <a:rPr lang="cs-CZ" sz="1600" dirty="0" smtClean="0">
                <a:latin typeface="Copperplate Gothic Light" pitchFamily="34" charset="0"/>
              </a:rPr>
              <a:t> kvalita vlasů a nehtů</a:t>
            </a:r>
          </a:p>
          <a:p>
            <a:r>
              <a:rPr lang="en-US" dirty="0" smtClean="0"/>
              <a:t>		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642918"/>
            <a:ext cx="8520600" cy="546271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cs-CZ" sz="1600" dirty="0" smtClean="0">
                <a:latin typeface="Copperplate Gothic Light" pitchFamily="34" charset="0"/>
              </a:rPr>
              <a:t> </a:t>
            </a:r>
            <a:r>
              <a:rPr lang="cs-CZ" dirty="0" smtClean="0">
                <a:latin typeface="Copperplate Gothic Light" pitchFamily="34" charset="0"/>
              </a:rPr>
              <a:t>Deficit:  </a:t>
            </a:r>
            <a:endParaRPr lang="cs-CZ" sz="1600" dirty="0" smtClean="0">
              <a:latin typeface="Copperplate Gothic Light" pitchFamily="34" charset="0"/>
            </a:endParaRPr>
          </a:p>
          <a:p>
            <a:pPr marL="450850" lvl="3">
              <a:lnSpc>
                <a:spcPct val="80000"/>
              </a:lnSpc>
              <a:buFont typeface="Wingdings" pitchFamily="2" charset="2"/>
              <a:buChar char="q"/>
            </a:pPr>
            <a:r>
              <a:rPr lang="en-US" sz="1600" dirty="0" smtClean="0">
                <a:latin typeface="Copperplate Gothic Light" pitchFamily="34" charset="0"/>
              </a:rPr>
              <a:t> </a:t>
            </a:r>
            <a:r>
              <a:rPr lang="cs-CZ" sz="1600" dirty="0" err="1" smtClean="0">
                <a:latin typeface="Copperplate Gothic Light" pitchFamily="34" charset="0"/>
              </a:rPr>
              <a:t>Kešánská</a:t>
            </a:r>
            <a:r>
              <a:rPr lang="cs-CZ" sz="1600" dirty="0" smtClean="0">
                <a:latin typeface="Copperplate Gothic Light" pitchFamily="34" charset="0"/>
              </a:rPr>
              <a:t> nemoc – kardiomyopatie, ČÍNA</a:t>
            </a:r>
          </a:p>
          <a:p>
            <a:pPr marL="450850" lvl="1">
              <a:lnSpc>
                <a:spcPct val="80000"/>
              </a:lnSpc>
              <a:buFont typeface="Wingdings" pitchFamily="2" charset="2"/>
              <a:buChar char="q"/>
            </a:pPr>
            <a:r>
              <a:rPr lang="cs-CZ" sz="1600" dirty="0" smtClean="0">
                <a:latin typeface="Copperplate Gothic Light" pitchFamily="34" charset="0"/>
              </a:rPr>
              <a:t>Kašin-Bekův syndrom – </a:t>
            </a:r>
            <a:r>
              <a:rPr lang="cs-CZ" sz="1600" dirty="0" err="1" smtClean="0">
                <a:latin typeface="Copperplate Gothic Light" pitchFamily="34" charset="0"/>
              </a:rPr>
              <a:t>osteochondropatie</a:t>
            </a:r>
            <a:r>
              <a:rPr lang="cs-CZ" sz="1600" dirty="0" smtClean="0">
                <a:latin typeface="Copperplate Gothic Light" pitchFamily="34" charset="0"/>
              </a:rPr>
              <a:t> GENERALIZOVANÁ</a:t>
            </a:r>
          </a:p>
          <a:p>
            <a:pPr lvl="2">
              <a:buFont typeface="Wingdings" pitchFamily="2" charset="2"/>
              <a:buChar char="q"/>
            </a:pPr>
            <a:r>
              <a:rPr lang="cs-CZ" sz="1600" dirty="0" smtClean="0">
                <a:latin typeface="Copperplate Gothic Light" pitchFamily="34" charset="0"/>
              </a:rPr>
              <a:t> Intoxikace:  </a:t>
            </a:r>
            <a:r>
              <a:rPr lang="cs-CZ" sz="1600" dirty="0" err="1" smtClean="0">
                <a:latin typeface="Copperplate Gothic Light" pitchFamily="34" charset="0"/>
              </a:rPr>
              <a:t>Selenózy</a:t>
            </a:r>
            <a:endParaRPr lang="en-US" sz="1600" dirty="0" smtClean="0">
              <a:latin typeface="Copperplate Gothic Light" pitchFamily="34" charset="0"/>
            </a:endParaRPr>
          </a:p>
          <a:p>
            <a:pPr marL="531813" lvl="2">
              <a:buFont typeface="Wingdings" pitchFamily="2" charset="2"/>
              <a:buChar char="q"/>
            </a:pPr>
            <a:r>
              <a:rPr lang="cs-CZ" sz="1600" dirty="0" smtClean="0">
                <a:latin typeface="Copperplate Gothic Light" pitchFamily="34" charset="0"/>
              </a:rPr>
              <a:t> </a:t>
            </a:r>
            <a:r>
              <a:rPr lang="en-US" sz="1600" dirty="0" smtClean="0">
                <a:latin typeface="Copperplate Gothic Light" pitchFamily="34" charset="0"/>
              </a:rPr>
              <a:t>p</a:t>
            </a:r>
            <a:r>
              <a:rPr lang="cs-CZ" sz="1600" dirty="0" err="1" smtClean="0">
                <a:latin typeface="Copperplate Gothic Light" pitchFamily="34" charset="0"/>
              </a:rPr>
              <a:t>rojevy</a:t>
            </a:r>
            <a:r>
              <a:rPr lang="cs-CZ" sz="1600" dirty="0" smtClean="0">
                <a:latin typeface="Copperplate Gothic Light" pitchFamily="34" charset="0"/>
              </a:rPr>
              <a:t>: křehkost, lámavost a ztráta vlasů a nehtů, záněty nehtového lůžka, vyrážka na pokožce </a:t>
            </a:r>
            <a:r>
              <a:rPr lang="cs-CZ" sz="1600" dirty="0" err="1" smtClean="0">
                <a:latin typeface="Copperplate Gothic Light" pitchFamily="34" charset="0"/>
              </a:rPr>
              <a:t>hlavy,únava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300px-Kbdpatie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3214686"/>
            <a:ext cx="2311686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latin typeface="Copperplate Gothic Light" pitchFamily="34" charset="0"/>
              </a:rPr>
              <a:t>Zdravotný tvrzení....</a:t>
            </a:r>
            <a:endParaRPr lang="en-US" b="1">
              <a:latin typeface="Copperplate Gothic Light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633633"/>
            <a:ext cx="8520600" cy="4472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cs-CZ" smtClean="0">
              <a:latin typeface="Copperplate Gothic Light" pitchFamily="34" charset="0"/>
            </a:endParaRPr>
          </a:p>
          <a:p>
            <a:pPr algn="ctr"/>
            <a:r>
              <a:rPr lang="en-US" sz="2000" err="1" smtClean="0">
                <a:latin typeface="Copperplate Gothic Light" pitchFamily="34" charset="0"/>
              </a:rPr>
              <a:t>Selen</a:t>
            </a:r>
            <a:r>
              <a:rPr lang="en-US" sz="2000" smtClean="0">
                <a:latin typeface="Copperplate Gothic Light" pitchFamily="34" charset="0"/>
              </a:rPr>
              <a:t> </a:t>
            </a:r>
            <a:r>
              <a:rPr lang="en-US" sz="2000" err="1" smtClean="0">
                <a:latin typeface="Copperplate Gothic Light" pitchFamily="34" charset="0"/>
              </a:rPr>
              <a:t>přispívá</a:t>
            </a:r>
            <a:r>
              <a:rPr lang="en-US" sz="2000" smtClean="0">
                <a:latin typeface="Copperplate Gothic Light" pitchFamily="34" charset="0"/>
              </a:rPr>
              <a:t> k </a:t>
            </a:r>
            <a:r>
              <a:rPr lang="en-US" sz="2000" err="1" smtClean="0">
                <a:latin typeface="Copperplate Gothic Light" pitchFamily="34" charset="0"/>
              </a:rPr>
              <a:t>ochraně</a:t>
            </a:r>
            <a:r>
              <a:rPr lang="en-US" sz="2000" smtClean="0">
                <a:latin typeface="Copperplate Gothic Light" pitchFamily="34" charset="0"/>
              </a:rPr>
              <a:t> </a:t>
            </a:r>
            <a:r>
              <a:rPr lang="en-US" sz="2000" err="1" smtClean="0">
                <a:latin typeface="Copperplate Gothic Light" pitchFamily="34" charset="0"/>
              </a:rPr>
              <a:t>buněk</a:t>
            </a:r>
            <a:r>
              <a:rPr lang="en-US" sz="2000" smtClean="0">
                <a:latin typeface="Copperplate Gothic Light" pitchFamily="34" charset="0"/>
              </a:rPr>
              <a:t> </a:t>
            </a:r>
            <a:r>
              <a:rPr lang="en-US" sz="2000" err="1" smtClean="0">
                <a:latin typeface="Copperplate Gothic Light" pitchFamily="34" charset="0"/>
              </a:rPr>
              <a:t>před</a:t>
            </a:r>
            <a:r>
              <a:rPr lang="en-US" sz="2000" smtClean="0">
                <a:latin typeface="Copperplate Gothic Light" pitchFamily="34" charset="0"/>
              </a:rPr>
              <a:t> </a:t>
            </a:r>
            <a:r>
              <a:rPr lang="en-US" sz="2000" err="1" smtClean="0">
                <a:latin typeface="Copperplate Gothic Light" pitchFamily="34" charset="0"/>
              </a:rPr>
              <a:t>oxidativním</a:t>
            </a:r>
            <a:r>
              <a:rPr lang="en-US" sz="2000" smtClean="0">
                <a:latin typeface="Copperplate Gothic Light" pitchFamily="34" charset="0"/>
              </a:rPr>
              <a:t> </a:t>
            </a:r>
            <a:r>
              <a:rPr lang="en-US" sz="2000" err="1" smtClean="0">
                <a:latin typeface="Copperplate Gothic Light" pitchFamily="34" charset="0"/>
              </a:rPr>
              <a:t>stresem</a:t>
            </a:r>
            <a:r>
              <a:rPr lang="en-US" sz="2000" smtClean="0">
                <a:latin typeface="Copperplate Gothic Light" pitchFamily="34" charset="0"/>
              </a:rPr>
              <a:t>. </a:t>
            </a:r>
          </a:p>
          <a:p>
            <a:pPr algn="ctr"/>
            <a:r>
              <a:rPr lang="en-US" sz="2000" err="1" smtClean="0">
                <a:latin typeface="Copperplate Gothic Light" pitchFamily="34" charset="0"/>
              </a:rPr>
              <a:t>Selen</a:t>
            </a:r>
            <a:r>
              <a:rPr lang="en-US" sz="2000" smtClean="0">
                <a:latin typeface="Copperplate Gothic Light" pitchFamily="34" charset="0"/>
              </a:rPr>
              <a:t> </a:t>
            </a:r>
            <a:r>
              <a:rPr lang="en-US" sz="2000" err="1" smtClean="0">
                <a:latin typeface="Copperplate Gothic Light" pitchFamily="34" charset="0"/>
              </a:rPr>
              <a:t>přispívá</a:t>
            </a:r>
            <a:r>
              <a:rPr lang="en-US" sz="2000" smtClean="0">
                <a:latin typeface="Copperplate Gothic Light" pitchFamily="34" charset="0"/>
              </a:rPr>
              <a:t> k </a:t>
            </a:r>
            <a:r>
              <a:rPr lang="en-US" sz="2000" err="1" smtClean="0">
                <a:latin typeface="Copperplate Gothic Light" pitchFamily="34" charset="0"/>
              </a:rPr>
              <a:t>normální</a:t>
            </a:r>
            <a:r>
              <a:rPr lang="en-US" sz="2000" smtClean="0">
                <a:latin typeface="Copperplate Gothic Light" pitchFamily="34" charset="0"/>
              </a:rPr>
              <a:t> </a:t>
            </a:r>
            <a:r>
              <a:rPr lang="en-US" sz="2000" err="1" smtClean="0">
                <a:latin typeface="Copperplate Gothic Light" pitchFamily="34" charset="0"/>
              </a:rPr>
              <a:t>činnosti</a:t>
            </a:r>
            <a:r>
              <a:rPr lang="en-US" sz="2000" smtClean="0">
                <a:latin typeface="Copperplate Gothic Light" pitchFamily="34" charset="0"/>
              </a:rPr>
              <a:t> </a:t>
            </a:r>
            <a:r>
              <a:rPr lang="en-US" sz="2000" err="1" smtClean="0">
                <a:latin typeface="Copperplate Gothic Light" pitchFamily="34" charset="0"/>
              </a:rPr>
              <a:t>štítné</a:t>
            </a:r>
            <a:r>
              <a:rPr lang="en-US" sz="2000" smtClean="0">
                <a:latin typeface="Copperplate Gothic Light" pitchFamily="34" charset="0"/>
              </a:rPr>
              <a:t> </a:t>
            </a:r>
            <a:r>
              <a:rPr lang="en-US" sz="2000" err="1" smtClean="0">
                <a:latin typeface="Copperplate Gothic Light" pitchFamily="34" charset="0"/>
              </a:rPr>
              <a:t>žlázy</a:t>
            </a:r>
            <a:r>
              <a:rPr lang="en-US" sz="2000" smtClean="0">
                <a:latin typeface="Copperplate Gothic Light" pitchFamily="34" charset="0"/>
              </a:rPr>
              <a:t>.</a:t>
            </a:r>
          </a:p>
          <a:p>
            <a:pPr algn="ctr"/>
            <a:r>
              <a:rPr lang="en-US" sz="2000" err="1" smtClean="0">
                <a:latin typeface="Copperplate Gothic Light" pitchFamily="34" charset="0"/>
              </a:rPr>
              <a:t>Selen</a:t>
            </a:r>
            <a:r>
              <a:rPr lang="en-US" sz="2000" smtClean="0">
                <a:latin typeface="Copperplate Gothic Light" pitchFamily="34" charset="0"/>
              </a:rPr>
              <a:t> </a:t>
            </a:r>
            <a:r>
              <a:rPr lang="en-US" sz="2000" err="1" smtClean="0">
                <a:latin typeface="Copperplate Gothic Light" pitchFamily="34" charset="0"/>
              </a:rPr>
              <a:t>přispívá</a:t>
            </a:r>
            <a:r>
              <a:rPr lang="en-US" sz="2000" smtClean="0">
                <a:latin typeface="Copperplate Gothic Light" pitchFamily="34" charset="0"/>
              </a:rPr>
              <a:t> k </a:t>
            </a:r>
            <a:r>
              <a:rPr lang="en-US" sz="2000" err="1" smtClean="0">
                <a:latin typeface="Copperplate Gothic Light" pitchFamily="34" charset="0"/>
              </a:rPr>
              <a:t>normální</a:t>
            </a:r>
            <a:r>
              <a:rPr lang="en-US" sz="2000" smtClean="0">
                <a:latin typeface="Copperplate Gothic Light" pitchFamily="34" charset="0"/>
              </a:rPr>
              <a:t> </a:t>
            </a:r>
            <a:r>
              <a:rPr lang="en-US" sz="2000" err="1" smtClean="0">
                <a:latin typeface="Copperplate Gothic Light" pitchFamily="34" charset="0"/>
              </a:rPr>
              <a:t>funkci</a:t>
            </a:r>
            <a:r>
              <a:rPr lang="en-US" sz="2000" smtClean="0">
                <a:latin typeface="Copperplate Gothic Light" pitchFamily="34" charset="0"/>
              </a:rPr>
              <a:t> </a:t>
            </a:r>
            <a:r>
              <a:rPr lang="en-US" sz="2000" err="1" smtClean="0">
                <a:latin typeface="Copperplate Gothic Light" pitchFamily="34" charset="0"/>
              </a:rPr>
              <a:t>imunitního</a:t>
            </a:r>
            <a:r>
              <a:rPr lang="en-US" sz="2000" smtClean="0">
                <a:latin typeface="Copperplate Gothic Light" pitchFamily="34" charset="0"/>
              </a:rPr>
              <a:t> </a:t>
            </a:r>
            <a:r>
              <a:rPr lang="en-US" sz="2000" err="1" smtClean="0">
                <a:latin typeface="Copperplate Gothic Light" pitchFamily="34" charset="0"/>
              </a:rPr>
              <a:t>systému</a:t>
            </a:r>
            <a:r>
              <a:rPr lang="en-US" sz="2000" smtClean="0">
                <a:latin typeface="Copperplate Gothic Light" pitchFamily="34" charset="0"/>
              </a:rPr>
              <a:t>.</a:t>
            </a:r>
          </a:p>
          <a:p>
            <a:pPr algn="ctr"/>
            <a:r>
              <a:rPr lang="en-US" sz="2000" err="1" smtClean="0">
                <a:latin typeface="Copperplate Gothic Light" pitchFamily="34" charset="0"/>
              </a:rPr>
              <a:t>Selen</a:t>
            </a:r>
            <a:r>
              <a:rPr lang="en-US" sz="2000" smtClean="0">
                <a:latin typeface="Copperplate Gothic Light" pitchFamily="34" charset="0"/>
              </a:rPr>
              <a:t> </a:t>
            </a:r>
            <a:r>
              <a:rPr lang="en-US" sz="2000" err="1" smtClean="0">
                <a:latin typeface="Copperplate Gothic Light" pitchFamily="34" charset="0"/>
              </a:rPr>
              <a:t>přispívá</a:t>
            </a:r>
            <a:r>
              <a:rPr lang="en-US" sz="2000" smtClean="0">
                <a:latin typeface="Copperplate Gothic Light" pitchFamily="34" charset="0"/>
              </a:rPr>
              <a:t> k </a:t>
            </a:r>
            <a:r>
              <a:rPr lang="en-US" sz="2000" err="1" smtClean="0">
                <a:latin typeface="Copperplate Gothic Light" pitchFamily="34" charset="0"/>
              </a:rPr>
              <a:t>normální</a:t>
            </a:r>
            <a:r>
              <a:rPr lang="en-US" sz="2000" smtClean="0">
                <a:latin typeface="Copperplate Gothic Light" pitchFamily="34" charset="0"/>
              </a:rPr>
              <a:t> </a:t>
            </a:r>
            <a:r>
              <a:rPr lang="en-US" sz="2000" err="1" smtClean="0">
                <a:latin typeface="Copperplate Gothic Light" pitchFamily="34" charset="0"/>
              </a:rPr>
              <a:t>spermatogenezi</a:t>
            </a:r>
            <a:r>
              <a:rPr lang="en-US" sz="2000" smtClean="0">
                <a:latin typeface="Copperplate Gothic Light" pitchFamily="34" charset="0"/>
              </a:rPr>
              <a:t>.</a:t>
            </a:r>
          </a:p>
          <a:p>
            <a:pPr algn="ctr"/>
            <a:r>
              <a:rPr lang="en-US" sz="2000" err="1" smtClean="0">
                <a:latin typeface="Copperplate Gothic Light" pitchFamily="34" charset="0"/>
              </a:rPr>
              <a:t>Selen</a:t>
            </a:r>
            <a:r>
              <a:rPr lang="en-US" sz="2000" smtClean="0">
                <a:latin typeface="Copperplate Gothic Light" pitchFamily="34" charset="0"/>
              </a:rPr>
              <a:t> </a:t>
            </a:r>
            <a:r>
              <a:rPr lang="en-US" sz="2000" err="1" smtClean="0">
                <a:latin typeface="Copperplate Gothic Light" pitchFamily="34" charset="0"/>
              </a:rPr>
              <a:t>přispívá</a:t>
            </a:r>
            <a:r>
              <a:rPr lang="en-US" sz="2000" smtClean="0">
                <a:latin typeface="Copperplate Gothic Light" pitchFamily="34" charset="0"/>
              </a:rPr>
              <a:t> k </a:t>
            </a:r>
            <a:r>
              <a:rPr lang="en-US" sz="2000" err="1" smtClean="0">
                <a:latin typeface="Copperplate Gothic Light" pitchFamily="34" charset="0"/>
              </a:rPr>
              <a:t>udržení</a:t>
            </a:r>
            <a:r>
              <a:rPr lang="en-US" sz="2000" smtClean="0">
                <a:latin typeface="Copperplate Gothic Light" pitchFamily="34" charset="0"/>
              </a:rPr>
              <a:t> </a:t>
            </a:r>
            <a:r>
              <a:rPr lang="en-US" sz="2000" err="1" smtClean="0">
                <a:latin typeface="Copperplate Gothic Light" pitchFamily="34" charset="0"/>
              </a:rPr>
              <a:t>normálního</a:t>
            </a:r>
            <a:r>
              <a:rPr lang="en-US" sz="2000" smtClean="0">
                <a:latin typeface="Copperplate Gothic Light" pitchFamily="34" charset="0"/>
              </a:rPr>
              <a:t> </a:t>
            </a:r>
            <a:r>
              <a:rPr lang="en-US" sz="2000" err="1" smtClean="0">
                <a:latin typeface="Copperplate Gothic Light" pitchFamily="34" charset="0"/>
              </a:rPr>
              <a:t>stavu</a:t>
            </a:r>
            <a:r>
              <a:rPr lang="en-US" sz="2000" smtClean="0">
                <a:latin typeface="Copperplate Gothic Light" pitchFamily="34" charset="0"/>
              </a:rPr>
              <a:t> </a:t>
            </a:r>
            <a:r>
              <a:rPr lang="en-US" sz="2000" err="1" smtClean="0">
                <a:latin typeface="Copperplate Gothic Light" pitchFamily="34" charset="0"/>
              </a:rPr>
              <a:t>vlasů</a:t>
            </a:r>
            <a:r>
              <a:rPr lang="en-US" sz="2000" smtClean="0">
                <a:latin typeface="Copperplate Gothic Light" pitchFamily="34" charset="0"/>
              </a:rPr>
              <a:t>.</a:t>
            </a:r>
          </a:p>
          <a:p>
            <a:pPr algn="ctr"/>
            <a:r>
              <a:rPr lang="en-US" sz="2000" err="1" smtClean="0">
                <a:latin typeface="Copperplate Gothic Light" pitchFamily="34" charset="0"/>
              </a:rPr>
              <a:t>Selen</a:t>
            </a:r>
            <a:r>
              <a:rPr lang="en-US" sz="2000" smtClean="0">
                <a:latin typeface="Copperplate Gothic Light" pitchFamily="34" charset="0"/>
              </a:rPr>
              <a:t> </a:t>
            </a:r>
            <a:r>
              <a:rPr lang="en-US" sz="2000" err="1" smtClean="0">
                <a:latin typeface="Copperplate Gothic Light" pitchFamily="34" charset="0"/>
              </a:rPr>
              <a:t>přispívá</a:t>
            </a:r>
            <a:r>
              <a:rPr lang="en-US" sz="2000" smtClean="0">
                <a:latin typeface="Copperplate Gothic Light" pitchFamily="34" charset="0"/>
              </a:rPr>
              <a:t> k </a:t>
            </a:r>
            <a:r>
              <a:rPr lang="en-US" sz="2000" err="1" smtClean="0">
                <a:latin typeface="Copperplate Gothic Light" pitchFamily="34" charset="0"/>
              </a:rPr>
              <a:t>udržení</a:t>
            </a:r>
            <a:r>
              <a:rPr lang="en-US" sz="2000" smtClean="0">
                <a:latin typeface="Copperplate Gothic Light" pitchFamily="34" charset="0"/>
              </a:rPr>
              <a:t> </a:t>
            </a:r>
            <a:r>
              <a:rPr lang="en-US" sz="2000" err="1" smtClean="0">
                <a:latin typeface="Copperplate Gothic Light" pitchFamily="34" charset="0"/>
              </a:rPr>
              <a:t>normálního</a:t>
            </a:r>
            <a:r>
              <a:rPr lang="en-US" sz="2000" smtClean="0">
                <a:latin typeface="Copperplate Gothic Light" pitchFamily="34" charset="0"/>
              </a:rPr>
              <a:t> </a:t>
            </a:r>
            <a:r>
              <a:rPr lang="en-US" sz="2000" err="1" smtClean="0">
                <a:latin typeface="Copperplate Gothic Light" pitchFamily="34" charset="0"/>
              </a:rPr>
              <a:t>stavu</a:t>
            </a:r>
            <a:r>
              <a:rPr lang="en-US" sz="2000" smtClean="0">
                <a:latin typeface="Copperplate Gothic Light" pitchFamily="34" charset="0"/>
              </a:rPr>
              <a:t> </a:t>
            </a:r>
            <a:r>
              <a:rPr lang="en-US" sz="2000" err="1" smtClean="0">
                <a:latin typeface="Copperplate Gothic Light" pitchFamily="34" charset="0"/>
              </a:rPr>
              <a:t>nehtů</a:t>
            </a:r>
            <a:r>
              <a:rPr lang="en-US" sz="2000" smtClean="0">
                <a:latin typeface="Copperplate Gothic Light" pitchFamily="34" charset="0"/>
              </a:rPr>
              <a:t>.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20600" cy="536896"/>
          </a:xfrm>
        </p:spPr>
        <p:txBody>
          <a:bodyPr/>
          <a:lstStyle/>
          <a:p>
            <a:r>
              <a:rPr lang="cs-CZ" sz="2400" smtClean="0">
                <a:latin typeface="Copperplate Gothic Light" pitchFamily="34" charset="0"/>
              </a:rPr>
              <a:t>DACH 2011</a:t>
            </a:r>
            <a:endParaRPr lang="en-US" sz="2400">
              <a:latin typeface="Copperplate Gothic Light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275030"/>
              </p:ext>
            </p:extLst>
          </p:nvPr>
        </p:nvGraphicFramePr>
        <p:xfrm>
          <a:off x="2285984" y="785794"/>
          <a:ext cx="4572032" cy="5357852"/>
        </p:xfrm>
        <a:graphic>
          <a:graphicData uri="http://schemas.openxmlformats.org/drawingml/2006/table">
            <a:tbl>
              <a:tblPr/>
              <a:tblGrid>
                <a:gridCol w="22860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60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68358"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latin typeface="Copperplate Gothic Light" panose="020E0507020206020404" pitchFamily="34" charset="0"/>
                        </a:rPr>
                        <a:t> </a:t>
                      </a:r>
                    </a:p>
                  </a:txBody>
                  <a:tcPr marL="69446" marR="69446" marT="34723" marB="34723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opperplate Gothic Light" panose="020E0507020206020404" pitchFamily="34" charset="0"/>
                        </a:rPr>
                        <a:t>DDD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Copperplate Gothic Light" panose="020E0507020206020404" pitchFamily="34" charset="0"/>
                        </a:rPr>
                        <a:t>dle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opperplate Gothic Light" panose="020E0507020206020404" pitchFamily="34" charset="0"/>
                        </a:rPr>
                        <a:t> DACH </a:t>
                      </a:r>
                      <a:endParaRPr lang="en-US" sz="1400" dirty="0">
                        <a:latin typeface="Copperplate Gothic Light" panose="020E0507020206020404" pitchFamily="34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μ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opperplate Gothic Light" panose="020E0507020206020404" pitchFamily="34" charset="0"/>
                        </a:rPr>
                        <a:t>g/den</a:t>
                      </a:r>
                      <a:endParaRPr lang="en-US" sz="1400" dirty="0">
                        <a:latin typeface="Copperplate Gothic Light" panose="020E0507020206020404" pitchFamily="34" charset="0"/>
                      </a:endParaRPr>
                    </a:p>
                  </a:txBody>
                  <a:tcPr marL="69446" marR="69446" marT="34723" marB="34723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189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opperplate Gothic Light" panose="020E0507020206020404" pitchFamily="34" charset="0"/>
                        </a:rPr>
                        <a:t>Kojenci </a:t>
                      </a:r>
                      <a:endParaRPr lang="en-US" sz="1400">
                        <a:latin typeface="Copperplate Gothic Light" panose="020E0507020206020404" pitchFamily="34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opperplate Gothic Light" panose="020E0507020206020404" pitchFamily="34" charset="0"/>
                        </a:rPr>
                        <a:t>0-3 měsíce</a:t>
                      </a:r>
                      <a:endParaRPr lang="en-US" sz="1400">
                        <a:latin typeface="Copperplate Gothic Light" panose="020E0507020206020404" pitchFamily="34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opperplate Gothic Light" panose="020E0507020206020404" pitchFamily="34" charset="0"/>
                        </a:rPr>
                        <a:t>4-11 měsíců</a:t>
                      </a:r>
                      <a:endParaRPr lang="en-US" sz="1400">
                        <a:latin typeface="Copperplate Gothic Light" panose="020E0507020206020404" pitchFamily="34" charset="0"/>
                      </a:endParaRPr>
                    </a:p>
                  </a:txBody>
                  <a:tcPr marL="69446" marR="69446" marT="34723" marB="34723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opperplate Gothic Light" panose="020E0507020206020404" pitchFamily="34" charset="0"/>
                        </a:rPr>
                        <a:t/>
                      </a:r>
                      <a:br>
                        <a:rPr lang="en-US" sz="1400" dirty="0">
                          <a:latin typeface="Copperplate Gothic Light" panose="020E0507020206020404" pitchFamily="34" charset="0"/>
                        </a:rPr>
                      </a:b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opperplate Gothic Light" panose="020E0507020206020404" pitchFamily="34" charset="0"/>
                        </a:rPr>
                        <a:t>5-15</a:t>
                      </a:r>
                      <a:endParaRPr lang="en-US" sz="1400" dirty="0">
                        <a:latin typeface="Copperplate Gothic Light" panose="020E0507020206020404" pitchFamily="34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opperplate Gothic Light" panose="020E0507020206020404" pitchFamily="34" charset="0"/>
                        </a:rPr>
                        <a:t>7-30</a:t>
                      </a:r>
                      <a:endParaRPr lang="en-US" sz="1400" dirty="0">
                        <a:latin typeface="Copperplate Gothic Light" panose="020E0507020206020404" pitchFamily="34" charset="0"/>
                      </a:endParaRPr>
                    </a:p>
                  </a:txBody>
                  <a:tcPr marL="69446" marR="69446" marT="34723" marB="34723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2715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opperplate Gothic Light" panose="020E0507020206020404" pitchFamily="34" charset="0"/>
                        </a:rPr>
                        <a:t>Děti</a:t>
                      </a:r>
                      <a:endParaRPr lang="en-US" sz="1400">
                        <a:latin typeface="Copperplate Gothic Light" panose="020E0507020206020404" pitchFamily="34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opperplate Gothic Light" panose="020E0507020206020404" pitchFamily="34" charset="0"/>
                        </a:rPr>
                        <a:t>1-3 roky</a:t>
                      </a:r>
                      <a:endParaRPr lang="en-US" sz="1400">
                        <a:latin typeface="Copperplate Gothic Light" panose="020E0507020206020404" pitchFamily="34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opperplate Gothic Light" panose="020E0507020206020404" pitchFamily="34" charset="0"/>
                        </a:rPr>
                        <a:t>4-6 roky</a:t>
                      </a:r>
                      <a:endParaRPr lang="en-US" sz="1400">
                        <a:latin typeface="Copperplate Gothic Light" panose="020E0507020206020404" pitchFamily="34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opperplate Gothic Light" panose="020E0507020206020404" pitchFamily="34" charset="0"/>
                        </a:rPr>
                        <a:t>7-9 let</a:t>
                      </a:r>
                      <a:endParaRPr lang="en-US" sz="1400">
                        <a:latin typeface="Copperplate Gothic Light" panose="020E0507020206020404" pitchFamily="34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opperplate Gothic Light" panose="020E0507020206020404" pitchFamily="34" charset="0"/>
                        </a:rPr>
                        <a:t>10-12 let</a:t>
                      </a:r>
                      <a:endParaRPr lang="en-US" sz="1400">
                        <a:latin typeface="Copperplate Gothic Light" panose="020E0507020206020404" pitchFamily="34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opperplate Gothic Light" panose="020E0507020206020404" pitchFamily="34" charset="0"/>
                        </a:rPr>
                        <a:t>13-14 let</a:t>
                      </a:r>
                      <a:endParaRPr lang="en-US" sz="1400">
                        <a:latin typeface="Copperplate Gothic Light" panose="020E0507020206020404" pitchFamily="34" charset="0"/>
                      </a:endParaRPr>
                    </a:p>
                  </a:txBody>
                  <a:tcPr marL="69446" marR="69446" marT="34723" marB="34723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opperplate Gothic Light" panose="020E0507020206020404" pitchFamily="34" charset="0"/>
                        </a:rPr>
                        <a:t/>
                      </a:r>
                      <a:br>
                        <a:rPr lang="en-US" sz="1400" dirty="0">
                          <a:latin typeface="Copperplate Gothic Light" panose="020E0507020206020404" pitchFamily="34" charset="0"/>
                        </a:rPr>
                      </a:b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opperplate Gothic Light" panose="020E0507020206020404" pitchFamily="34" charset="0"/>
                        </a:rPr>
                        <a:t>10-40</a:t>
                      </a:r>
                      <a:endParaRPr lang="en-US" sz="1400" dirty="0">
                        <a:latin typeface="Copperplate Gothic Light" panose="020E0507020206020404" pitchFamily="34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opperplate Gothic Light" panose="020E0507020206020404" pitchFamily="34" charset="0"/>
                        </a:rPr>
                        <a:t>15-45</a:t>
                      </a:r>
                      <a:endParaRPr lang="en-US" sz="1400" dirty="0">
                        <a:latin typeface="Copperplate Gothic Light" panose="020E0507020206020404" pitchFamily="34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opperplate Gothic Light" panose="020E0507020206020404" pitchFamily="34" charset="0"/>
                        </a:rPr>
                        <a:t>20-50</a:t>
                      </a:r>
                      <a:endParaRPr lang="en-US" sz="1400" dirty="0">
                        <a:latin typeface="Copperplate Gothic Light" panose="020E0507020206020404" pitchFamily="34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opperplate Gothic Light" panose="020E0507020206020404" pitchFamily="34" charset="0"/>
                        </a:rPr>
                        <a:t>25-60</a:t>
                      </a:r>
                      <a:endParaRPr lang="en-US" sz="1400" dirty="0">
                        <a:latin typeface="Copperplate Gothic Light" panose="020E0507020206020404" pitchFamily="34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opperplate Gothic Light" panose="020E0507020206020404" pitchFamily="34" charset="0"/>
                        </a:rPr>
                        <a:t>25-60</a:t>
                      </a:r>
                      <a:endParaRPr lang="en-US" sz="1400" dirty="0">
                        <a:latin typeface="Copperplate Gothic Light" panose="020E0507020206020404" pitchFamily="34" charset="0"/>
                      </a:endParaRPr>
                    </a:p>
                  </a:txBody>
                  <a:tcPr marL="69446" marR="69446" marT="34723" marB="34723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2715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opperplate Gothic Light" panose="020E0507020206020404" pitchFamily="34" charset="0"/>
                        </a:rPr>
                        <a:t>Dospívající a dospělí</a:t>
                      </a:r>
                      <a:endParaRPr lang="en-US" sz="1400">
                        <a:latin typeface="Copperplate Gothic Light" panose="020E0507020206020404" pitchFamily="34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opperplate Gothic Light" panose="020E0507020206020404" pitchFamily="34" charset="0"/>
                        </a:rPr>
                        <a:t>15-18 let</a:t>
                      </a:r>
                      <a:endParaRPr lang="en-US" sz="1400">
                        <a:latin typeface="Copperplate Gothic Light" panose="020E0507020206020404" pitchFamily="34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opperplate Gothic Light" panose="020E0507020206020404" pitchFamily="34" charset="0"/>
                        </a:rPr>
                        <a:t>19-24 let</a:t>
                      </a:r>
                      <a:endParaRPr lang="en-US" sz="1400">
                        <a:latin typeface="Copperplate Gothic Light" panose="020E0507020206020404" pitchFamily="34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opperplate Gothic Light" panose="020E0507020206020404" pitchFamily="34" charset="0"/>
                        </a:rPr>
                        <a:t>25-50 let</a:t>
                      </a:r>
                      <a:endParaRPr lang="en-US" sz="1400">
                        <a:latin typeface="Copperplate Gothic Light" panose="020E0507020206020404" pitchFamily="34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opperplate Gothic Light" panose="020E0507020206020404" pitchFamily="34" charset="0"/>
                        </a:rPr>
                        <a:t>51-64 let</a:t>
                      </a:r>
                      <a:endParaRPr lang="en-US" sz="1400">
                        <a:latin typeface="Copperplate Gothic Light" panose="020E0507020206020404" pitchFamily="34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opperplate Gothic Light" panose="020E0507020206020404" pitchFamily="34" charset="0"/>
                        </a:rPr>
                        <a:t>≥  65 let</a:t>
                      </a:r>
                      <a:endParaRPr lang="en-US" sz="1400">
                        <a:latin typeface="Copperplate Gothic Light" panose="020E0507020206020404" pitchFamily="34" charset="0"/>
                      </a:endParaRPr>
                    </a:p>
                  </a:txBody>
                  <a:tcPr marL="69446" marR="69446" marT="34723" marB="34723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opperplate Gothic Light" panose="020E0507020206020404" pitchFamily="34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opperplate Gothic Light" panose="020E0507020206020404" pitchFamily="34" charset="0"/>
                        </a:rPr>
                        <a:t>30-70</a:t>
                      </a:r>
                      <a:endParaRPr lang="en-US" sz="1400" dirty="0">
                        <a:latin typeface="Copperplate Gothic Light" panose="020E0507020206020404" pitchFamily="34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opperplate Gothic Light" panose="020E0507020206020404" pitchFamily="34" charset="0"/>
                        </a:rPr>
                        <a:t>30-70</a:t>
                      </a:r>
                      <a:endParaRPr lang="en-US" sz="1400" dirty="0">
                        <a:latin typeface="Copperplate Gothic Light" panose="020E0507020206020404" pitchFamily="34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opperplate Gothic Light" panose="020E0507020206020404" pitchFamily="34" charset="0"/>
                        </a:rPr>
                        <a:t>30-70</a:t>
                      </a:r>
                      <a:endParaRPr lang="en-US" sz="1400" dirty="0">
                        <a:latin typeface="Copperplate Gothic Light" panose="020E0507020206020404" pitchFamily="34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opperplate Gothic Light" panose="020E0507020206020404" pitchFamily="34" charset="0"/>
                        </a:rPr>
                        <a:t>30-70</a:t>
                      </a:r>
                      <a:endParaRPr lang="en-US" sz="1400" dirty="0">
                        <a:latin typeface="Copperplate Gothic Light" panose="020E0507020206020404" pitchFamily="34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opperplate Gothic Light" panose="020E0507020206020404" pitchFamily="34" charset="0"/>
                        </a:rPr>
                        <a:t>30-70</a:t>
                      </a:r>
                      <a:endParaRPr lang="en-US" sz="1400" dirty="0">
                        <a:latin typeface="Copperplate Gothic Light" panose="020E0507020206020404" pitchFamily="34" charset="0"/>
                      </a:endParaRPr>
                    </a:p>
                  </a:txBody>
                  <a:tcPr marL="69446" marR="69446" marT="34723" marB="34723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537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opperplate Gothic Light" panose="020E0507020206020404" pitchFamily="34" charset="0"/>
                        </a:rPr>
                        <a:t>Těhotné</a:t>
                      </a:r>
                      <a:endParaRPr lang="en-US" sz="1400">
                        <a:latin typeface="Copperplate Gothic Light" panose="020E0507020206020404" pitchFamily="34" charset="0"/>
                      </a:endParaRPr>
                    </a:p>
                  </a:txBody>
                  <a:tcPr marL="69446" marR="69446" marT="34723" marB="34723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opperplate Gothic Light" panose="020E0507020206020404" pitchFamily="34" charset="0"/>
                        </a:rPr>
                        <a:t>30-70</a:t>
                      </a:r>
                      <a:endParaRPr lang="en-US" sz="1400" dirty="0">
                        <a:latin typeface="Copperplate Gothic Light" panose="020E0507020206020404" pitchFamily="34" charset="0"/>
                      </a:endParaRPr>
                    </a:p>
                  </a:txBody>
                  <a:tcPr marL="69446" marR="69446" marT="34723" marB="34723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791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opperplate Gothic Light" panose="020E0507020206020404" pitchFamily="34" charset="0"/>
                        </a:rPr>
                        <a:t>Kojící</a:t>
                      </a:r>
                      <a:endParaRPr lang="en-US" sz="1400">
                        <a:latin typeface="Copperplate Gothic Light" panose="020E0507020206020404" pitchFamily="34" charset="0"/>
                      </a:endParaRPr>
                    </a:p>
                  </a:txBody>
                  <a:tcPr marL="69446" marR="69446" marT="34723" marB="34723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opperplate Gothic Light" panose="020E0507020206020404" pitchFamily="34" charset="0"/>
                        </a:rPr>
                        <a:t>30-70</a:t>
                      </a:r>
                      <a:endParaRPr lang="en-US" sz="1400" dirty="0">
                        <a:latin typeface="Copperplate Gothic Light" panose="020E0507020206020404" pitchFamily="34" charset="0"/>
                      </a:endParaRPr>
                    </a:p>
                  </a:txBody>
                  <a:tcPr marL="69446" marR="69446" marT="34723" marB="34723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8860" y="6215082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mtClean="0">
                <a:latin typeface="Copperplate Gothic Light" pitchFamily="34" charset="0"/>
              </a:rPr>
              <a:t>Odhadované hodnoty pro příjem</a:t>
            </a:r>
            <a:endParaRPr lang="en-US">
              <a:latin typeface="Copperplate Gothic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28860" y="6143644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mtClean="0">
                <a:latin typeface="Copperplate Gothic Light" pitchFamily="34" charset="0"/>
              </a:rPr>
              <a:t>Odhadované hodnoty pro příjem</a:t>
            </a:r>
            <a:endParaRPr lang="en-US">
              <a:latin typeface="Copperplate Gothic Light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50133" y="642918"/>
          <a:ext cx="6643734" cy="53244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45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145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145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smtClean="0">
                          <a:latin typeface="Copperplate Gothic Light" pitchFamily="34" charset="0"/>
                        </a:rPr>
                        <a:t>DDD dle DACH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smtClean="0">
                          <a:latin typeface="Copperplate Gothic Light" pitchFamily="34" charset="0"/>
                        </a:rPr>
                        <a:t>M</a:t>
                      </a:r>
                    </a:p>
                    <a:p>
                      <a:pPr algn="ctr"/>
                      <a:r>
                        <a:rPr lang="el-GR" sz="1600" b="1" smtClean="0">
                          <a:latin typeface="Arial"/>
                          <a:cs typeface="Arial"/>
                        </a:rPr>
                        <a:t>μ</a:t>
                      </a:r>
                      <a:r>
                        <a:rPr lang="cs-CZ" sz="1600" b="1" smtClean="0">
                          <a:latin typeface="Copperplate Gothic Light" pitchFamily="34" charset="0"/>
                        </a:rPr>
                        <a:t>g/den</a:t>
                      </a:r>
                      <a:endParaRPr lang="en-US" sz="1600" b="1">
                        <a:latin typeface="Copperplate Gothic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smtClean="0">
                          <a:latin typeface="Copperplate Gothic Light" pitchFamily="34" charset="0"/>
                        </a:rPr>
                        <a:t>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smtClean="0">
                          <a:latin typeface="Arial"/>
                          <a:cs typeface="Arial"/>
                        </a:rPr>
                        <a:t>μ</a:t>
                      </a:r>
                      <a:r>
                        <a:rPr lang="cs-CZ" sz="1600" b="1" smtClean="0">
                          <a:latin typeface="Copperplate Gothic Light" pitchFamily="34" charset="0"/>
                        </a:rPr>
                        <a:t>g/den</a:t>
                      </a:r>
                      <a:endParaRPr lang="en-US" sz="1600" b="1" smtClean="0">
                        <a:latin typeface="Copperplate Gothic Light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57256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latin typeface="Copperplate Gothic Light" pitchFamily="34" charset="0"/>
                        </a:rPr>
                        <a:t>Kojenci</a:t>
                      </a:r>
                      <a:r>
                        <a:rPr lang="cs-CZ" b="1" baseline="0" dirty="0" smtClean="0">
                          <a:latin typeface="Copperplate Gothic Light" pitchFamily="34" charset="0"/>
                        </a:rPr>
                        <a:t> </a:t>
                      </a:r>
                      <a:endParaRPr lang="cs-CZ" baseline="0" dirty="0" smtClean="0">
                        <a:latin typeface="Copperplate Gothic Light" pitchFamily="34" charset="0"/>
                      </a:endParaRPr>
                    </a:p>
                    <a:p>
                      <a:pPr algn="ctr"/>
                      <a:r>
                        <a:rPr lang="cs-CZ" baseline="0" dirty="0" smtClean="0">
                          <a:latin typeface="Copperplate Gothic Light" pitchFamily="34" charset="0"/>
                        </a:rPr>
                        <a:t>0-4 měsíce</a:t>
                      </a:r>
                    </a:p>
                    <a:p>
                      <a:pPr algn="ctr"/>
                      <a:r>
                        <a:rPr lang="cs-CZ" baseline="0" dirty="0" smtClean="0">
                          <a:latin typeface="Copperplate Gothic Light" pitchFamily="34" charset="0"/>
                        </a:rPr>
                        <a:t>4-11 měsíců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cs-CZ" smtClean="0">
                        <a:latin typeface="Copperplate Gothic Light" pitchFamily="34" charset="0"/>
                      </a:endParaRPr>
                    </a:p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10</a:t>
                      </a:r>
                    </a:p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15</a:t>
                      </a:r>
                      <a:endParaRPr lang="en-US">
                        <a:latin typeface="Copperplate Gothic Light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29117">
                <a:tc>
                  <a:txBody>
                    <a:bodyPr/>
                    <a:lstStyle/>
                    <a:p>
                      <a:pPr algn="ctr"/>
                      <a:r>
                        <a:rPr lang="cs-CZ" b="1" smtClean="0">
                          <a:latin typeface="Copperplate Gothic Light" pitchFamily="34" charset="0"/>
                        </a:rPr>
                        <a:t>Děti</a:t>
                      </a:r>
                    </a:p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1-4 roky</a:t>
                      </a:r>
                    </a:p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4-7 roky</a:t>
                      </a:r>
                    </a:p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7-10 let</a:t>
                      </a:r>
                    </a:p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10-13 let</a:t>
                      </a:r>
                    </a:p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13-15 let</a:t>
                      </a:r>
                      <a:endParaRPr lang="en-US">
                        <a:latin typeface="Copperplate Gothic Light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cs-CZ" smtClean="0">
                        <a:latin typeface="Copperplate Gothic Light" pitchFamily="34" charset="0"/>
                      </a:endParaRPr>
                    </a:p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15</a:t>
                      </a:r>
                    </a:p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20</a:t>
                      </a:r>
                    </a:p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30</a:t>
                      </a:r>
                    </a:p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45</a:t>
                      </a:r>
                    </a:p>
                    <a:p>
                      <a:pPr marL="0" indent="0" algn="ctr"/>
                      <a:r>
                        <a:rPr lang="cs-CZ" smtClean="0">
                          <a:latin typeface="Copperplate Gothic Light" pitchFamily="34" charset="0"/>
                        </a:rPr>
                        <a:t>60                  </a:t>
                      </a:r>
                      <a:endParaRPr lang="en-US">
                        <a:latin typeface="Copperplate Gothic Light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00198">
                <a:tc>
                  <a:txBody>
                    <a:bodyPr/>
                    <a:lstStyle/>
                    <a:p>
                      <a:pPr algn="ctr"/>
                      <a:r>
                        <a:rPr lang="cs-CZ" b="1" smtClean="0">
                          <a:latin typeface="Copperplate Gothic Light" pitchFamily="34" charset="0"/>
                        </a:rPr>
                        <a:t>Dospívající</a:t>
                      </a:r>
                      <a:r>
                        <a:rPr lang="cs-CZ" b="1" baseline="0" smtClean="0">
                          <a:latin typeface="Copperplate Gothic Light" pitchFamily="34" charset="0"/>
                        </a:rPr>
                        <a:t> a dospělí</a:t>
                      </a:r>
                    </a:p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15-19 let</a:t>
                      </a:r>
                    </a:p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19-25</a:t>
                      </a:r>
                      <a:r>
                        <a:rPr lang="cs-CZ" baseline="0" smtClean="0">
                          <a:latin typeface="Copperplate Gothic Light" pitchFamily="34" charset="0"/>
                        </a:rPr>
                        <a:t> let</a:t>
                      </a:r>
                    </a:p>
                    <a:p>
                      <a:pPr algn="ctr"/>
                      <a:r>
                        <a:rPr lang="cs-CZ" baseline="0" smtClean="0">
                          <a:latin typeface="Copperplate Gothic Light" pitchFamily="34" charset="0"/>
                        </a:rPr>
                        <a:t>25-51 let</a:t>
                      </a:r>
                    </a:p>
                    <a:p>
                      <a:pPr algn="ctr"/>
                      <a:r>
                        <a:rPr lang="cs-CZ" baseline="0" smtClean="0">
                          <a:latin typeface="Copperplate Gothic Light" pitchFamily="34" charset="0"/>
                        </a:rPr>
                        <a:t>51-65 let</a:t>
                      </a:r>
                    </a:p>
                    <a:p>
                      <a:pPr algn="ctr"/>
                      <a:r>
                        <a:rPr lang="cs-CZ" baseline="0" smtClean="0">
                          <a:latin typeface="Copperplate Gothic Light" pitchFamily="34" charset="0"/>
                          <a:cs typeface="Times New Roman"/>
                        </a:rPr>
                        <a:t>≥  65 let</a:t>
                      </a:r>
                      <a:endParaRPr lang="en-US">
                        <a:latin typeface="Copperplate Gothic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mtClean="0">
                        <a:latin typeface="Copperplate Gothic Light" pitchFamily="34" charset="0"/>
                      </a:endParaRPr>
                    </a:p>
                    <a:p>
                      <a:pPr algn="ctr"/>
                      <a:endParaRPr lang="cs-CZ" smtClean="0">
                        <a:latin typeface="Copperplate Gothic Light" pitchFamily="34" charset="0"/>
                      </a:endParaRPr>
                    </a:p>
                    <a:p>
                      <a:pPr algn="ctr"/>
                      <a:endParaRPr lang="cs-CZ" smtClean="0">
                        <a:latin typeface="Copperplate Gothic Light" pitchFamily="34" charset="0"/>
                      </a:endParaRPr>
                    </a:p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70</a:t>
                      </a:r>
                    </a:p>
                    <a:p>
                      <a:pPr algn="ctr"/>
                      <a:endParaRPr lang="en-US">
                        <a:latin typeface="Copperplate Gothic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mtClean="0">
                        <a:latin typeface="Copperplate Gothic Light" pitchFamily="34" charset="0"/>
                      </a:endParaRPr>
                    </a:p>
                    <a:p>
                      <a:pPr algn="ctr"/>
                      <a:endParaRPr lang="cs-CZ" smtClean="0">
                        <a:latin typeface="Copperplate Gothic Light" pitchFamily="34" charset="0"/>
                      </a:endParaRPr>
                    </a:p>
                    <a:p>
                      <a:pPr algn="ctr"/>
                      <a:endParaRPr lang="cs-CZ" smtClean="0">
                        <a:latin typeface="Copperplate Gothic Light" pitchFamily="34" charset="0"/>
                      </a:endParaRPr>
                    </a:p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7471">
                <a:tc>
                  <a:txBody>
                    <a:bodyPr/>
                    <a:lstStyle/>
                    <a:p>
                      <a:pPr algn="ctr"/>
                      <a:r>
                        <a:rPr lang="cs-CZ" b="1" smtClean="0">
                          <a:latin typeface="Copperplate Gothic Light" pitchFamily="34" charset="0"/>
                        </a:rPr>
                        <a:t>Těhotné</a:t>
                      </a:r>
                      <a:endParaRPr lang="en-US" b="1">
                        <a:latin typeface="Copperplate Gothic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opperplate Gothic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60</a:t>
                      </a:r>
                      <a:endParaRPr lang="en-US">
                        <a:latin typeface="Copperplate Gothic Light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7471">
                <a:tc>
                  <a:txBody>
                    <a:bodyPr/>
                    <a:lstStyle/>
                    <a:p>
                      <a:pPr algn="ctr"/>
                      <a:r>
                        <a:rPr lang="cs-CZ" b="1" smtClean="0">
                          <a:latin typeface="Copperplate Gothic Light" pitchFamily="34" charset="0"/>
                        </a:rPr>
                        <a:t>Kojící</a:t>
                      </a:r>
                      <a:endParaRPr lang="en-US" b="1">
                        <a:latin typeface="Copperplate Gothic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opperplate Gothic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opperplate Gothic Light" pitchFamily="34" charset="0"/>
                        </a:rPr>
                        <a:t>75</a:t>
                      </a:r>
                      <a:endParaRPr lang="en-US" dirty="0">
                        <a:latin typeface="Copperplate Gothic Light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1472" y="6334780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smtClean="0">
                <a:latin typeface="+mj-lt"/>
                <a:hlinkClick r:id="rId3"/>
              </a:rPr>
              <a:t>https://www.dge.de/wissenschaft/referenzwerte/selen/</a:t>
            </a:r>
            <a:r>
              <a:rPr lang="cs-CZ" sz="1400" smtClean="0">
                <a:latin typeface="+mj-lt"/>
              </a:rPr>
              <a:t> </a:t>
            </a:r>
          </a:p>
          <a:p>
            <a:pPr algn="ctr"/>
            <a:endParaRPr lang="en-US" sz="1400">
              <a:latin typeface="+mj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77724" cy="428628"/>
          </a:xfrm>
        </p:spPr>
        <p:txBody>
          <a:bodyPr/>
          <a:lstStyle/>
          <a:p>
            <a:r>
              <a:rPr lang="cs-CZ" sz="2400" smtClean="0">
                <a:latin typeface="Copperplate Gothic Light" pitchFamily="34" charset="0"/>
              </a:rPr>
              <a:t>DACH 2016</a:t>
            </a:r>
            <a:endParaRPr lang="en-US" sz="2400">
              <a:latin typeface="Copperplate Gothic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raorech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5429264"/>
            <a:ext cx="1950720" cy="1298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latin typeface="Copperplate Gothic Light" pitchFamily="34" charset="0"/>
              </a:rPr>
              <a:t>ZDROJE...</a:t>
            </a:r>
            <a:endParaRPr lang="en-US" b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cs-CZ" smtClean="0"/>
              <a:t> </a:t>
            </a:r>
            <a:r>
              <a:rPr lang="cs-CZ" smtClean="0">
                <a:latin typeface="Copperplate Gothic Light" pitchFamily="34" charset="0"/>
              </a:rPr>
              <a:t>koncentrace</a:t>
            </a:r>
            <a:r>
              <a:rPr lang="en-US" smtClean="0">
                <a:latin typeface="Copperplate Gothic Light" pitchFamily="34" charset="0"/>
              </a:rPr>
              <a:t> v </a:t>
            </a:r>
            <a:r>
              <a:rPr lang="en-US" err="1" smtClean="0">
                <a:latin typeface="Copperplate Gothic Light" pitchFamily="34" charset="0"/>
              </a:rPr>
              <a:t>potravinách</a:t>
            </a:r>
            <a:r>
              <a:rPr lang="en-US" smtClean="0">
                <a:latin typeface="Copperplate Gothic Light" pitchFamily="34" charset="0"/>
              </a:rPr>
              <a:t> </a:t>
            </a:r>
            <a:r>
              <a:rPr lang="en-US" err="1" smtClean="0">
                <a:latin typeface="Copperplate Gothic Light" pitchFamily="34" charset="0"/>
              </a:rPr>
              <a:t>závisí</a:t>
            </a:r>
            <a:r>
              <a:rPr lang="en-US" smtClean="0">
                <a:latin typeface="Copperplate Gothic Light" pitchFamily="34" charset="0"/>
              </a:rPr>
              <a:t> </a:t>
            </a:r>
            <a:r>
              <a:rPr lang="en-US" err="1" smtClean="0">
                <a:latin typeface="Copperplate Gothic Light" pitchFamily="34" charset="0"/>
              </a:rPr>
              <a:t>na</a:t>
            </a:r>
            <a:r>
              <a:rPr lang="cs-CZ" smtClean="0">
                <a:latin typeface="Copperplate Gothic Light" pitchFamily="34" charset="0"/>
              </a:rPr>
              <a:t> </a:t>
            </a:r>
            <a:r>
              <a:rPr lang="en-US" err="1" smtClean="0">
                <a:latin typeface="Copperplate Gothic Light" pitchFamily="34" charset="0"/>
              </a:rPr>
              <a:t>obsahu</a:t>
            </a:r>
            <a:r>
              <a:rPr lang="en-US" smtClean="0">
                <a:latin typeface="Copperplate Gothic Light" pitchFamily="34" charset="0"/>
              </a:rPr>
              <a:t> </a:t>
            </a:r>
            <a:r>
              <a:rPr lang="cs-CZ" smtClean="0">
                <a:latin typeface="Copperplate Gothic Light" pitchFamily="34" charset="0"/>
              </a:rPr>
              <a:t>Se</a:t>
            </a:r>
            <a:r>
              <a:rPr lang="en-US" smtClean="0">
                <a:latin typeface="Copperplate Gothic Light" pitchFamily="34" charset="0"/>
              </a:rPr>
              <a:t> v </a:t>
            </a:r>
            <a:r>
              <a:rPr lang="en-US" err="1" smtClean="0">
                <a:latin typeface="Copperplate Gothic Light" pitchFamily="34" charset="0"/>
              </a:rPr>
              <a:t>půdě</a:t>
            </a:r>
            <a:r>
              <a:rPr lang="en-US" smtClean="0">
                <a:latin typeface="Copperplate Gothic Light" pitchFamily="34" charset="0"/>
              </a:rPr>
              <a:t> a </a:t>
            </a:r>
            <a:r>
              <a:rPr lang="en-US" err="1" smtClean="0">
                <a:latin typeface="Copperplate Gothic Light" pitchFamily="34" charset="0"/>
              </a:rPr>
              <a:t>vodě</a:t>
            </a:r>
            <a:r>
              <a:rPr lang="cs-CZ" smtClean="0">
                <a:latin typeface="Copperplate Gothic Light" pitchFamily="34" charset="0"/>
              </a:rPr>
              <a:t>, a </a:t>
            </a:r>
            <a:r>
              <a:rPr lang="en-US" smtClean="0">
                <a:latin typeface="Copperplate Gothic Light" pitchFamily="34" charset="0"/>
              </a:rPr>
              <a:t>u </a:t>
            </a:r>
            <a:r>
              <a:rPr lang="en-US" err="1" smtClean="0">
                <a:latin typeface="Copperplate Gothic Light" pitchFamily="34" charset="0"/>
              </a:rPr>
              <a:t>chovných</a:t>
            </a:r>
            <a:r>
              <a:rPr lang="en-US" smtClean="0">
                <a:latin typeface="Copperplate Gothic Light" pitchFamily="34" charset="0"/>
              </a:rPr>
              <a:t> </a:t>
            </a:r>
            <a:r>
              <a:rPr lang="en-US" err="1" smtClean="0">
                <a:latin typeface="Copperplate Gothic Light" pitchFamily="34" charset="0"/>
              </a:rPr>
              <a:t>zvířat</a:t>
            </a:r>
            <a:r>
              <a:rPr lang="en-US" smtClean="0">
                <a:latin typeface="Copperplate Gothic Light" pitchFamily="34" charset="0"/>
              </a:rPr>
              <a:t> </a:t>
            </a:r>
            <a:r>
              <a:rPr lang="en-US" err="1" smtClean="0">
                <a:latin typeface="Copperplate Gothic Light" pitchFamily="34" charset="0"/>
              </a:rPr>
              <a:t>na</a:t>
            </a:r>
            <a:r>
              <a:rPr lang="en-US" smtClean="0">
                <a:latin typeface="Copperplate Gothic Light" pitchFamily="34" charset="0"/>
              </a:rPr>
              <a:t> </a:t>
            </a:r>
            <a:r>
              <a:rPr lang="en-US" err="1" smtClean="0">
                <a:latin typeface="Copperplate Gothic Light" pitchFamily="34" charset="0"/>
              </a:rPr>
              <a:t>obohacování</a:t>
            </a:r>
            <a:r>
              <a:rPr lang="en-US" smtClean="0">
                <a:latin typeface="Copperplate Gothic Light" pitchFamily="34" charset="0"/>
              </a:rPr>
              <a:t> </a:t>
            </a:r>
            <a:r>
              <a:rPr lang="en-US" err="1" smtClean="0">
                <a:latin typeface="Copperplate Gothic Light" pitchFamily="34" charset="0"/>
              </a:rPr>
              <a:t>krmiv</a:t>
            </a:r>
            <a:endParaRPr lang="cs-CZ" smtClean="0">
              <a:latin typeface="Copperplate Gothic Light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US" smtClean="0">
              <a:latin typeface="Copperplate Gothic Light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US" smtClean="0">
              <a:latin typeface="Copperplate Gothic Light" pitchFamily="34" charset="0"/>
            </a:endParaRPr>
          </a:p>
          <a:p>
            <a:endParaRPr lang="cs-CZ" smtClean="0"/>
          </a:p>
          <a:p>
            <a:endParaRPr lang="en-US" smtClean="0"/>
          </a:p>
          <a:p>
            <a:endParaRPr lang="en-US" smtClean="0"/>
          </a:p>
          <a:p>
            <a:endParaRPr lang="cs-CZ"/>
          </a:p>
        </p:txBody>
      </p:sp>
      <p:pic>
        <p:nvPicPr>
          <p:cNvPr id="5" name="Picture 4" descr="antipasti_mare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57330">
            <a:off x="443793" y="2636249"/>
            <a:ext cx="2714644" cy="1811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52209-kureci-maso-653x36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87426">
            <a:off x="6118579" y="2565190"/>
            <a:ext cx="2919736" cy="1640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česnek-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16751">
            <a:off x="6758528" y="5143512"/>
            <a:ext cx="2385472" cy="1214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GLU2e4894_vejc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675136">
            <a:off x="0" y="4714884"/>
            <a:ext cx="2340441" cy="1771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max_135223603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152483">
            <a:off x="2187108" y="5214950"/>
            <a:ext cx="1834297" cy="1325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vy-mozna-mate-zhuntovana-jatra-ale-prase-ne-1-prev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247183">
            <a:off x="3143240" y="2636082"/>
            <a:ext cx="3000396" cy="1757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95909308264_yfyxqwqdrkprnszprwau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71868" y="4643446"/>
            <a:ext cx="1619778" cy="1614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hite-male-1720208_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642918"/>
            <a:ext cx="3901440" cy="39014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400" y="3000372"/>
            <a:ext cx="8520600" cy="1108400"/>
          </a:xfrm>
        </p:spPr>
        <p:txBody>
          <a:bodyPr/>
          <a:lstStyle/>
          <a:p>
            <a:pPr algn="ctr"/>
            <a:r>
              <a:rPr lang="cs-CZ" b="1" i="1" smtClean="0">
                <a:latin typeface="Copperplate Gothic Light" pitchFamily="34" charset="0"/>
              </a:rPr>
              <a:t>Chrom</a:t>
            </a:r>
            <a:endParaRPr lang="en-US" b="1" i="1">
              <a:latin typeface="Copperplate Gothic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latin typeface="Copperplate Gothic Light" pitchFamily="34" charset="0"/>
              </a:rPr>
              <a:t>CHROM</a:t>
            </a:r>
            <a:r>
              <a:rPr lang="cs-CZ" smtClean="0">
                <a:latin typeface="Copperplate Gothic Light" pitchFamily="34" charset="0"/>
              </a:rPr>
              <a:t>						</a:t>
            </a:r>
            <a:r>
              <a:rPr lang="cs-CZ" b="1" smtClean="0">
                <a:solidFill>
                  <a:srgbClr val="C1935B"/>
                </a:solidFill>
                <a:latin typeface="Copperplate Gothic Light" pitchFamily="34" charset="0"/>
              </a:rPr>
              <a:t>Cr</a:t>
            </a:r>
            <a:endParaRPr lang="en-US" b="1">
              <a:solidFill>
                <a:srgbClr val="C1935B"/>
              </a:solidFill>
              <a:latin typeface="Copperplate Gothic Light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cs-CZ" smtClean="0">
                <a:latin typeface="Copperplate Gothic Light" pitchFamily="34" charset="0"/>
              </a:rPr>
              <a:t> trojmocný x šestimocný chrom</a:t>
            </a:r>
          </a:p>
          <a:p>
            <a:pPr>
              <a:buFont typeface="Wingdings" pitchFamily="2" charset="2"/>
              <a:buChar char="q"/>
            </a:pPr>
            <a:r>
              <a:rPr lang="cs-CZ" smtClean="0">
                <a:latin typeface="Copperplate Gothic Light" pitchFamily="34" charset="0"/>
              </a:rPr>
              <a:t> Funkce:</a:t>
            </a:r>
          </a:p>
          <a:p>
            <a:pPr marL="361950">
              <a:buFont typeface="Wingdings" pitchFamily="2" charset="2"/>
              <a:buChar char="q"/>
            </a:pPr>
            <a:r>
              <a:rPr lang="en-US" kern="1200" err="1" smtClean="0">
                <a:solidFill>
                  <a:schemeClr val="tx1"/>
                </a:solidFill>
                <a:latin typeface="Copperplate Gothic Light" pitchFamily="34" charset="0"/>
              </a:rPr>
              <a:t>přispívá</a:t>
            </a:r>
            <a:r>
              <a:rPr lang="en-US" kern="1200" smtClean="0">
                <a:solidFill>
                  <a:schemeClr val="tx1"/>
                </a:solidFill>
                <a:latin typeface="Copperplate Gothic Light" pitchFamily="34" charset="0"/>
              </a:rPr>
              <a:t> k </a:t>
            </a:r>
            <a:r>
              <a:rPr lang="en-US" kern="1200" err="1" smtClean="0">
                <a:solidFill>
                  <a:schemeClr val="tx1"/>
                </a:solidFill>
                <a:latin typeface="Copperplate Gothic Light" pitchFamily="34" charset="0"/>
              </a:rPr>
              <a:t>normálnímu</a:t>
            </a:r>
            <a:r>
              <a:rPr lang="en-US" kern="1200" smtClean="0">
                <a:solidFill>
                  <a:schemeClr val="tx1"/>
                </a:solidFill>
                <a:latin typeface="Copperplate Gothic Light" pitchFamily="34" charset="0"/>
              </a:rPr>
              <a:t> </a:t>
            </a:r>
            <a:r>
              <a:rPr lang="en-US" kern="1200" err="1" smtClean="0">
                <a:solidFill>
                  <a:schemeClr val="tx1"/>
                </a:solidFill>
                <a:latin typeface="Copperplate Gothic Light" pitchFamily="34" charset="0"/>
              </a:rPr>
              <a:t>metabolismu</a:t>
            </a:r>
            <a:r>
              <a:rPr lang="en-US" kern="1200" smtClean="0">
                <a:solidFill>
                  <a:schemeClr val="tx1"/>
                </a:solidFill>
                <a:latin typeface="Copperplate Gothic Light" pitchFamily="34" charset="0"/>
              </a:rPr>
              <a:t> </a:t>
            </a:r>
            <a:r>
              <a:rPr lang="en-US" kern="1200" err="1" smtClean="0">
                <a:solidFill>
                  <a:schemeClr val="tx1"/>
                </a:solidFill>
                <a:latin typeface="Copperplate Gothic Light" pitchFamily="34" charset="0"/>
              </a:rPr>
              <a:t>makroživin</a:t>
            </a:r>
            <a:r>
              <a:rPr lang="en-US" kern="1200" smtClean="0">
                <a:solidFill>
                  <a:schemeClr val="tx1"/>
                </a:solidFill>
                <a:latin typeface="Copperplate Gothic Light" pitchFamily="34" charset="0"/>
              </a:rPr>
              <a:t> </a:t>
            </a:r>
            <a:endParaRPr lang="cs-CZ" kern="1200" smtClean="0">
              <a:solidFill>
                <a:schemeClr val="tx1"/>
              </a:solidFill>
              <a:latin typeface="Copperplate Gothic Light" pitchFamily="34" charset="0"/>
            </a:endParaRPr>
          </a:p>
          <a:p>
            <a:pPr marL="361950">
              <a:buFont typeface="Wingdings" pitchFamily="2" charset="2"/>
              <a:buChar char="q"/>
            </a:pPr>
            <a:r>
              <a:rPr lang="en-US" kern="1200" err="1" smtClean="0">
                <a:solidFill>
                  <a:schemeClr val="tx1"/>
                </a:solidFill>
                <a:latin typeface="Copperplate Gothic Light" pitchFamily="34" charset="0"/>
              </a:rPr>
              <a:t>přispívá</a:t>
            </a:r>
            <a:r>
              <a:rPr lang="en-US" kern="1200" smtClean="0">
                <a:solidFill>
                  <a:schemeClr val="tx1"/>
                </a:solidFill>
                <a:latin typeface="Copperplate Gothic Light" pitchFamily="34" charset="0"/>
              </a:rPr>
              <a:t> k </a:t>
            </a:r>
            <a:r>
              <a:rPr lang="en-US" kern="1200" err="1" smtClean="0">
                <a:solidFill>
                  <a:schemeClr val="tx1"/>
                </a:solidFill>
                <a:latin typeface="Copperplate Gothic Light" pitchFamily="34" charset="0"/>
              </a:rPr>
              <a:t>udržení</a:t>
            </a:r>
            <a:r>
              <a:rPr lang="en-US" kern="1200" smtClean="0">
                <a:solidFill>
                  <a:schemeClr val="tx1"/>
                </a:solidFill>
                <a:latin typeface="Copperplate Gothic Light" pitchFamily="34" charset="0"/>
              </a:rPr>
              <a:t> </a:t>
            </a:r>
            <a:r>
              <a:rPr lang="en-US" kern="1200" err="1" smtClean="0">
                <a:solidFill>
                  <a:schemeClr val="tx1"/>
                </a:solidFill>
                <a:latin typeface="Copperplate Gothic Light" pitchFamily="34" charset="0"/>
              </a:rPr>
              <a:t>normální</a:t>
            </a:r>
            <a:r>
              <a:rPr lang="en-US" kern="1200" smtClean="0">
                <a:solidFill>
                  <a:schemeClr val="tx1"/>
                </a:solidFill>
                <a:latin typeface="Copperplate Gothic Light" pitchFamily="34" charset="0"/>
              </a:rPr>
              <a:t> </a:t>
            </a:r>
            <a:r>
              <a:rPr lang="en-US" kern="1200" err="1" smtClean="0">
                <a:solidFill>
                  <a:schemeClr val="tx1"/>
                </a:solidFill>
                <a:latin typeface="Copperplate Gothic Light" pitchFamily="34" charset="0"/>
              </a:rPr>
              <a:t>hladiny</a:t>
            </a:r>
            <a:r>
              <a:rPr lang="en-US" kern="1200" smtClean="0">
                <a:solidFill>
                  <a:schemeClr val="tx1"/>
                </a:solidFill>
                <a:latin typeface="Copperplate Gothic Light" pitchFamily="34" charset="0"/>
              </a:rPr>
              <a:t> </a:t>
            </a:r>
            <a:r>
              <a:rPr lang="en-US" kern="1200" err="1" smtClean="0">
                <a:solidFill>
                  <a:schemeClr val="tx1"/>
                </a:solidFill>
                <a:latin typeface="Copperplate Gothic Light" pitchFamily="34" charset="0"/>
              </a:rPr>
              <a:t>glukózy</a:t>
            </a:r>
            <a:r>
              <a:rPr lang="en-US" kern="1200" smtClean="0">
                <a:solidFill>
                  <a:schemeClr val="tx1"/>
                </a:solidFill>
                <a:latin typeface="Copperplate Gothic Light" pitchFamily="34" charset="0"/>
              </a:rPr>
              <a:t> v </a:t>
            </a:r>
            <a:r>
              <a:rPr lang="en-US" kern="1200" err="1" smtClean="0">
                <a:solidFill>
                  <a:schemeClr val="tx1"/>
                </a:solidFill>
                <a:latin typeface="Copperplate Gothic Light" pitchFamily="34" charset="0"/>
              </a:rPr>
              <a:t>krvi</a:t>
            </a:r>
            <a:endParaRPr lang="cs-CZ" smtClean="0">
              <a:latin typeface="Copperplate Gothic Light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mtClean="0">
                <a:latin typeface="Copperplate Gothic Light" pitchFamily="34" charset="0"/>
              </a:rPr>
              <a:t> Deficit: u malnutričních pacientů </a:t>
            </a:r>
          </a:p>
          <a:p>
            <a:pPr>
              <a:buFont typeface="Wingdings" pitchFamily="2" charset="2"/>
              <a:buChar char="q"/>
            </a:pPr>
            <a:r>
              <a:rPr lang="cs-CZ" smtClean="0">
                <a:latin typeface="Copperplate Gothic Light" pitchFamily="34" charset="0"/>
              </a:rPr>
              <a:t> Toxicita: z konzumaci potravin nebyla zjištěná, ze suplementu u sportovců při nadměrných dávkach kožní léze</a:t>
            </a:r>
            <a:endParaRPr lang="en-US">
              <a:latin typeface="Copperplate Gothic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0"/>
            <a:ext cx="8520600" cy="1108400"/>
          </a:xfrm>
        </p:spPr>
        <p:txBody>
          <a:bodyPr/>
          <a:lstStyle/>
          <a:p>
            <a:r>
              <a:rPr lang="cs-CZ" b="1" smtClean="0">
                <a:latin typeface="Copperplate Gothic Light" pitchFamily="34" charset="0"/>
              </a:rPr>
              <a:t>Chrom</a:t>
            </a:r>
            <a:r>
              <a:rPr lang="en-US" b="1" smtClean="0">
                <a:latin typeface="Copperplate Gothic Light" pitchFamily="34" charset="0"/>
              </a:rPr>
              <a:t> a </a:t>
            </a:r>
            <a:r>
              <a:rPr lang="cs-CZ" b="1" smtClean="0">
                <a:latin typeface="Copperplate Gothic Light" pitchFamily="34" charset="0"/>
              </a:rPr>
              <a:t>hubnutí... ?</a:t>
            </a:r>
            <a:endParaRPr lang="en-US" b="1">
              <a:latin typeface="Copperplate Gothic Light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endParaRPr lang="cs-CZ" smtClean="0">
              <a:latin typeface="Copperplate Gothic Light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mtClean="0">
                <a:latin typeface="Copperplate Gothic Light" pitchFamily="34" charset="0"/>
              </a:rPr>
              <a:t>20 studii do Sys. review, a 11 do meta-analýzy </a:t>
            </a:r>
          </a:p>
          <a:p>
            <a:pPr>
              <a:buFont typeface="Wingdings" pitchFamily="2" charset="2"/>
              <a:buChar char="q"/>
            </a:pPr>
            <a:r>
              <a:rPr lang="cs-CZ" smtClean="0">
                <a:latin typeface="Copperplate Gothic Light" pitchFamily="34" charset="0"/>
              </a:rPr>
              <a:t>Při s</a:t>
            </a:r>
            <a:r>
              <a:rPr lang="cs-CZ" noProof="1" smtClean="0">
                <a:latin typeface="Copperplate Gothic Light" pitchFamily="34" charset="0"/>
              </a:rPr>
              <a:t>uplementac</a:t>
            </a:r>
            <a:r>
              <a:rPr lang="cs-CZ" smtClean="0">
                <a:latin typeface="Copperplate Gothic Light" pitchFamily="34" charset="0"/>
              </a:rPr>
              <a:t>i</a:t>
            </a:r>
            <a:r>
              <a:rPr lang="en-US" smtClean="0">
                <a:latin typeface="Copperplate Gothic Light" pitchFamily="34" charset="0"/>
              </a:rPr>
              <a:t> </a:t>
            </a:r>
            <a:r>
              <a:rPr lang="en-US" err="1" smtClean="0">
                <a:latin typeface="Copperplate Gothic Light" pitchFamily="34" charset="0"/>
              </a:rPr>
              <a:t>chrom</a:t>
            </a:r>
            <a:r>
              <a:rPr lang="cs-CZ" smtClean="0">
                <a:latin typeface="Copperplate Gothic Light" pitchFamily="34" charset="0"/>
              </a:rPr>
              <a:t>em došlo k</a:t>
            </a:r>
            <a:r>
              <a:rPr lang="en-US" smtClean="0">
                <a:latin typeface="Copperplate Gothic Light" pitchFamily="34" charset="0"/>
              </a:rPr>
              <a:t> </a:t>
            </a:r>
            <a:r>
              <a:rPr lang="en-US" err="1" smtClean="0">
                <a:latin typeface="Copperplate Gothic Light" pitchFamily="34" charset="0"/>
              </a:rPr>
              <a:t>statistick</a:t>
            </a:r>
            <a:r>
              <a:rPr lang="cs-CZ" smtClean="0">
                <a:latin typeface="Copperplate Gothic Light" pitchFamily="34" charset="0"/>
              </a:rPr>
              <a:t>y</a:t>
            </a:r>
            <a:r>
              <a:rPr lang="en-US" smtClean="0">
                <a:latin typeface="Copperplate Gothic Light" pitchFamily="34" charset="0"/>
              </a:rPr>
              <a:t> </a:t>
            </a:r>
            <a:r>
              <a:rPr lang="en-US" err="1" smtClean="0">
                <a:latin typeface="Copperplate Gothic Light" pitchFamily="34" charset="0"/>
              </a:rPr>
              <a:t>významné</a:t>
            </a:r>
            <a:r>
              <a:rPr lang="cs-CZ" smtClean="0">
                <a:latin typeface="Copperplate Gothic Light" pitchFamily="34" charset="0"/>
              </a:rPr>
              <a:t>mu </a:t>
            </a:r>
            <a:r>
              <a:rPr lang="en-US" err="1" smtClean="0">
                <a:latin typeface="Copperplate Gothic Light" pitchFamily="34" charset="0"/>
              </a:rPr>
              <a:t>snížení</a:t>
            </a:r>
            <a:r>
              <a:rPr lang="en-US" smtClean="0">
                <a:latin typeface="Copperplate Gothic Light" pitchFamily="34" charset="0"/>
              </a:rPr>
              <a:t> </a:t>
            </a:r>
            <a:r>
              <a:rPr lang="en-US" err="1" smtClean="0">
                <a:latin typeface="Copperplate Gothic Light" pitchFamily="34" charset="0"/>
              </a:rPr>
              <a:t>tělesné</a:t>
            </a:r>
            <a:r>
              <a:rPr lang="en-US" smtClean="0">
                <a:latin typeface="Copperplate Gothic Light" pitchFamily="34" charset="0"/>
              </a:rPr>
              <a:t> </a:t>
            </a:r>
            <a:r>
              <a:rPr lang="en-US" err="1" smtClean="0">
                <a:latin typeface="Copperplate Gothic Light" pitchFamily="34" charset="0"/>
              </a:rPr>
              <a:t>hmotnosti</a:t>
            </a:r>
            <a:r>
              <a:rPr lang="en-US" smtClean="0">
                <a:latin typeface="Copperplate Gothic Light" pitchFamily="34" charset="0"/>
              </a:rPr>
              <a:t> a </a:t>
            </a:r>
            <a:r>
              <a:rPr lang="en-US" err="1" smtClean="0">
                <a:latin typeface="Copperplate Gothic Light" pitchFamily="34" charset="0"/>
              </a:rPr>
              <a:t>procent</a:t>
            </a:r>
            <a:r>
              <a:rPr lang="cs-CZ" smtClean="0">
                <a:latin typeface="Copperplate Gothic Light" pitchFamily="34" charset="0"/>
              </a:rPr>
              <a:t>u</a:t>
            </a:r>
            <a:r>
              <a:rPr lang="en-US" smtClean="0">
                <a:latin typeface="Copperplate Gothic Light" pitchFamily="34" charset="0"/>
              </a:rPr>
              <a:t> </a:t>
            </a:r>
            <a:r>
              <a:rPr lang="en-US" err="1" smtClean="0">
                <a:latin typeface="Copperplate Gothic Light" pitchFamily="34" charset="0"/>
              </a:rPr>
              <a:t>tělesného</a:t>
            </a:r>
            <a:r>
              <a:rPr lang="en-US" smtClean="0">
                <a:latin typeface="Copperplate Gothic Light" pitchFamily="34" charset="0"/>
              </a:rPr>
              <a:t> tuku</a:t>
            </a:r>
            <a:r>
              <a:rPr lang="cs-CZ" smtClean="0">
                <a:latin typeface="Copperplate Gothic Light" pitchFamily="34" charset="0"/>
              </a:rPr>
              <a:t>, ale ne i u BMI, obvod pasu a WHR</a:t>
            </a:r>
            <a:endParaRPr lang="en-US" smtClean="0">
              <a:latin typeface="Copperplate Gothic Light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mtClean="0">
                <a:latin typeface="Copperplate Gothic Light" pitchFamily="34" charset="0"/>
              </a:rPr>
              <a:t>Ale z</a:t>
            </a:r>
            <a:r>
              <a:rPr lang="en-US" err="1" smtClean="0">
                <a:latin typeface="Copperplate Gothic Light" pitchFamily="34" charset="0"/>
              </a:rPr>
              <a:t>ávažnost</a:t>
            </a:r>
            <a:r>
              <a:rPr lang="en-US" smtClean="0">
                <a:latin typeface="Copperplate Gothic Light" pitchFamily="34" charset="0"/>
              </a:rPr>
              <a:t> </a:t>
            </a:r>
            <a:r>
              <a:rPr lang="en-US" err="1" smtClean="0">
                <a:latin typeface="Copperplate Gothic Light" pitchFamily="34" charset="0"/>
              </a:rPr>
              <a:t>účink</a:t>
            </a:r>
            <a:r>
              <a:rPr lang="cs-CZ" smtClean="0">
                <a:latin typeface="Copperplate Gothic Light" pitchFamily="34" charset="0"/>
              </a:rPr>
              <a:t>u chroma</a:t>
            </a:r>
            <a:r>
              <a:rPr lang="en-US" smtClean="0">
                <a:latin typeface="Copperplate Gothic Light" pitchFamily="34" charset="0"/>
              </a:rPr>
              <a:t> je mal</a:t>
            </a:r>
            <a:r>
              <a:rPr lang="cs-CZ" smtClean="0">
                <a:latin typeface="Copperplate Gothic Light" pitchFamily="34" charset="0"/>
              </a:rPr>
              <a:t>á</a:t>
            </a:r>
            <a:r>
              <a:rPr lang="en-US" smtClean="0">
                <a:latin typeface="Copperplate Gothic Light" pitchFamily="34" charset="0"/>
              </a:rPr>
              <a:t> a </a:t>
            </a:r>
            <a:r>
              <a:rPr lang="cs-CZ" smtClean="0">
                <a:latin typeface="Copperplate Gothic Light" pitchFamily="34" charset="0"/>
              </a:rPr>
              <a:t> jeho </a:t>
            </a:r>
            <a:r>
              <a:rPr lang="en-US" err="1" smtClean="0">
                <a:latin typeface="Copperplate Gothic Light" pitchFamily="34" charset="0"/>
              </a:rPr>
              <a:t>klinický</a:t>
            </a:r>
            <a:r>
              <a:rPr lang="en-US" smtClean="0">
                <a:latin typeface="Copperplate Gothic Light" pitchFamily="34" charset="0"/>
              </a:rPr>
              <a:t> </a:t>
            </a:r>
            <a:r>
              <a:rPr lang="en-US" err="1" smtClean="0">
                <a:latin typeface="Copperplate Gothic Light" pitchFamily="34" charset="0"/>
              </a:rPr>
              <a:t>význam</a:t>
            </a:r>
            <a:r>
              <a:rPr lang="cs-CZ" smtClean="0">
                <a:latin typeface="Copperplate Gothic Light" pitchFamily="34" charset="0"/>
              </a:rPr>
              <a:t> </a:t>
            </a:r>
            <a:r>
              <a:rPr lang="en-US" smtClean="0">
                <a:latin typeface="Copperplate Gothic Light" pitchFamily="34" charset="0"/>
              </a:rPr>
              <a:t>je </a:t>
            </a:r>
            <a:r>
              <a:rPr lang="en-US" err="1" smtClean="0">
                <a:latin typeface="Copperplate Gothic Light" pitchFamily="34" charset="0"/>
              </a:rPr>
              <a:t>nejist</a:t>
            </a:r>
            <a:r>
              <a:rPr lang="cs-CZ" smtClean="0">
                <a:latin typeface="Copperplate Gothic Light" pitchFamily="34" charset="0"/>
              </a:rPr>
              <a:t>ý kvůli velké heterogenitě</a:t>
            </a:r>
          </a:p>
          <a:p>
            <a:pPr>
              <a:buFont typeface="Wingdings" pitchFamily="2" charset="2"/>
              <a:buChar char="q"/>
            </a:pPr>
            <a:r>
              <a:rPr lang="en-US" err="1" smtClean="0">
                <a:latin typeface="Copperplate Gothic Light" pitchFamily="34" charset="0"/>
              </a:rPr>
              <a:t>Budoucí</a:t>
            </a:r>
            <a:r>
              <a:rPr lang="en-US" smtClean="0">
                <a:latin typeface="Copperplate Gothic Light" pitchFamily="34" charset="0"/>
              </a:rPr>
              <a:t> </a:t>
            </a:r>
            <a:r>
              <a:rPr lang="en-US" err="1" smtClean="0">
                <a:latin typeface="Copperplate Gothic Light" pitchFamily="34" charset="0"/>
              </a:rPr>
              <a:t>studie</a:t>
            </a:r>
            <a:r>
              <a:rPr lang="en-US" smtClean="0">
                <a:latin typeface="Copperplate Gothic Light" pitchFamily="34" charset="0"/>
              </a:rPr>
              <a:t> by </a:t>
            </a:r>
            <a:r>
              <a:rPr lang="en-US" err="1" smtClean="0">
                <a:latin typeface="Copperplate Gothic Light" pitchFamily="34" charset="0"/>
              </a:rPr>
              <a:t>měl</a:t>
            </a:r>
            <a:r>
              <a:rPr lang="cs-CZ" smtClean="0">
                <a:latin typeface="Copperplate Gothic Light" pitchFamily="34" charset="0"/>
              </a:rPr>
              <a:t>y</a:t>
            </a:r>
            <a:r>
              <a:rPr lang="en-US" smtClean="0">
                <a:latin typeface="Copperplate Gothic Light" pitchFamily="34" charset="0"/>
              </a:rPr>
              <a:t> </a:t>
            </a:r>
            <a:r>
              <a:rPr lang="en-US" err="1" smtClean="0">
                <a:latin typeface="Copperplate Gothic Light" pitchFamily="34" charset="0"/>
              </a:rPr>
              <a:t>trvat</a:t>
            </a:r>
            <a:r>
              <a:rPr lang="en-US" smtClean="0">
                <a:latin typeface="Copperplate Gothic Light" pitchFamily="34" charset="0"/>
              </a:rPr>
              <a:t> </a:t>
            </a:r>
            <a:r>
              <a:rPr lang="en-US" err="1" smtClean="0">
                <a:latin typeface="Copperplate Gothic Light" pitchFamily="34" charset="0"/>
              </a:rPr>
              <a:t>nejméně</a:t>
            </a:r>
            <a:r>
              <a:rPr lang="en-US" smtClean="0">
                <a:latin typeface="Copperplate Gothic Light" pitchFamily="34" charset="0"/>
              </a:rPr>
              <a:t> 16 týdnů</a:t>
            </a:r>
            <a:r>
              <a:rPr lang="cs-CZ" smtClean="0">
                <a:latin typeface="Copperplate Gothic Light" pitchFamily="34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cs-CZ" smtClean="0">
                <a:latin typeface="Copperplate Gothic Light" pitchFamily="34" charset="0"/>
              </a:rPr>
              <a:t>Je doporučováno </a:t>
            </a:r>
            <a:r>
              <a:rPr lang="en-US" err="1" smtClean="0">
                <a:latin typeface="Copperplate Gothic Light" pitchFamily="34" charset="0"/>
              </a:rPr>
              <a:t>větší</a:t>
            </a:r>
            <a:r>
              <a:rPr lang="en-US" smtClean="0">
                <a:latin typeface="Copperplate Gothic Light" pitchFamily="34" charset="0"/>
              </a:rPr>
              <a:t> </a:t>
            </a:r>
            <a:r>
              <a:rPr lang="en-US" err="1" smtClean="0">
                <a:latin typeface="Copperplate Gothic Light" pitchFamily="34" charset="0"/>
              </a:rPr>
              <a:t>jednotnost</a:t>
            </a:r>
            <a:r>
              <a:rPr lang="en-US" smtClean="0">
                <a:latin typeface="Copperplate Gothic Light" pitchFamily="34" charset="0"/>
              </a:rPr>
              <a:t> </a:t>
            </a:r>
            <a:r>
              <a:rPr lang="en-US" err="1" smtClean="0">
                <a:latin typeface="Copperplate Gothic Light" pitchFamily="34" charset="0"/>
              </a:rPr>
              <a:t>měřicích</a:t>
            </a:r>
            <a:r>
              <a:rPr lang="en-US" smtClean="0">
                <a:latin typeface="Copperplate Gothic Light" pitchFamily="34" charset="0"/>
              </a:rPr>
              <a:t> a </a:t>
            </a:r>
            <a:r>
              <a:rPr lang="en-US" err="1" smtClean="0">
                <a:latin typeface="Copperplate Gothic Light" pitchFamily="34" charset="0"/>
              </a:rPr>
              <a:t>hodnotících</a:t>
            </a:r>
            <a:r>
              <a:rPr lang="en-US" smtClean="0">
                <a:latin typeface="Copperplate Gothic Light" pitchFamily="34" charset="0"/>
              </a:rPr>
              <a:t> </a:t>
            </a:r>
            <a:r>
              <a:rPr lang="en-US" err="1" smtClean="0">
                <a:latin typeface="Copperplate Gothic Light" pitchFamily="34" charset="0"/>
              </a:rPr>
              <a:t>nástrojů</a:t>
            </a:r>
            <a:r>
              <a:rPr lang="cs-CZ" smtClean="0">
                <a:latin typeface="Copperplate Gothic Light" pitchFamily="34" charset="0"/>
              </a:rPr>
              <a:t> </a:t>
            </a:r>
            <a:r>
              <a:rPr lang="en-US" smtClean="0">
                <a:latin typeface="Copperplate Gothic Light" pitchFamily="34" charset="0"/>
              </a:rPr>
              <a:t>pro </a:t>
            </a:r>
            <a:r>
              <a:rPr lang="en-US" err="1" smtClean="0">
                <a:latin typeface="Copperplate Gothic Light" pitchFamily="34" charset="0"/>
              </a:rPr>
              <a:t>složení</a:t>
            </a:r>
            <a:r>
              <a:rPr lang="en-US" smtClean="0">
                <a:latin typeface="Copperplate Gothic Light" pitchFamily="34" charset="0"/>
              </a:rPr>
              <a:t> </a:t>
            </a:r>
            <a:r>
              <a:rPr lang="en-US" err="1" smtClean="0">
                <a:latin typeface="Copperplate Gothic Light" pitchFamily="34" charset="0"/>
              </a:rPr>
              <a:t>těla</a:t>
            </a:r>
            <a:r>
              <a:rPr lang="cs-CZ" smtClean="0">
                <a:latin typeface="Copperplate Gothic Light" pitchFamily="34" charset="0"/>
              </a:rPr>
              <a:t>. </a:t>
            </a:r>
            <a:endParaRPr lang="en-US">
              <a:latin typeface="Copperplate Gothic Light" pitchFamily="34" charset="0"/>
            </a:endParaRPr>
          </a:p>
        </p:txBody>
      </p:sp>
      <p:pic>
        <p:nvPicPr>
          <p:cNvPr id="4" name="Picture 3" descr="chr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2" y="1000108"/>
            <a:ext cx="9113528" cy="1095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latin typeface="Copperplate Gothic Light" pitchFamily="34" charset="0"/>
              </a:rPr>
              <a:t>Zdravotný tvrzení....</a:t>
            </a:r>
            <a:endParaRPr lang="en-US" b="1">
              <a:latin typeface="Copperplate Gothic Light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2991" y="1633633"/>
            <a:ext cx="8618018" cy="229543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 kern="1200" smtClean="0">
              <a:solidFill>
                <a:schemeClr val="tx1"/>
              </a:solidFill>
            </a:endParaRPr>
          </a:p>
          <a:p>
            <a:pPr algn="ctr"/>
            <a:r>
              <a:rPr lang="en-US" kern="1200" err="1" smtClean="0">
                <a:solidFill>
                  <a:schemeClr val="tx1"/>
                </a:solidFill>
                <a:latin typeface="Copperplate Gothic Light" pitchFamily="34" charset="0"/>
              </a:rPr>
              <a:t>Chrom</a:t>
            </a:r>
            <a:r>
              <a:rPr lang="en-US" kern="1200" smtClean="0">
                <a:solidFill>
                  <a:schemeClr val="tx1"/>
                </a:solidFill>
                <a:latin typeface="Copperplate Gothic Light" pitchFamily="34" charset="0"/>
              </a:rPr>
              <a:t> </a:t>
            </a:r>
            <a:r>
              <a:rPr lang="en-US" kern="1200" err="1" smtClean="0">
                <a:solidFill>
                  <a:schemeClr val="tx1"/>
                </a:solidFill>
                <a:latin typeface="Copperplate Gothic Light" pitchFamily="34" charset="0"/>
              </a:rPr>
              <a:t>přispívá</a:t>
            </a:r>
            <a:r>
              <a:rPr lang="en-US" kern="1200" smtClean="0">
                <a:solidFill>
                  <a:schemeClr val="tx1"/>
                </a:solidFill>
                <a:latin typeface="Copperplate Gothic Light" pitchFamily="34" charset="0"/>
              </a:rPr>
              <a:t> k </a:t>
            </a:r>
            <a:r>
              <a:rPr lang="en-US" kern="1200" err="1" smtClean="0">
                <a:solidFill>
                  <a:schemeClr val="tx1"/>
                </a:solidFill>
                <a:latin typeface="Copperplate Gothic Light" pitchFamily="34" charset="0"/>
              </a:rPr>
              <a:t>normálnímu</a:t>
            </a:r>
            <a:r>
              <a:rPr lang="en-US" kern="1200" smtClean="0">
                <a:solidFill>
                  <a:schemeClr val="tx1"/>
                </a:solidFill>
                <a:latin typeface="Copperplate Gothic Light" pitchFamily="34" charset="0"/>
              </a:rPr>
              <a:t> </a:t>
            </a:r>
            <a:r>
              <a:rPr lang="en-US" kern="1200" err="1" smtClean="0">
                <a:solidFill>
                  <a:schemeClr val="tx1"/>
                </a:solidFill>
                <a:latin typeface="Copperplate Gothic Light" pitchFamily="34" charset="0"/>
              </a:rPr>
              <a:t>metabolismu</a:t>
            </a:r>
            <a:r>
              <a:rPr lang="en-US" kern="1200" smtClean="0">
                <a:solidFill>
                  <a:schemeClr val="tx1"/>
                </a:solidFill>
                <a:latin typeface="Copperplate Gothic Light" pitchFamily="34" charset="0"/>
              </a:rPr>
              <a:t> </a:t>
            </a:r>
            <a:r>
              <a:rPr lang="en-US" kern="1200" err="1" smtClean="0">
                <a:solidFill>
                  <a:schemeClr val="tx1"/>
                </a:solidFill>
                <a:latin typeface="Copperplate Gothic Light" pitchFamily="34" charset="0"/>
              </a:rPr>
              <a:t>makroživin</a:t>
            </a:r>
            <a:r>
              <a:rPr lang="en-US" kern="1200" smtClean="0">
                <a:solidFill>
                  <a:schemeClr val="tx1"/>
                </a:solidFill>
                <a:latin typeface="Copperplate Gothic Light" pitchFamily="34" charset="0"/>
              </a:rPr>
              <a:t> </a:t>
            </a:r>
            <a:r>
              <a:rPr lang="cs-CZ" kern="1200" smtClean="0">
                <a:solidFill>
                  <a:schemeClr val="tx1"/>
                </a:solidFill>
                <a:latin typeface="Copperplate Gothic Light" pitchFamily="34" charset="0"/>
              </a:rPr>
              <a:t>.</a:t>
            </a:r>
            <a:endParaRPr lang="en-US" kern="1200" smtClean="0">
              <a:solidFill>
                <a:schemeClr val="tx1"/>
              </a:solidFill>
              <a:latin typeface="Copperplate Gothic Light" pitchFamily="34" charset="0"/>
            </a:endParaRPr>
          </a:p>
          <a:p>
            <a:pPr algn="ctr"/>
            <a:r>
              <a:rPr lang="en-US" kern="1200" err="1" smtClean="0">
                <a:solidFill>
                  <a:schemeClr val="tx1"/>
                </a:solidFill>
                <a:latin typeface="Copperplate Gothic Light" pitchFamily="34" charset="0"/>
              </a:rPr>
              <a:t>Chrom</a:t>
            </a:r>
            <a:r>
              <a:rPr lang="en-US" kern="1200" smtClean="0">
                <a:solidFill>
                  <a:schemeClr val="tx1"/>
                </a:solidFill>
                <a:latin typeface="Copperplate Gothic Light" pitchFamily="34" charset="0"/>
              </a:rPr>
              <a:t> </a:t>
            </a:r>
            <a:r>
              <a:rPr lang="en-US" kern="1200" err="1" smtClean="0">
                <a:solidFill>
                  <a:schemeClr val="tx1"/>
                </a:solidFill>
                <a:latin typeface="Copperplate Gothic Light" pitchFamily="34" charset="0"/>
              </a:rPr>
              <a:t>přispívá</a:t>
            </a:r>
            <a:r>
              <a:rPr lang="en-US" kern="1200" smtClean="0">
                <a:solidFill>
                  <a:schemeClr val="tx1"/>
                </a:solidFill>
                <a:latin typeface="Copperplate Gothic Light" pitchFamily="34" charset="0"/>
              </a:rPr>
              <a:t> k </a:t>
            </a:r>
            <a:r>
              <a:rPr lang="en-US" kern="1200" err="1" smtClean="0">
                <a:solidFill>
                  <a:schemeClr val="tx1"/>
                </a:solidFill>
                <a:latin typeface="Copperplate Gothic Light" pitchFamily="34" charset="0"/>
              </a:rPr>
              <a:t>udržení</a:t>
            </a:r>
            <a:r>
              <a:rPr lang="en-US" kern="1200" smtClean="0">
                <a:solidFill>
                  <a:schemeClr val="tx1"/>
                </a:solidFill>
                <a:latin typeface="Copperplate Gothic Light" pitchFamily="34" charset="0"/>
              </a:rPr>
              <a:t> </a:t>
            </a:r>
            <a:r>
              <a:rPr lang="en-US" kern="1200" err="1" smtClean="0">
                <a:solidFill>
                  <a:schemeClr val="tx1"/>
                </a:solidFill>
                <a:latin typeface="Copperplate Gothic Light" pitchFamily="34" charset="0"/>
              </a:rPr>
              <a:t>normální</a:t>
            </a:r>
            <a:r>
              <a:rPr lang="en-US" kern="1200" smtClean="0">
                <a:solidFill>
                  <a:schemeClr val="tx1"/>
                </a:solidFill>
                <a:latin typeface="Copperplate Gothic Light" pitchFamily="34" charset="0"/>
              </a:rPr>
              <a:t> </a:t>
            </a:r>
            <a:r>
              <a:rPr lang="en-US" kern="1200" err="1" smtClean="0">
                <a:solidFill>
                  <a:schemeClr val="tx1"/>
                </a:solidFill>
                <a:latin typeface="Copperplate Gothic Light" pitchFamily="34" charset="0"/>
              </a:rPr>
              <a:t>hladiny</a:t>
            </a:r>
            <a:r>
              <a:rPr lang="en-US" kern="1200" smtClean="0">
                <a:solidFill>
                  <a:schemeClr val="tx1"/>
                </a:solidFill>
                <a:latin typeface="Copperplate Gothic Light" pitchFamily="34" charset="0"/>
              </a:rPr>
              <a:t> </a:t>
            </a:r>
            <a:r>
              <a:rPr lang="en-US" kern="1200" err="1" smtClean="0">
                <a:solidFill>
                  <a:schemeClr val="tx1"/>
                </a:solidFill>
                <a:latin typeface="Copperplate Gothic Light" pitchFamily="34" charset="0"/>
              </a:rPr>
              <a:t>glukózy</a:t>
            </a:r>
            <a:r>
              <a:rPr lang="en-US" kern="1200" smtClean="0">
                <a:solidFill>
                  <a:schemeClr val="tx1"/>
                </a:solidFill>
                <a:latin typeface="Copperplate Gothic Light" pitchFamily="34" charset="0"/>
              </a:rPr>
              <a:t> v </a:t>
            </a:r>
            <a:r>
              <a:rPr lang="en-US" kern="1200" err="1" smtClean="0">
                <a:solidFill>
                  <a:schemeClr val="tx1"/>
                </a:solidFill>
                <a:latin typeface="Copperplate Gothic Light" pitchFamily="34" charset="0"/>
              </a:rPr>
              <a:t>krvi</a:t>
            </a:r>
            <a:r>
              <a:rPr lang="en-US" kern="1200" smtClean="0">
                <a:solidFill>
                  <a:schemeClr val="tx1"/>
                </a:solidFill>
                <a:latin typeface="Copperplate Gothic Light" pitchFamily="34" charset="0"/>
              </a:rPr>
              <a:t> .</a:t>
            </a:r>
            <a:endParaRPr lang="en-US">
              <a:latin typeface="Copperplate Gothic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hite-male-1720208_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642918"/>
            <a:ext cx="3901440" cy="39014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400" y="3000372"/>
            <a:ext cx="8520600" cy="1108400"/>
          </a:xfrm>
        </p:spPr>
        <p:txBody>
          <a:bodyPr/>
          <a:lstStyle/>
          <a:p>
            <a:pPr algn="ctr"/>
            <a:r>
              <a:rPr lang="cs-CZ" b="1" i="1" smtClean="0">
                <a:latin typeface="Copperplate Gothic Light" pitchFamily="34" charset="0"/>
              </a:rPr>
              <a:t>JOD</a:t>
            </a:r>
            <a:endParaRPr lang="en-US" b="1" i="1">
              <a:latin typeface="Copperplate Gothic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357422" y="1714488"/>
          <a:ext cx="4429156" cy="31432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45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145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98791"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opperplate Gothic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smtClean="0">
                          <a:latin typeface="Copperplate Gothic Light" pitchFamily="34" charset="0"/>
                        </a:rPr>
                        <a:t>DDD dle DACH </a:t>
                      </a:r>
                    </a:p>
                    <a:p>
                      <a:pPr algn="ctr"/>
                      <a:r>
                        <a:rPr lang="el-GR" sz="1600" b="1" smtClean="0"/>
                        <a:t>μ</a:t>
                      </a:r>
                      <a:r>
                        <a:rPr lang="cs-CZ" sz="1600" b="1" smtClean="0">
                          <a:latin typeface="Copperplate Gothic Light" pitchFamily="34" charset="0"/>
                        </a:rPr>
                        <a:t>g/den</a:t>
                      </a:r>
                      <a:endParaRPr lang="en-US" sz="1600" b="1">
                        <a:latin typeface="Copperplate Gothic Light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83">
                <a:tc>
                  <a:txBody>
                    <a:bodyPr/>
                    <a:lstStyle/>
                    <a:p>
                      <a:pPr algn="ctr"/>
                      <a:r>
                        <a:rPr lang="cs-CZ" b="1" smtClean="0">
                          <a:latin typeface="Copperplate Gothic Light" pitchFamily="34" charset="0"/>
                        </a:rPr>
                        <a:t>Kojenci</a:t>
                      </a:r>
                      <a:r>
                        <a:rPr lang="cs-CZ" b="1" baseline="0" smtClean="0">
                          <a:latin typeface="Copperplate Gothic Light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cs-CZ" baseline="0" smtClean="0">
                          <a:latin typeface="Copperplate Gothic Light" pitchFamily="34" charset="0"/>
                        </a:rPr>
                        <a:t>0-3 měsíce</a:t>
                      </a:r>
                    </a:p>
                    <a:p>
                      <a:pPr algn="ctr"/>
                      <a:r>
                        <a:rPr lang="cs-CZ" baseline="0" smtClean="0">
                          <a:latin typeface="Copperplate Gothic Light" pitchFamily="34" charset="0"/>
                        </a:rPr>
                        <a:t>4-11 měsíců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mtClean="0">
                        <a:latin typeface="Copperplate Gothic Light" pitchFamily="34" charset="0"/>
                      </a:endParaRPr>
                    </a:p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1-10</a:t>
                      </a:r>
                    </a:p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20-40</a:t>
                      </a:r>
                      <a:endParaRPr lang="en-US">
                        <a:latin typeface="Copperplate Gothic Light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04608">
                <a:tc>
                  <a:txBody>
                    <a:bodyPr/>
                    <a:lstStyle/>
                    <a:p>
                      <a:pPr algn="ctr"/>
                      <a:r>
                        <a:rPr lang="cs-CZ" b="1" smtClean="0">
                          <a:latin typeface="Copperplate Gothic Light" pitchFamily="34" charset="0"/>
                        </a:rPr>
                        <a:t>Děti</a:t>
                      </a:r>
                    </a:p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1-3 roky</a:t>
                      </a:r>
                    </a:p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4-6 roky</a:t>
                      </a:r>
                    </a:p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7-9 let</a:t>
                      </a:r>
                    </a:p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10-14 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mtClean="0">
                        <a:latin typeface="Copperplate Gothic Light" pitchFamily="34" charset="0"/>
                      </a:endParaRPr>
                    </a:p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20-60</a:t>
                      </a:r>
                    </a:p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20-80</a:t>
                      </a:r>
                    </a:p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20-100</a:t>
                      </a:r>
                    </a:p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20-100</a:t>
                      </a:r>
                      <a:endParaRPr lang="en-US">
                        <a:latin typeface="Copperplate Gothic Light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cs-CZ" b="1" smtClean="0">
                          <a:latin typeface="Copperplate Gothic Light" pitchFamily="34" charset="0"/>
                        </a:rPr>
                        <a:t>Dospívající</a:t>
                      </a:r>
                      <a:r>
                        <a:rPr lang="cs-CZ" b="1" baseline="0" smtClean="0">
                          <a:latin typeface="Copperplate Gothic Light" pitchFamily="34" charset="0"/>
                        </a:rPr>
                        <a:t> a dospělí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30-100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28860" y="6286520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mtClean="0">
                <a:latin typeface="Copperplate Gothic Light" pitchFamily="34" charset="0"/>
              </a:rPr>
              <a:t>Odhadované hodnoty pro příjem</a:t>
            </a:r>
            <a:endParaRPr lang="en-US">
              <a:latin typeface="Copperplate Gothic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latin typeface="Copperplate Gothic Light" pitchFamily="34" charset="0"/>
              </a:rPr>
              <a:t>ZDROJE...</a:t>
            </a:r>
            <a:endParaRPr lang="en-US" b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mtClean="0"/>
          </a:p>
          <a:p>
            <a:r>
              <a:rPr lang="cs-CZ" smtClean="0"/>
              <a:t> </a:t>
            </a:r>
            <a:endParaRPr lang="en-US"/>
          </a:p>
        </p:txBody>
      </p:sp>
      <p:pic>
        <p:nvPicPr>
          <p:cNvPr id="6" name="Picture 5" descr="GLU2e4894_vej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33648">
            <a:off x="3786182" y="2428868"/>
            <a:ext cx="2340441" cy="1771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hlavkov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285728"/>
            <a:ext cx="1642112" cy="1247267"/>
          </a:xfrm>
          <a:prstGeom prst="rect">
            <a:avLst/>
          </a:prstGeom>
        </p:spPr>
      </p:pic>
      <p:pic>
        <p:nvPicPr>
          <p:cNvPr id="8" name="Picture 7" descr="hovezi maso_230x15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0298" y="1285860"/>
            <a:ext cx="2190750" cy="1457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2044610-img-nej-houbar-houby-kosik-sbirani-hu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65005" y="357166"/>
            <a:ext cx="2786082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healhy-grain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1500174"/>
            <a:ext cx="2087880" cy="1390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kakao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6248" y="5072074"/>
            <a:ext cx="2085320" cy="1447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pivovarske-kvasnice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14546" y="5000636"/>
            <a:ext cx="1666870" cy="1666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vlo__ky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913086">
            <a:off x="2214546" y="3643314"/>
            <a:ext cx="1942140" cy="1264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230257slavky_skeble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68156" y="4857760"/>
            <a:ext cx="2775844" cy="200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Kukuř.-olej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4357694"/>
            <a:ext cx="1676945" cy="223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rajcata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3071810"/>
            <a:ext cx="2020188" cy="1340454"/>
          </a:xfrm>
          <a:prstGeom prst="rect">
            <a:avLst/>
          </a:prstGeom>
        </p:spPr>
      </p:pic>
      <p:pic>
        <p:nvPicPr>
          <p:cNvPr id="5" name="Picture 4" descr="vy-mozna-mate-zhuntovana-jatra-ale-prase-ne-1-prev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369167">
            <a:off x="5929322" y="2643182"/>
            <a:ext cx="3000396" cy="1757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hite-male-1720208_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642918"/>
            <a:ext cx="3901440" cy="39014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400" y="3000372"/>
            <a:ext cx="8520600" cy="1108400"/>
          </a:xfrm>
        </p:spPr>
        <p:txBody>
          <a:bodyPr/>
          <a:lstStyle/>
          <a:p>
            <a:pPr algn="ctr"/>
            <a:r>
              <a:rPr lang="cs-CZ" b="1" i="1" smtClean="0">
                <a:latin typeface="Copperplate Gothic Light" pitchFamily="34" charset="0"/>
              </a:rPr>
              <a:t>kobalt</a:t>
            </a:r>
            <a:endParaRPr lang="en-US" b="1" i="1">
              <a:latin typeface="Copperplate Gothic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latin typeface="Copperplate Gothic Light" pitchFamily="34" charset="0"/>
              </a:rPr>
              <a:t>KOBALT</a:t>
            </a:r>
            <a:r>
              <a:rPr lang="cs-CZ" smtClean="0">
                <a:latin typeface="Copperplate Gothic Light" pitchFamily="34" charset="0"/>
              </a:rPr>
              <a:t>						</a:t>
            </a:r>
            <a:r>
              <a:rPr lang="cs-CZ" b="1" smtClean="0">
                <a:solidFill>
                  <a:srgbClr val="C1935B"/>
                </a:solidFill>
                <a:latin typeface="Copperplate Gothic Light" pitchFamily="34" charset="0"/>
              </a:rPr>
              <a:t>Co</a:t>
            </a:r>
            <a:endParaRPr lang="en-US" b="1">
              <a:solidFill>
                <a:srgbClr val="C1935B"/>
              </a:solidFill>
              <a:latin typeface="Copperplate Gothic Light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58" y="1643050"/>
            <a:ext cx="8546580" cy="4724325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cs-CZ" dirty="0" smtClean="0">
                <a:latin typeface="Copperplate Gothic Light" pitchFamily="34" charset="0"/>
              </a:rPr>
              <a:t> Součást </a:t>
            </a:r>
            <a:r>
              <a:rPr lang="cs-CZ" b="1" dirty="0" smtClean="0">
                <a:latin typeface="Copperplate Gothic Light" pitchFamily="34" charset="0"/>
              </a:rPr>
              <a:t>vitaminu B12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>
                <a:latin typeface="Copperplate Gothic Light" pitchFamily="34" charset="0"/>
              </a:rPr>
              <a:t> Důležitý pro správnou funkci enzymu (</a:t>
            </a:r>
            <a:r>
              <a:rPr lang="cs-CZ" dirty="0" err="1" smtClean="0">
                <a:latin typeface="Copperplate Gothic Light" pitchFamily="34" charset="0"/>
              </a:rPr>
              <a:t>methionin</a:t>
            </a:r>
            <a:r>
              <a:rPr lang="cs-CZ" dirty="0" smtClean="0">
                <a:latin typeface="Copperplate Gothic Light" pitchFamily="34" charset="0"/>
              </a:rPr>
              <a:t> aminopeptidázou- translace DNA a RNA)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>
                <a:latin typeface="Copperplate Gothic Light" pitchFamily="34" charset="0"/>
              </a:rPr>
              <a:t> Důležitý pro normální funkci buněk, především kostní dřeně, nervového a zažívacího systému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>
                <a:latin typeface="Copperplate Gothic Light" pitchFamily="34" charset="0"/>
              </a:rPr>
              <a:t> DDD je </a:t>
            </a:r>
            <a:r>
              <a:rPr lang="cs-CZ" b="1" dirty="0" smtClean="0">
                <a:latin typeface="Copperplate Gothic Light" pitchFamily="34" charset="0"/>
              </a:rPr>
              <a:t>nestanoveno - </a:t>
            </a:r>
            <a:r>
              <a:rPr lang="cs-CZ" dirty="0" smtClean="0">
                <a:latin typeface="Copperplate Gothic Light" pitchFamily="34" charset="0"/>
              </a:rPr>
              <a:t>zahrnutá v denní potřebě vitaminu B12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>
                <a:latin typeface="Copperplate Gothic Light" pitchFamily="34" charset="0"/>
              </a:rPr>
              <a:t> Deficit- u  veganů, u osob se sníženou tvorbou vnitřního faktoru, u osob po gastrektomii, u osob s malabsorpčním syndromem, </a:t>
            </a:r>
            <a:r>
              <a:rPr lang="cs-CZ" dirty="0" err="1" smtClean="0">
                <a:latin typeface="Copperplate Gothic Light" pitchFamily="34" charset="0"/>
              </a:rPr>
              <a:t>makrocytární</a:t>
            </a:r>
            <a:r>
              <a:rPr lang="cs-CZ" dirty="0" smtClean="0">
                <a:latin typeface="Copperplate Gothic Light" pitchFamily="34" charset="0"/>
              </a:rPr>
              <a:t> a perniciózní anémie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>
                <a:latin typeface="Copperplate Gothic Light" pitchFamily="34" charset="0"/>
              </a:rPr>
              <a:t>Toxicita- byla pozorována u zvířat při vysokém přívodu anorganického Co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latin typeface="Copperplate Gothic Light" pitchFamily="34" charset="0"/>
              </a:rPr>
              <a:t>ZDROJE...</a:t>
            </a:r>
            <a:endParaRPr lang="en-US" b="1"/>
          </a:p>
        </p:txBody>
      </p:sp>
      <p:pic>
        <p:nvPicPr>
          <p:cNvPr id="4" name="Picture 3" descr="52209-kureci-maso-653x3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4857760"/>
            <a:ext cx="2919736" cy="1640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95909308264_yfyxqwqdrkprnszprwa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0892" y="500042"/>
            <a:ext cx="1619778" cy="1614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1444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554" y="214290"/>
            <a:ext cx="3478308" cy="2309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230257slavky_skebl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7884" y="4490064"/>
            <a:ext cx="3286116" cy="2367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jatra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985354">
            <a:off x="3357554" y="2457158"/>
            <a:ext cx="3057523" cy="2595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lusteniny-v-lete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131510">
            <a:off x="214282" y="3143248"/>
            <a:ext cx="2960370" cy="1851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bio-fair-trade-cerny-caj-Darjeeling-STGFOP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9737">
            <a:off x="357158" y="1357298"/>
            <a:ext cx="27432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cokolada_62ze5px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441498">
            <a:off x="357158" y="5000636"/>
            <a:ext cx="2911428" cy="1616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20150818-coffee-beans-shutterstock_71813833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21060981">
            <a:off x="6337166" y="2696268"/>
            <a:ext cx="2667019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acter-holding-question-ma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244" y="1328583"/>
            <a:ext cx="3587512" cy="4200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latin typeface="Copperplate Gothic Light" pitchFamily="34" charset="0"/>
              </a:rPr>
              <a:t>Literatura...</a:t>
            </a:r>
            <a:endParaRPr lang="en-US" b="1">
              <a:latin typeface="Copperplate Gothic Light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357298"/>
            <a:ext cx="8520600" cy="4748335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cs-CZ" sz="1400" i="1" smtClean="0">
                <a:latin typeface="Copperplate Gothic Light" pitchFamily="34" charset="0"/>
              </a:rPr>
              <a:t> Referenční hodnoty pro příjem živin</a:t>
            </a:r>
            <a:r>
              <a:rPr lang="cs-CZ" sz="1400" smtClean="0">
                <a:latin typeface="Copperplate Gothic Light" pitchFamily="34" charset="0"/>
              </a:rPr>
              <a:t>. V ČR 1. vyd. Praha: Společnost pro výživu, 2011, 192 s. ISBN 978-80-254-6987-3.</a:t>
            </a:r>
          </a:p>
          <a:p>
            <a:pPr>
              <a:buFont typeface="Wingdings" pitchFamily="2" charset="2"/>
              <a:buChar char="q"/>
            </a:pPr>
            <a:r>
              <a:rPr lang="cs-CZ" sz="1400" smtClean="0">
                <a:latin typeface="Copperplate Gothic Light" pitchFamily="34" charset="0"/>
              </a:rPr>
              <a:t> </a:t>
            </a:r>
            <a:r>
              <a:rPr lang="en-US" sz="1400" smtClean="0">
                <a:latin typeface="Copperplate Gothic Light" pitchFamily="34" charset="0"/>
              </a:rPr>
              <a:t>Mahan, K. Raymond, J. </a:t>
            </a:r>
            <a:r>
              <a:rPr lang="en-US" sz="1400" i="1" smtClean="0">
                <a:latin typeface="Copperplate Gothic Light" pitchFamily="34" charset="0"/>
              </a:rPr>
              <a:t>Krause‘s food and nutrition care process. </a:t>
            </a:r>
            <a:r>
              <a:rPr lang="en-US" sz="1400" smtClean="0">
                <a:latin typeface="Copperplate Gothic Light" pitchFamily="34" charset="0"/>
              </a:rPr>
              <a:t>13. </a:t>
            </a:r>
            <a:r>
              <a:rPr lang="en-US" sz="1400" err="1" smtClean="0">
                <a:latin typeface="Copperplate Gothic Light" pitchFamily="34" charset="0"/>
              </a:rPr>
              <a:t>vyd</a:t>
            </a:r>
            <a:r>
              <a:rPr lang="en-US" sz="1400" smtClean="0">
                <a:latin typeface="Copperplate Gothic Light" pitchFamily="34" charset="0"/>
              </a:rPr>
              <a:t>. Saunders, 2011, 1248 s. ISBN 9781437722338.</a:t>
            </a:r>
          </a:p>
          <a:p>
            <a:pPr>
              <a:buFont typeface="Wingdings" pitchFamily="2" charset="2"/>
              <a:buChar char="q"/>
            </a:pPr>
            <a:r>
              <a:rPr lang="cs-CZ" sz="1400" smtClean="0">
                <a:latin typeface="Copperplate Gothic Light" pitchFamily="34" charset="0"/>
              </a:rPr>
              <a:t> Velíšek J., Hajšlová J., </a:t>
            </a:r>
            <a:r>
              <a:rPr lang="cs-CZ" sz="1400" i="1" smtClean="0">
                <a:latin typeface="Copperplate Gothic Light" pitchFamily="34" charset="0"/>
              </a:rPr>
              <a:t>Chemie potravin 1</a:t>
            </a:r>
            <a:r>
              <a:rPr lang="cs-CZ" sz="1400" smtClean="0">
                <a:latin typeface="Copperplate Gothic Light" pitchFamily="34" charset="0"/>
              </a:rPr>
              <a:t>, 3 vyd. OSSIS, 2009, 602 s. ISBN 978-80-86659-15-2 </a:t>
            </a:r>
          </a:p>
          <a:p>
            <a:pPr>
              <a:buFont typeface="Wingdings" pitchFamily="2" charset="2"/>
              <a:buChar char="q"/>
            </a:pPr>
            <a:r>
              <a:rPr lang="cs-CZ" sz="1400" smtClean="0">
                <a:latin typeface="Copperplate Gothic Light" pitchFamily="34" charset="0"/>
              </a:rPr>
              <a:t> SZU, odkaz (přistup říjen 2016): </a:t>
            </a:r>
            <a:r>
              <a:rPr lang="cs-CZ" sz="1400" smtClean="0">
                <a:latin typeface="Copperplate Gothic Light" pitchFamily="34" charset="0"/>
                <a:hlinkClick r:id="rId2"/>
              </a:rPr>
              <a:t>http://www.szu.cz/uploads/documents/chzp/prednasky/Voda/Kozisek_Fluoridy_Milovy_2012.pdf?highlightWords=pitn%C3%A1+voda</a:t>
            </a:r>
            <a:endParaRPr lang="cs-CZ" sz="1400" smtClean="0">
              <a:latin typeface="Copperplate Gothic Light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1400" smtClean="0"/>
              <a:t> </a:t>
            </a:r>
            <a:r>
              <a:rPr lang="en-US" sz="1400" smtClean="0">
                <a:hlinkClick r:id="rId3"/>
              </a:rPr>
              <a:t>https://www.dge.de/wissenschaft/referenzwerte/selen/</a:t>
            </a:r>
            <a:r>
              <a:rPr lang="cs-CZ" sz="140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cs-CZ" sz="1400" smtClean="0">
                <a:hlinkClick r:id="rId4"/>
              </a:rPr>
              <a:t>https://is.muni.cz/auth/th/40179/lf_d/disertacni_prace_1.pdf</a:t>
            </a:r>
            <a:endParaRPr lang="cs-CZ" sz="1400" smtClean="0"/>
          </a:p>
          <a:p>
            <a:pPr>
              <a:buFont typeface="Wingdings" pitchFamily="2" charset="2"/>
              <a:buChar char="q"/>
            </a:pPr>
            <a:r>
              <a:rPr lang="en-US" sz="1400" smtClean="0">
                <a:hlinkClick r:id="rId5"/>
              </a:rPr>
              <a:t>http://is.muni.cz/th/258874/lf_b/Fluor_nejen_pro_zuby_dobry.pdf</a:t>
            </a:r>
            <a:endParaRPr lang="cs-CZ" sz="1400" smtClean="0"/>
          </a:p>
          <a:p>
            <a:pPr>
              <a:buFont typeface="Wingdings" pitchFamily="2" charset="2"/>
              <a:buChar char="q"/>
            </a:pPr>
            <a:r>
              <a:rPr lang="en-US" sz="1400" smtClean="0">
                <a:hlinkClick r:id="rId6"/>
              </a:rPr>
              <a:t>https://ndb.nal.usda.gov/ndb/nutrients/report?nutrient1=317&amp;nutrient2=&amp;nutrient3=&amp;&amp;max=25&amp;subset=0&amp;offset=0&amp;sort=c&amp;totCount=6898&amp;measureby=g</a:t>
            </a:r>
            <a:endParaRPr lang="cs-CZ" sz="1400" smtClean="0"/>
          </a:p>
          <a:p>
            <a:pPr>
              <a:buFont typeface="Wingdings" pitchFamily="2" charset="2"/>
              <a:buChar char="q"/>
            </a:pPr>
            <a:r>
              <a:rPr lang="en-US" sz="1400" smtClean="0">
                <a:hlinkClick r:id="rId7"/>
              </a:rPr>
              <a:t>http://onlinelibrary.wiley.com/doi/10.1111/obr.12026/epdf</a:t>
            </a:r>
            <a:r>
              <a:rPr lang="cs-CZ" sz="1400" smtClean="0"/>
              <a:t> </a:t>
            </a:r>
            <a:endParaRPr lang="en-US" sz="1400" smtClean="0"/>
          </a:p>
          <a:p>
            <a:pPr>
              <a:buFont typeface="Wingdings" pitchFamily="2" charset="2"/>
              <a:buChar char="q"/>
            </a:pPr>
            <a:endParaRPr lang="en-US" sz="1600" smtClean="0"/>
          </a:p>
          <a:p>
            <a:pPr>
              <a:buFont typeface="Wingdings" pitchFamily="2" charset="2"/>
              <a:buChar char="q"/>
            </a:pPr>
            <a:endParaRPr lang="cs-CZ" smtClean="0"/>
          </a:p>
          <a:p>
            <a:pPr>
              <a:buFont typeface="Wingdings" pitchFamily="2" charset="2"/>
              <a:buChar char="q"/>
            </a:pPr>
            <a:endParaRPr lang="cs-CZ" smtClean="0"/>
          </a:p>
          <a:p>
            <a:endParaRPr lang="cs-CZ" smtClean="0"/>
          </a:p>
          <a:p>
            <a:pPr>
              <a:buFont typeface="Wingdings" pitchFamily="2" charset="2"/>
              <a:buChar char="q"/>
            </a:pPr>
            <a:endParaRPr lang="cs-CZ" smtClean="0">
              <a:latin typeface="Copperplate Gothic Light" pitchFamily="34" charset="0"/>
            </a:endParaRPr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ristmas-570265_19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644"/>
            <a:ext cx="9144000" cy="6462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latin typeface="Copperplate Gothic Light" pitchFamily="34" charset="0"/>
              </a:rPr>
              <a:t>JOD	</a:t>
            </a:r>
            <a:r>
              <a:rPr lang="cs-CZ" smtClean="0">
                <a:latin typeface="Copperplate Gothic Light" pitchFamily="34" charset="0"/>
              </a:rPr>
              <a:t>						</a:t>
            </a:r>
            <a:r>
              <a:rPr lang="cs-CZ" b="1" smtClean="0">
                <a:solidFill>
                  <a:srgbClr val="C1935B"/>
                </a:solidFill>
                <a:latin typeface="Copperplate Gothic Light" pitchFamily="34" charset="0"/>
              </a:rPr>
              <a:t>I</a:t>
            </a:r>
            <a:endParaRPr lang="en-US" b="1">
              <a:solidFill>
                <a:srgbClr val="C1935B"/>
              </a:solidFill>
              <a:latin typeface="Copperplate Gothic Light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282" y="1643050"/>
            <a:ext cx="8520600" cy="4472000"/>
          </a:xfrm>
        </p:spPr>
        <p:txBody>
          <a:bodyPr anchor="ctr"/>
          <a:lstStyle/>
          <a:p>
            <a:endParaRPr lang="cs-CZ" smtClean="0">
              <a:latin typeface="Copperplate Gothic Light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mtClean="0">
              <a:latin typeface="Copperplate Gothic Light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mtClean="0">
              <a:latin typeface="Copperplate Gothic Light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mtClean="0">
                <a:latin typeface="Copperplate Gothic Light" pitchFamily="34" charset="0"/>
              </a:rPr>
              <a:t> Součást hormonu štitné žlázy (thyroxin a trijodthyronin)</a:t>
            </a:r>
            <a:endParaRPr lang="en-US" smtClean="0">
              <a:latin typeface="Copperplate Gothic Light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mtClean="0">
                <a:latin typeface="Copperplate Gothic Light" pitchFamily="34" charset="0"/>
              </a:rPr>
              <a:t> Funkce:</a:t>
            </a:r>
          </a:p>
          <a:p>
            <a:pPr marL="361950" lvl="1">
              <a:buFont typeface="Wingdings" pitchFamily="2" charset="2"/>
              <a:buChar char="q"/>
            </a:pPr>
            <a:r>
              <a:rPr lang="cs-CZ" sz="1600" smtClean="0">
                <a:latin typeface="Copperplate Gothic Light" pitchFamily="34" charset="0"/>
              </a:rPr>
              <a:t> přispívá</a:t>
            </a:r>
            <a:r>
              <a:rPr lang="en-US" sz="1600" smtClean="0">
                <a:latin typeface="Copperplate Gothic Light" pitchFamily="34" charset="0"/>
              </a:rPr>
              <a:t> k </a:t>
            </a:r>
            <a:r>
              <a:rPr lang="en-US" sz="1600" err="1" smtClean="0">
                <a:latin typeface="Copperplate Gothic Light" pitchFamily="34" charset="0"/>
              </a:rPr>
              <a:t>normální</a:t>
            </a:r>
            <a:r>
              <a:rPr lang="en-US" sz="1600" smtClean="0">
                <a:latin typeface="Copperplate Gothic Light" pitchFamily="34" charset="0"/>
              </a:rPr>
              <a:t> </a:t>
            </a:r>
            <a:r>
              <a:rPr lang="en-US" sz="1600" err="1" smtClean="0">
                <a:latin typeface="Copperplate Gothic Light" pitchFamily="34" charset="0"/>
              </a:rPr>
              <a:t>tvorbě</a:t>
            </a:r>
            <a:r>
              <a:rPr lang="en-US" sz="1600" smtClean="0">
                <a:latin typeface="Copperplate Gothic Light" pitchFamily="34" charset="0"/>
              </a:rPr>
              <a:t> </a:t>
            </a:r>
            <a:r>
              <a:rPr lang="en-US" sz="1600" err="1" smtClean="0">
                <a:latin typeface="Copperplate Gothic Light" pitchFamily="34" charset="0"/>
              </a:rPr>
              <a:t>hormonů</a:t>
            </a:r>
            <a:r>
              <a:rPr lang="en-US" sz="1600" smtClean="0">
                <a:latin typeface="Copperplate Gothic Light" pitchFamily="34" charset="0"/>
              </a:rPr>
              <a:t> </a:t>
            </a:r>
            <a:r>
              <a:rPr lang="en-US" sz="1600" err="1" smtClean="0">
                <a:latin typeface="Copperplate Gothic Light" pitchFamily="34" charset="0"/>
              </a:rPr>
              <a:t>štítné</a:t>
            </a:r>
            <a:r>
              <a:rPr lang="en-US" sz="1600" smtClean="0">
                <a:latin typeface="Copperplate Gothic Light" pitchFamily="34" charset="0"/>
              </a:rPr>
              <a:t> </a:t>
            </a:r>
            <a:r>
              <a:rPr lang="en-US" sz="1600" err="1" smtClean="0">
                <a:latin typeface="Copperplate Gothic Light" pitchFamily="34" charset="0"/>
              </a:rPr>
              <a:t>žlázy</a:t>
            </a:r>
            <a:r>
              <a:rPr lang="en-US" sz="1600" smtClean="0">
                <a:latin typeface="Copperplate Gothic Light" pitchFamily="34" charset="0"/>
              </a:rPr>
              <a:t> </a:t>
            </a:r>
            <a:endParaRPr lang="cs-CZ" sz="1600" smtClean="0">
              <a:latin typeface="Copperplate Gothic Light" pitchFamily="34" charset="0"/>
            </a:endParaRPr>
          </a:p>
          <a:p>
            <a:pPr marL="361950" lvl="1">
              <a:buFont typeface="Wingdings" pitchFamily="2" charset="2"/>
              <a:buChar char="q"/>
            </a:pPr>
            <a:r>
              <a:rPr lang="cs-CZ" sz="1600" smtClean="0">
                <a:latin typeface="Copperplate Gothic Light" pitchFamily="34" charset="0"/>
              </a:rPr>
              <a:t> přispívá</a:t>
            </a:r>
            <a:r>
              <a:rPr lang="en-US" sz="1600" smtClean="0">
                <a:latin typeface="Copperplate Gothic Light" pitchFamily="34" charset="0"/>
              </a:rPr>
              <a:t> k </a:t>
            </a:r>
            <a:r>
              <a:rPr lang="en-US" sz="1600" err="1" smtClean="0">
                <a:latin typeface="Copperplate Gothic Light" pitchFamily="34" charset="0"/>
              </a:rPr>
              <a:t>normální</a:t>
            </a:r>
            <a:r>
              <a:rPr lang="en-US" sz="1600" smtClean="0">
                <a:latin typeface="Copperplate Gothic Light" pitchFamily="34" charset="0"/>
              </a:rPr>
              <a:t> </a:t>
            </a:r>
            <a:r>
              <a:rPr lang="en-US" sz="1600" err="1" smtClean="0">
                <a:latin typeface="Copperplate Gothic Light" pitchFamily="34" charset="0"/>
              </a:rPr>
              <a:t>činnosti</a:t>
            </a:r>
            <a:r>
              <a:rPr lang="cs-CZ" sz="1600" smtClean="0">
                <a:latin typeface="Copperplate Gothic Light" pitchFamily="34" charset="0"/>
              </a:rPr>
              <a:t> </a:t>
            </a:r>
            <a:r>
              <a:rPr lang="en-US" sz="1600" err="1" smtClean="0">
                <a:latin typeface="Copperplate Gothic Light" pitchFamily="34" charset="0"/>
              </a:rPr>
              <a:t>štítné</a:t>
            </a:r>
            <a:r>
              <a:rPr lang="en-US" sz="1600" smtClean="0">
                <a:latin typeface="Copperplate Gothic Light" pitchFamily="34" charset="0"/>
              </a:rPr>
              <a:t> </a:t>
            </a:r>
            <a:r>
              <a:rPr lang="en-US" sz="1600" err="1" smtClean="0">
                <a:latin typeface="Copperplate Gothic Light" pitchFamily="34" charset="0"/>
              </a:rPr>
              <a:t>žlázy</a:t>
            </a:r>
            <a:endParaRPr lang="cs-CZ" sz="1600" smtClean="0">
              <a:latin typeface="Copperplate Gothic Light" pitchFamily="34" charset="0"/>
            </a:endParaRPr>
          </a:p>
          <a:p>
            <a:pPr marL="361950" lvl="1">
              <a:buFont typeface="Wingdings" pitchFamily="2" charset="2"/>
              <a:buChar char="q"/>
            </a:pPr>
            <a:r>
              <a:rPr lang="en-US" sz="1600" err="1" smtClean="0">
                <a:latin typeface="Copperplate Gothic Light" pitchFamily="34" charset="0"/>
              </a:rPr>
              <a:t>přispívá</a:t>
            </a:r>
            <a:r>
              <a:rPr lang="en-US" sz="1600" smtClean="0">
                <a:latin typeface="Copperplate Gothic Light" pitchFamily="34" charset="0"/>
              </a:rPr>
              <a:t> k </a:t>
            </a:r>
            <a:r>
              <a:rPr lang="en-US" sz="1600" err="1" smtClean="0">
                <a:latin typeface="Copperplate Gothic Light" pitchFamily="34" charset="0"/>
              </a:rPr>
              <a:t>normálním</a:t>
            </a:r>
            <a:r>
              <a:rPr lang="en-US" sz="1600" smtClean="0">
                <a:latin typeface="Copperplate Gothic Light" pitchFamily="34" charset="0"/>
              </a:rPr>
              <a:t> </a:t>
            </a:r>
            <a:r>
              <a:rPr lang="en-US" sz="1600" err="1" smtClean="0">
                <a:latin typeface="Copperplate Gothic Light" pitchFamily="34" charset="0"/>
              </a:rPr>
              <a:t>rozpoznávacím</a:t>
            </a:r>
            <a:r>
              <a:rPr lang="en-US" sz="1600" smtClean="0">
                <a:latin typeface="Copperplate Gothic Light" pitchFamily="34" charset="0"/>
              </a:rPr>
              <a:t> </a:t>
            </a:r>
            <a:r>
              <a:rPr lang="en-US" sz="1600" err="1" smtClean="0">
                <a:latin typeface="Copperplate Gothic Light" pitchFamily="34" charset="0"/>
              </a:rPr>
              <a:t>funkcím</a:t>
            </a:r>
            <a:r>
              <a:rPr lang="en-US" sz="1600" smtClean="0">
                <a:latin typeface="Copperplate Gothic Light" pitchFamily="34" charset="0"/>
              </a:rPr>
              <a:t>.</a:t>
            </a:r>
          </a:p>
          <a:p>
            <a:pPr marL="361950" lvl="1">
              <a:buFont typeface="Wingdings" pitchFamily="2" charset="2"/>
              <a:buChar char="q"/>
            </a:pPr>
            <a:r>
              <a:rPr lang="cs-CZ" sz="1600" smtClean="0">
                <a:latin typeface="Copperplate Gothic Light" pitchFamily="34" charset="0"/>
              </a:rPr>
              <a:t> </a:t>
            </a:r>
            <a:r>
              <a:rPr lang="en-US" sz="1600" err="1" smtClean="0">
                <a:latin typeface="Copperplate Gothic Light" pitchFamily="34" charset="0"/>
              </a:rPr>
              <a:t>přispívá</a:t>
            </a:r>
            <a:r>
              <a:rPr lang="en-US" sz="1600" smtClean="0">
                <a:latin typeface="Copperplate Gothic Light" pitchFamily="34" charset="0"/>
              </a:rPr>
              <a:t> k </a:t>
            </a:r>
            <a:r>
              <a:rPr lang="en-US" sz="1600" err="1" smtClean="0">
                <a:latin typeface="Copperplate Gothic Light" pitchFamily="34" charset="0"/>
              </a:rPr>
              <a:t>normálnímu</a:t>
            </a:r>
            <a:r>
              <a:rPr lang="en-US" sz="1600" smtClean="0">
                <a:latin typeface="Copperplate Gothic Light" pitchFamily="34" charset="0"/>
              </a:rPr>
              <a:t> </a:t>
            </a:r>
            <a:r>
              <a:rPr lang="en-US" sz="1600" err="1" smtClean="0">
                <a:latin typeface="Copperplate Gothic Light" pitchFamily="34" charset="0"/>
              </a:rPr>
              <a:t>energetickému</a:t>
            </a:r>
            <a:r>
              <a:rPr lang="en-US" sz="1600" smtClean="0">
                <a:latin typeface="Copperplate Gothic Light" pitchFamily="34" charset="0"/>
              </a:rPr>
              <a:t> </a:t>
            </a:r>
            <a:r>
              <a:rPr lang="en-US" sz="1600" err="1" smtClean="0">
                <a:latin typeface="Copperplate Gothic Light" pitchFamily="34" charset="0"/>
              </a:rPr>
              <a:t>metabolismu</a:t>
            </a:r>
            <a:r>
              <a:rPr lang="en-US" sz="1600" smtClean="0">
                <a:latin typeface="Copperplate Gothic Light" pitchFamily="34" charset="0"/>
              </a:rPr>
              <a:t>.</a:t>
            </a:r>
          </a:p>
          <a:p>
            <a:pPr marL="361950" lvl="1">
              <a:buFont typeface="Wingdings" pitchFamily="2" charset="2"/>
              <a:buChar char="q"/>
            </a:pPr>
            <a:r>
              <a:rPr lang="cs-CZ" sz="1600" smtClean="0">
                <a:latin typeface="Copperplate Gothic Light" pitchFamily="34" charset="0"/>
              </a:rPr>
              <a:t> </a:t>
            </a:r>
            <a:r>
              <a:rPr lang="en-US" sz="1600" err="1" smtClean="0">
                <a:latin typeface="Copperplate Gothic Light" pitchFamily="34" charset="0"/>
              </a:rPr>
              <a:t>přispívá</a:t>
            </a:r>
            <a:r>
              <a:rPr lang="en-US" sz="1600" smtClean="0">
                <a:latin typeface="Copperplate Gothic Light" pitchFamily="34" charset="0"/>
              </a:rPr>
              <a:t> k </a:t>
            </a:r>
            <a:r>
              <a:rPr lang="en-US" sz="1600" err="1" smtClean="0">
                <a:latin typeface="Copperplate Gothic Light" pitchFamily="34" charset="0"/>
              </a:rPr>
              <a:t>normální</a:t>
            </a:r>
            <a:r>
              <a:rPr lang="en-US" sz="1600" smtClean="0">
                <a:latin typeface="Copperplate Gothic Light" pitchFamily="34" charset="0"/>
              </a:rPr>
              <a:t> </a:t>
            </a:r>
            <a:r>
              <a:rPr lang="en-US" sz="1600" err="1" smtClean="0">
                <a:latin typeface="Copperplate Gothic Light" pitchFamily="34" charset="0"/>
              </a:rPr>
              <a:t>činnosti</a:t>
            </a:r>
            <a:r>
              <a:rPr lang="en-US" sz="1600" smtClean="0">
                <a:latin typeface="Copperplate Gothic Light" pitchFamily="34" charset="0"/>
              </a:rPr>
              <a:t> </a:t>
            </a:r>
            <a:r>
              <a:rPr lang="en-US" sz="1600" err="1" smtClean="0">
                <a:latin typeface="Copperplate Gothic Light" pitchFamily="34" charset="0"/>
              </a:rPr>
              <a:t>nervové</a:t>
            </a:r>
            <a:r>
              <a:rPr lang="en-US" sz="1600" smtClean="0">
                <a:latin typeface="Copperplate Gothic Light" pitchFamily="34" charset="0"/>
              </a:rPr>
              <a:t> </a:t>
            </a:r>
            <a:r>
              <a:rPr lang="en-US" sz="1600" err="1" smtClean="0">
                <a:latin typeface="Copperplate Gothic Light" pitchFamily="34" charset="0"/>
              </a:rPr>
              <a:t>soustavy</a:t>
            </a:r>
            <a:r>
              <a:rPr lang="en-US" sz="1600" smtClean="0">
                <a:latin typeface="Copperplate Gothic Light" pitchFamily="34" charset="0"/>
              </a:rPr>
              <a:t>.</a:t>
            </a:r>
          </a:p>
          <a:p>
            <a:pPr marL="361950" lvl="1">
              <a:buFont typeface="Wingdings" pitchFamily="2" charset="2"/>
              <a:buChar char="q"/>
            </a:pPr>
            <a:r>
              <a:rPr lang="cs-CZ" sz="1600" smtClean="0">
                <a:latin typeface="Copperplate Gothic Light" pitchFamily="34" charset="0"/>
              </a:rPr>
              <a:t> </a:t>
            </a:r>
            <a:r>
              <a:rPr lang="en-US" sz="1600" err="1" smtClean="0">
                <a:latin typeface="Copperplate Gothic Light" pitchFamily="34" charset="0"/>
              </a:rPr>
              <a:t>přispívá</a:t>
            </a:r>
            <a:r>
              <a:rPr lang="en-US" sz="1600" smtClean="0">
                <a:latin typeface="Copperplate Gothic Light" pitchFamily="34" charset="0"/>
              </a:rPr>
              <a:t> k </a:t>
            </a:r>
            <a:r>
              <a:rPr lang="en-US" sz="1600" err="1" smtClean="0">
                <a:latin typeface="Copperplate Gothic Light" pitchFamily="34" charset="0"/>
              </a:rPr>
              <a:t>udržení</a:t>
            </a:r>
            <a:r>
              <a:rPr lang="en-US" sz="1600" smtClean="0">
                <a:latin typeface="Copperplate Gothic Light" pitchFamily="34" charset="0"/>
              </a:rPr>
              <a:t> </a:t>
            </a:r>
            <a:r>
              <a:rPr lang="en-US" sz="1600" err="1" smtClean="0">
                <a:latin typeface="Copperplate Gothic Light" pitchFamily="34" charset="0"/>
              </a:rPr>
              <a:t>normálního</a:t>
            </a:r>
            <a:r>
              <a:rPr lang="en-US" sz="1600" smtClean="0">
                <a:latin typeface="Copperplate Gothic Light" pitchFamily="34" charset="0"/>
              </a:rPr>
              <a:t> </a:t>
            </a:r>
            <a:r>
              <a:rPr lang="en-US" sz="1600" err="1" smtClean="0">
                <a:latin typeface="Copperplate Gothic Light" pitchFamily="34" charset="0"/>
              </a:rPr>
              <a:t>stavu</a:t>
            </a:r>
            <a:r>
              <a:rPr lang="en-US" sz="1600" smtClean="0">
                <a:latin typeface="Copperplate Gothic Light" pitchFamily="34" charset="0"/>
              </a:rPr>
              <a:t> </a:t>
            </a:r>
            <a:r>
              <a:rPr lang="en-US" sz="1600" err="1" smtClean="0">
                <a:latin typeface="Copperplate Gothic Light" pitchFamily="34" charset="0"/>
              </a:rPr>
              <a:t>pokožky</a:t>
            </a:r>
            <a:r>
              <a:rPr lang="en-US" sz="1600" smtClean="0">
                <a:latin typeface="Copperplate Gothic Light" pitchFamily="34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endParaRPr lang="cs-CZ" smtClean="0">
              <a:latin typeface="Copperplate Gothic Light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mtClean="0">
              <a:latin typeface="Copperplate Gothic Light" pitchFamily="34" charset="0"/>
            </a:endParaRPr>
          </a:p>
          <a:p>
            <a:endParaRPr lang="en-US">
              <a:latin typeface="Copperplate Gothic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one_med_stor_strum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0"/>
            <a:ext cx="2286016" cy="3476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571480"/>
            <a:ext cx="8520600" cy="5534153"/>
          </a:xfrm>
        </p:spPr>
        <p:txBody>
          <a:bodyPr/>
          <a:lstStyle/>
          <a:p>
            <a:pPr lvl="1">
              <a:buFont typeface="Wingdings" pitchFamily="2" charset="2"/>
              <a:buChar char="q"/>
            </a:pPr>
            <a:r>
              <a:rPr lang="cs-CZ" sz="1800" dirty="0" smtClean="0">
                <a:latin typeface="Copperplate Gothic Light" pitchFamily="34" charset="0"/>
              </a:rPr>
              <a:t>Deficit: </a:t>
            </a:r>
          </a:p>
          <a:p>
            <a:pPr marL="450850" lvl="4">
              <a:buFont typeface="Wingdings" pitchFamily="2" charset="2"/>
              <a:buChar char="q"/>
            </a:pPr>
            <a:r>
              <a:rPr lang="cs-CZ" sz="1600" dirty="0" smtClean="0">
                <a:latin typeface="Copperplate Gothic Light" pitchFamily="34" charset="0"/>
              </a:rPr>
              <a:t>endemická struma (hypertrofie </a:t>
            </a:r>
            <a:r>
              <a:rPr lang="cs-CZ" sz="1600" dirty="0" err="1" smtClean="0">
                <a:latin typeface="Copperplate Gothic Light" pitchFamily="34" charset="0"/>
              </a:rPr>
              <a:t>štitné</a:t>
            </a:r>
            <a:r>
              <a:rPr lang="cs-CZ" sz="1600" dirty="0" smtClean="0">
                <a:latin typeface="Copperplate Gothic Light" pitchFamily="34" charset="0"/>
              </a:rPr>
              <a:t> žlázy)</a:t>
            </a:r>
          </a:p>
          <a:p>
            <a:pPr marL="450850" lvl="1">
              <a:buFont typeface="Wingdings" pitchFamily="2" charset="2"/>
              <a:buChar char="q"/>
            </a:pPr>
            <a:r>
              <a:rPr lang="cs-CZ" sz="1600" dirty="0" smtClean="0">
                <a:latin typeface="Copperplate Gothic Light" pitchFamily="34" charset="0"/>
              </a:rPr>
              <a:t> </a:t>
            </a:r>
            <a:r>
              <a:rPr lang="cs-CZ" sz="1600" dirty="0" err="1" smtClean="0">
                <a:latin typeface="Copperplate Gothic Light" pitchFamily="34" charset="0"/>
              </a:rPr>
              <a:t>hypothyreóza</a:t>
            </a:r>
            <a:endParaRPr lang="cs-CZ" sz="1600" dirty="0" smtClean="0">
              <a:latin typeface="Copperplate Gothic Light" pitchFamily="34" charset="0"/>
            </a:endParaRPr>
          </a:p>
          <a:p>
            <a:pPr marL="450850" lvl="1">
              <a:buFont typeface="Wingdings" pitchFamily="2" charset="2"/>
              <a:buChar char="q"/>
            </a:pPr>
            <a:r>
              <a:rPr lang="cs-CZ" sz="1600" dirty="0" smtClean="0">
                <a:latin typeface="Copperplate Gothic Light" pitchFamily="34" charset="0"/>
              </a:rPr>
              <a:t>trpasličí růst, </a:t>
            </a:r>
          </a:p>
          <a:p>
            <a:pPr marL="450850" lvl="1">
              <a:buFont typeface="Wingdings" pitchFamily="2" charset="2"/>
              <a:buChar char="q"/>
            </a:pPr>
            <a:r>
              <a:rPr lang="cs-CZ" sz="1600" dirty="0" smtClean="0">
                <a:latin typeface="Copperplate Gothic Light" pitchFamily="34" charset="0"/>
              </a:rPr>
              <a:t>kretenismus , </a:t>
            </a:r>
          </a:p>
          <a:p>
            <a:pPr marL="450850" lvl="1">
              <a:buFont typeface="Wingdings" pitchFamily="2" charset="2"/>
              <a:buChar char="q"/>
            </a:pPr>
            <a:r>
              <a:rPr lang="cs-CZ" sz="1600" dirty="0" smtClean="0">
                <a:latin typeface="Copperplate Gothic Light" pitchFamily="34" charset="0"/>
              </a:rPr>
              <a:t>zvýšená potratovost, ...</a:t>
            </a:r>
          </a:p>
          <a:p>
            <a:pPr lvl="1">
              <a:buFont typeface="Wingdings" pitchFamily="2" charset="2"/>
              <a:buChar char="q"/>
            </a:pPr>
            <a:r>
              <a:rPr lang="cs-CZ" sz="1800" dirty="0" smtClean="0">
                <a:latin typeface="Copperplate Gothic Light" pitchFamily="34" charset="0"/>
              </a:rPr>
              <a:t> Strumigeny látky (</a:t>
            </a:r>
            <a:r>
              <a:rPr lang="cs-CZ" sz="1800" dirty="0" err="1" smtClean="0">
                <a:latin typeface="Copperplate Gothic Light" pitchFamily="34" charset="0"/>
              </a:rPr>
              <a:t>goitrogeny</a:t>
            </a:r>
            <a:r>
              <a:rPr lang="cs-CZ" sz="1800" dirty="0" smtClean="0">
                <a:latin typeface="Copperplate Gothic Light" pitchFamily="34" charset="0"/>
              </a:rPr>
              <a:t>)-  snižují činnost štítné žlázy</a:t>
            </a:r>
          </a:p>
          <a:p>
            <a:pPr marL="361950" lvl="1">
              <a:buFont typeface="Wingdings" pitchFamily="2" charset="2"/>
              <a:buChar char="q"/>
            </a:pPr>
            <a:r>
              <a:rPr lang="cs-CZ" sz="1600" dirty="0" smtClean="0">
                <a:latin typeface="Copperplate Gothic Light" pitchFamily="34" charset="0"/>
              </a:rPr>
              <a:t> sulfonamidy, dusičnany</a:t>
            </a:r>
          </a:p>
          <a:p>
            <a:endParaRPr lang="en-US" dirty="0"/>
          </a:p>
        </p:txBody>
      </p:sp>
      <p:pic>
        <p:nvPicPr>
          <p:cNvPr id="4" name="Picture 3" descr="eutiroidna strum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4000504"/>
            <a:ext cx="3857652" cy="2595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latin typeface="Copperplate Gothic Light" pitchFamily="34" charset="0"/>
              </a:rPr>
              <a:t>Zdravotný tvrzení....</a:t>
            </a:r>
            <a:endParaRPr lang="en-US" b="1">
              <a:latin typeface="Copperplate Gothic Light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633633"/>
            <a:ext cx="8520600" cy="4472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cs-CZ" smtClean="0">
              <a:latin typeface="Copperplate Gothic Light" pitchFamily="34" charset="0"/>
            </a:endParaRPr>
          </a:p>
          <a:p>
            <a:pPr algn="ctr"/>
            <a:r>
              <a:rPr lang="cs-CZ" sz="2000" smtClean="0">
                <a:latin typeface="Copperplate Gothic Light" pitchFamily="34" charset="0"/>
              </a:rPr>
              <a:t>Jód přispívá k normálním rozpoznávacím funkcím.</a:t>
            </a:r>
          </a:p>
          <a:p>
            <a:pPr algn="ctr"/>
            <a:r>
              <a:rPr lang="cs-CZ" sz="2000" smtClean="0">
                <a:latin typeface="Copperplate Gothic Light" pitchFamily="34" charset="0"/>
              </a:rPr>
              <a:t>Jód přispívá k normálnímu energetickému metabolismu.</a:t>
            </a:r>
          </a:p>
          <a:p>
            <a:pPr algn="ctr"/>
            <a:r>
              <a:rPr lang="cs-CZ" sz="2000" smtClean="0">
                <a:latin typeface="Copperplate Gothic Light" pitchFamily="34" charset="0"/>
              </a:rPr>
              <a:t>Jód přispívá k normální činnosti nervové soustavy.</a:t>
            </a:r>
          </a:p>
          <a:p>
            <a:pPr algn="ctr"/>
            <a:r>
              <a:rPr lang="cs-CZ" sz="2000" smtClean="0">
                <a:latin typeface="Copperplate Gothic Light" pitchFamily="34" charset="0"/>
              </a:rPr>
              <a:t>Jód přispívá k udržení normálního stavu pokožky.</a:t>
            </a:r>
          </a:p>
          <a:p>
            <a:pPr algn="ctr"/>
            <a:r>
              <a:rPr lang="cs-CZ" sz="2000" smtClean="0">
                <a:latin typeface="Copperplate Gothic Light" pitchFamily="34" charset="0"/>
              </a:rPr>
              <a:t>Jód přispívá k normální tvorbě hormonů štítné žlázy a k normální činnosti štítné žlázy.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50133" y="500042"/>
          <a:ext cx="6643734" cy="53639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45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145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145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98791"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opperplate Gothic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smtClean="0">
                          <a:latin typeface="Copperplate Gothic Light" pitchFamily="34" charset="0"/>
                        </a:rPr>
                        <a:t>DDD dle DACH </a:t>
                      </a:r>
                    </a:p>
                    <a:p>
                      <a:pPr algn="ctr"/>
                      <a:r>
                        <a:rPr lang="el-GR" sz="1600" b="1" smtClean="0"/>
                        <a:t>μ</a:t>
                      </a:r>
                      <a:r>
                        <a:rPr lang="cs-CZ" sz="1600" b="1" smtClean="0">
                          <a:latin typeface="Copperplate Gothic Light" pitchFamily="34" charset="0"/>
                        </a:rPr>
                        <a:t>g/den</a:t>
                      </a:r>
                      <a:endParaRPr lang="en-US" sz="1600" b="1">
                        <a:latin typeface="Copperplate Gothic Ligh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smtClean="0">
                          <a:latin typeface="Copperplate Gothic Light" pitchFamily="34" charset="0"/>
                        </a:rPr>
                        <a:t>DDD</a:t>
                      </a:r>
                      <a:r>
                        <a:rPr lang="cs-CZ" sz="1600" b="1" baseline="0" smtClean="0">
                          <a:latin typeface="Copperplate Gothic Light" pitchFamily="34" charset="0"/>
                        </a:rPr>
                        <a:t> dle WHO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smtClean="0"/>
                        <a:t>μ</a:t>
                      </a:r>
                      <a:r>
                        <a:rPr lang="cs-CZ" sz="1600" b="1" smtClean="0">
                          <a:latin typeface="Copperplate Gothic Light" pitchFamily="34" charset="0"/>
                        </a:rPr>
                        <a:t>g/den</a:t>
                      </a:r>
                      <a:endParaRPr lang="en-US" sz="1600" b="1" smtClean="0">
                        <a:latin typeface="Copperplate Gothic Light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01407">
                <a:tc>
                  <a:txBody>
                    <a:bodyPr/>
                    <a:lstStyle/>
                    <a:p>
                      <a:pPr algn="ctr"/>
                      <a:r>
                        <a:rPr lang="cs-CZ" b="1" smtClean="0">
                          <a:latin typeface="Copperplate Gothic Light" pitchFamily="34" charset="0"/>
                        </a:rPr>
                        <a:t>Kojenci</a:t>
                      </a:r>
                      <a:r>
                        <a:rPr lang="cs-CZ" b="1" baseline="0" smtClean="0">
                          <a:latin typeface="Copperplate Gothic Light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cs-CZ" baseline="0" smtClean="0">
                          <a:latin typeface="Copperplate Gothic Light" pitchFamily="34" charset="0"/>
                        </a:rPr>
                        <a:t>0-3 měsíce</a:t>
                      </a:r>
                    </a:p>
                    <a:p>
                      <a:pPr algn="ctr"/>
                      <a:r>
                        <a:rPr lang="cs-CZ" baseline="0" smtClean="0">
                          <a:latin typeface="Copperplate Gothic Light" pitchFamily="34" charset="0"/>
                        </a:rPr>
                        <a:t>4-11 měsíců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mtClean="0">
                        <a:latin typeface="Copperplate Gothic Light" pitchFamily="34" charset="0"/>
                      </a:endParaRPr>
                    </a:p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40</a:t>
                      </a:r>
                    </a:p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80</a:t>
                      </a:r>
                      <a:endParaRPr lang="en-US">
                        <a:latin typeface="Copperplate Gothic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mtClean="0">
                        <a:latin typeface="Copperplate Gothic Light" pitchFamily="34" charset="0"/>
                      </a:endParaRPr>
                    </a:p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50</a:t>
                      </a:r>
                    </a:p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50</a:t>
                      </a:r>
                      <a:endParaRPr lang="en-US">
                        <a:latin typeface="Copperplate Gothic Light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90360">
                <a:tc>
                  <a:txBody>
                    <a:bodyPr/>
                    <a:lstStyle/>
                    <a:p>
                      <a:pPr algn="ctr"/>
                      <a:r>
                        <a:rPr lang="cs-CZ" b="1" smtClean="0">
                          <a:latin typeface="Copperplate Gothic Light" pitchFamily="34" charset="0"/>
                        </a:rPr>
                        <a:t>Děti</a:t>
                      </a:r>
                    </a:p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1-3 roky</a:t>
                      </a:r>
                    </a:p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4-6 roky</a:t>
                      </a:r>
                    </a:p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7-9 let</a:t>
                      </a:r>
                    </a:p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10-12 let</a:t>
                      </a:r>
                    </a:p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13-14 let</a:t>
                      </a:r>
                      <a:endParaRPr lang="en-US">
                        <a:latin typeface="Copperplate Gothic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mtClean="0">
                        <a:latin typeface="Copperplate Gothic Light" pitchFamily="34" charset="0"/>
                      </a:endParaRPr>
                    </a:p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100</a:t>
                      </a:r>
                    </a:p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120</a:t>
                      </a:r>
                    </a:p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140</a:t>
                      </a:r>
                    </a:p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180</a:t>
                      </a:r>
                    </a:p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200</a:t>
                      </a:r>
                      <a:endParaRPr lang="en-US">
                        <a:latin typeface="Copperplate Gothic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mtClean="0">
                        <a:latin typeface="Copperplate Gothic Light" pitchFamily="34" charset="0"/>
                      </a:endParaRPr>
                    </a:p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90</a:t>
                      </a:r>
                    </a:p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90</a:t>
                      </a:r>
                    </a:p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120</a:t>
                      </a:r>
                    </a:p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120</a:t>
                      </a:r>
                    </a:p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150</a:t>
                      </a:r>
                      <a:endParaRPr lang="en-US">
                        <a:latin typeface="Copperplate Gothic Light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78403">
                <a:tc>
                  <a:txBody>
                    <a:bodyPr/>
                    <a:lstStyle/>
                    <a:p>
                      <a:pPr algn="ctr"/>
                      <a:r>
                        <a:rPr lang="cs-CZ" b="1" smtClean="0">
                          <a:latin typeface="Copperplate Gothic Light" pitchFamily="34" charset="0"/>
                        </a:rPr>
                        <a:t>Dospívající</a:t>
                      </a:r>
                      <a:r>
                        <a:rPr lang="cs-CZ" b="1" baseline="0" smtClean="0">
                          <a:latin typeface="Copperplate Gothic Light" pitchFamily="34" charset="0"/>
                        </a:rPr>
                        <a:t> a dospělí</a:t>
                      </a:r>
                    </a:p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15-18 let</a:t>
                      </a:r>
                    </a:p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19-24</a:t>
                      </a:r>
                      <a:r>
                        <a:rPr lang="cs-CZ" baseline="0" smtClean="0">
                          <a:latin typeface="Copperplate Gothic Light" pitchFamily="34" charset="0"/>
                        </a:rPr>
                        <a:t> let</a:t>
                      </a:r>
                    </a:p>
                    <a:p>
                      <a:pPr algn="ctr"/>
                      <a:r>
                        <a:rPr lang="cs-CZ" baseline="0" smtClean="0">
                          <a:latin typeface="Copperplate Gothic Light" pitchFamily="34" charset="0"/>
                        </a:rPr>
                        <a:t>25-50 let</a:t>
                      </a:r>
                    </a:p>
                    <a:p>
                      <a:pPr algn="ctr"/>
                      <a:r>
                        <a:rPr lang="cs-CZ" baseline="0" smtClean="0">
                          <a:latin typeface="Copperplate Gothic Light" pitchFamily="34" charset="0"/>
                        </a:rPr>
                        <a:t>51-64 let</a:t>
                      </a:r>
                    </a:p>
                    <a:p>
                      <a:pPr algn="ctr"/>
                      <a:r>
                        <a:rPr lang="cs-CZ" baseline="0" smtClean="0">
                          <a:latin typeface="Copperplate Gothic Light" pitchFamily="34" charset="0"/>
                          <a:cs typeface="Times New Roman"/>
                        </a:rPr>
                        <a:t>≥  65 let</a:t>
                      </a:r>
                      <a:endParaRPr lang="en-US">
                        <a:latin typeface="Copperplate Gothic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mtClean="0">
                        <a:latin typeface="Copperplate Gothic Light" pitchFamily="34" charset="0"/>
                      </a:endParaRPr>
                    </a:p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200</a:t>
                      </a:r>
                    </a:p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200</a:t>
                      </a:r>
                    </a:p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200</a:t>
                      </a:r>
                    </a:p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180</a:t>
                      </a:r>
                    </a:p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180</a:t>
                      </a:r>
                      <a:endParaRPr lang="en-US">
                        <a:latin typeface="Copperplate Gothic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mtClean="0">
                        <a:latin typeface="Copperplate Gothic Light" pitchFamily="34" charset="0"/>
                      </a:endParaRPr>
                    </a:p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150</a:t>
                      </a:r>
                    </a:p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150</a:t>
                      </a:r>
                    </a:p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150</a:t>
                      </a:r>
                    </a:p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150</a:t>
                      </a:r>
                    </a:p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150</a:t>
                      </a:r>
                      <a:endParaRPr lang="en-US">
                        <a:latin typeface="Copperplate Gothic Light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7471">
                <a:tc>
                  <a:txBody>
                    <a:bodyPr/>
                    <a:lstStyle/>
                    <a:p>
                      <a:pPr algn="ctr"/>
                      <a:r>
                        <a:rPr lang="cs-CZ" b="1" smtClean="0">
                          <a:latin typeface="Copperplate Gothic Light" pitchFamily="34" charset="0"/>
                        </a:rPr>
                        <a:t>Těhotné</a:t>
                      </a:r>
                      <a:endParaRPr lang="en-US" b="1">
                        <a:latin typeface="Copperplate Gothic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230</a:t>
                      </a:r>
                      <a:endParaRPr lang="en-US">
                        <a:latin typeface="Copperplate Gothic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200</a:t>
                      </a:r>
                      <a:endParaRPr lang="en-US">
                        <a:latin typeface="Copperplate Gothic Light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7471">
                <a:tc>
                  <a:txBody>
                    <a:bodyPr/>
                    <a:lstStyle/>
                    <a:p>
                      <a:pPr algn="ctr"/>
                      <a:r>
                        <a:rPr lang="cs-CZ" b="1" smtClean="0">
                          <a:latin typeface="Copperplate Gothic Light" pitchFamily="34" charset="0"/>
                        </a:rPr>
                        <a:t>Kojící</a:t>
                      </a:r>
                      <a:endParaRPr lang="en-US" b="1">
                        <a:latin typeface="Copperplate Gothic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260</a:t>
                      </a:r>
                      <a:endParaRPr lang="en-US">
                        <a:latin typeface="Copperplate Gothic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>
                          <a:latin typeface="Copperplate Gothic Light" pitchFamily="34" charset="0"/>
                        </a:rPr>
                        <a:t>200</a:t>
                      </a:r>
                      <a:endParaRPr lang="en-US">
                        <a:latin typeface="Copperplate Gothic Light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32" y="285728"/>
            <a:ext cx="2571768" cy="1842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latin typeface="Copperplate Gothic Light" pitchFamily="34" charset="0"/>
              </a:rPr>
              <a:t>ZDROJE...</a:t>
            </a:r>
            <a:endParaRPr lang="en-US" b="1">
              <a:latin typeface="Copperplate Gothic Light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opperplate Gothic Light" pitchFamily="34" charset="0"/>
            </a:endParaRPr>
          </a:p>
        </p:txBody>
      </p:sp>
      <p:pic>
        <p:nvPicPr>
          <p:cNvPr id="4" name="Picture 3" descr="3de56c1b-55ad-4659-a3e8-ff5b00d1b187_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92012">
            <a:off x="714348" y="3714752"/>
            <a:ext cx="3452842" cy="2589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ro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168115">
            <a:off x="3288578" y="584394"/>
            <a:ext cx="3260986" cy="1760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преузимање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428178">
            <a:off x="285720" y="1698630"/>
            <a:ext cx="2643206" cy="1758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1626394-img-bileplus-cz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37846">
            <a:off x="4857752" y="3929066"/>
            <a:ext cx="3904790" cy="2640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95909308264_yfyxqwqdrkprnszprwau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98202">
            <a:off x="6214357" y="2000240"/>
            <a:ext cx="1834809" cy="1828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017960" y="123639"/>
          <a:ext cx="7108081" cy="6610723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2089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991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339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i="1">
                          <a:latin typeface="Copperplate Gothic Light" pitchFamily="34" charset="0"/>
                        </a:rPr>
                        <a:t>Potravina ( 100g )</a:t>
                      </a:r>
                      <a:endParaRPr lang="en-US" sz="2400" b="1" i="1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i="1">
                          <a:latin typeface="Copperplate Gothic Light" pitchFamily="34" charset="0"/>
                        </a:rPr>
                        <a:t>Obsah jódu ( µg )</a:t>
                      </a:r>
                      <a:endParaRPr lang="en-US" sz="2400" b="1" i="1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6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Copperplate Gothic Light" pitchFamily="34" charset="0"/>
                        </a:rPr>
                        <a:t>krabí maso</a:t>
                      </a:r>
                      <a:endParaRPr lang="en-US" sz="2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Copperplate Gothic Light" pitchFamily="34" charset="0"/>
                        </a:rPr>
                        <a:t>130</a:t>
                      </a:r>
                      <a:endParaRPr lang="en-US" sz="2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6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Copperplate Gothic Light" pitchFamily="34" charset="0"/>
                        </a:rPr>
                        <a:t>krevety</a:t>
                      </a:r>
                      <a:endParaRPr lang="en-US" sz="2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Copperplate Gothic Light" pitchFamily="34" charset="0"/>
                        </a:rPr>
                        <a:t>130</a:t>
                      </a:r>
                      <a:endParaRPr lang="en-US" sz="2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6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Copperplate Gothic Light" pitchFamily="34" charset="0"/>
                        </a:rPr>
                        <a:t>slávky jedlé</a:t>
                      </a:r>
                      <a:endParaRPr lang="en-US" sz="2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Copperplate Gothic Light" pitchFamily="34" charset="0"/>
                        </a:rPr>
                        <a:t>130</a:t>
                      </a:r>
                      <a:endParaRPr lang="en-US" sz="2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6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Copperplate Gothic Light" pitchFamily="34" charset="0"/>
                        </a:rPr>
                        <a:t>škeble</a:t>
                      </a:r>
                      <a:endParaRPr lang="en-US" sz="2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Copperplate Gothic Light" pitchFamily="34" charset="0"/>
                        </a:rPr>
                        <a:t>120</a:t>
                      </a:r>
                      <a:endParaRPr lang="en-US" sz="2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6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Copperplate Gothic Light" pitchFamily="34" charset="0"/>
                        </a:rPr>
                        <a:t>treska</a:t>
                      </a:r>
                      <a:endParaRPr lang="en-US" sz="2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Copperplate Gothic Light" pitchFamily="34" charset="0"/>
                        </a:rPr>
                        <a:t>120</a:t>
                      </a:r>
                      <a:endParaRPr lang="en-US" sz="2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6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Copperplate Gothic Light" pitchFamily="34" charset="0"/>
                        </a:rPr>
                        <a:t>humr</a:t>
                      </a:r>
                      <a:endParaRPr lang="en-US" sz="2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Copperplate Gothic Light" pitchFamily="34" charset="0"/>
                        </a:rPr>
                        <a:t>100</a:t>
                      </a:r>
                      <a:endParaRPr lang="en-US" sz="2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6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Copperplate Gothic Light" pitchFamily="34" charset="0"/>
                        </a:rPr>
                        <a:t>makrela</a:t>
                      </a:r>
                      <a:endParaRPr lang="en-US" sz="2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Copperplate Gothic Light" pitchFamily="34" charset="0"/>
                        </a:rPr>
                        <a:t>74</a:t>
                      </a:r>
                      <a:endParaRPr lang="en-US" sz="2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6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Copperplate Gothic Light" pitchFamily="34" charset="0"/>
                        </a:rPr>
                        <a:t>šproty</a:t>
                      </a:r>
                      <a:endParaRPr lang="en-US" sz="2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Copperplate Gothic Light" pitchFamily="34" charset="0"/>
                        </a:rPr>
                        <a:t>55</a:t>
                      </a:r>
                      <a:endParaRPr lang="en-US" sz="2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6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Copperplate Gothic Light" pitchFamily="34" charset="0"/>
                        </a:rPr>
                        <a:t>tuňák</a:t>
                      </a:r>
                      <a:endParaRPr lang="en-US" sz="2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Copperplate Gothic Light" pitchFamily="34" charset="0"/>
                        </a:rPr>
                        <a:t>50</a:t>
                      </a:r>
                      <a:endParaRPr lang="en-US" sz="2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6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Copperplate Gothic Light" pitchFamily="34" charset="0"/>
                        </a:rPr>
                        <a:t>čerstvý sýr </a:t>
                      </a:r>
                      <a:r>
                        <a:rPr lang="cs-CZ" sz="1600" smtClean="0">
                          <a:latin typeface="Copperplate Gothic Light" pitchFamily="34" charset="0"/>
                        </a:rPr>
                        <a:t>( </a:t>
                      </a:r>
                      <a:r>
                        <a:rPr lang="cs-CZ" sz="1600">
                          <a:latin typeface="Copperplate Gothic Light" pitchFamily="34" charset="0"/>
                        </a:rPr>
                        <a:t>70% </a:t>
                      </a:r>
                      <a:r>
                        <a:rPr lang="cs-CZ" sz="1600" smtClean="0">
                          <a:latin typeface="Copperplate Gothic Light" pitchFamily="34" charset="0"/>
                        </a:rPr>
                        <a:t>t.</a:t>
                      </a:r>
                      <a:r>
                        <a:rPr lang="cs-CZ" sz="1600" baseline="0" smtClean="0">
                          <a:latin typeface="Copperplate Gothic Light" pitchFamily="34" charset="0"/>
                        </a:rPr>
                        <a:t> v s.</a:t>
                      </a:r>
                      <a:r>
                        <a:rPr lang="cs-CZ" sz="1600" smtClean="0">
                          <a:latin typeface="Copperplate Gothic Light" pitchFamily="34" charset="0"/>
                        </a:rPr>
                        <a:t>)</a:t>
                      </a:r>
                      <a:endParaRPr lang="en-US" sz="2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Copperplate Gothic Light" pitchFamily="34" charset="0"/>
                        </a:rPr>
                        <a:t>40</a:t>
                      </a:r>
                      <a:endParaRPr lang="en-US" sz="2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76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Copperplate Gothic Light" pitchFamily="34" charset="0"/>
                        </a:rPr>
                        <a:t>sýr plátkový ( 45% </a:t>
                      </a:r>
                      <a:r>
                        <a:rPr lang="cs-CZ" sz="1600" smtClean="0">
                          <a:latin typeface="Copperplate Gothic Light" pitchFamily="34" charset="0"/>
                        </a:rPr>
                        <a:t>t. </a:t>
                      </a:r>
                      <a:r>
                        <a:rPr lang="cs-CZ" sz="1600">
                          <a:latin typeface="Copperplate Gothic Light" pitchFamily="34" charset="0"/>
                        </a:rPr>
                        <a:t>v </a:t>
                      </a:r>
                      <a:r>
                        <a:rPr lang="cs-CZ" sz="1600" smtClean="0">
                          <a:latin typeface="Copperplate Gothic Light" pitchFamily="34" charset="0"/>
                        </a:rPr>
                        <a:t>s.)</a:t>
                      </a:r>
                      <a:endParaRPr lang="en-US" sz="2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Copperplate Gothic Light" pitchFamily="34" charset="0"/>
                        </a:rPr>
                        <a:t>40</a:t>
                      </a:r>
                      <a:endParaRPr lang="en-US" sz="2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76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Copperplate Gothic Light" pitchFamily="34" charset="0"/>
                        </a:rPr>
                        <a:t>tvaroh</a:t>
                      </a:r>
                      <a:endParaRPr lang="en-US" sz="2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Copperplate Gothic Light" pitchFamily="34" charset="0"/>
                        </a:rPr>
                        <a:t>35</a:t>
                      </a:r>
                      <a:endParaRPr lang="en-US" sz="2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76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Copperplate Gothic Light" pitchFamily="34" charset="0"/>
                        </a:rPr>
                        <a:t>losos</a:t>
                      </a:r>
                      <a:endParaRPr lang="en-US" sz="2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Copperplate Gothic Light" pitchFamily="34" charset="0"/>
                        </a:rPr>
                        <a:t>34</a:t>
                      </a:r>
                      <a:endParaRPr lang="en-US" sz="2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76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Copperplate Gothic Light" pitchFamily="34" charset="0"/>
                        </a:rPr>
                        <a:t>sardinky</a:t>
                      </a:r>
                      <a:endParaRPr lang="en-US" sz="2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Copperplate Gothic Light" pitchFamily="34" charset="0"/>
                        </a:rPr>
                        <a:t>32</a:t>
                      </a:r>
                      <a:endParaRPr lang="en-US" sz="2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76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Copperplate Gothic Light" pitchFamily="34" charset="0"/>
                        </a:rPr>
                        <a:t>pórek ( vařený )</a:t>
                      </a:r>
                      <a:endParaRPr lang="en-US" sz="2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Copperplate Gothic Light" pitchFamily="34" charset="0"/>
                        </a:rPr>
                        <a:t>21</a:t>
                      </a:r>
                      <a:endParaRPr lang="en-US" sz="2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76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Copperplate Gothic Light" pitchFamily="34" charset="0"/>
                        </a:rPr>
                        <a:t>jodovaná sůl ( 1g )</a:t>
                      </a:r>
                      <a:endParaRPr lang="en-US" sz="2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Copperplate Gothic Light" pitchFamily="34" charset="0"/>
                        </a:rPr>
                        <a:t>20</a:t>
                      </a:r>
                      <a:endParaRPr lang="en-US" sz="2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76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Copperplate Gothic Light" pitchFamily="34" charset="0"/>
                        </a:rPr>
                        <a:t>čerstvé žampiony</a:t>
                      </a:r>
                      <a:endParaRPr lang="en-US" sz="2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Copperplate Gothic Light" pitchFamily="34" charset="0"/>
                        </a:rPr>
                        <a:t>18</a:t>
                      </a:r>
                      <a:endParaRPr lang="en-US" sz="2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76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Copperplate Gothic Light" pitchFamily="34" charset="0"/>
                        </a:rPr>
                        <a:t>vařená brokolice</a:t>
                      </a:r>
                      <a:endParaRPr lang="en-US" sz="2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Copperplate Gothic Light" pitchFamily="34" charset="0"/>
                        </a:rPr>
                        <a:t>13</a:t>
                      </a:r>
                      <a:endParaRPr lang="en-US" sz="2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76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Copperplate Gothic Light" pitchFamily="34" charset="0"/>
                        </a:rPr>
                        <a:t>zelí</a:t>
                      </a:r>
                      <a:endParaRPr lang="en-US" sz="2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Copperplate Gothic Light" pitchFamily="34" charset="0"/>
                        </a:rPr>
                        <a:t>12</a:t>
                      </a:r>
                      <a:endParaRPr lang="en-US" sz="2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76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Copperplate Gothic Light" pitchFamily="34" charset="0"/>
                        </a:rPr>
                        <a:t>špenát ( vařený )</a:t>
                      </a:r>
                      <a:endParaRPr lang="en-US" sz="2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Copperplate Gothic Light" pitchFamily="34" charset="0"/>
                        </a:rPr>
                        <a:t>12</a:t>
                      </a:r>
                      <a:endParaRPr lang="en-US" sz="2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76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Copperplate Gothic Light" pitchFamily="34" charset="0"/>
                        </a:rPr>
                        <a:t>plnotučné mléko</a:t>
                      </a:r>
                      <a:endParaRPr lang="en-US" sz="2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Copperplate Gothic Light" pitchFamily="34" charset="0"/>
                        </a:rPr>
                        <a:t>11</a:t>
                      </a:r>
                      <a:endParaRPr lang="en-US" sz="2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76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Copperplate Gothic Light" pitchFamily="34" charset="0"/>
                        </a:rPr>
                        <a:t>mrkev</a:t>
                      </a:r>
                      <a:endParaRPr lang="en-US" sz="2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Copperplate Gothic Light" pitchFamily="34" charset="0"/>
                        </a:rPr>
                        <a:t>10</a:t>
                      </a:r>
                      <a:endParaRPr lang="en-US" sz="2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276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Copperplate Gothic Light" pitchFamily="34" charset="0"/>
                        </a:rPr>
                        <a:t>vejce 1ks</a:t>
                      </a:r>
                      <a:endParaRPr lang="en-US" sz="2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Copperplate Gothic Light" pitchFamily="34" charset="0"/>
                        </a:rPr>
                        <a:t>10</a:t>
                      </a:r>
                      <a:endParaRPr lang="en-US" sz="2400"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 rot="16200000">
            <a:off x="-2980348" y="3244332"/>
            <a:ext cx="685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hlinkClick r:id="rId2"/>
              </a:rPr>
              <a:t>https://is.muni.cz/auth/th/40179/lf_d/disertacni_prace_1.pdf</a:t>
            </a:r>
            <a:r>
              <a:rPr lang="cs-CZ" smtClean="0"/>
              <a:t> str. 76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2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1700</TotalTime>
  <Words>1690</Words>
  <Application>Microsoft Office PowerPoint</Application>
  <PresentationFormat>Předvádění na obrazovce (4:3)</PresentationFormat>
  <Paragraphs>483</Paragraphs>
  <Slides>37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6" baseType="lpstr">
      <vt:lpstr>Arial</vt:lpstr>
      <vt:lpstr>Calibri</vt:lpstr>
      <vt:lpstr>Copperplate Gothic Bold</vt:lpstr>
      <vt:lpstr>Copperplate Gothic Light</vt:lpstr>
      <vt:lpstr>Economica</vt:lpstr>
      <vt:lpstr>Open Sans</vt:lpstr>
      <vt:lpstr>Times New Roman</vt:lpstr>
      <vt:lpstr>Wingdings</vt:lpstr>
      <vt:lpstr>Theme2</vt:lpstr>
      <vt:lpstr>Stopové prvky </vt:lpstr>
      <vt:lpstr>Dneska budeme mluvit o…</vt:lpstr>
      <vt:lpstr>JOD</vt:lpstr>
      <vt:lpstr>JOD       I</vt:lpstr>
      <vt:lpstr>Prezentace aplikace PowerPoint</vt:lpstr>
      <vt:lpstr>Zdravotný tvrzení....</vt:lpstr>
      <vt:lpstr>Prezentace aplikace PowerPoint</vt:lpstr>
      <vt:lpstr>ZDROJE...</vt:lpstr>
      <vt:lpstr>Prezentace aplikace PowerPoint</vt:lpstr>
      <vt:lpstr>fluor</vt:lpstr>
      <vt:lpstr>FLUOR      F</vt:lpstr>
      <vt:lpstr>Prezentace aplikace PowerPoint</vt:lpstr>
      <vt:lpstr>Prezentace aplikace PowerPoint</vt:lpstr>
      <vt:lpstr>Zdravotný tvrzení....</vt:lpstr>
      <vt:lpstr>Prezentace aplikace PowerPoint</vt:lpstr>
      <vt:lpstr>ZDROJE...</vt:lpstr>
      <vt:lpstr>Prezentace aplikace PowerPoint</vt:lpstr>
      <vt:lpstr>Prezentace aplikace PowerPoint</vt:lpstr>
      <vt:lpstr>selen</vt:lpstr>
      <vt:lpstr>SELEN      Se</vt:lpstr>
      <vt:lpstr>Prezentace aplikace PowerPoint</vt:lpstr>
      <vt:lpstr>Zdravotný tvrzení....</vt:lpstr>
      <vt:lpstr>DACH 2011</vt:lpstr>
      <vt:lpstr>DACH 2016</vt:lpstr>
      <vt:lpstr>ZDROJE...</vt:lpstr>
      <vt:lpstr>Chrom</vt:lpstr>
      <vt:lpstr>CHROM      Cr</vt:lpstr>
      <vt:lpstr>Chrom a hubnutí... ?</vt:lpstr>
      <vt:lpstr>Zdravotný tvrzení....</vt:lpstr>
      <vt:lpstr>Prezentace aplikace PowerPoint</vt:lpstr>
      <vt:lpstr>ZDROJE...</vt:lpstr>
      <vt:lpstr>kobalt</vt:lpstr>
      <vt:lpstr>KOBALT      Co</vt:lpstr>
      <vt:lpstr>ZDROJE...</vt:lpstr>
      <vt:lpstr>Prezentace aplikace PowerPoint</vt:lpstr>
      <vt:lpstr>Literatura...</vt:lpstr>
      <vt:lpstr>Prezentace aplikace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Stopové prvky- Fe, Zn, Cu,Se</dc:title>
  <dc:creator>Alex</dc:creator>
  <cp:lastModifiedBy>Halina Matějová</cp:lastModifiedBy>
  <cp:revision>57</cp:revision>
  <dcterms:created xsi:type="dcterms:W3CDTF">2016-08-15T17:19:47Z</dcterms:created>
  <dcterms:modified xsi:type="dcterms:W3CDTF">2016-12-27T14:49:59Z</dcterms:modified>
</cp:coreProperties>
</file>