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19.tif" ContentType="image/tif"/>
  <Override PartName="/ppt/media/image36.tif" ContentType="image/t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8" r:id="rId1"/>
  </p:sldMasterIdLst>
  <p:notesMasterIdLst>
    <p:notesMasterId r:id="rId35"/>
  </p:notesMasterIdLst>
  <p:sldIdLst>
    <p:sldId id="256" r:id="rId2"/>
    <p:sldId id="288" r:id="rId3"/>
    <p:sldId id="291" r:id="rId4"/>
    <p:sldId id="292" r:id="rId5"/>
    <p:sldId id="258" r:id="rId6"/>
    <p:sldId id="259" r:id="rId7"/>
    <p:sldId id="260" r:id="rId8"/>
    <p:sldId id="261" r:id="rId9"/>
    <p:sldId id="262" r:id="rId10"/>
    <p:sldId id="277" r:id="rId11"/>
    <p:sldId id="264" r:id="rId12"/>
    <p:sldId id="266" r:id="rId13"/>
    <p:sldId id="289" r:id="rId14"/>
    <p:sldId id="268" r:id="rId15"/>
    <p:sldId id="265" r:id="rId16"/>
    <p:sldId id="293" r:id="rId17"/>
    <p:sldId id="294" r:id="rId18"/>
    <p:sldId id="269" r:id="rId19"/>
    <p:sldId id="295" r:id="rId20"/>
    <p:sldId id="271" r:id="rId21"/>
    <p:sldId id="270" r:id="rId22"/>
    <p:sldId id="272" r:id="rId23"/>
    <p:sldId id="273" r:id="rId24"/>
    <p:sldId id="287" r:id="rId25"/>
    <p:sldId id="274" r:id="rId26"/>
    <p:sldId id="285" r:id="rId27"/>
    <p:sldId id="283" r:id="rId28"/>
    <p:sldId id="278" r:id="rId29"/>
    <p:sldId id="279" r:id="rId30"/>
    <p:sldId id="281" r:id="rId31"/>
    <p:sldId id="282" r:id="rId32"/>
    <p:sldId id="290" r:id="rId33"/>
    <p:sldId id="275" r:id="rId3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6295C6-D49E-4F54-B284-A7D3D102710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3CD8CDEA-D64F-45D1-85B8-234380F95B96}">
      <dgm:prSet phldrT="[Text]"/>
      <dgm:spPr/>
      <dgm:t>
        <a:bodyPr/>
        <a:lstStyle/>
        <a:p>
          <a:r>
            <a:rPr lang="cs-CZ" dirty="0" smtClean="0"/>
            <a:t>Vědecká práce</a:t>
          </a:r>
          <a:endParaRPr lang="cs-CZ" dirty="0"/>
        </a:p>
      </dgm:t>
    </dgm:pt>
    <dgm:pt modelId="{C1C59648-FF44-4DFF-888B-70DF1D99344C}" type="parTrans" cxnId="{E0E3A2BC-AAAC-4E7A-A188-7E2B1EEAE123}">
      <dgm:prSet/>
      <dgm:spPr/>
      <dgm:t>
        <a:bodyPr/>
        <a:lstStyle/>
        <a:p>
          <a:endParaRPr lang="cs-CZ"/>
        </a:p>
      </dgm:t>
    </dgm:pt>
    <dgm:pt modelId="{B5FFE27B-989F-41F8-AA99-D12CFB2210BB}" type="sibTrans" cxnId="{E0E3A2BC-AAAC-4E7A-A188-7E2B1EEAE123}">
      <dgm:prSet/>
      <dgm:spPr/>
      <dgm:t>
        <a:bodyPr/>
        <a:lstStyle/>
        <a:p>
          <a:endParaRPr lang="cs-CZ"/>
        </a:p>
      </dgm:t>
    </dgm:pt>
    <dgm:pt modelId="{FB2EAFAA-3E61-4360-90CC-9D77BBC2BC41}">
      <dgm:prSet phldrT="[Text]"/>
      <dgm:spPr/>
      <dgm:t>
        <a:bodyPr/>
        <a:lstStyle/>
        <a:p>
          <a:r>
            <a:rPr lang="cs-CZ" dirty="0" smtClean="0"/>
            <a:t>Stanovení doporučení pro jednotlivé </a:t>
          </a:r>
          <a:r>
            <a:rPr lang="cs-CZ" dirty="0" err="1" smtClean="0"/>
            <a:t>nutrienty</a:t>
          </a:r>
          <a:endParaRPr lang="cs-CZ" dirty="0"/>
        </a:p>
      </dgm:t>
    </dgm:pt>
    <dgm:pt modelId="{E0372AD1-B990-4246-B74D-4EA0673D6EAC}" type="parTrans" cxnId="{2D59FF4F-695C-4783-9AB6-E50E14856A07}">
      <dgm:prSet/>
      <dgm:spPr/>
      <dgm:t>
        <a:bodyPr/>
        <a:lstStyle/>
        <a:p>
          <a:endParaRPr lang="cs-CZ"/>
        </a:p>
      </dgm:t>
    </dgm:pt>
    <dgm:pt modelId="{F75B6C89-B284-4C02-8089-CF9B5E41EF9D}" type="sibTrans" cxnId="{2D59FF4F-695C-4783-9AB6-E50E14856A07}">
      <dgm:prSet/>
      <dgm:spPr/>
      <dgm:t>
        <a:bodyPr/>
        <a:lstStyle/>
        <a:p>
          <a:endParaRPr lang="cs-CZ"/>
        </a:p>
      </dgm:t>
    </dgm:pt>
    <dgm:pt modelId="{F5832F15-B6AF-4C90-B03A-82B9C7644B39}">
      <dgm:prSet phldrT="[Text]"/>
      <dgm:spPr/>
      <dgm:t>
        <a:bodyPr/>
        <a:lstStyle/>
        <a:p>
          <a:r>
            <a:rPr lang="cs-CZ" dirty="0" smtClean="0"/>
            <a:t>Doporučení srozumitelné pro populaci</a:t>
          </a:r>
          <a:endParaRPr lang="cs-CZ" dirty="0"/>
        </a:p>
      </dgm:t>
    </dgm:pt>
    <dgm:pt modelId="{ECED7F62-427E-4062-86FA-D5B36EC133D4}" type="parTrans" cxnId="{5CB65D21-A575-4037-9EAB-FAFF107B30F5}">
      <dgm:prSet/>
      <dgm:spPr/>
      <dgm:t>
        <a:bodyPr/>
        <a:lstStyle/>
        <a:p>
          <a:endParaRPr lang="cs-CZ"/>
        </a:p>
      </dgm:t>
    </dgm:pt>
    <dgm:pt modelId="{A4FAFC84-DB15-4B35-AFC1-77AB9963C828}" type="sibTrans" cxnId="{5CB65D21-A575-4037-9EAB-FAFF107B30F5}">
      <dgm:prSet/>
      <dgm:spPr/>
      <dgm:t>
        <a:bodyPr/>
        <a:lstStyle/>
        <a:p>
          <a:endParaRPr lang="cs-CZ"/>
        </a:p>
      </dgm:t>
    </dgm:pt>
    <dgm:pt modelId="{5E2429FC-FF7A-4209-88F5-A42BB5D25858}">
      <dgm:prSet/>
      <dgm:spPr/>
      <dgm:t>
        <a:bodyPr/>
        <a:lstStyle/>
        <a:p>
          <a:r>
            <a:rPr lang="cs-CZ" dirty="0" smtClean="0"/>
            <a:t>Stanovení potřeby </a:t>
          </a:r>
          <a:r>
            <a:rPr lang="cs-CZ" dirty="0" err="1" smtClean="0"/>
            <a:t>nutrientů</a:t>
          </a:r>
          <a:endParaRPr lang="cs-CZ" dirty="0"/>
        </a:p>
      </dgm:t>
    </dgm:pt>
    <dgm:pt modelId="{704D0822-19E9-4478-8753-4A2C726CAB41}" type="parTrans" cxnId="{DCBE03CE-76D3-4DAD-AB26-6163B781B7F2}">
      <dgm:prSet/>
      <dgm:spPr/>
      <dgm:t>
        <a:bodyPr/>
        <a:lstStyle/>
        <a:p>
          <a:endParaRPr lang="cs-CZ"/>
        </a:p>
      </dgm:t>
    </dgm:pt>
    <dgm:pt modelId="{F5AF44B7-E2EF-4E3A-8F09-0FC08DF0EE8E}" type="sibTrans" cxnId="{DCBE03CE-76D3-4DAD-AB26-6163B781B7F2}">
      <dgm:prSet/>
      <dgm:spPr/>
      <dgm:t>
        <a:bodyPr/>
        <a:lstStyle/>
        <a:p>
          <a:endParaRPr lang="cs-CZ"/>
        </a:p>
      </dgm:t>
    </dgm:pt>
    <dgm:pt modelId="{69F5852A-2BF4-47F8-8865-9CDF9BB80568}" type="pres">
      <dgm:prSet presAssocID="{E96295C6-D49E-4F54-B284-A7D3D1027103}" presName="Name0" presStyleCnt="0">
        <dgm:presLayoutVars>
          <dgm:dir/>
          <dgm:resizeHandles val="exact"/>
        </dgm:presLayoutVars>
      </dgm:prSet>
      <dgm:spPr/>
    </dgm:pt>
    <dgm:pt modelId="{F1E18FD7-85DD-4F77-A38E-3B00E911159F}" type="pres">
      <dgm:prSet presAssocID="{3CD8CDEA-D64F-45D1-85B8-234380F95B9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35A6B0D-7A42-4B9B-B5CC-2A65335AB589}" type="pres">
      <dgm:prSet presAssocID="{B5FFE27B-989F-41F8-AA99-D12CFB2210BB}" presName="sibTrans" presStyleLbl="sibTrans2D1" presStyleIdx="0" presStyleCnt="3"/>
      <dgm:spPr/>
      <dgm:t>
        <a:bodyPr/>
        <a:lstStyle/>
        <a:p>
          <a:endParaRPr lang="cs-CZ"/>
        </a:p>
      </dgm:t>
    </dgm:pt>
    <dgm:pt modelId="{8C767D26-7735-4D4B-861B-286CC26D5D38}" type="pres">
      <dgm:prSet presAssocID="{B5FFE27B-989F-41F8-AA99-D12CFB2210BB}" presName="connectorText" presStyleLbl="sibTrans2D1" presStyleIdx="0" presStyleCnt="3"/>
      <dgm:spPr/>
      <dgm:t>
        <a:bodyPr/>
        <a:lstStyle/>
        <a:p>
          <a:endParaRPr lang="cs-CZ"/>
        </a:p>
      </dgm:t>
    </dgm:pt>
    <dgm:pt modelId="{9061CFF0-D2C2-4CF6-A933-706C0C0B75CD}" type="pres">
      <dgm:prSet presAssocID="{5E2429FC-FF7A-4209-88F5-A42BB5D25858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2D69085-4408-4EE0-B433-0CC5966209F7}" type="pres">
      <dgm:prSet presAssocID="{F5AF44B7-E2EF-4E3A-8F09-0FC08DF0EE8E}" presName="sibTrans" presStyleLbl="sibTrans2D1" presStyleIdx="1" presStyleCnt="3"/>
      <dgm:spPr/>
      <dgm:t>
        <a:bodyPr/>
        <a:lstStyle/>
        <a:p>
          <a:endParaRPr lang="cs-CZ"/>
        </a:p>
      </dgm:t>
    </dgm:pt>
    <dgm:pt modelId="{0BE6B77A-51D2-4ED2-9456-121B2A048D25}" type="pres">
      <dgm:prSet presAssocID="{F5AF44B7-E2EF-4E3A-8F09-0FC08DF0EE8E}" presName="connectorText" presStyleLbl="sibTrans2D1" presStyleIdx="1" presStyleCnt="3"/>
      <dgm:spPr/>
      <dgm:t>
        <a:bodyPr/>
        <a:lstStyle/>
        <a:p>
          <a:endParaRPr lang="cs-CZ"/>
        </a:p>
      </dgm:t>
    </dgm:pt>
    <dgm:pt modelId="{FBE9EF77-2690-4C6D-8E09-DAD7A925160C}" type="pres">
      <dgm:prSet presAssocID="{FB2EAFAA-3E61-4360-90CC-9D77BBC2BC4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A7481E0-689E-4C7F-80C6-D83A93FDF886}" type="pres">
      <dgm:prSet presAssocID="{F75B6C89-B284-4C02-8089-CF9B5E41EF9D}" presName="sibTrans" presStyleLbl="sibTrans2D1" presStyleIdx="2" presStyleCnt="3"/>
      <dgm:spPr/>
      <dgm:t>
        <a:bodyPr/>
        <a:lstStyle/>
        <a:p>
          <a:endParaRPr lang="cs-CZ"/>
        </a:p>
      </dgm:t>
    </dgm:pt>
    <dgm:pt modelId="{2BBDD619-9AD4-44BC-808C-4D414E20D598}" type="pres">
      <dgm:prSet presAssocID="{F75B6C89-B284-4C02-8089-CF9B5E41EF9D}" presName="connectorText" presStyleLbl="sibTrans2D1" presStyleIdx="2" presStyleCnt="3"/>
      <dgm:spPr/>
      <dgm:t>
        <a:bodyPr/>
        <a:lstStyle/>
        <a:p>
          <a:endParaRPr lang="cs-CZ"/>
        </a:p>
      </dgm:t>
    </dgm:pt>
    <dgm:pt modelId="{2AA86093-7C82-4A47-BD90-EF1DBAA3A2EA}" type="pres">
      <dgm:prSet presAssocID="{F5832F15-B6AF-4C90-B03A-82B9C7644B3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BA9157F2-7276-46CA-B813-1EDDF57B33BB}" type="presOf" srcId="{3CD8CDEA-D64F-45D1-85B8-234380F95B96}" destId="{F1E18FD7-85DD-4F77-A38E-3B00E911159F}" srcOrd="0" destOrd="0" presId="urn:microsoft.com/office/officeart/2005/8/layout/process1"/>
    <dgm:cxn modelId="{B0DDBCA6-6AFA-4A8F-B9B7-15E117AA32EE}" type="presOf" srcId="{FB2EAFAA-3E61-4360-90CC-9D77BBC2BC41}" destId="{FBE9EF77-2690-4C6D-8E09-DAD7A925160C}" srcOrd="0" destOrd="0" presId="urn:microsoft.com/office/officeart/2005/8/layout/process1"/>
    <dgm:cxn modelId="{2D59FF4F-695C-4783-9AB6-E50E14856A07}" srcId="{E96295C6-D49E-4F54-B284-A7D3D1027103}" destId="{FB2EAFAA-3E61-4360-90CC-9D77BBC2BC41}" srcOrd="2" destOrd="0" parTransId="{E0372AD1-B990-4246-B74D-4EA0673D6EAC}" sibTransId="{F75B6C89-B284-4C02-8089-CF9B5E41EF9D}"/>
    <dgm:cxn modelId="{2E99C132-9EB4-4C37-8A9B-D2D01226EBE4}" type="presOf" srcId="{F5832F15-B6AF-4C90-B03A-82B9C7644B39}" destId="{2AA86093-7C82-4A47-BD90-EF1DBAA3A2EA}" srcOrd="0" destOrd="0" presId="urn:microsoft.com/office/officeart/2005/8/layout/process1"/>
    <dgm:cxn modelId="{56A4AC93-B1A6-4FEB-BBE1-32EED6097149}" type="presOf" srcId="{F5AF44B7-E2EF-4E3A-8F09-0FC08DF0EE8E}" destId="{0BE6B77A-51D2-4ED2-9456-121B2A048D25}" srcOrd="1" destOrd="0" presId="urn:microsoft.com/office/officeart/2005/8/layout/process1"/>
    <dgm:cxn modelId="{324D8C7D-4BDD-4B43-B09D-5183F0E21DEE}" type="presOf" srcId="{F5AF44B7-E2EF-4E3A-8F09-0FC08DF0EE8E}" destId="{52D69085-4408-4EE0-B433-0CC5966209F7}" srcOrd="0" destOrd="0" presId="urn:microsoft.com/office/officeart/2005/8/layout/process1"/>
    <dgm:cxn modelId="{5D91B601-DA03-415F-94FC-28B93D97EC55}" type="presOf" srcId="{F75B6C89-B284-4C02-8089-CF9B5E41EF9D}" destId="{2BBDD619-9AD4-44BC-808C-4D414E20D598}" srcOrd="1" destOrd="0" presId="urn:microsoft.com/office/officeart/2005/8/layout/process1"/>
    <dgm:cxn modelId="{5CB65D21-A575-4037-9EAB-FAFF107B30F5}" srcId="{E96295C6-D49E-4F54-B284-A7D3D1027103}" destId="{F5832F15-B6AF-4C90-B03A-82B9C7644B39}" srcOrd="3" destOrd="0" parTransId="{ECED7F62-427E-4062-86FA-D5B36EC133D4}" sibTransId="{A4FAFC84-DB15-4B35-AFC1-77AB9963C828}"/>
    <dgm:cxn modelId="{EBCBAC9A-42B2-4B75-9007-E3553AD51290}" type="presOf" srcId="{B5FFE27B-989F-41F8-AA99-D12CFB2210BB}" destId="{8C767D26-7735-4D4B-861B-286CC26D5D38}" srcOrd="1" destOrd="0" presId="urn:microsoft.com/office/officeart/2005/8/layout/process1"/>
    <dgm:cxn modelId="{712CB127-ACCB-4FDC-AAD8-C7C5D6C43A69}" type="presOf" srcId="{B5FFE27B-989F-41F8-AA99-D12CFB2210BB}" destId="{B35A6B0D-7A42-4B9B-B5CC-2A65335AB589}" srcOrd="0" destOrd="0" presId="urn:microsoft.com/office/officeart/2005/8/layout/process1"/>
    <dgm:cxn modelId="{424D03AF-1B56-476D-A0D3-F5FDF61B971C}" type="presOf" srcId="{F75B6C89-B284-4C02-8089-CF9B5E41EF9D}" destId="{0A7481E0-689E-4C7F-80C6-D83A93FDF886}" srcOrd="0" destOrd="0" presId="urn:microsoft.com/office/officeart/2005/8/layout/process1"/>
    <dgm:cxn modelId="{AC6AC8B6-B1CB-4295-B3D8-39F7D2861CE7}" type="presOf" srcId="{5E2429FC-FF7A-4209-88F5-A42BB5D25858}" destId="{9061CFF0-D2C2-4CF6-A933-706C0C0B75CD}" srcOrd="0" destOrd="0" presId="urn:microsoft.com/office/officeart/2005/8/layout/process1"/>
    <dgm:cxn modelId="{DCBE03CE-76D3-4DAD-AB26-6163B781B7F2}" srcId="{E96295C6-D49E-4F54-B284-A7D3D1027103}" destId="{5E2429FC-FF7A-4209-88F5-A42BB5D25858}" srcOrd="1" destOrd="0" parTransId="{704D0822-19E9-4478-8753-4A2C726CAB41}" sibTransId="{F5AF44B7-E2EF-4E3A-8F09-0FC08DF0EE8E}"/>
    <dgm:cxn modelId="{6AE0559D-01D2-4557-8105-2B1453B4E92A}" type="presOf" srcId="{E96295C6-D49E-4F54-B284-A7D3D1027103}" destId="{69F5852A-2BF4-47F8-8865-9CDF9BB80568}" srcOrd="0" destOrd="0" presId="urn:microsoft.com/office/officeart/2005/8/layout/process1"/>
    <dgm:cxn modelId="{E0E3A2BC-AAAC-4E7A-A188-7E2B1EEAE123}" srcId="{E96295C6-D49E-4F54-B284-A7D3D1027103}" destId="{3CD8CDEA-D64F-45D1-85B8-234380F95B96}" srcOrd="0" destOrd="0" parTransId="{C1C59648-FF44-4DFF-888B-70DF1D99344C}" sibTransId="{B5FFE27B-989F-41F8-AA99-D12CFB2210BB}"/>
    <dgm:cxn modelId="{A2C325B3-EDEF-466D-92AF-24D458F3ADC0}" type="presParOf" srcId="{69F5852A-2BF4-47F8-8865-9CDF9BB80568}" destId="{F1E18FD7-85DD-4F77-A38E-3B00E911159F}" srcOrd="0" destOrd="0" presId="urn:microsoft.com/office/officeart/2005/8/layout/process1"/>
    <dgm:cxn modelId="{4EDDABE2-940D-413E-BF0E-E1D8E3705E48}" type="presParOf" srcId="{69F5852A-2BF4-47F8-8865-9CDF9BB80568}" destId="{B35A6B0D-7A42-4B9B-B5CC-2A65335AB589}" srcOrd="1" destOrd="0" presId="urn:microsoft.com/office/officeart/2005/8/layout/process1"/>
    <dgm:cxn modelId="{1424BF0B-CB19-4E67-8399-36E6F6FC2F90}" type="presParOf" srcId="{B35A6B0D-7A42-4B9B-B5CC-2A65335AB589}" destId="{8C767D26-7735-4D4B-861B-286CC26D5D38}" srcOrd="0" destOrd="0" presId="urn:microsoft.com/office/officeart/2005/8/layout/process1"/>
    <dgm:cxn modelId="{656DE9F8-7E02-404F-B8E4-A7D7B636DB01}" type="presParOf" srcId="{69F5852A-2BF4-47F8-8865-9CDF9BB80568}" destId="{9061CFF0-D2C2-4CF6-A933-706C0C0B75CD}" srcOrd="2" destOrd="0" presId="urn:microsoft.com/office/officeart/2005/8/layout/process1"/>
    <dgm:cxn modelId="{8783B639-DD1A-4D81-9080-F5C35B58F606}" type="presParOf" srcId="{69F5852A-2BF4-47F8-8865-9CDF9BB80568}" destId="{52D69085-4408-4EE0-B433-0CC5966209F7}" srcOrd="3" destOrd="0" presId="urn:microsoft.com/office/officeart/2005/8/layout/process1"/>
    <dgm:cxn modelId="{969DCDB8-8EED-4FB3-A1B2-7EFB18D0931C}" type="presParOf" srcId="{52D69085-4408-4EE0-B433-0CC5966209F7}" destId="{0BE6B77A-51D2-4ED2-9456-121B2A048D25}" srcOrd="0" destOrd="0" presId="urn:microsoft.com/office/officeart/2005/8/layout/process1"/>
    <dgm:cxn modelId="{6AC9544C-F25D-4274-8F13-DDE2B6185461}" type="presParOf" srcId="{69F5852A-2BF4-47F8-8865-9CDF9BB80568}" destId="{FBE9EF77-2690-4C6D-8E09-DAD7A925160C}" srcOrd="4" destOrd="0" presId="urn:microsoft.com/office/officeart/2005/8/layout/process1"/>
    <dgm:cxn modelId="{AB4A5955-4C96-4DE9-9A30-C8944B7B5CE7}" type="presParOf" srcId="{69F5852A-2BF4-47F8-8865-9CDF9BB80568}" destId="{0A7481E0-689E-4C7F-80C6-D83A93FDF886}" srcOrd="5" destOrd="0" presId="urn:microsoft.com/office/officeart/2005/8/layout/process1"/>
    <dgm:cxn modelId="{E8DDF7B6-2A38-4245-8321-D9A9D954CF94}" type="presParOf" srcId="{0A7481E0-689E-4C7F-80C6-D83A93FDF886}" destId="{2BBDD619-9AD4-44BC-808C-4D414E20D598}" srcOrd="0" destOrd="0" presId="urn:microsoft.com/office/officeart/2005/8/layout/process1"/>
    <dgm:cxn modelId="{8B0C65BE-72B1-405A-A81A-F9E51029E879}" type="presParOf" srcId="{69F5852A-2BF4-47F8-8865-9CDF9BB80568}" destId="{2AA86093-7C82-4A47-BD90-EF1DBAA3A2EA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E18FD7-85DD-4F77-A38E-3B00E911159F}">
      <dsp:nvSpPr>
        <dsp:cNvPr id="0" name=""/>
        <dsp:cNvSpPr/>
      </dsp:nvSpPr>
      <dsp:spPr>
        <a:xfrm>
          <a:off x="4621" y="1541120"/>
          <a:ext cx="2020453" cy="12690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Vědecká práce</a:t>
          </a:r>
          <a:endParaRPr lang="cs-CZ" sz="1800" kern="1200" dirty="0"/>
        </a:p>
      </dsp:txBody>
      <dsp:txXfrm>
        <a:off x="41792" y="1578291"/>
        <a:ext cx="1946111" cy="1194755"/>
      </dsp:txXfrm>
    </dsp:sp>
    <dsp:sp modelId="{B35A6B0D-7A42-4B9B-B5CC-2A65335AB589}">
      <dsp:nvSpPr>
        <dsp:cNvPr id="0" name=""/>
        <dsp:cNvSpPr/>
      </dsp:nvSpPr>
      <dsp:spPr>
        <a:xfrm>
          <a:off x="2227119" y="1925132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400" kern="1200"/>
        </a:p>
      </dsp:txBody>
      <dsp:txXfrm>
        <a:off x="2227119" y="2025346"/>
        <a:ext cx="299835" cy="300644"/>
      </dsp:txXfrm>
    </dsp:sp>
    <dsp:sp modelId="{9061CFF0-D2C2-4CF6-A933-706C0C0B75CD}">
      <dsp:nvSpPr>
        <dsp:cNvPr id="0" name=""/>
        <dsp:cNvSpPr/>
      </dsp:nvSpPr>
      <dsp:spPr>
        <a:xfrm>
          <a:off x="2833255" y="1541120"/>
          <a:ext cx="2020453" cy="12690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Stanovení potřeby </a:t>
          </a:r>
          <a:r>
            <a:rPr lang="cs-CZ" sz="1800" kern="1200" dirty="0" err="1" smtClean="0"/>
            <a:t>nutrientů</a:t>
          </a:r>
          <a:endParaRPr lang="cs-CZ" sz="1800" kern="1200" dirty="0"/>
        </a:p>
      </dsp:txBody>
      <dsp:txXfrm>
        <a:off x="2870426" y="1578291"/>
        <a:ext cx="1946111" cy="1194755"/>
      </dsp:txXfrm>
    </dsp:sp>
    <dsp:sp modelId="{52D69085-4408-4EE0-B433-0CC5966209F7}">
      <dsp:nvSpPr>
        <dsp:cNvPr id="0" name=""/>
        <dsp:cNvSpPr/>
      </dsp:nvSpPr>
      <dsp:spPr>
        <a:xfrm>
          <a:off x="5055754" y="1925132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400" kern="1200"/>
        </a:p>
      </dsp:txBody>
      <dsp:txXfrm>
        <a:off x="5055754" y="2025346"/>
        <a:ext cx="299835" cy="300644"/>
      </dsp:txXfrm>
    </dsp:sp>
    <dsp:sp modelId="{FBE9EF77-2690-4C6D-8E09-DAD7A925160C}">
      <dsp:nvSpPr>
        <dsp:cNvPr id="0" name=""/>
        <dsp:cNvSpPr/>
      </dsp:nvSpPr>
      <dsp:spPr>
        <a:xfrm>
          <a:off x="5661890" y="1541120"/>
          <a:ext cx="2020453" cy="12690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Stanovení doporučení pro jednotlivé </a:t>
          </a:r>
          <a:r>
            <a:rPr lang="cs-CZ" sz="1800" kern="1200" dirty="0" err="1" smtClean="0"/>
            <a:t>nutrienty</a:t>
          </a:r>
          <a:endParaRPr lang="cs-CZ" sz="1800" kern="1200" dirty="0"/>
        </a:p>
      </dsp:txBody>
      <dsp:txXfrm>
        <a:off x="5699061" y="1578291"/>
        <a:ext cx="1946111" cy="1194755"/>
      </dsp:txXfrm>
    </dsp:sp>
    <dsp:sp modelId="{0A7481E0-689E-4C7F-80C6-D83A93FDF886}">
      <dsp:nvSpPr>
        <dsp:cNvPr id="0" name=""/>
        <dsp:cNvSpPr/>
      </dsp:nvSpPr>
      <dsp:spPr>
        <a:xfrm>
          <a:off x="7884389" y="1925132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400" kern="1200"/>
        </a:p>
      </dsp:txBody>
      <dsp:txXfrm>
        <a:off x="7884389" y="2025346"/>
        <a:ext cx="299835" cy="300644"/>
      </dsp:txXfrm>
    </dsp:sp>
    <dsp:sp modelId="{2AA86093-7C82-4A47-BD90-EF1DBAA3A2EA}">
      <dsp:nvSpPr>
        <dsp:cNvPr id="0" name=""/>
        <dsp:cNvSpPr/>
      </dsp:nvSpPr>
      <dsp:spPr>
        <a:xfrm>
          <a:off x="8490525" y="1541120"/>
          <a:ext cx="2020453" cy="12690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Doporučení srozumitelné pro populaci</a:t>
          </a:r>
          <a:endParaRPr lang="cs-CZ" sz="1800" kern="1200" dirty="0"/>
        </a:p>
      </dsp:txBody>
      <dsp:txXfrm>
        <a:off x="8527696" y="1578291"/>
        <a:ext cx="1946111" cy="11947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4AA6F-8B8E-4B23-93AE-5D6C416B17F8}" type="datetimeFigureOut">
              <a:rPr lang="cs-CZ" smtClean="0"/>
              <a:t>27.12.2016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6D535-1ED5-4D02-B782-B9F4EE9FB4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4205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Př</a:t>
            </a:r>
            <a:r>
              <a:rPr lang="cs-CZ" dirty="0" smtClean="0"/>
              <a:t>: studie, kolik jakého 30% tuků -----(10% nasycených MK) -----vybírejte libové maso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6D535-1ED5-4D02-B782-B9F4EE9FB443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4895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Odpovídající</a:t>
            </a:r>
            <a:r>
              <a:rPr lang="cs-CZ" baseline="0" dirty="0" smtClean="0"/>
              <a:t> hodnoty přívodu energie, s b t vit ML</a:t>
            </a:r>
            <a:endParaRPr lang="cs-CZ" dirty="0" smtClean="0"/>
          </a:p>
          <a:p>
            <a:r>
              <a:rPr lang="cs-CZ" dirty="0" smtClean="0"/>
              <a:t>Určené pro</a:t>
            </a:r>
            <a:r>
              <a:rPr lang="cs-CZ" baseline="0" dirty="0" smtClean="0"/>
              <a:t> odborníky – </a:t>
            </a:r>
            <a:r>
              <a:rPr lang="cs-CZ" baseline="0" dirty="0" err="1" smtClean="0"/>
              <a:t>né</a:t>
            </a:r>
            <a:r>
              <a:rPr lang="cs-CZ" baseline="0" dirty="0" smtClean="0"/>
              <a:t> pro laiky, ty si řeknou panebože.</a:t>
            </a:r>
          </a:p>
          <a:p>
            <a:r>
              <a:rPr lang="cs-CZ" dirty="0" smtClean="0"/>
              <a:t>Odpovídající hodnoty pro danou skupinu osob. --- </a:t>
            </a:r>
            <a:r>
              <a:rPr lang="cs-CZ" dirty="0" err="1" smtClean="0"/>
              <a:t>Né</a:t>
            </a:r>
            <a:r>
              <a:rPr lang="cs-CZ" dirty="0" smtClean="0"/>
              <a:t> úplně pro všechny. DDD vitaminu C je 100mg.</a:t>
            </a:r>
            <a:r>
              <a:rPr lang="cs-CZ" baseline="0" dirty="0" smtClean="0"/>
              <a:t> Ale pro koho? Pro dítě ve školce? Pro VŠ? Pro pracující pro těhotnou maminu?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6D535-1ED5-4D02-B782-B9F4EE9FB443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3999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Kde je vit D</a:t>
            </a:r>
            <a:r>
              <a:rPr lang="cs-CZ" baseline="0" dirty="0" smtClean="0"/>
              <a:t> třeba?</a:t>
            </a:r>
          </a:p>
          <a:p>
            <a:r>
              <a:rPr lang="cs-CZ" baseline="0" dirty="0" smtClean="0"/>
              <a:t>DDD na potravinách v obchodech! --- značení potravin GDA (</a:t>
            </a:r>
            <a:r>
              <a:rPr lang="cs-CZ" baseline="0" dirty="0" err="1" smtClean="0"/>
              <a:t>guidline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daily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amounts</a:t>
            </a:r>
            <a:r>
              <a:rPr lang="cs-CZ" baseline="0" dirty="0" smtClean="0"/>
              <a:t>) DDD pouze pro označování potravin –E,S,B,T + DDD vit ML Vyhláška 450/2004 Sb. http://www.zakonyprolidi.cz/cs/2004-450</a:t>
            </a:r>
          </a:p>
          <a:p>
            <a:r>
              <a:rPr lang="cs-CZ" baseline="0" dirty="0" smtClean="0"/>
              <a:t>Společnost pro výživu – jedna z mála věcí, která se jí fakt povedla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6D535-1ED5-4D02-B782-B9F4EE9FB443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6830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6D535-1ED5-4D02-B782-B9F4EE9FB443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9832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„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Společnost pro výživu nyní předkládá inovovaná Výživová doporučení pro obyvatelstvo České republiky. Jedná se o dokument ve formě určené pro pracovníky, kteří se zabývají prevencí neinfekčních onemocnění hromadného výskytu výživou a propagací správných stravovacích návyků. Oproti předchozím jsou tato doporučení uvedena i ve vztahu k dětskému věku, k výživě těhotných a kojících žen a k výživě starších lidí.“ 16.4.2012</a:t>
            </a:r>
            <a:r>
              <a:rPr lang="cs-CZ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SpV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6D535-1ED5-4D02-B782-B9F4EE9FB443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727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Jednoduché</a:t>
            </a:r>
            <a:r>
              <a:rPr lang="cs-CZ" baseline="0" dirty="0" smtClean="0"/>
              <a:t> sdělení o správném stravování zaměřené na širokou veřejnost</a:t>
            </a:r>
            <a:endParaRPr lang="cs-CZ" dirty="0" smtClean="0"/>
          </a:p>
          <a:p>
            <a:r>
              <a:rPr lang="cs-CZ" dirty="0" smtClean="0"/>
              <a:t>Uvádí potraviny,</a:t>
            </a:r>
            <a:r>
              <a:rPr lang="cs-CZ" baseline="0" dirty="0" smtClean="0"/>
              <a:t> ne živiny</a:t>
            </a:r>
          </a:p>
          <a:p>
            <a:r>
              <a:rPr lang="cs-CZ" baseline="0" dirty="0" smtClean="0"/>
              <a:t>Tvoří rámec pro sestavování jídelníčků</a:t>
            </a:r>
          </a:p>
          <a:p>
            <a:r>
              <a:rPr lang="cs-CZ" baseline="0" dirty="0" smtClean="0"/>
              <a:t>1. FBDG z 18.stol, kdy lékař VB námořnictva zjistil spojitost mezi vit C a kurdějemi – po 40 let poté </a:t>
            </a:r>
            <a:r>
              <a:rPr lang="cs-CZ" baseline="0" dirty="0" err="1" smtClean="0"/>
              <a:t>dop</a:t>
            </a:r>
            <a:r>
              <a:rPr lang="cs-CZ" baseline="0" dirty="0" smtClean="0"/>
              <a:t> pro námořníky vozit limetkovou šťávu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6D535-1ED5-4D02-B782-B9F4EE9FB443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0958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D11D9-DAE5-471B-BB06-3598DE66D374}" type="datetimeFigureOut">
              <a:rPr lang="cs-CZ" smtClean="0"/>
              <a:t>27.12.2016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F8BFD-B721-42DF-A592-A1B68EA5D8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5217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D11D9-DAE5-471B-BB06-3598DE66D374}" type="datetimeFigureOut">
              <a:rPr lang="cs-CZ" smtClean="0"/>
              <a:t>27.12.2016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F8BFD-B721-42DF-A592-A1B68EA5D8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2637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D11D9-DAE5-471B-BB06-3598DE66D374}" type="datetimeFigureOut">
              <a:rPr lang="cs-CZ" smtClean="0"/>
              <a:t>27.12.2016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F8BFD-B721-42DF-A592-A1B68EA5D8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684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D11D9-DAE5-471B-BB06-3598DE66D374}" type="datetimeFigureOut">
              <a:rPr lang="cs-CZ" smtClean="0"/>
              <a:t>27.12.2016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F8BFD-B721-42DF-A592-A1B68EA5D8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1173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D11D9-DAE5-471B-BB06-3598DE66D374}" type="datetimeFigureOut">
              <a:rPr lang="cs-CZ" smtClean="0"/>
              <a:t>27.12.2016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F8BFD-B721-42DF-A592-A1B68EA5D8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404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D11D9-DAE5-471B-BB06-3598DE66D374}" type="datetimeFigureOut">
              <a:rPr lang="cs-CZ" smtClean="0"/>
              <a:t>27.12.2016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F8BFD-B721-42DF-A592-A1B68EA5D8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0743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D11D9-DAE5-471B-BB06-3598DE66D374}" type="datetimeFigureOut">
              <a:rPr lang="cs-CZ" smtClean="0"/>
              <a:t>27.12.2016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F8BFD-B721-42DF-A592-A1B68EA5D8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345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D11D9-DAE5-471B-BB06-3598DE66D374}" type="datetimeFigureOut">
              <a:rPr lang="cs-CZ" smtClean="0"/>
              <a:t>27.12.2016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F8BFD-B721-42DF-A592-A1B68EA5D8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7247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D11D9-DAE5-471B-BB06-3598DE66D374}" type="datetimeFigureOut">
              <a:rPr lang="cs-CZ" smtClean="0"/>
              <a:t>27.12.2016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F8BFD-B721-42DF-A592-A1B68EA5D8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9950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D11D9-DAE5-471B-BB06-3598DE66D374}" type="datetimeFigureOut">
              <a:rPr lang="cs-CZ" smtClean="0"/>
              <a:t>27.12.2016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F8BFD-B721-42DF-A592-A1B68EA5D8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5254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D11D9-DAE5-471B-BB06-3598DE66D374}" type="datetimeFigureOut">
              <a:rPr lang="cs-CZ" smtClean="0"/>
              <a:t>27.12.2016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F8BFD-B721-42DF-A592-A1B68EA5D8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7120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D11D9-DAE5-471B-BB06-3598DE66D374}" type="datetimeFigureOut">
              <a:rPr lang="cs-CZ" smtClean="0"/>
              <a:t>27.12.2016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F8BFD-B721-42DF-A592-A1B68EA5D8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9506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pav.rvp.cz/" TargetMode="Externa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fic.org/article/cs/nutrition/hydration/expid/food-based-dietary-guidelines-in-europe/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fic.org/article/cs/nutrition/hydration/expid/food-based-dietary-guidelines-in-europe/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gov.uk/government/uploads/system/uploads/attachment_data/file/575623/eatwell_guide_report.pdf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mypyramid.gov/" TargetMode="External"/><Relationship Id="rId4" Type="http://schemas.openxmlformats.org/officeDocument/2006/relationships/hyperlink" Target="http://www.choosemyplate.gov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c-sc.gc.ca/fn-an/food-guide-aliment/index-eng.php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o.org/nutrition/education/food-based-dietary-guidelines/regions/countries/japan/en/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"/><Relationship Id="rId2" Type="http://schemas.openxmlformats.org/officeDocument/2006/relationships/hyperlink" Target="http://www.fao.org/nutrition/education/food-based-dietary-guidelines/regions/countries/china/en/" TargetMode="Externa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mr.cz/getmedia/ce28c415-4891-4374-a038-f61795cb15d6/GetFile8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/>
              <a:t>Výživová doporučení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Úvod do výživy</a:t>
            </a:r>
          </a:p>
          <a:p>
            <a:r>
              <a:rPr lang="cs-CZ" dirty="0" smtClean="0"/>
              <a:t>15.12.2016</a:t>
            </a:r>
          </a:p>
          <a:p>
            <a:r>
              <a:rPr lang="cs-CZ" dirty="0" smtClean="0"/>
              <a:t>Kateřina </a:t>
            </a:r>
            <a:r>
              <a:rPr lang="cs-CZ" dirty="0" err="1" smtClean="0"/>
              <a:t>Čamková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068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043190" y="365125"/>
            <a:ext cx="7312198" cy="45719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753065" y="282684"/>
            <a:ext cx="5157787" cy="82391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dirty="0"/>
              <a:t>Směry výživy obyvatelstva ČSR</a:t>
            </a:r>
          </a:p>
        </p:txBody>
      </p:sp>
      <p:pic>
        <p:nvPicPr>
          <p:cNvPr id="12" name="Zástupný symbol pro obsah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65" y="1242999"/>
            <a:ext cx="4545766" cy="5439155"/>
          </a:xfrm>
          <a:prstGeom prst="rect">
            <a:avLst/>
          </a:prstGeom>
        </p:spPr>
      </p:pic>
      <p:sp>
        <p:nvSpPr>
          <p:cNvPr id="10" name="Zástupný symbol pro text 9"/>
          <p:cNvSpPr>
            <a:spLocks noGrp="1"/>
          </p:cNvSpPr>
          <p:nvPr>
            <p:ph type="body" sz="quarter" idx="3"/>
          </p:nvPr>
        </p:nvSpPr>
        <p:spPr>
          <a:xfrm>
            <a:off x="6172200" y="282684"/>
            <a:ext cx="5183188" cy="82391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dirty="0" smtClean="0"/>
              <a:t>DACH</a:t>
            </a:r>
            <a:endParaRPr lang="cs-CZ" sz="2500" dirty="0"/>
          </a:p>
        </p:txBody>
      </p:sp>
      <p:pic>
        <p:nvPicPr>
          <p:cNvPr id="13" name="Picture 2" descr="Výsledek obrázku pro referenční hodnoty pro příjem živin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513" y="1189037"/>
            <a:ext cx="4409563" cy="54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23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2. Obecná výživová doporučení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smtClean="0"/>
              <a:t>Určena pro širokou veřejnost</a:t>
            </a:r>
          </a:p>
          <a:p>
            <a:r>
              <a:rPr lang="cs-CZ" sz="2400" dirty="0" smtClean="0"/>
              <a:t>Doporučují spotřebu určitých typů potravin, které mají vztah k ochraně zdraví skupin obyvatelstva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761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„Výživová doporučení pro obyvatelstvo ČR“ </a:t>
            </a:r>
            <a:r>
              <a:rPr lang="cs-CZ" sz="4000" dirty="0" smtClean="0"/>
              <a:t>(MZ ČR, 2005)</a:t>
            </a:r>
            <a:endParaRPr lang="cs-CZ" sz="4000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723" y="1825625"/>
            <a:ext cx="9952892" cy="474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8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„Výživová doporučení pro obyvatelstvo České republiky“ </a:t>
            </a:r>
            <a:r>
              <a:rPr lang="cs-CZ" sz="4000" dirty="0" smtClean="0"/>
              <a:t>(Společnost pro výživu, 2012)</a:t>
            </a:r>
            <a:endParaRPr lang="cs-CZ" sz="40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6237" y="2799823"/>
            <a:ext cx="5953125" cy="32289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675" y="2799823"/>
            <a:ext cx="602932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6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3. Doporučení založená na skupinách potravin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 smtClean="0"/>
              <a:t>FBDG</a:t>
            </a:r>
          </a:p>
          <a:p>
            <a:r>
              <a:rPr lang="cs-CZ" sz="2000" dirty="0" smtClean="0"/>
              <a:t>Převod VDD pro energii a </a:t>
            </a:r>
            <a:r>
              <a:rPr lang="cs-CZ" sz="2000" dirty="0" err="1" smtClean="0"/>
              <a:t>nutrienty</a:t>
            </a:r>
            <a:r>
              <a:rPr lang="cs-CZ" sz="2000" dirty="0" smtClean="0"/>
              <a:t> na potraviny</a:t>
            </a:r>
          </a:p>
          <a:p>
            <a:r>
              <a:rPr lang="cs-CZ" sz="2000" dirty="0" smtClean="0"/>
              <a:t>Do formy, která se dá lépe využít pro praxi jako doporučení pro širokou veřejnost</a:t>
            </a:r>
          </a:p>
          <a:p>
            <a:r>
              <a:rPr lang="cs-CZ" sz="2000" dirty="0" smtClean="0"/>
              <a:t>Vyjádřeny v podobě typických porcí</a:t>
            </a:r>
          </a:p>
          <a:p>
            <a:r>
              <a:rPr lang="cs-CZ" sz="2000" dirty="0" smtClean="0"/>
              <a:t>Snadno použitelné pro osoby s různým životním stylem</a:t>
            </a:r>
          </a:p>
          <a:p>
            <a:r>
              <a:rPr lang="cs-CZ" sz="2000" dirty="0" smtClean="0"/>
              <a:t>Grafická podoba doporučení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938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Jaká by měla být?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Srozumitelná</a:t>
            </a:r>
          </a:p>
          <a:p>
            <a:r>
              <a:rPr lang="cs-CZ" sz="2400" dirty="0" smtClean="0"/>
              <a:t>Zapamatovatelná</a:t>
            </a:r>
          </a:p>
          <a:p>
            <a:r>
              <a:rPr lang="cs-CZ" sz="2400" dirty="0" smtClean="0"/>
              <a:t>Vzbudit zájem</a:t>
            </a:r>
          </a:p>
          <a:p>
            <a:r>
              <a:rPr lang="cs-CZ" sz="2400" dirty="0" smtClean="0"/>
              <a:t>Vzbudit ochotu k účasti</a:t>
            </a:r>
          </a:p>
          <a:p>
            <a:r>
              <a:rPr lang="cs-CZ" sz="2400" dirty="0" smtClean="0"/>
              <a:t>Vyvolat skutečné změny chování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25176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wh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404" y="3238500"/>
            <a:ext cx="5905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9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Výsledek obrázku pro food based diet recommand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42" y="378837"/>
            <a:ext cx="8151143" cy="409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Výsledek obrázku pro food based diet recommand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351" y="598136"/>
            <a:ext cx="1427749" cy="183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Výsledek obrázku pro food based diet recommand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658" y="4719943"/>
            <a:ext cx="2896098" cy="177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Výsledek obrázku pro food based diet recommandi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351" y="2753497"/>
            <a:ext cx="1724025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Výsledek obrázku pro food based diet recommandio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756" y="4790207"/>
            <a:ext cx="2457640" cy="163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4" descr="Výsledek obrázku pro food based diet recommendations fran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74" name="Picture 26" descr="Výsledek obrázku pro food based diet recommendations franc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932" y="4829723"/>
            <a:ext cx="2380168" cy="159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Výsledek obrázku pro food based diet recommandion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69" y="4761288"/>
            <a:ext cx="1513821" cy="166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3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Potravinová pyramida 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Pomůcka pro sestavení jídelníčku</a:t>
            </a:r>
          </a:p>
          <a:p>
            <a:r>
              <a:rPr lang="cs-CZ" sz="2400" dirty="0" smtClean="0"/>
              <a:t>Nástroj pro rychlé hodnocení výživy</a:t>
            </a:r>
          </a:p>
          <a:p>
            <a:r>
              <a:rPr lang="cs-CZ" sz="2400" dirty="0" smtClean="0"/>
              <a:t>V ČR je několik variant</a:t>
            </a:r>
          </a:p>
          <a:p>
            <a:r>
              <a:rPr lang="cs-CZ" sz="2400" dirty="0" smtClean="0"/>
              <a:t>Oficiální je Potravinová pyramida Ministerstva zdravotnictví České republiky z roku 2005</a:t>
            </a:r>
            <a:endParaRPr lang="cs-CZ" sz="2400" dirty="0"/>
          </a:p>
        </p:txBody>
      </p:sp>
      <p:pic>
        <p:nvPicPr>
          <p:cNvPr id="4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25186" t="10251" b="2443"/>
          <a:stretch>
            <a:fillRect/>
          </a:stretch>
        </p:blipFill>
        <p:spPr>
          <a:xfrm>
            <a:off x="5766971" y="4386380"/>
            <a:ext cx="6543312" cy="24716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2711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ýsledek obrázku pro question ma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219" y="1123721"/>
            <a:ext cx="3463003" cy="455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27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Co se dozvíme?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smtClean="0"/>
              <a:t>Výživová doporučení (význam, funkce, stanovení)</a:t>
            </a:r>
          </a:p>
          <a:p>
            <a:r>
              <a:rPr lang="cs-CZ" sz="2400" dirty="0" smtClean="0"/>
              <a:t>Výživové doporučené dávky</a:t>
            </a:r>
          </a:p>
          <a:p>
            <a:r>
              <a:rPr lang="cs-CZ" sz="2400" dirty="0" smtClean="0"/>
              <a:t>Obecný výživová doporučení</a:t>
            </a:r>
          </a:p>
          <a:p>
            <a:r>
              <a:rPr lang="cs-CZ" sz="2400" dirty="0" smtClean="0"/>
              <a:t>Doporučení založená na skupinách potravin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590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výživová doporučení pro obyvatelstvo č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208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ýsledek obrázku pro výživová doporučení pro obyvatelstvo č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862" y="0"/>
            <a:ext cx="64711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71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Potravinová pyramida MZ ČR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Skládá se ze 4 pater</a:t>
            </a:r>
          </a:p>
          <a:p>
            <a:r>
              <a:rPr lang="cs-CZ" sz="2400" dirty="0" smtClean="0"/>
              <a:t>Je z potravinových skupin, které jsou rozděleny na základě hlavního obsahu živin</a:t>
            </a:r>
          </a:p>
          <a:p>
            <a:r>
              <a:rPr lang="cs-CZ" sz="2400" dirty="0" smtClean="0"/>
              <a:t>Vrchol má charakterizovat mírnou spotřebu</a:t>
            </a:r>
          </a:p>
          <a:p>
            <a:r>
              <a:rPr lang="cs-CZ" sz="2400" dirty="0" smtClean="0"/>
              <a:t>Patra se zužují stejně, jako se mění denní doporučené množství porcí skupiny potravin</a:t>
            </a:r>
          </a:p>
          <a:p>
            <a:r>
              <a:rPr lang="cs-CZ" sz="2400" dirty="0" smtClean="0"/>
              <a:t>Tekutiny nejsou součástí pyramidy</a:t>
            </a:r>
          </a:p>
          <a:p>
            <a:r>
              <a:rPr lang="cs-CZ" sz="2400" dirty="0" smtClean="0"/>
              <a:t>Doporučení porcí je třeba individuálně upravit</a:t>
            </a:r>
          </a:p>
          <a:p>
            <a:r>
              <a:rPr lang="cs-CZ" sz="2400" dirty="0" smtClean="0"/>
              <a:t>Uvádí porce (přirovnává k velikosti nádobí)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2431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Fórum zdravé výživy</a:t>
            </a:r>
            <a:endParaRPr lang="cs-CZ" sz="4000" b="1" dirty="0"/>
          </a:p>
        </p:txBody>
      </p:sp>
      <p:pic>
        <p:nvPicPr>
          <p:cNvPr id="3076" name="Picture 4" descr="http://www.vimcojim.cz/files/rijen%2013/pyramidaFZV1_500x497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032" y="128954"/>
            <a:ext cx="6435968" cy="672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55667" y="6284990"/>
            <a:ext cx="3236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http://www.fzv.cz/pyramida-fzv/</a:t>
            </a:r>
          </a:p>
        </p:txBody>
      </p:sp>
    </p:spTree>
    <p:extLst>
      <p:ext uri="{BB962C8B-B14F-4D97-AF65-F5344CB8AC3E}">
        <p14:creationId xmlns:p14="http://schemas.microsoft.com/office/powerpoint/2010/main" val="207768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Pyramida výživy pro děti</a:t>
            </a:r>
            <a:endParaRPr lang="cs-CZ" sz="4000" b="1" dirty="0"/>
          </a:p>
        </p:txBody>
      </p:sp>
      <p:pic>
        <p:nvPicPr>
          <p:cNvPr id="2054" name="Picture 6" descr="http://pav.rvp.cz/filemanager/userfiles/Pyramidy_pohybu_a_vyzivy/PYRAMIDA-VYZIV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047" y="1250645"/>
            <a:ext cx="5772980" cy="397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pav.rvp.cz/filemanager/userfiles/Pyramidy_pohybu_a_vyzivy/ZAKERNA_KOST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781" y="3954869"/>
            <a:ext cx="1426119" cy="142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569" y="5628800"/>
            <a:ext cx="8956431" cy="1162212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551229" y="5906128"/>
            <a:ext cx="22636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Projekt Pohyb a výživa</a:t>
            </a:r>
          </a:p>
          <a:p>
            <a:r>
              <a:rPr lang="cs-CZ" dirty="0" smtClean="0">
                <a:hlinkClick r:id="rId5"/>
              </a:rPr>
              <a:t>http</a:t>
            </a:r>
            <a:r>
              <a:rPr lang="cs-CZ" dirty="0">
                <a:hlinkClick r:id="rId5"/>
              </a:rPr>
              <a:t>://pav.rvp.cz</a:t>
            </a:r>
            <a:r>
              <a:rPr lang="cs-CZ" dirty="0" smtClean="0">
                <a:hlinkClick r:id="rId5"/>
              </a:rPr>
              <a:t>/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51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b="1" dirty="0"/>
          </a:p>
        </p:txBody>
      </p:sp>
      <p:pic>
        <p:nvPicPr>
          <p:cNvPr id="9218" name="Picture 2" descr="Výsledek obrázku pro výživová doporučení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08" y="505802"/>
            <a:ext cx="11265877" cy="649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58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30223" y="376142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Německo</a:t>
            </a:r>
            <a:endParaRPr lang="cs-CZ" sz="40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Trojrozměrná pyramida</a:t>
            </a:r>
          </a:p>
          <a:p>
            <a:r>
              <a:rPr lang="cs-CZ" sz="2400" dirty="0" smtClean="0"/>
              <a:t>Doporučení ohledně kvality a množství</a:t>
            </a:r>
          </a:p>
          <a:p>
            <a:r>
              <a:rPr lang="cs-CZ" sz="2400" dirty="0" smtClean="0"/>
              <a:t>Skupiny potravin na stěnách</a:t>
            </a:r>
          </a:p>
          <a:p>
            <a:r>
              <a:rPr lang="cs-CZ" sz="2400" dirty="0" smtClean="0"/>
              <a:t>Barvy po levých stranách semafor pro množství</a:t>
            </a:r>
          </a:p>
          <a:p>
            <a:r>
              <a:rPr lang="cs-CZ" sz="2400" dirty="0" smtClean="0"/>
              <a:t>Kruh pro poměr živin jako základna</a:t>
            </a:r>
            <a:endParaRPr lang="cs-CZ" sz="2400" dirty="0"/>
          </a:p>
        </p:txBody>
      </p:sp>
      <p:pic>
        <p:nvPicPr>
          <p:cNvPr id="1026" name="Picture 2" descr="http://www.eufic.org/upl/1/default/img/German%20pyramid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338" y="562708"/>
            <a:ext cx="6792039" cy="424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81069" y="6069028"/>
            <a:ext cx="9610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http://www.eufic.org/article/cs/nutrition/hydration/expid/food-based-dietary-guidelines-in-europe</a:t>
            </a:r>
            <a:r>
              <a:rPr lang="cs-CZ" dirty="0" smtClean="0">
                <a:hlinkClick r:id="rId3"/>
              </a:rPr>
              <a:t>/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759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Belgie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Základnu pyramidy tvoří tekutiny</a:t>
            </a:r>
          </a:p>
          <a:p>
            <a:r>
              <a:rPr lang="cs-CZ" sz="2400" dirty="0" smtClean="0"/>
              <a:t>Doporučení o fyzické aktivitě vedle pyramidy</a:t>
            </a:r>
            <a:endParaRPr lang="cs-CZ" sz="2400" dirty="0"/>
          </a:p>
        </p:txBody>
      </p:sp>
      <p:pic>
        <p:nvPicPr>
          <p:cNvPr id="3074" name="Picture 2" descr="http://www.eufic.org/upl/1/default/img/Belgian%20pyramid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877" y="656492"/>
            <a:ext cx="6260123" cy="485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81069" y="6069028"/>
            <a:ext cx="9610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http://www.eufic.org/article/cs/nutrition/hydration/expid/food-based-dietary-guidelines-in-europe</a:t>
            </a:r>
            <a:r>
              <a:rPr lang="cs-CZ" dirty="0" smtClean="0">
                <a:hlinkClick r:id="rId3"/>
              </a:rPr>
              <a:t>/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631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Velké Británie</a:t>
            </a:r>
            <a:endParaRPr lang="cs-CZ" sz="40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Grafickým vyjádřením je kruh</a:t>
            </a:r>
          </a:p>
          <a:p>
            <a:r>
              <a:rPr lang="cs-CZ" sz="2400" dirty="0" err="1" smtClean="0"/>
              <a:t>Eatwell</a:t>
            </a:r>
            <a:r>
              <a:rPr lang="cs-CZ" sz="2400" dirty="0" smtClean="0"/>
              <a:t> plate 2007</a:t>
            </a:r>
          </a:p>
          <a:p>
            <a:r>
              <a:rPr lang="cs-CZ" sz="2400" dirty="0" err="1" smtClean="0"/>
              <a:t>Eatwell</a:t>
            </a:r>
            <a:r>
              <a:rPr lang="cs-CZ" sz="2400" dirty="0" smtClean="0"/>
              <a:t> </a:t>
            </a:r>
            <a:r>
              <a:rPr lang="cs-CZ" sz="2400" dirty="0" err="1" smtClean="0"/>
              <a:t>Guide</a:t>
            </a:r>
            <a:r>
              <a:rPr lang="cs-CZ" sz="2400" dirty="0" smtClean="0"/>
              <a:t> 2016</a:t>
            </a:r>
          </a:p>
          <a:p>
            <a:r>
              <a:rPr lang="cs-CZ" sz="2400" dirty="0" smtClean="0"/>
              <a:t>Rozdělen na díly jako koláč</a:t>
            </a:r>
          </a:p>
          <a:p>
            <a:r>
              <a:rPr lang="cs-CZ" sz="2400" dirty="0" smtClean="0"/>
              <a:t>Každý díl představuje potravinovou skupinu podobně jako u pyramid</a:t>
            </a:r>
          </a:p>
        </p:txBody>
      </p:sp>
      <p:sp>
        <p:nvSpPr>
          <p:cNvPr id="5" name="Obdélník 4"/>
          <p:cNvSpPr/>
          <p:nvPr/>
        </p:nvSpPr>
        <p:spPr>
          <a:xfrm>
            <a:off x="392934" y="6311900"/>
            <a:ext cx="96103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hlinkClick r:id="rId2"/>
              </a:rPr>
              <a:t>https://</a:t>
            </a:r>
            <a:r>
              <a:rPr lang="cs-CZ" sz="1200" dirty="0" smtClean="0">
                <a:hlinkClick r:id="rId2"/>
              </a:rPr>
              <a:t>www.gov.uk/government/uploads/system/uploads/attachment_data/file/575623/eatwell_guide_report.pdf</a:t>
            </a:r>
            <a:endParaRPr lang="cs-CZ" sz="1200" dirty="0" smtClean="0"/>
          </a:p>
          <a:p>
            <a:endParaRPr lang="cs-CZ" sz="12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185" y="298493"/>
            <a:ext cx="5877746" cy="4180377"/>
          </a:xfrm>
        </p:spPr>
      </p:pic>
      <p:pic>
        <p:nvPicPr>
          <p:cNvPr id="1028" name="Picture 4" descr="http://www.eufic.org/upl/1/default/img/eatwellplate,%20U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545" y="4673471"/>
            <a:ext cx="2867255" cy="186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44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USA</a:t>
            </a:r>
            <a:endParaRPr lang="cs-CZ" sz="4000" b="1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Pyramida 2005</a:t>
            </a:r>
          </a:p>
          <a:p>
            <a:r>
              <a:rPr lang="cs-CZ" sz="2400" dirty="0" err="1" smtClean="0"/>
              <a:t>MyPlate</a:t>
            </a:r>
            <a:r>
              <a:rPr lang="cs-CZ" sz="2400" dirty="0" smtClean="0"/>
              <a:t> 2016</a:t>
            </a:r>
            <a:endParaRPr lang="cs-CZ" sz="2400" dirty="0"/>
          </a:p>
        </p:txBody>
      </p:sp>
      <p:pic>
        <p:nvPicPr>
          <p:cNvPr id="4104" name="Picture 8" descr="Výsledek obrázku pro výživová doporučení us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124" y="3220144"/>
            <a:ext cx="2426696" cy="222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Výsledek obrázku pro food pyrami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30" y="644769"/>
            <a:ext cx="6667639" cy="515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70345" y="5934670"/>
            <a:ext cx="25431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hlinkClick r:id="rId4"/>
              </a:rPr>
              <a:t>www.choosemyplate.gov</a:t>
            </a:r>
            <a:endParaRPr lang="cs-CZ" dirty="0" smtClean="0"/>
          </a:p>
          <a:p>
            <a:r>
              <a:rPr lang="cs-CZ" dirty="0" smtClean="0">
                <a:hlinkClick r:id="rId5"/>
              </a:rPr>
              <a:t>www.MyPyramid.gov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068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Kanada</a:t>
            </a:r>
            <a:endParaRPr lang="cs-CZ" sz="40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Kanadská duha jako výživové doporučení, 2011</a:t>
            </a:r>
            <a:endParaRPr lang="cs-CZ" sz="2400" dirty="0"/>
          </a:p>
        </p:txBody>
      </p:sp>
      <p:pic>
        <p:nvPicPr>
          <p:cNvPr id="5122" name="Picture 2" descr="Výsledek obrázku pro canada's food guid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200" y="1"/>
            <a:ext cx="5371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13272" y="6311900"/>
            <a:ext cx="7836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http://</a:t>
            </a:r>
            <a:r>
              <a:rPr lang="cs-CZ" dirty="0" smtClean="0">
                <a:hlinkClick r:id="rId3"/>
              </a:rPr>
              <a:t>www.hc-sc.gc.ca/fn-an/food-guide-aliment/index-eng.php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42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jpeg" descr="Výsledek obrázku pro question mar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34361" y="1083592"/>
            <a:ext cx="4052869" cy="46625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4754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Japonsko</a:t>
            </a:r>
            <a:endParaRPr lang="cs-CZ" sz="40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Obrácený kužel</a:t>
            </a:r>
          </a:p>
          <a:p>
            <a:r>
              <a:rPr lang="cs-CZ" sz="2400" dirty="0" smtClean="0"/>
              <a:t>Zahrnuje i pohyb a tekutiny</a:t>
            </a:r>
            <a:endParaRPr lang="cs-CZ" sz="2400" dirty="0"/>
          </a:p>
        </p:txBody>
      </p:sp>
      <p:pic>
        <p:nvPicPr>
          <p:cNvPr id="7170" name="Picture 2" descr="Výsledek obrázku pro japanese food guid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13486"/>
            <a:ext cx="6172200" cy="621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93783" y="6329585"/>
            <a:ext cx="9687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http://www.fao.org/nutrition/education/food-based-dietary-guidelines/regions/countries/japan/en</a:t>
            </a:r>
            <a:r>
              <a:rPr lang="cs-CZ" dirty="0" smtClean="0">
                <a:hlinkClick r:id="rId3"/>
              </a:rPr>
              <a:t>/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547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6038" y="400294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Čína</a:t>
            </a:r>
            <a:endParaRPr lang="cs-CZ" sz="40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Pagoda, 2011</a:t>
            </a:r>
          </a:p>
          <a:p>
            <a:r>
              <a:rPr lang="cs-CZ" sz="2400" dirty="0" smtClean="0"/>
              <a:t>Zahrnutý pohyb i tekutiny</a:t>
            </a:r>
            <a:endParaRPr lang="cs-CZ" sz="2400" dirty="0"/>
          </a:p>
        </p:txBody>
      </p:sp>
      <p:sp>
        <p:nvSpPr>
          <p:cNvPr id="3" name="Obdélník 2"/>
          <p:cNvSpPr/>
          <p:nvPr/>
        </p:nvSpPr>
        <p:spPr>
          <a:xfrm>
            <a:off x="780362" y="6176963"/>
            <a:ext cx="106312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http://www.fao.org/nutrition/education/food-based-dietary-guidelines/regions/countries/china/en</a:t>
            </a:r>
            <a:r>
              <a:rPr lang="cs-CZ" dirty="0" smtClean="0">
                <a:hlinkClick r:id="rId2"/>
              </a:rPr>
              <a:t>/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7" name="pasted-image.tif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/>
          </a:blip>
          <a:srcRect l="10235" t="10235" r="10235" b="10235"/>
          <a:stretch>
            <a:fillRect/>
          </a:stretch>
        </p:blipFill>
        <p:spPr>
          <a:xfrm>
            <a:off x="7491046" y="143484"/>
            <a:ext cx="4525108" cy="60334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9485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675185" y="2311156"/>
            <a:ext cx="4999892" cy="1325563"/>
          </a:xfrm>
        </p:spPr>
        <p:txBody>
          <a:bodyPr>
            <a:normAutofit/>
          </a:bodyPr>
          <a:lstStyle/>
          <a:p>
            <a:r>
              <a:rPr lang="cs-CZ" sz="4000" dirty="0" smtClean="0">
                <a:latin typeface="+mn-lt"/>
                <a:cs typeface="MV Boli" panose="02000500030200090000" pitchFamily="2" charset="0"/>
              </a:rPr>
              <a:t>Děkuji za pozornost!</a:t>
            </a:r>
            <a:endParaRPr lang="cs-CZ" sz="4000" dirty="0">
              <a:latin typeface="+mn-lt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57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Zdroje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400" i="1" dirty="0"/>
              <a:t>Referenční hodnoty pro příjem živin</a:t>
            </a:r>
            <a:r>
              <a:rPr lang="cs-CZ" sz="2400" dirty="0"/>
              <a:t>. V ČR 1. vyd. Praha: Společnost pro výživu, 2011. ISBN 978-80-254-6987-3.</a:t>
            </a:r>
            <a:endParaRPr lang="cs-CZ" sz="2400" dirty="0" smtClean="0">
              <a:hlinkClick r:id="rId2"/>
            </a:endParaRPr>
          </a:p>
          <a:p>
            <a:r>
              <a:rPr lang="cs-CZ" sz="2400" i="1" dirty="0"/>
              <a:t>Na skupinách potravin založená výživová doporučení v Evropě (EUFIC)</a:t>
            </a:r>
            <a:r>
              <a:rPr lang="cs-CZ" sz="2400" dirty="0"/>
              <a:t> [online]. [vid. 2016-11-02]. </a:t>
            </a:r>
            <a:r>
              <a:rPr lang="cs-CZ" sz="2400" dirty="0" smtClean="0"/>
              <a:t>Dostupné z</a:t>
            </a:r>
            <a:r>
              <a:rPr lang="cs-CZ" sz="2400" dirty="0"/>
              <a:t>: http://www.eufic.org/article/cs/expid/food-based-dietary-guidelines-in-europe</a:t>
            </a:r>
            <a:r>
              <a:rPr lang="cs-CZ" sz="2400" dirty="0" smtClean="0"/>
              <a:t>/</a:t>
            </a:r>
          </a:p>
          <a:p>
            <a:r>
              <a:rPr lang="cs-CZ" sz="2400" dirty="0" smtClean="0">
                <a:hlinkClick r:id="rId2"/>
              </a:rPr>
              <a:t>http</a:t>
            </a:r>
            <a:r>
              <a:rPr lang="cs-CZ" sz="2400" dirty="0">
                <a:hlinkClick r:id="rId2"/>
              </a:rPr>
              <a:t>://</a:t>
            </a:r>
            <a:r>
              <a:rPr lang="cs-CZ" sz="2400" dirty="0" smtClean="0">
                <a:hlinkClick r:id="rId2"/>
              </a:rPr>
              <a:t>www.vyzivaspol.cz/wp-content/uploads/2015/09/001211.pdf</a:t>
            </a:r>
          </a:p>
          <a:p>
            <a:endParaRPr lang="cs-CZ" sz="2400" dirty="0">
              <a:hlinkClick r:id="rId2"/>
            </a:endParaRPr>
          </a:p>
          <a:p>
            <a:endParaRPr lang="cs-CZ" sz="2400" dirty="0" smtClean="0">
              <a:hlinkClick r:id="rId2"/>
            </a:endParaRPr>
          </a:p>
          <a:p>
            <a:endParaRPr lang="cs-CZ" sz="2400" dirty="0">
              <a:hlinkClick r:id="rId2"/>
            </a:endParaRPr>
          </a:p>
          <a:p>
            <a:r>
              <a:rPr lang="cs-CZ" sz="2400" dirty="0">
                <a:hlinkClick r:id="rId2"/>
              </a:rPr>
              <a:t>https://www.gov.uk/government/uploads/system/uploads/attachment_data/file/551502/Eatwell_Guide_booklet.pdf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526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954" y="306510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b="1" dirty="0"/>
              <a:t>Co jsou výživová doporučení?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954" y="1837348"/>
            <a:ext cx="10515600" cy="4351338"/>
          </a:xfrm>
        </p:spPr>
        <p:txBody>
          <a:bodyPr/>
          <a:lstStyle/>
          <a:p>
            <a:pPr>
              <a:defRPr sz="2100"/>
            </a:pPr>
            <a:r>
              <a:rPr lang="cs-CZ" dirty="0"/>
              <a:t>Návod, aby se populace udržela v dobrém zdraví.</a:t>
            </a:r>
          </a:p>
          <a:p>
            <a:pPr>
              <a:defRPr sz="2100"/>
            </a:pPr>
            <a:r>
              <a:rPr lang="cs-CZ" dirty="0"/>
              <a:t>Rozvíjí a upevňují zdraví populace.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74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Jakou mají výživová doporučení funkci?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Základ pro hodnocení skladby stravy na populační/individuální úrovni</a:t>
            </a:r>
          </a:p>
          <a:p>
            <a:r>
              <a:rPr lang="cs-CZ" sz="2400" dirty="0" smtClean="0"/>
              <a:t>Součást tvorby potravinové a výživové politiky</a:t>
            </a:r>
          </a:p>
          <a:p>
            <a:r>
              <a:rPr lang="cs-CZ" sz="2400" dirty="0" smtClean="0"/>
              <a:t>Základna k názorovému sjednocení</a:t>
            </a:r>
          </a:p>
          <a:p>
            <a:r>
              <a:rPr lang="cs-CZ" sz="2400" dirty="0" smtClean="0"/>
              <a:t>Důraz na nejpodstatnější aspekty výživových zvyklostí</a:t>
            </a:r>
          </a:p>
          <a:p>
            <a:r>
              <a:rPr lang="cs-CZ" sz="2400" dirty="0" smtClean="0"/>
              <a:t>Plánování stravy na populační/individuální úrovni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95995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Jak se stanovují?</a:t>
            </a:r>
            <a:endParaRPr lang="cs-CZ" sz="4000" b="1" dirty="0"/>
          </a:p>
        </p:txBody>
      </p:sp>
      <p:graphicFrame>
        <p:nvGraphicFramePr>
          <p:cNvPr id="9" name="Zástupný symbol pro obsah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136246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2107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Názvosloví</a:t>
            </a:r>
            <a:endParaRPr lang="cs-CZ" sz="4000" b="1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9918506"/>
              </p:ext>
            </p:extLst>
          </p:nvPr>
        </p:nvGraphicFramePr>
        <p:xfrm>
          <a:off x="838200" y="1825625"/>
          <a:ext cx="9958330" cy="366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9443"/>
                <a:gridCol w="3634753"/>
                <a:gridCol w="3004134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Český název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Anglický název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Konkrétní příklad</a:t>
                      </a:r>
                      <a:endParaRPr lang="cs-CZ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1. Výživové doporučené dávky (VDD)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cs-CZ" dirty="0" err="1" smtClean="0"/>
                        <a:t>Nutritional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standarts</a:t>
                      </a:r>
                      <a:endParaRPr lang="cs-CZ" dirty="0" smtClean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cs-CZ" dirty="0" err="1" smtClean="0"/>
                        <a:t>Dietary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allowances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cs-CZ" dirty="0" smtClean="0"/>
                        <a:t>VDD z roku 1989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cs-CZ" dirty="0" smtClean="0"/>
                        <a:t>Referenční</a:t>
                      </a:r>
                      <a:r>
                        <a:rPr lang="cs-CZ" baseline="0" dirty="0" smtClean="0"/>
                        <a:t> hodnoty pro příjem živin (DACH)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cs-CZ" baseline="0" dirty="0" err="1" smtClean="0"/>
                        <a:t>Dietary</a:t>
                      </a:r>
                      <a:r>
                        <a:rPr lang="cs-CZ" baseline="0" dirty="0" smtClean="0"/>
                        <a:t> Reference </a:t>
                      </a:r>
                      <a:r>
                        <a:rPr lang="cs-CZ" baseline="0" dirty="0" err="1" smtClean="0"/>
                        <a:t>Intake</a:t>
                      </a:r>
                      <a:r>
                        <a:rPr lang="cs-CZ" baseline="0" dirty="0" smtClean="0"/>
                        <a:t> (DRI) USA, CAN</a:t>
                      </a:r>
                      <a:endParaRPr lang="cs-CZ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2. Obecná</a:t>
                      </a:r>
                      <a:r>
                        <a:rPr lang="cs-CZ" baseline="0" dirty="0" smtClean="0"/>
                        <a:t> výživová doporučení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cs-CZ" dirty="0" err="1" smtClean="0"/>
                        <a:t>Dietary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recommandions</a:t>
                      </a:r>
                      <a:endParaRPr lang="cs-CZ" dirty="0" smtClean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cs-CZ" dirty="0" err="1" smtClean="0"/>
                        <a:t>Dietary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goals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cs-CZ" dirty="0" smtClean="0"/>
                        <a:t>Výživová doporučení pro obyvatelstvo ČR</a:t>
                      </a:r>
                      <a:endParaRPr lang="cs-CZ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3. Doporučení</a:t>
                      </a:r>
                      <a:r>
                        <a:rPr lang="cs-CZ" baseline="0" dirty="0" smtClean="0"/>
                        <a:t> založená na skupinách potravin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cs-CZ" dirty="0" smtClean="0"/>
                        <a:t>Food-</a:t>
                      </a:r>
                      <a:r>
                        <a:rPr lang="cs-CZ" dirty="0" err="1" smtClean="0"/>
                        <a:t>based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dietary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guidelines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cs-CZ" dirty="0" smtClean="0"/>
                        <a:t>Potravinová pyramida MZ ČR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cs-CZ" dirty="0" smtClean="0"/>
                        <a:t>My plate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cs-CZ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680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1. Výživové doporučené dávky (VDD)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smtClean="0"/>
              <a:t>Přesně definované referenční hodnoty</a:t>
            </a:r>
            <a:r>
              <a:rPr lang="cs-CZ" sz="2400" dirty="0"/>
              <a:t> </a:t>
            </a:r>
            <a:r>
              <a:rPr lang="cs-CZ" sz="2400" dirty="0" smtClean="0"/>
              <a:t>pro přívod </a:t>
            </a:r>
            <a:r>
              <a:rPr lang="cs-CZ" sz="2400" dirty="0" err="1" smtClean="0"/>
              <a:t>nutrientů</a:t>
            </a:r>
            <a:r>
              <a:rPr lang="cs-CZ" sz="2400" dirty="0" smtClean="0"/>
              <a:t> (E, S, B, T, vitaminy a minerální látky)</a:t>
            </a:r>
          </a:p>
          <a:p>
            <a:r>
              <a:rPr lang="cs-CZ" sz="2400" dirty="0" smtClean="0"/>
              <a:t>Určené pro odborníky</a:t>
            </a:r>
          </a:p>
          <a:p>
            <a:r>
              <a:rPr lang="cs-CZ" sz="2400" dirty="0" smtClean="0"/>
              <a:t>Primárně jsou stanovené pro definované zdravé skupiny osob</a:t>
            </a:r>
          </a:p>
          <a:p>
            <a:r>
              <a:rPr lang="cs-CZ" sz="2400" dirty="0" smtClean="0"/>
              <a:t>Pro osoby s onemocněním/zvláštním fyziologickým nárokem má být upraveno (vliv léčiva, kouření,…)</a:t>
            </a:r>
          </a:p>
          <a:p>
            <a:r>
              <a:rPr lang="cs-CZ" sz="2400" dirty="0" smtClean="0"/>
              <a:t>Pouze pro orientaci, nutno přihlédnout k individualitě konkrétního člověka</a:t>
            </a:r>
          </a:p>
          <a:p>
            <a:r>
              <a:rPr lang="cs-CZ" sz="2400" dirty="0" smtClean="0"/>
              <a:t>Postačuje naplnění v celotýdenním průměru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26099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VDD a ČR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smtClean="0"/>
              <a:t>„Směry výživy obyvatelstva ČSR“ z roku 1989 (zastaralé)</a:t>
            </a:r>
          </a:p>
          <a:p>
            <a:r>
              <a:rPr lang="cs-CZ" sz="2400" dirty="0" smtClean="0"/>
              <a:t>Od roku 2008 jsou přijímány, se souhlasem hlavního hygienika ČR,  VDD německy mluvících zemí (DACH) s jejich pozdějšími aktualizacemi (2013, 2015)</a:t>
            </a:r>
          </a:p>
          <a:p>
            <a:r>
              <a:rPr lang="cs-CZ" sz="2400" dirty="0" smtClean="0"/>
              <a:t>VDD DACH jsou postavena na důkladných vědeckých studiích</a:t>
            </a:r>
          </a:p>
          <a:p>
            <a:endParaRPr lang="cs-CZ" dirty="0" smtClean="0"/>
          </a:p>
        </p:txBody>
      </p:sp>
      <p:pic>
        <p:nvPicPr>
          <p:cNvPr id="1026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776" y="4627636"/>
            <a:ext cx="3959224" cy="2230364"/>
          </a:xfrm>
          <a:prstGeom prst="rect">
            <a:avLst/>
          </a:prstGeom>
          <a:blipFill dpi="0" rotWithShape="1">
            <a:blip r:embed="rId3">
              <a:alphaModFix amt="42000"/>
            </a:blip>
            <a:srcRect/>
            <a:tile tx="0" ty="0" sx="100000" sy="100000" flip="none" algn="tl"/>
          </a:blipFill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81377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688</TotalTime>
  <Words>933</Words>
  <Application>Microsoft Office PowerPoint</Application>
  <PresentationFormat>Širokoúhlá obrazovka</PresentationFormat>
  <Paragraphs>151</Paragraphs>
  <Slides>33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MV Boli</vt:lpstr>
      <vt:lpstr>Motiv Office</vt:lpstr>
      <vt:lpstr>Výživová doporučení</vt:lpstr>
      <vt:lpstr>Co se dozvíme?</vt:lpstr>
      <vt:lpstr>Prezentace aplikace PowerPoint</vt:lpstr>
      <vt:lpstr>Co jsou výživová doporučení?</vt:lpstr>
      <vt:lpstr>Jakou mají výživová doporučení funkci?</vt:lpstr>
      <vt:lpstr>Jak se stanovují?</vt:lpstr>
      <vt:lpstr>Názvosloví</vt:lpstr>
      <vt:lpstr>1. Výživové doporučené dávky (VDD)</vt:lpstr>
      <vt:lpstr>VDD a ČR</vt:lpstr>
      <vt:lpstr>Prezentace aplikace PowerPoint</vt:lpstr>
      <vt:lpstr>2. Obecná výživová doporučení</vt:lpstr>
      <vt:lpstr>„Výživová doporučení pro obyvatelstvo ČR“ (MZ ČR, 2005)</vt:lpstr>
      <vt:lpstr>„Výživová doporučení pro obyvatelstvo České republiky“ (Společnost pro výživu, 2012)</vt:lpstr>
      <vt:lpstr>3. Doporučení založená na skupinách potravin</vt:lpstr>
      <vt:lpstr>Jaká by měla být?</vt:lpstr>
      <vt:lpstr>Prezentace aplikace PowerPoint</vt:lpstr>
      <vt:lpstr>Prezentace aplikace PowerPoint</vt:lpstr>
      <vt:lpstr>Potravinová pyramida </vt:lpstr>
      <vt:lpstr>Prezentace aplikace PowerPoint</vt:lpstr>
      <vt:lpstr>Prezentace aplikace PowerPoint</vt:lpstr>
      <vt:lpstr>Potravinová pyramida MZ ČR</vt:lpstr>
      <vt:lpstr>Fórum zdravé výživy</vt:lpstr>
      <vt:lpstr>Pyramida výživy pro děti</vt:lpstr>
      <vt:lpstr>Prezentace aplikace PowerPoint</vt:lpstr>
      <vt:lpstr>Německo</vt:lpstr>
      <vt:lpstr>Belgie</vt:lpstr>
      <vt:lpstr>Velké Británie</vt:lpstr>
      <vt:lpstr>USA</vt:lpstr>
      <vt:lpstr>Kanada</vt:lpstr>
      <vt:lpstr>Japonsko</vt:lpstr>
      <vt:lpstr>Čína</vt:lpstr>
      <vt:lpstr>Děkuji za pozornost!</vt:lpstr>
      <vt:lpstr>Zdroje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Výživová pyramida</dc:title>
  <dc:creator>User</dc:creator>
  <cp:lastModifiedBy>Halina Matějová</cp:lastModifiedBy>
  <cp:revision>58</cp:revision>
  <dcterms:created xsi:type="dcterms:W3CDTF">2016-10-18T19:58:15Z</dcterms:created>
  <dcterms:modified xsi:type="dcterms:W3CDTF">2016-12-27T14:41:38Z</dcterms:modified>
</cp:coreProperties>
</file>