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6AC59-A14C-41FD-AC89-07BE116235C6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4064E-AB25-45C9-AA31-43E27EB1E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88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8A8F92-5159-4A3A-AFEA-34C1FCAC316F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0A18D5-FDFF-4926-9C46-964F30E6984B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19A6E1-9976-41BB-B984-F84C2344FD1A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813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9A8927A-2FD4-44E0-98FE-E0BFA9EF8FA3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489353A-8D47-426B-9900-D847D7FF01A2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01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18B0AB4-572C-46CE-94BD-FD5E117858D9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120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3CB6C94-E5C2-403D-93C3-CE4B4A7D0CA8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22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59EE8B6-BEBA-4C71-8F33-3E80BB104FF4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325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389BFC3-109E-428D-9D60-AFD8A8BB46F9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1D4DDC-64BE-41AB-B6ED-3D11C9A1E367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28D07F-A94D-4739-B52F-19EEA84CD15B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z="9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5887BCB-52DE-48C8-985C-C63738065576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z="9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7CFBDDF-6C6E-475D-A13F-E080ABAD22C9}" type="slidenum">
              <a:rPr lang="cs-CZ" altLang="cs-CZ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z="9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787858-F13B-4ED2-876C-AEE4077CC45F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z="1100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97031-AFFF-474B-BFB0-79E63AE18E90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84DAF5-2ADA-4162-931F-BB7D1B3808F3}" type="slidenum">
              <a:rPr lang="cs-CZ" altLang="cs-CZ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cs-CZ" alt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6FFC-98A7-4BD5-BB02-8C4CC812CCB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6BF38-1856-41A7-B0C5-B0A5086F118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1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7971-0D4B-4C63-8DF4-4D5784F3675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630A4-FC5D-489F-AA4D-70DDC9EB4E9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2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9C158-9475-40E3-9425-840DC233A22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2205-0EE2-44BE-A956-9FC00D2D047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5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CCFD8-6F81-4824-B527-6F0CDFE9AD6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3643-3F71-4D0C-B0A9-6687A3337C4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16601-59CA-422E-8520-858BDA2B86B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DB98-5EDA-4F6C-9A4D-151F648CC1A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12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16C1-3F77-40D4-A98A-86A338241E7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C48FE-730B-4CAB-AB51-E268AE2E729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14A8-4FAE-4840-ABEA-0957A959FB0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53E9E-C475-498A-A886-8DFA9277974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98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1CB1-5BD2-40D4-AE5C-B3CBA6B3DEE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A02F-1E5B-42BD-ACF0-5C46885416A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28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1CFC-23CF-4F33-B221-7C42662C3C0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3CB73-131D-4087-95C1-47A5E3F56B8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2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F7620-5840-4BFE-9C7B-4AD8783032C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3F789-F1FA-402B-A38A-E68CBA3581E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0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EEEE-AF57-4219-A4F0-E7A65889FDA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CAE9-AC9F-486B-9F85-FA4EBE61E2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4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E79F63-E1BD-497A-87DF-011963B2B1B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D85DC2-90C0-4E06-8E91-E891B7100A7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7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6"/>
          <p:cNvSpPr>
            <a:spLocks noChangeArrowheads="1"/>
          </p:cNvSpPr>
          <p:nvPr/>
        </p:nvSpPr>
        <p:spPr bwMode="auto">
          <a:xfrm>
            <a:off x="1476375" y="908050"/>
            <a:ext cx="5759450" cy="302577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Pohlavní hormony a jejich deriváty</a:t>
            </a:r>
          </a:p>
        </p:txBody>
      </p:sp>
      <p:sp>
        <p:nvSpPr>
          <p:cNvPr id="4099" name="AutoShape 7"/>
          <p:cNvSpPr>
            <a:spLocks noChangeArrowheads="1"/>
          </p:cNvSpPr>
          <p:nvPr/>
        </p:nvSpPr>
        <p:spPr bwMode="auto">
          <a:xfrm>
            <a:off x="2124075" y="4292600"/>
            <a:ext cx="4679950" cy="9366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2000" b="1">
                <a:solidFill>
                  <a:srgbClr val="632523"/>
                </a:solidFill>
                <a:latin typeface="Candara" pitchFamily="34" charset="0"/>
              </a:rPr>
              <a:t>PharmDr. Ondřej Zendulka, Ph.D.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73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6"/>
          <p:cNvSpPr>
            <a:spLocks noChangeArrowheads="1"/>
          </p:cNvSpPr>
          <p:nvPr/>
        </p:nvSpPr>
        <p:spPr bwMode="auto">
          <a:xfrm>
            <a:off x="323850" y="1341438"/>
            <a:ext cx="8570913" cy="5254625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leuprorelin</a:t>
            </a: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</a:rPr>
              <a:t> acetát,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goserelin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triptorelin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buserelin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</a:rPr>
              <a:t>MÚ: po přechodné stimulaci hypofýzy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</a:rPr>
              <a:t> nastává její útlum</a:t>
            </a: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→↓produkce gonadotropinů = chemická kastrace 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po ukončení léčby se obnovuje funkce pohlavních orgánů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Ca prostaty a prsu, endometrióza, děložní myomy, asistovaná reprodukce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8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návaly horka, myalgie, osteoporóza,</a:t>
            </a:r>
          </a:p>
        </p:txBody>
      </p:sp>
      <p:sp>
        <p:nvSpPr>
          <p:cNvPr id="13315" name="AutoShape 6"/>
          <p:cNvSpPr>
            <a:spLocks noChangeArrowheads="1"/>
          </p:cNvSpPr>
          <p:nvPr/>
        </p:nvSpPr>
        <p:spPr bwMode="auto">
          <a:xfrm>
            <a:off x="250825" y="404813"/>
            <a:ext cx="8642350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3600" b="1">
                <a:solidFill>
                  <a:srgbClr val="632523"/>
                </a:solidFill>
                <a:latin typeface="Candara" pitchFamily="34" charset="0"/>
              </a:rPr>
              <a:t>Inhibitory gonadoliberinu (analoga LHRH)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13876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6"/>
          <p:cNvSpPr>
            <a:spLocks noChangeArrowheads="1"/>
          </p:cNvSpPr>
          <p:nvPr/>
        </p:nvSpPr>
        <p:spPr bwMode="auto">
          <a:xfrm>
            <a:off x="323850" y="1341438"/>
            <a:ext cx="8570913" cy="4248150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degarelix</a:t>
            </a:r>
            <a:endParaRPr lang="cs-CZ" altLang="cs-CZ" sz="3200" b="1" dirty="0" smtClean="0">
              <a:solidFill>
                <a:prstClr val="black"/>
              </a:solidFill>
              <a:latin typeface="Candara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kompetitivní reverzibilní antagonista LHRH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s.c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. aplikace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I: Ca prostaty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bez přechodného zvýšení hladin hormonů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NÚ: gynekomastie,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er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. dysfunkce, vyrážka</a:t>
            </a:r>
          </a:p>
        </p:txBody>
      </p:sp>
      <p:sp>
        <p:nvSpPr>
          <p:cNvPr id="14339" name="AutoShape 6"/>
          <p:cNvSpPr>
            <a:spLocks noChangeArrowheads="1"/>
          </p:cNvSpPr>
          <p:nvPr/>
        </p:nvSpPr>
        <p:spPr bwMode="auto">
          <a:xfrm>
            <a:off x="250825" y="404813"/>
            <a:ext cx="8642350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3600" b="1">
                <a:solidFill>
                  <a:srgbClr val="632523"/>
                </a:solidFill>
                <a:latin typeface="Candara" pitchFamily="34" charset="0"/>
              </a:rPr>
              <a:t>Inhibitory gonadoliberinu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50552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"/>
          <p:cNvSpPr>
            <a:spLocks noChangeArrowheads="1"/>
          </p:cNvSpPr>
          <p:nvPr/>
        </p:nvSpPr>
        <p:spPr bwMode="auto">
          <a:xfrm>
            <a:off x="177800" y="1484313"/>
            <a:ext cx="8785225" cy="3744912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letrozol</a:t>
            </a: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anastrozol</a:t>
            </a: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exemestan</a:t>
            </a:r>
            <a:endParaRPr lang="cs-CZ" altLang="cs-CZ" sz="3200" b="1" dirty="0" smtClean="0">
              <a:solidFill>
                <a:prstClr val="black"/>
              </a:solidFill>
              <a:latin typeface="Candara" pitchFamily="34" charset="0"/>
              <a:cs typeface="Arial" charset="0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MÚ: inhibice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aromatázy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→↓endogenní produkce estradiolu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karcinom prsu u postmenopauzálních žen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ospalost, otoky, myalgie, artralgie, snížení kostní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denzity</a:t>
            </a:r>
            <a:endParaRPr lang="cs-CZ" altLang="cs-CZ" sz="3200" dirty="0" smtClean="0">
              <a:solidFill>
                <a:prstClr val="black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Inhibitory aromatáz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452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496887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bromokryptin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 (MEDOCRIPTINE)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inhibice nebo potlačení laktace, hyperprolaktinémie, infertilita, prolaktinomy, menstruační a premenstruační potíže, akromegalie, parkinsonismus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KI: hypertenze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cefalgie, zácpa, zvracení, impulzivní poruchy</a:t>
            </a:r>
          </a:p>
        </p:txBody>
      </p:sp>
      <p:sp>
        <p:nvSpPr>
          <p:cNvPr id="16387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Inhibitory prolaktinu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99412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417512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carbergolin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 (DOSTINEX)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- D2 agonista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chinagolid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 (NORPROLAC)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D2 agonista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hyperprolaktinemie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anorexie, únava, cefalgie, nespavost, impulzivní poruchy</a:t>
            </a:r>
          </a:p>
        </p:txBody>
      </p:sp>
      <p:sp>
        <p:nvSpPr>
          <p:cNvPr id="17411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Inhibitory prolaktinu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28453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6"/>
          <p:cNvSpPr>
            <a:spLocks noChangeArrowheads="1"/>
          </p:cNvSpPr>
          <p:nvPr/>
        </p:nvSpPr>
        <p:spPr bwMode="auto">
          <a:xfrm>
            <a:off x="179388" y="1268413"/>
            <a:ext cx="8785225" cy="5256212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folitropin</a:t>
            </a: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 (BRAVELLE, FOSTIMON)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i.m. nebo s.c. injekce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I:stimulace ovulace u žen s nepoměrem LH:FSH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  stimulace mnohočetného růstu folikulů před in vitro fertilizací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samostatně nebo v kombinaci s hCG 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nauzea, vomitus, vyrážka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výrazné symptomy ovariální hyperstimulace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rekombinantní folitropin </a:t>
            </a:r>
            <a:r>
              <a:rPr lang="el-GR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α</a:t>
            </a: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 a </a:t>
            </a:r>
            <a:r>
              <a:rPr lang="el-GR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β</a:t>
            </a:r>
            <a:r>
              <a:rPr lang="cs-CZ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, korifolitropin </a:t>
            </a:r>
            <a:r>
              <a:rPr lang="el-GR" altLang="cs-CZ" sz="3000">
                <a:solidFill>
                  <a:prstClr val="black"/>
                </a:solidFill>
                <a:latin typeface="Candara" pitchFamily="34" charset="0"/>
                <a:cs typeface="Arial" charset="0"/>
              </a:rPr>
              <a:t>α</a:t>
            </a:r>
            <a:endParaRPr lang="cs-CZ" altLang="cs-CZ" sz="3000">
              <a:solidFill>
                <a:prstClr val="black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18435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FSH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40703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5111750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lutropin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  </a:t>
            </a:r>
            <a:r>
              <a:rPr lang="cs-CZ" altLang="cs-CZ" b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alfa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 (LUVERIS)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s.c. injekce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- v kombinaci s folitropinem alfa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stimulace ovulace u žen s nedostatkem LH a FSH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nauzea, bolesti břicha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  <a:cs typeface="Arial" charset="0"/>
              </a:rPr>
              <a:t>výrazné symptomy ovariální hyperstimulace</a:t>
            </a:r>
          </a:p>
        </p:txBody>
      </p:sp>
      <p:sp>
        <p:nvSpPr>
          <p:cNvPr id="19459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LH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35336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5112469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lidský menopauzální gonadotropin, </a:t>
            </a:r>
            <a:r>
              <a:rPr lang="cs-CZ" altLang="cs-CZ" sz="3000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menotropin</a:t>
            </a: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(MENOGON, MENOPUR, MERIONAL)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u žen i mužů k aktivaci reprodukční funkce gonád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i.m</a:t>
            </a: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. </a:t>
            </a:r>
            <a:r>
              <a:rPr lang="cs-CZ" altLang="cs-CZ" sz="3000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s.c</a:t>
            </a: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. injekce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infertilita u žen i mužů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NÚ: horečka, artralgie, gynekomastie u mužů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komplikace vyvolané ovariální či androgenní </a:t>
            </a:r>
            <a:r>
              <a:rPr lang="cs-CZ" altLang="cs-CZ" sz="3000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hyperstimulací</a:t>
            </a:r>
            <a:r>
              <a:rPr lang="cs-CZ" altLang="cs-CZ" sz="3000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</a:t>
            </a:r>
          </a:p>
        </p:txBody>
      </p:sp>
      <p:sp>
        <p:nvSpPr>
          <p:cNvPr id="20483" name="AutoShape 6"/>
          <p:cNvSpPr>
            <a:spLocks noChangeArrowheads="1"/>
          </p:cNvSpPr>
          <p:nvPr/>
        </p:nvSpPr>
        <p:spPr bwMode="auto">
          <a:xfrm>
            <a:off x="1403350" y="404813"/>
            <a:ext cx="6335713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hMG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3487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6"/>
          <p:cNvSpPr>
            <a:spLocks noChangeArrowheads="1"/>
          </p:cNvSpPr>
          <p:nvPr/>
        </p:nvSpPr>
        <p:spPr bwMode="auto">
          <a:xfrm>
            <a:off x="179388" y="1412874"/>
            <a:ext cx="8785225" cy="525648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lidský choriový gonadotropin (PREGNYL)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z moči gravidních žen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účinky podobné LH a FSH</a:t>
            </a:r>
          </a:p>
          <a:p>
            <a:pPr eaLnBrk="1" fontAlgn="base" hangingPunct="1">
              <a:spcAft>
                <a:spcPct val="0"/>
              </a:spcAft>
              <a:buFontTx/>
              <a:buChar char="-"/>
            </a:pPr>
            <a:r>
              <a:rPr lang="cs-CZ" altLang="cs-CZ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i.m</a:t>
            </a: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. nebo </a:t>
            </a:r>
            <a:r>
              <a:rPr lang="cs-CZ" altLang="cs-CZ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s.c</a:t>
            </a: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. aplikace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I: ženy – indukce ovulace, příprava folikulů pro punkci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 muži – opožděná puberta, kryptorchismus</a:t>
            </a:r>
          </a:p>
          <a:p>
            <a:pPr eaLnBrk="1" fontAlgn="base" hangingPunct="1">
              <a:spcAft>
                <a:spcPct val="0"/>
              </a:spcAft>
            </a:pPr>
            <a:r>
              <a:rPr lang="cs-CZ" altLang="cs-CZ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rekomb</a:t>
            </a: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. </a:t>
            </a:r>
            <a:r>
              <a:rPr lang="cs-CZ" altLang="cs-CZ" dirty="0" err="1">
                <a:solidFill>
                  <a:prstClr val="black"/>
                </a:solidFill>
                <a:latin typeface="Candara" pitchFamily="34" charset="0"/>
                <a:cs typeface="Arial" charset="0"/>
              </a:rPr>
              <a:t>choriogonadotropin</a:t>
            </a: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</a:t>
            </a:r>
            <a:r>
              <a:rPr lang="el-GR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α</a:t>
            </a:r>
            <a:r>
              <a:rPr lang="cs-CZ" altLang="cs-CZ" dirty="0">
                <a:solidFill>
                  <a:prstClr val="black"/>
                </a:solidFill>
                <a:latin typeface="Candara" pitchFamily="34" charset="0"/>
                <a:cs typeface="Arial" charset="0"/>
              </a:rPr>
              <a:t> (OVITRELLE)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endParaRPr lang="cs-CZ" altLang="cs-CZ" dirty="0">
              <a:solidFill>
                <a:prstClr val="black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21507" name="AutoShape 6"/>
          <p:cNvSpPr>
            <a:spLocks noChangeArrowheads="1"/>
          </p:cNvSpPr>
          <p:nvPr/>
        </p:nvSpPr>
        <p:spPr bwMode="auto">
          <a:xfrm>
            <a:off x="179388" y="404813"/>
            <a:ext cx="878522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000" b="1">
                <a:solidFill>
                  <a:srgbClr val="632523"/>
                </a:solidFill>
                <a:latin typeface="Candara" pitchFamily="34" charset="0"/>
              </a:rPr>
              <a:t>Lidský choriový gonadotropin (hCG)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7118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ncpendmet0197-f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82804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539750" y="4437063"/>
            <a:ext cx="1223963" cy="576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sz="1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1692275" y="1628775"/>
            <a:ext cx="12239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sz="1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179388" y="3141663"/>
            <a:ext cx="1223962" cy="576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sz="1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141" name="Oval 13"/>
          <p:cNvSpPr>
            <a:spLocks noChangeArrowheads="1"/>
          </p:cNvSpPr>
          <p:nvPr/>
        </p:nvSpPr>
        <p:spPr bwMode="auto">
          <a:xfrm>
            <a:off x="3492500" y="1628775"/>
            <a:ext cx="12239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sz="1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1619250" y="2133600"/>
            <a:ext cx="1223963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sz="1800">
              <a:solidFill>
                <a:prstClr val="black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990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3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nimBg="1"/>
      <p:bldP spid="48139" grpId="0" animBg="1"/>
      <p:bldP spid="48140" grpId="0" animBg="1"/>
      <p:bldP spid="48141" grpId="0" animBg="1"/>
      <p:bldP spid="481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518477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</a:rPr>
              <a:t>testosteron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 propionát, undekanoát a jiné estery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I: substituční terapie u mužů s hypogonadismem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KI: androgen dependentní karcinomy</a:t>
            </a:r>
          </a:p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aplikace i.m., per os nebo topicky ve formě gelu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NÚ: retence Na</a:t>
            </a:r>
            <a:r>
              <a:rPr lang="cs-CZ" altLang="cs-CZ" baseline="30000">
                <a:solidFill>
                  <a:prstClr val="black"/>
                </a:solidFill>
                <a:latin typeface="Candara" pitchFamily="34" charset="0"/>
              </a:rPr>
              <a:t>+</a:t>
            </a: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, zvýšení hmotnosti, návaly horka, akné, u žen virilizace</a:t>
            </a:r>
          </a:p>
        </p:txBody>
      </p:sp>
      <p:sp>
        <p:nvSpPr>
          <p:cNvPr id="6147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Androgeny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2827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6"/>
          <p:cNvSpPr>
            <a:spLocks noChangeArrowheads="1"/>
          </p:cNvSpPr>
          <p:nvPr/>
        </p:nvSpPr>
        <p:spPr bwMode="auto">
          <a:xfrm>
            <a:off x="179388" y="1341438"/>
            <a:ext cx="8785225" cy="540067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 sz="2800" dirty="0">
                <a:solidFill>
                  <a:srgbClr val="0000FF"/>
                </a:solidFill>
                <a:latin typeface="Candara" pitchFamily="34" charset="0"/>
              </a:rPr>
              <a:t>antagonisté receptoru pro androgeny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2800" b="1" dirty="0" err="1">
                <a:solidFill>
                  <a:prstClr val="black"/>
                </a:solidFill>
                <a:latin typeface="Candara" pitchFamily="34" charset="0"/>
              </a:rPr>
              <a:t>cyproteron</a:t>
            </a:r>
            <a:r>
              <a:rPr lang="cs-CZ" altLang="cs-CZ" sz="2800" b="1" dirty="0">
                <a:solidFill>
                  <a:prstClr val="black"/>
                </a:solidFill>
                <a:latin typeface="Candara" pitchFamily="34" charset="0"/>
              </a:rPr>
              <a:t> acetát</a:t>
            </a:r>
          </a:p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 sz="2800" dirty="0" err="1">
                <a:solidFill>
                  <a:prstClr val="black"/>
                </a:solidFill>
                <a:latin typeface="Candara" pitchFamily="34" charset="0"/>
              </a:rPr>
              <a:t>antiandrogenní</a:t>
            </a: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2800" dirty="0" err="1">
                <a:solidFill>
                  <a:prstClr val="black"/>
                </a:solidFill>
                <a:latin typeface="Candara" pitchFamily="34" charset="0"/>
              </a:rPr>
              <a:t>antigonadotropní</a:t>
            </a: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 a </a:t>
            </a:r>
            <a:r>
              <a:rPr lang="cs-CZ" altLang="cs-CZ" sz="2800" dirty="0" err="1">
                <a:solidFill>
                  <a:prstClr val="black"/>
                </a:solidFill>
                <a:latin typeface="Candara" pitchFamily="34" charset="0"/>
              </a:rPr>
              <a:t>gestagenní</a:t>
            </a: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 účinek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I: muži: karcinom prostaty, mírnění symptomů na počátku terapie LHRH, chemická kastrace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  ženy: závažný hirsutismus, těžká </a:t>
            </a:r>
            <a:r>
              <a:rPr lang="cs-CZ" altLang="cs-CZ" sz="2800" dirty="0" err="1">
                <a:solidFill>
                  <a:prstClr val="black"/>
                </a:solidFill>
                <a:latin typeface="Candara" pitchFamily="34" charset="0"/>
              </a:rPr>
              <a:t>androg</a:t>
            </a: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. alopecie, složka HAK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NÚ: malátnost, deprese, zhoršení jaterních funkcí; muži - poruchy spermatogeneze, impotence, gynekomastie</a:t>
            </a:r>
            <a:r>
              <a:rPr lang="el-GR" altLang="cs-CZ" sz="2800" dirty="0">
                <a:solidFill>
                  <a:prstClr val="black"/>
                </a:solidFill>
                <a:latin typeface="Candara" pitchFamily="34" charset="0"/>
              </a:rPr>
              <a:t>;</a:t>
            </a:r>
            <a:r>
              <a:rPr lang="cs-CZ" altLang="cs-CZ" sz="2800" dirty="0">
                <a:solidFill>
                  <a:prstClr val="black"/>
                </a:solidFill>
                <a:latin typeface="Candara" pitchFamily="34" charset="0"/>
              </a:rPr>
              <a:t> ženy – sterilita, váhový přírůstek</a:t>
            </a:r>
          </a:p>
        </p:txBody>
      </p:sp>
      <p:sp>
        <p:nvSpPr>
          <p:cNvPr id="7171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Antiandrogeny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9851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6"/>
          <p:cNvSpPr>
            <a:spLocks noChangeArrowheads="1"/>
          </p:cNvSpPr>
          <p:nvPr/>
        </p:nvSpPr>
        <p:spPr bwMode="auto">
          <a:xfrm>
            <a:off x="179388" y="1341438"/>
            <a:ext cx="8785225" cy="4103687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srgbClr val="0000FF"/>
                </a:solidFill>
                <a:latin typeface="Candara" pitchFamily="34" charset="0"/>
              </a:rPr>
              <a:t>antagonisté receptoru pro androgeny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bikalutamid</a:t>
            </a: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flutamid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nilutamid</a:t>
            </a:r>
            <a:endParaRPr lang="cs-CZ" altLang="cs-CZ" sz="3200" b="1" dirty="0" smtClean="0">
              <a:solidFill>
                <a:prstClr val="black"/>
              </a:solidFill>
              <a:latin typeface="Candara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nesteroidní struktura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terapie pokročilého karcinomu prostaty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NÚ: gynekomastie,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hepatotoxicita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snížení libida, deprese</a:t>
            </a:r>
          </a:p>
        </p:txBody>
      </p:sp>
      <p:sp>
        <p:nvSpPr>
          <p:cNvPr id="8195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Antiandrogeny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91621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6"/>
          <p:cNvSpPr>
            <a:spLocks noChangeArrowheads="1"/>
          </p:cNvSpPr>
          <p:nvPr/>
        </p:nvSpPr>
        <p:spPr bwMode="auto">
          <a:xfrm>
            <a:off x="179388" y="1341438"/>
            <a:ext cx="8785225" cy="3816350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srgbClr val="0000FF"/>
                </a:solidFill>
                <a:latin typeface="Candara" pitchFamily="34" charset="0"/>
              </a:rPr>
              <a:t>inhibitor syntézy androgenů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abirateron</a:t>
            </a: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</a:rPr>
              <a:t> (ZYTIGA)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MÚ: selektivní inhibice 17 alfa-hydroxylázy (CYP17)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terapie metastazujícího karcinomu prostaty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NÚ: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hepatotoxicita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srd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. selhání, hypertenze</a:t>
            </a:r>
          </a:p>
        </p:txBody>
      </p:sp>
      <p:sp>
        <p:nvSpPr>
          <p:cNvPr id="9219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Antiandrogeny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957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6"/>
          <p:cNvSpPr>
            <a:spLocks noChangeArrowheads="1"/>
          </p:cNvSpPr>
          <p:nvPr/>
        </p:nvSpPr>
        <p:spPr bwMode="auto">
          <a:xfrm>
            <a:off x="179388" y="1557338"/>
            <a:ext cx="8785225" cy="180022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ethinylestradiol, estradiol valerát</a:t>
            </a:r>
          </a:p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součást HAK</a:t>
            </a:r>
            <a:endParaRPr lang="cs-CZ" altLang="cs-CZ" baseline="30000">
              <a:solidFill>
                <a:prstClr val="black"/>
              </a:solidFill>
              <a:latin typeface="Candara" pitchFamily="34" charset="0"/>
            </a:endParaRPr>
          </a:p>
        </p:txBody>
      </p:sp>
      <p:sp>
        <p:nvSpPr>
          <p:cNvPr id="10243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Estrogeny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3308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4897438"/>
          </a:xfrm>
          <a:prstGeom prst="roundRect">
            <a:avLst>
              <a:gd name="adj" fmla="val 16667"/>
            </a:avLst>
          </a:prstGeom>
          <a:solidFill>
            <a:schemeClr val="bg1">
              <a:alpha val="75000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dirty="0" smtClean="0">
                <a:solidFill>
                  <a:prstClr val="black"/>
                </a:solidFill>
                <a:latin typeface="Candara" pitchFamily="34" charset="0"/>
              </a:rPr>
              <a:t>tamoxifen,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toremifen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droloxifen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, </a:t>
            </a:r>
            <a:r>
              <a:rPr lang="cs-CZ" altLang="cs-CZ" sz="3200" b="1" dirty="0" err="1" smtClean="0">
                <a:solidFill>
                  <a:prstClr val="black"/>
                </a:solidFill>
                <a:latin typeface="Candara" pitchFamily="34" charset="0"/>
              </a:rPr>
              <a:t>fulvestrant</a:t>
            </a:r>
            <a:endParaRPr lang="cs-CZ" altLang="cs-CZ" sz="3200" b="1" dirty="0" smtClean="0">
              <a:solidFill>
                <a:prstClr val="black"/>
              </a:solidFill>
              <a:latin typeface="Candara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kompetice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 s estrogeny o ER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účinnější v organizmu s nízkou endogenní hladinou estrogenů (postmenopauzální a </a:t>
            </a:r>
            <a:r>
              <a:rPr lang="cs-CZ" altLang="cs-CZ" sz="3200" dirty="0" err="1" smtClean="0">
                <a:solidFill>
                  <a:prstClr val="black"/>
                </a:solidFill>
                <a:latin typeface="Candara" pitchFamily="34" charset="0"/>
              </a:rPr>
              <a:t>ovarektomické</a:t>
            </a: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 ženy)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I: karcinom prsu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3200" dirty="0" smtClean="0">
                <a:solidFill>
                  <a:prstClr val="black"/>
                </a:solidFill>
                <a:latin typeface="Candara" pitchFamily="34" charset="0"/>
              </a:rPr>
              <a:t>NÚ: návaly horka, nauzea</a:t>
            </a:r>
          </a:p>
        </p:txBody>
      </p:sp>
      <p:sp>
        <p:nvSpPr>
          <p:cNvPr id="11267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Antiestrogeny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3442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ChangeArrowheads="1"/>
          </p:cNvSpPr>
          <p:nvPr/>
        </p:nvSpPr>
        <p:spPr bwMode="auto">
          <a:xfrm>
            <a:off x="179388" y="1412875"/>
            <a:ext cx="8785225" cy="3889375"/>
          </a:xfrm>
          <a:prstGeom prst="roundRect">
            <a:avLst>
              <a:gd name="adj" fmla="val 16667"/>
            </a:avLst>
          </a:prstGeom>
          <a:solidFill>
            <a:schemeClr val="bg1">
              <a:alpha val="74901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Char char="•"/>
            </a:pPr>
            <a:r>
              <a:rPr lang="cs-CZ" altLang="cs-CZ" b="1">
                <a:solidFill>
                  <a:prstClr val="black"/>
                </a:solidFill>
                <a:latin typeface="Candara" pitchFamily="34" charset="0"/>
              </a:rPr>
              <a:t>medroxyprogesteron, megestrol acetát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I: karcinom prsu, endometria, ledvin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	kontracepce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	anorekticko-kachektický syndrom u AIDS a onkol. pacientů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cs-CZ" altLang="cs-CZ">
                <a:solidFill>
                  <a:prstClr val="black"/>
                </a:solidFill>
                <a:latin typeface="Candara" pitchFamily="34" charset="0"/>
              </a:rPr>
              <a:t>NÚ: neurotoxicita, hyperpyrexie</a:t>
            </a:r>
          </a:p>
        </p:txBody>
      </p:sp>
      <p:sp>
        <p:nvSpPr>
          <p:cNvPr id="12291" name="AutoShape 6"/>
          <p:cNvSpPr>
            <a:spLocks noChangeArrowheads="1"/>
          </p:cNvSpPr>
          <p:nvPr/>
        </p:nvSpPr>
        <p:spPr bwMode="auto">
          <a:xfrm>
            <a:off x="2411413" y="404813"/>
            <a:ext cx="4321175" cy="720725"/>
          </a:xfrm>
          <a:prstGeom prst="roundRect">
            <a:avLst>
              <a:gd name="adj" fmla="val 16667"/>
            </a:avLst>
          </a:prstGeom>
          <a:solidFill>
            <a:schemeClr val="bg1">
              <a:alpha val="89803"/>
            </a:schemeClr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cs-CZ" altLang="cs-CZ" sz="4800" b="1">
                <a:solidFill>
                  <a:srgbClr val="632523"/>
                </a:solidFill>
                <a:latin typeface="Candara" pitchFamily="34" charset="0"/>
              </a:rPr>
              <a:t>Gestageny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3872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e7349468-4866-44ed-b37b-3b086df6e3a7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ISEXISTCHART" val="False"/>
  <p:tag name="ARS_RESPONSED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PICTRUE_SHOWBYHAND" val="0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Předvádění na obrazovce (4:3)</PresentationFormat>
  <Paragraphs>120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1</cp:revision>
  <dcterms:created xsi:type="dcterms:W3CDTF">2016-10-17T10:18:22Z</dcterms:created>
  <dcterms:modified xsi:type="dcterms:W3CDTF">2016-10-17T10:19:18Z</dcterms:modified>
</cp:coreProperties>
</file>