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0" r:id="rId3"/>
    <p:sldId id="267" r:id="rId4"/>
    <p:sldId id="261" r:id="rId5"/>
    <p:sldId id="262" r:id="rId6"/>
    <p:sldId id="263" r:id="rId7"/>
    <p:sldId id="264" r:id="rId8"/>
    <p:sldId id="265" r:id="rId9"/>
    <p:sldId id="258" r:id="rId10"/>
    <p:sldId id="259" r:id="rId11"/>
    <p:sldId id="266" r:id="rId12"/>
  </p:sldIdLst>
  <p:sldSz cx="9144000" cy="6858000" type="screen4x3"/>
  <p:notesSz cx="6858000" cy="9144000"/>
  <p:custDataLst>
    <p:tags r:id="rId14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2514" autoAdjust="0"/>
  </p:normalViewPr>
  <p:slideViewPr>
    <p:cSldViewPr>
      <p:cViewPr>
        <p:scale>
          <a:sx n="50" d="100"/>
          <a:sy n="50" d="100"/>
        </p:scale>
        <p:origin x="-864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A854C-2238-4659-81D7-229D9DF37895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955C55-EAB7-4D9B-AC34-B6806F6BC7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018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5C55-EAB7-4D9B-AC34-B6806F6BC7E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953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5C55-EAB7-4D9B-AC34-B6806F6BC7E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485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5C55-EAB7-4D9B-AC34-B6806F6BC7E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745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5C55-EAB7-4D9B-AC34-B6806F6BC7E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596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5C55-EAB7-4D9B-AC34-B6806F6BC7E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346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5C55-EAB7-4D9B-AC34-B6806F6BC7E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509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04FB-154A-46F1-B83C-1D56FA853238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38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04FB-154A-46F1-B83C-1D56FA853238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73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04FB-154A-46F1-B83C-1D56FA853238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54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04FB-154A-46F1-B83C-1D56FA853238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97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04FB-154A-46F1-B83C-1D56FA853238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28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04FB-154A-46F1-B83C-1D56FA853238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07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04FB-154A-46F1-B83C-1D56FA853238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261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04FB-154A-46F1-B83C-1D56FA853238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58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04FB-154A-46F1-B83C-1D56FA853238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95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04FB-154A-46F1-B83C-1D56FA853238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57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04FB-154A-46F1-B83C-1D56FA853238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24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004FB-154A-46F1-B83C-1D56FA853238}" type="datetimeFigureOut">
              <a:rPr lang="cs-CZ" smtClean="0"/>
              <a:t>1.11.2016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89986-F381-49EB-BE0E-9E461EB85B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70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1115269" y="4581128"/>
            <a:ext cx="6913462" cy="720079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10000"/>
              </a:lnSpc>
              <a:buFontTx/>
              <a:buNone/>
            </a:pPr>
            <a:r>
              <a:rPr lang="cs-CZ" altLang="cs-CZ" dirty="0" smtClean="0">
                <a:latin typeface="Candara" pitchFamily="34" charset="0"/>
              </a:rPr>
              <a:t>PharmDr. Ondřej </a:t>
            </a:r>
            <a:r>
              <a:rPr lang="cs-CZ" altLang="cs-CZ" dirty="0" err="1" smtClean="0">
                <a:latin typeface="Candara" pitchFamily="34" charset="0"/>
              </a:rPr>
              <a:t>Zendulka</a:t>
            </a:r>
            <a:r>
              <a:rPr lang="cs-CZ" altLang="cs-CZ" dirty="0" smtClean="0">
                <a:latin typeface="Candara" pitchFamily="34" charset="0"/>
              </a:rPr>
              <a:t>, Ph.D.</a:t>
            </a:r>
            <a:endParaRPr lang="en-US" altLang="cs-CZ" dirty="0">
              <a:latin typeface="Candara" pitchFamily="34" charset="0"/>
            </a:endParaRP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2407638" y="1700808"/>
            <a:ext cx="4328724" cy="180020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6000" b="1" dirty="0" err="1">
                <a:latin typeface="Candara" pitchFamily="34" charset="0"/>
              </a:rPr>
              <a:t>Tokolytika</a:t>
            </a:r>
            <a:endParaRPr lang="en-US" altLang="cs-CZ" sz="6000" b="1" dirty="0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078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250825" y="981075"/>
            <a:ext cx="8642350" cy="554355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b="1" dirty="0" err="1">
                <a:latin typeface="Candara" pitchFamily="34" charset="0"/>
              </a:rPr>
              <a:t>atosiban</a:t>
            </a:r>
            <a:endParaRPr lang="cs-CZ" altLang="cs-CZ" b="1" dirty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>
                <a:latin typeface="Candara" pitchFamily="34" charset="0"/>
              </a:rPr>
              <a:t>syntetický peptid, </a:t>
            </a:r>
            <a:r>
              <a:rPr lang="cs-CZ" altLang="cs-CZ" dirty="0" err="1">
                <a:latin typeface="Candara" pitchFamily="34" charset="0"/>
              </a:rPr>
              <a:t>kompet</a:t>
            </a:r>
            <a:r>
              <a:rPr lang="cs-CZ" altLang="cs-CZ" dirty="0">
                <a:latin typeface="Candara" pitchFamily="34" charset="0"/>
              </a:rPr>
              <a:t>. antagonista </a:t>
            </a:r>
            <a:r>
              <a:rPr lang="cs-CZ" altLang="cs-CZ" dirty="0" err="1">
                <a:latin typeface="Candara" pitchFamily="34" charset="0"/>
              </a:rPr>
              <a:t>oxytoc</a:t>
            </a:r>
            <a:r>
              <a:rPr lang="cs-CZ" altLang="cs-CZ" dirty="0">
                <a:latin typeface="Candara" pitchFamily="34" charset="0"/>
              </a:rPr>
              <a:t>. receptorů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err="1">
                <a:latin typeface="Candara" pitchFamily="34" charset="0"/>
              </a:rPr>
              <a:t>i.v</a:t>
            </a:r>
            <a:r>
              <a:rPr lang="cs-CZ" altLang="cs-CZ" dirty="0">
                <a:latin typeface="Candara" pitchFamily="34" charset="0"/>
              </a:rPr>
              <a:t>. </a:t>
            </a:r>
            <a:r>
              <a:rPr lang="cs-CZ" altLang="cs-CZ" dirty="0" smtClean="0">
                <a:latin typeface="Candara" pitchFamily="34" charset="0"/>
              </a:rPr>
              <a:t>aplikace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účinek do 10 min. a trvá 12 h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selhání léčby u dlouhodobé terapie</a:t>
            </a:r>
            <a:endParaRPr lang="cs-CZ" altLang="cs-CZ" dirty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>
                <a:latin typeface="Candara" pitchFamily="34" charset="0"/>
              </a:rPr>
              <a:t>mírnění kontrakcí mezi 24.  a 33. týdnem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>
                <a:latin typeface="Candara" pitchFamily="34" charset="0"/>
              </a:rPr>
              <a:t>minimální vliv na KVS</a:t>
            </a:r>
            <a:endParaRPr lang="en-US" altLang="cs-CZ" dirty="0">
              <a:latin typeface="Candara" pitchFamily="34" charset="0"/>
            </a:endParaRPr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2771775" y="188913"/>
            <a:ext cx="3600450" cy="64770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4000" b="1">
                <a:latin typeface="Candara" pitchFamily="34" charset="0"/>
              </a:rPr>
              <a:t>Tokolytika</a:t>
            </a:r>
            <a:endParaRPr lang="en-US" altLang="cs-CZ" sz="4000" b="1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40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250825" y="981075"/>
            <a:ext cx="8642350" cy="5544269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b="1" dirty="0" smtClean="0">
                <a:latin typeface="Candara" pitchFamily="34" charset="0"/>
              </a:rPr>
              <a:t>Další léčiva u předčasného porodu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u="sng" dirty="0" smtClean="0">
                <a:latin typeface="Candara" pitchFamily="34" charset="0"/>
              </a:rPr>
              <a:t>Glukokortikoidy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err="1" smtClean="0">
                <a:latin typeface="Candara" pitchFamily="34" charset="0"/>
              </a:rPr>
              <a:t>betametazon</a:t>
            </a:r>
            <a:r>
              <a:rPr lang="cs-CZ" altLang="cs-CZ" dirty="0" smtClean="0">
                <a:latin typeface="Candara" pitchFamily="34" charset="0"/>
              </a:rPr>
              <a:t> (2x12 mg), </a:t>
            </a:r>
            <a:r>
              <a:rPr lang="cs-CZ" altLang="cs-CZ" dirty="0" err="1" smtClean="0">
                <a:latin typeface="Candara" pitchFamily="34" charset="0"/>
              </a:rPr>
              <a:t>dexametazon</a:t>
            </a:r>
            <a:r>
              <a:rPr lang="cs-CZ" altLang="cs-CZ" dirty="0" smtClean="0">
                <a:latin typeface="Candara" pitchFamily="34" charset="0"/>
              </a:rPr>
              <a:t> (4x6 mg)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k urychlení vyzrání plicní tkáně plodu a omezení rizika syndromu dechové tísně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26. - 34. týden i později</a:t>
            </a:r>
          </a:p>
          <a:p>
            <a:pPr marL="0" indent="0" eaLnBrk="1" hangingPunct="1">
              <a:lnSpc>
                <a:spcPct val="110000"/>
              </a:lnSpc>
              <a:buNone/>
            </a:pPr>
            <a:r>
              <a:rPr lang="cs-CZ" altLang="cs-CZ" u="sng" dirty="0" smtClean="0">
                <a:latin typeface="Candara" pitchFamily="34" charset="0"/>
              </a:rPr>
              <a:t>Progesteron</a:t>
            </a:r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2771775" y="188913"/>
            <a:ext cx="3600450" cy="64770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4000" b="1">
                <a:latin typeface="Candara" pitchFamily="34" charset="0"/>
              </a:rPr>
              <a:t>Tokolytika</a:t>
            </a:r>
            <a:endParaRPr lang="en-US" altLang="cs-CZ" sz="4000" b="1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200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250825" y="981075"/>
            <a:ext cx="8642350" cy="554355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dirty="0">
                <a:latin typeface="Candara" pitchFamily="34" charset="0"/>
              </a:rPr>
              <a:t>- </a:t>
            </a:r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relaxace </a:t>
            </a:r>
            <a:r>
              <a:rPr lang="cs-CZ" altLang="cs-CZ" dirty="0" err="1">
                <a:solidFill>
                  <a:srgbClr val="000000"/>
                </a:solidFill>
                <a:latin typeface="Candara" pitchFamily="34" charset="0"/>
              </a:rPr>
              <a:t>myometria</a:t>
            </a:r>
            <a:endParaRPr lang="cs-CZ" altLang="cs-CZ" dirty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- prevence předčasného porodu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- u žen mezi </a:t>
            </a:r>
            <a:r>
              <a:rPr lang="cs-CZ" altLang="cs-CZ" dirty="0" smtClean="0">
                <a:solidFill>
                  <a:srgbClr val="000000"/>
                </a:solidFill>
                <a:latin typeface="Candara" pitchFamily="34" charset="0"/>
              </a:rPr>
              <a:t>24. </a:t>
            </a:r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a </a:t>
            </a:r>
            <a:r>
              <a:rPr lang="cs-CZ" altLang="cs-CZ" dirty="0" smtClean="0">
                <a:solidFill>
                  <a:srgbClr val="000000"/>
                </a:solidFill>
                <a:latin typeface="Candara" pitchFamily="34" charset="0"/>
              </a:rPr>
              <a:t>33. </a:t>
            </a:r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týdnem těhotenství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- aplikace by neměla být delší než 48 hodin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- </a:t>
            </a:r>
            <a:r>
              <a:rPr lang="cs-CZ" altLang="cs-CZ" b="1" smtClean="0">
                <a:solidFill>
                  <a:srgbClr val="000000"/>
                </a:solidFill>
                <a:latin typeface="Candara" pitchFamily="34" charset="0"/>
              </a:rPr>
              <a:t>betamimetika</a:t>
            </a:r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: </a:t>
            </a:r>
            <a:r>
              <a:rPr lang="cs-CZ" altLang="cs-CZ" dirty="0" err="1">
                <a:solidFill>
                  <a:srgbClr val="000000"/>
                </a:solidFill>
                <a:latin typeface="Candara" pitchFamily="34" charset="0"/>
              </a:rPr>
              <a:t>ritodrin</a:t>
            </a:r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, </a:t>
            </a:r>
            <a:r>
              <a:rPr lang="cs-CZ" altLang="cs-CZ" dirty="0" err="1">
                <a:solidFill>
                  <a:srgbClr val="000000"/>
                </a:solidFill>
                <a:latin typeface="Candara" pitchFamily="34" charset="0"/>
              </a:rPr>
              <a:t>salbutamol</a:t>
            </a:r>
            <a:endParaRPr lang="cs-CZ" altLang="cs-CZ" dirty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- </a:t>
            </a:r>
            <a:r>
              <a:rPr lang="cs-CZ" altLang="cs-CZ" b="1" dirty="0">
                <a:solidFill>
                  <a:srgbClr val="000000"/>
                </a:solidFill>
                <a:latin typeface="Candara" pitchFamily="34" charset="0"/>
              </a:rPr>
              <a:t>antagonisté oxytocinu</a:t>
            </a:r>
            <a:r>
              <a:rPr lang="cs-CZ" altLang="cs-CZ" dirty="0">
                <a:solidFill>
                  <a:srgbClr val="000000"/>
                </a:solidFill>
                <a:latin typeface="Candara" pitchFamily="34" charset="0"/>
              </a:rPr>
              <a:t> – </a:t>
            </a:r>
            <a:r>
              <a:rPr lang="cs-CZ" altLang="cs-CZ" dirty="0" err="1">
                <a:solidFill>
                  <a:srgbClr val="000000"/>
                </a:solidFill>
                <a:latin typeface="Candara" pitchFamily="34" charset="0"/>
              </a:rPr>
              <a:t>atosiban</a:t>
            </a:r>
            <a:endParaRPr lang="cs-CZ" altLang="cs-CZ" dirty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b="1" dirty="0" smtClean="0">
                <a:solidFill>
                  <a:srgbClr val="000000"/>
                </a:solidFill>
                <a:latin typeface="Candara" pitchFamily="34" charset="0"/>
              </a:rPr>
              <a:t>NSPZL</a:t>
            </a:r>
            <a:r>
              <a:rPr lang="cs-CZ" altLang="cs-CZ" dirty="0" smtClean="0">
                <a:solidFill>
                  <a:srgbClr val="000000"/>
                </a:solidFill>
                <a:latin typeface="Candara" pitchFamily="34" charset="0"/>
              </a:rPr>
              <a:t>– </a:t>
            </a:r>
            <a:r>
              <a:rPr lang="cs-CZ" altLang="cs-CZ" dirty="0" err="1" smtClean="0">
                <a:solidFill>
                  <a:srgbClr val="000000"/>
                </a:solidFill>
                <a:latin typeface="Candara" pitchFamily="34" charset="0"/>
              </a:rPr>
              <a:t>indometacin</a:t>
            </a:r>
            <a:endParaRPr lang="cs-CZ" altLang="cs-CZ" dirty="0" smtClean="0">
              <a:solidFill>
                <a:srgbClr val="000000"/>
              </a:solidFill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b="1" dirty="0" smtClean="0">
                <a:solidFill>
                  <a:srgbClr val="000000"/>
                </a:solidFill>
                <a:latin typeface="Candara" pitchFamily="34" charset="0"/>
              </a:rPr>
              <a:t>síran hořečnatý, blokátory Ca kanálu</a:t>
            </a:r>
            <a:endParaRPr lang="en-US" altLang="cs-CZ" b="1" dirty="0">
              <a:latin typeface="Candara" pitchFamily="34" charset="0"/>
            </a:endParaRP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2771775" y="188913"/>
            <a:ext cx="3600450" cy="64770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4000" b="1">
                <a:latin typeface="Candara" pitchFamily="34" charset="0"/>
              </a:rPr>
              <a:t>Tokolytika</a:t>
            </a:r>
            <a:endParaRPr lang="en-US" altLang="cs-CZ" sz="4000" b="1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380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0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250825" y="981075"/>
            <a:ext cx="8642350" cy="554355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dirty="0" smtClean="0">
                <a:latin typeface="Candara" pitchFamily="34" charset="0"/>
              </a:rPr>
              <a:t>Vratnost/nevratnost procesu předčasného porodu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err="1" smtClean="0">
                <a:latin typeface="Candara" pitchFamily="34" charset="0"/>
              </a:rPr>
              <a:t>Baumgartenovo</a:t>
            </a:r>
            <a:r>
              <a:rPr lang="cs-CZ" altLang="cs-CZ" dirty="0" smtClean="0">
                <a:latin typeface="Candara" pitchFamily="34" charset="0"/>
              </a:rPr>
              <a:t> skóre</a:t>
            </a:r>
          </a:p>
          <a:p>
            <a:pPr lvl="2" eaLnBrk="1" hangingPunct="1">
              <a:lnSpc>
                <a:spcPct val="110000"/>
              </a:lnSpc>
            </a:pPr>
            <a:r>
              <a:rPr lang="cs-CZ" altLang="cs-CZ" dirty="0" smtClean="0">
                <a:latin typeface="Candara" pitchFamily="34" charset="0"/>
              </a:rPr>
              <a:t>krvácení, odtok VP, kontrakce, stav děl. hrdla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latin typeface="Candara" pitchFamily="34" charset="0"/>
              </a:rPr>
              <a:t>v případě vratnosti </a:t>
            </a:r>
            <a:r>
              <a:rPr lang="cs-CZ" altLang="cs-CZ" dirty="0" err="1" smtClean="0">
                <a:latin typeface="Candara" pitchFamily="34" charset="0"/>
              </a:rPr>
              <a:t>tokolytika</a:t>
            </a:r>
            <a:r>
              <a:rPr lang="cs-CZ" altLang="cs-CZ" dirty="0" smtClean="0">
                <a:latin typeface="Candara" pitchFamily="34" charset="0"/>
              </a:rPr>
              <a:t> pro udržení plodu (skóre &lt;6), </a:t>
            </a:r>
            <a:r>
              <a:rPr lang="cs-CZ" altLang="cs-CZ" dirty="0" err="1" smtClean="0">
                <a:latin typeface="Candara" pitchFamily="34" charset="0"/>
              </a:rPr>
              <a:t>tokolytika</a:t>
            </a:r>
            <a:r>
              <a:rPr lang="cs-CZ" altLang="cs-CZ" dirty="0" smtClean="0">
                <a:latin typeface="Candara" pitchFamily="34" charset="0"/>
              </a:rPr>
              <a:t> ano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dirty="0" smtClean="0">
                <a:latin typeface="Candara" pitchFamily="34" charset="0"/>
              </a:rPr>
              <a:t>v případě nevratnosti </a:t>
            </a:r>
            <a:r>
              <a:rPr lang="cs-CZ" altLang="cs-CZ" dirty="0" err="1" smtClean="0">
                <a:latin typeface="Candara" pitchFamily="34" charset="0"/>
              </a:rPr>
              <a:t>tokolytika</a:t>
            </a:r>
            <a:r>
              <a:rPr lang="cs-CZ" altLang="cs-CZ" dirty="0" smtClean="0">
                <a:latin typeface="Candara" pitchFamily="34" charset="0"/>
              </a:rPr>
              <a:t> pro přípravu podmínek porodu nezralého novorozence (skóre&gt;6), </a:t>
            </a:r>
            <a:r>
              <a:rPr lang="cs-CZ" altLang="cs-CZ" dirty="0" err="1" smtClean="0">
                <a:latin typeface="Candara" pitchFamily="34" charset="0"/>
              </a:rPr>
              <a:t>tokolytika</a:t>
            </a:r>
            <a:r>
              <a:rPr lang="cs-CZ" altLang="cs-CZ" dirty="0" smtClean="0">
                <a:latin typeface="Candara" pitchFamily="34" charset="0"/>
              </a:rPr>
              <a:t> ne</a:t>
            </a:r>
            <a:endParaRPr lang="en-US" altLang="cs-CZ" dirty="0">
              <a:latin typeface="Candara" pitchFamily="34" charset="0"/>
            </a:endParaRP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2771775" y="188913"/>
            <a:ext cx="3600450" cy="64770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4000" b="1">
                <a:latin typeface="Candara" pitchFamily="34" charset="0"/>
              </a:rPr>
              <a:t>Tokolytika</a:t>
            </a:r>
            <a:endParaRPr lang="en-US" altLang="cs-CZ" sz="4000" b="1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716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250825" y="981075"/>
            <a:ext cx="8642350" cy="554355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u="sng" dirty="0" smtClean="0">
                <a:latin typeface="Candara" pitchFamily="34" charset="0"/>
              </a:rPr>
              <a:t>Indikace: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 smtClean="0">
                <a:latin typeface="Candara" pitchFamily="34" charset="0"/>
              </a:rPr>
              <a:t>hypoxie plodu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 smtClean="0">
                <a:latin typeface="Candara" pitchFamily="34" charset="0"/>
              </a:rPr>
              <a:t>oddálení porodu, zabránění předčasného porodu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 smtClean="0">
                <a:latin typeface="Candara" pitchFamily="34" charset="0"/>
              </a:rPr>
              <a:t>chirurgický zákrok na děloze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altLang="cs-CZ" dirty="0" smtClean="0">
                <a:latin typeface="Candara" pitchFamily="34" charset="0"/>
              </a:rPr>
              <a:t>nadměrná děložní činnost</a:t>
            </a: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2771775" y="188913"/>
            <a:ext cx="3600450" cy="64770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4000" b="1">
                <a:latin typeface="Candara" pitchFamily="34" charset="0"/>
              </a:rPr>
              <a:t>Tokolytika</a:t>
            </a:r>
            <a:endParaRPr lang="en-US" altLang="cs-CZ" sz="4000" b="1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460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250825" y="981075"/>
            <a:ext cx="8642350" cy="5760293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no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sz="3000" u="sng" dirty="0" smtClean="0">
                <a:latin typeface="Candara" pitchFamily="34" charset="0"/>
              </a:rPr>
              <a:t>Kontraindikace: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sz="3000" dirty="0" smtClean="0">
                <a:latin typeface="Candara" pitchFamily="34" charset="0"/>
              </a:rPr>
              <a:t>Matka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3000" dirty="0" smtClean="0">
                <a:latin typeface="Candara" pitchFamily="34" charset="0"/>
              </a:rPr>
              <a:t>arteriální hypertenze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3000" dirty="0" smtClean="0">
                <a:latin typeface="Candara" pitchFamily="34" charset="0"/>
              </a:rPr>
              <a:t>těžká </a:t>
            </a:r>
            <a:r>
              <a:rPr lang="cs-CZ" altLang="cs-CZ" sz="3000" dirty="0" err="1" smtClean="0">
                <a:latin typeface="Candara" pitchFamily="34" charset="0"/>
              </a:rPr>
              <a:t>preeklampsie</a:t>
            </a:r>
            <a:endParaRPr lang="cs-CZ" altLang="cs-CZ" sz="3000" dirty="0" smtClean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cs-CZ" altLang="cs-CZ" sz="3000" dirty="0" smtClean="0">
                <a:latin typeface="Candara" pitchFamily="34" charset="0"/>
              </a:rPr>
              <a:t>krvácení, </a:t>
            </a:r>
            <a:r>
              <a:rPr lang="cs-CZ" altLang="cs-CZ" sz="3000" dirty="0" err="1" smtClean="0">
                <a:latin typeface="Candara" pitchFamily="34" charset="0"/>
              </a:rPr>
              <a:t>srd</a:t>
            </a:r>
            <a:r>
              <a:rPr lang="cs-CZ" altLang="cs-CZ" sz="3000" dirty="0" smtClean="0">
                <a:latin typeface="Candara" pitchFamily="34" charset="0"/>
              </a:rPr>
              <a:t>. choroba</a:t>
            </a:r>
          </a:p>
          <a:p>
            <a:pPr marL="0" indent="0" eaLnBrk="1" hangingPunct="1">
              <a:lnSpc>
                <a:spcPct val="110000"/>
              </a:lnSpc>
              <a:buNone/>
            </a:pPr>
            <a:r>
              <a:rPr lang="cs-CZ" altLang="cs-CZ" sz="3000" dirty="0" smtClean="0">
                <a:latin typeface="Candara" pitchFamily="34" charset="0"/>
              </a:rPr>
              <a:t>Plod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3000" dirty="0" smtClean="0">
                <a:latin typeface="Candara" pitchFamily="34" charset="0"/>
              </a:rPr>
              <a:t>porodní hmotnost &lt; 2,5 kg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3000" dirty="0" smtClean="0">
                <a:latin typeface="Candara" pitchFamily="34" charset="0"/>
              </a:rPr>
              <a:t>VVV </a:t>
            </a:r>
            <a:r>
              <a:rPr lang="cs-CZ" altLang="cs-CZ" sz="3000" dirty="0" err="1" smtClean="0">
                <a:latin typeface="Candara" pitchFamily="34" charset="0"/>
              </a:rPr>
              <a:t>neslučitelbná</a:t>
            </a:r>
            <a:r>
              <a:rPr lang="cs-CZ" altLang="cs-CZ" sz="3000" dirty="0" smtClean="0">
                <a:latin typeface="Candara" pitchFamily="34" charset="0"/>
              </a:rPr>
              <a:t> se životem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3000" dirty="0" smtClean="0">
                <a:latin typeface="Candara" pitchFamily="34" charset="0"/>
              </a:rPr>
              <a:t>abúzus návyk. látek </a:t>
            </a:r>
            <a:r>
              <a:rPr lang="cs-CZ" altLang="cs-CZ" sz="3000" i="1" dirty="0" smtClean="0">
                <a:latin typeface="Candara" pitchFamily="34" charset="0"/>
              </a:rPr>
              <a:t>in </a:t>
            </a:r>
            <a:r>
              <a:rPr lang="cs-CZ" altLang="cs-CZ" sz="3000" i="1" dirty="0" err="1" smtClean="0">
                <a:latin typeface="Candara" pitchFamily="34" charset="0"/>
              </a:rPr>
              <a:t>utero</a:t>
            </a:r>
            <a:endParaRPr lang="cs-CZ" altLang="cs-CZ" sz="3000" i="1" dirty="0" smtClean="0">
              <a:latin typeface="Candara" pitchFamily="34" charset="0"/>
            </a:endParaRP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2771775" y="188913"/>
            <a:ext cx="3600450" cy="64770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4000" b="1">
                <a:latin typeface="Candara" pitchFamily="34" charset="0"/>
              </a:rPr>
              <a:t>Tokolytika</a:t>
            </a:r>
            <a:endParaRPr lang="en-US" altLang="cs-CZ" sz="4000" b="1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5032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0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0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250825" y="981075"/>
            <a:ext cx="8642350" cy="5760293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no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sz="2800" u="sng" dirty="0" smtClean="0">
                <a:latin typeface="Candara" pitchFamily="34" charset="0"/>
              </a:rPr>
              <a:t>Parciální </a:t>
            </a:r>
            <a:r>
              <a:rPr lang="cs-CZ" altLang="cs-CZ" sz="2800" u="sng" dirty="0" err="1" smtClean="0">
                <a:latin typeface="Candara" pitchFamily="34" charset="0"/>
              </a:rPr>
              <a:t>tokolýza</a:t>
            </a:r>
            <a:endParaRPr lang="cs-CZ" altLang="cs-CZ" sz="2800" u="sng" dirty="0" smtClean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cs-CZ" altLang="cs-CZ" sz="2800" dirty="0" smtClean="0">
                <a:latin typeface="Candara" pitchFamily="34" charset="0"/>
              </a:rPr>
              <a:t>regulace nadměrné aktivity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800" dirty="0" smtClean="0">
                <a:latin typeface="Candara" pitchFamily="34" charset="0"/>
              </a:rPr>
              <a:t>u spontánně vedeného předčasného porodu</a:t>
            </a:r>
          </a:p>
          <a:p>
            <a:pPr marL="0" indent="0" eaLnBrk="1" hangingPunct="1">
              <a:lnSpc>
                <a:spcPct val="110000"/>
              </a:lnSpc>
              <a:buNone/>
            </a:pPr>
            <a:r>
              <a:rPr lang="cs-CZ" altLang="cs-CZ" sz="2800" u="sng" dirty="0" smtClean="0">
                <a:latin typeface="Candara" pitchFamily="34" charset="0"/>
              </a:rPr>
              <a:t>Akutní </a:t>
            </a:r>
            <a:r>
              <a:rPr lang="cs-CZ" altLang="cs-CZ" sz="2800" u="sng" dirty="0" err="1" smtClean="0">
                <a:latin typeface="Candara" pitchFamily="34" charset="0"/>
              </a:rPr>
              <a:t>tokolýza</a:t>
            </a:r>
            <a:endParaRPr lang="cs-CZ" altLang="cs-CZ" sz="2800" u="sng" dirty="0" smtClean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cs-CZ" altLang="cs-CZ" sz="2800" dirty="0" smtClean="0">
                <a:latin typeface="Candara" pitchFamily="34" charset="0"/>
              </a:rPr>
              <a:t>u akutní hypoxie plodu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800" dirty="0" smtClean="0">
                <a:latin typeface="Candara" pitchFamily="34" charset="0"/>
              </a:rPr>
              <a:t>po dobu nutnou k přípravě operace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800" dirty="0" smtClean="0">
                <a:latin typeface="Candara" pitchFamily="34" charset="0"/>
              </a:rPr>
              <a:t>pro obrat plodu zevními hmaty</a:t>
            </a:r>
          </a:p>
          <a:p>
            <a:pPr eaLnBrk="1" hangingPunct="1">
              <a:lnSpc>
                <a:spcPct val="110000"/>
              </a:lnSpc>
            </a:pPr>
            <a:r>
              <a:rPr lang="cs-CZ" altLang="cs-CZ" sz="2800" dirty="0" smtClean="0">
                <a:latin typeface="Candara" pitchFamily="34" charset="0"/>
              </a:rPr>
              <a:t>zástava předčasného porodu</a:t>
            </a:r>
          </a:p>
          <a:p>
            <a:pPr marL="0" indent="0" eaLnBrk="1" hangingPunct="1">
              <a:lnSpc>
                <a:spcPct val="110000"/>
              </a:lnSpc>
              <a:buNone/>
            </a:pPr>
            <a:r>
              <a:rPr lang="cs-CZ" altLang="cs-CZ" sz="2800" u="sng" dirty="0" smtClean="0">
                <a:latin typeface="Candara" pitchFamily="34" charset="0"/>
              </a:rPr>
              <a:t>Účinná </a:t>
            </a:r>
            <a:r>
              <a:rPr lang="cs-CZ" altLang="cs-CZ" sz="2800" u="sng" dirty="0" err="1" smtClean="0">
                <a:latin typeface="Candara" pitchFamily="34" charset="0"/>
              </a:rPr>
              <a:t>tokolýza</a:t>
            </a:r>
            <a:r>
              <a:rPr lang="cs-CZ" altLang="cs-CZ" sz="2800" u="sng" dirty="0" smtClean="0">
                <a:latin typeface="Candara" pitchFamily="34" charset="0"/>
              </a:rPr>
              <a:t> </a:t>
            </a:r>
            <a:r>
              <a:rPr lang="cs-CZ" altLang="cs-CZ" sz="2800" dirty="0" smtClean="0">
                <a:latin typeface="Candara" pitchFamily="34" charset="0"/>
              </a:rPr>
              <a:t>= zábrana porodu po dobu 	minimálně 48 h</a:t>
            </a: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2771775" y="188913"/>
            <a:ext cx="3600450" cy="64770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4000" b="1">
                <a:latin typeface="Candara" pitchFamily="34" charset="0"/>
              </a:rPr>
              <a:t>Tokolytika</a:t>
            </a:r>
            <a:endParaRPr lang="en-US" altLang="cs-CZ" sz="4000" b="1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133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0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0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250825" y="981075"/>
            <a:ext cx="8642350" cy="554355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b="1" dirty="0" smtClean="0">
                <a:latin typeface="Candara" pitchFamily="34" charset="0"/>
              </a:rPr>
              <a:t>hořečnaté soli</a:t>
            </a:r>
            <a:endParaRPr lang="cs-CZ" altLang="cs-CZ" b="1" dirty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snížení koncentrace Ca</a:t>
            </a:r>
            <a:r>
              <a:rPr lang="cs-CZ" altLang="cs-CZ" baseline="30000" dirty="0" smtClean="0">
                <a:latin typeface="Candara" pitchFamily="34" charset="0"/>
              </a:rPr>
              <a:t>2+ </a:t>
            </a:r>
            <a:r>
              <a:rPr lang="cs-CZ" altLang="cs-CZ" dirty="0" smtClean="0">
                <a:latin typeface="Candara" pitchFamily="34" charset="0"/>
              </a:rPr>
              <a:t>a blok </a:t>
            </a:r>
            <a:r>
              <a:rPr lang="cs-CZ" altLang="cs-CZ" dirty="0" err="1" smtClean="0">
                <a:latin typeface="Candara" pitchFamily="34" charset="0"/>
              </a:rPr>
              <a:t>ATPázy</a:t>
            </a:r>
            <a:r>
              <a:rPr lang="cs-CZ" altLang="cs-CZ" dirty="0" smtClean="0">
                <a:latin typeface="Candara" pitchFamily="34" charset="0"/>
              </a:rPr>
              <a:t> v </a:t>
            </a:r>
            <a:r>
              <a:rPr lang="cs-CZ" altLang="cs-CZ" dirty="0" err="1" smtClean="0">
                <a:latin typeface="Candara" pitchFamily="34" charset="0"/>
              </a:rPr>
              <a:t>myometriu</a:t>
            </a:r>
            <a:endParaRPr lang="cs-CZ" altLang="cs-CZ" dirty="0" smtClean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err="1" smtClean="0">
                <a:latin typeface="Candara" pitchFamily="34" charset="0"/>
              </a:rPr>
              <a:t>i.v</a:t>
            </a:r>
            <a:r>
              <a:rPr lang="cs-CZ" altLang="cs-CZ" dirty="0" smtClean="0">
                <a:latin typeface="Candara" pitchFamily="34" charset="0"/>
              </a:rPr>
              <a:t>. (sulfát) nebo per os (laktát)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porovnatelná účinnost s jinými </a:t>
            </a:r>
            <a:r>
              <a:rPr lang="cs-CZ" altLang="cs-CZ" dirty="0" err="1" smtClean="0">
                <a:latin typeface="Candara" pitchFamily="34" charset="0"/>
              </a:rPr>
              <a:t>lytiky</a:t>
            </a:r>
            <a:r>
              <a:rPr lang="cs-CZ" altLang="cs-CZ" dirty="0" smtClean="0">
                <a:latin typeface="Candara" pitchFamily="34" charset="0"/>
              </a:rPr>
              <a:t>, ale vyšší bezpečnost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nekombinovat s blokátory Ca</a:t>
            </a:r>
            <a:r>
              <a:rPr lang="cs-CZ" altLang="cs-CZ" baseline="30000" dirty="0" smtClean="0">
                <a:latin typeface="Candara" pitchFamily="34" charset="0"/>
              </a:rPr>
              <a:t>2+ </a:t>
            </a:r>
            <a:r>
              <a:rPr lang="cs-CZ" altLang="cs-CZ" dirty="0" smtClean="0">
                <a:latin typeface="Candara" pitchFamily="34" charset="0"/>
              </a:rPr>
              <a:t>kanálu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nauzea, hypotermie, </a:t>
            </a:r>
            <a:r>
              <a:rPr lang="cs-CZ" altLang="cs-CZ" dirty="0" err="1" smtClean="0">
                <a:latin typeface="Candara" pitchFamily="34" charset="0"/>
              </a:rPr>
              <a:t>hypomagnezémie</a:t>
            </a:r>
            <a:r>
              <a:rPr lang="cs-CZ" altLang="cs-CZ" dirty="0" smtClean="0">
                <a:latin typeface="Candara" pitchFamily="34" charset="0"/>
              </a:rPr>
              <a:t>, </a:t>
            </a:r>
            <a:r>
              <a:rPr lang="cs-CZ" altLang="cs-CZ" dirty="0" err="1" smtClean="0">
                <a:latin typeface="Candara" pitchFamily="34" charset="0"/>
              </a:rPr>
              <a:t>hypokalcémie</a:t>
            </a:r>
            <a:r>
              <a:rPr lang="cs-CZ" altLang="cs-CZ" dirty="0" smtClean="0">
                <a:latin typeface="Candara" pitchFamily="34" charset="0"/>
              </a:rPr>
              <a:t>, mdloby, poruchy vidění</a:t>
            </a:r>
            <a:endParaRPr lang="en-US" altLang="cs-CZ" dirty="0">
              <a:latin typeface="Candara" pitchFamily="34" charset="0"/>
            </a:endParaRPr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2771775" y="188913"/>
            <a:ext cx="3600450" cy="64770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4000" b="1">
                <a:latin typeface="Candara" pitchFamily="34" charset="0"/>
              </a:rPr>
              <a:t>Tokolytika</a:t>
            </a:r>
            <a:endParaRPr lang="en-US" altLang="cs-CZ" sz="4000" b="1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496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250825" y="981075"/>
            <a:ext cx="8642350" cy="554355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buFontTx/>
              <a:buNone/>
            </a:pPr>
            <a:r>
              <a:rPr lang="cs-CZ" altLang="cs-CZ" b="1" dirty="0" smtClean="0">
                <a:latin typeface="Candara" pitchFamily="34" charset="0"/>
              </a:rPr>
              <a:t>Blokátory Ca</a:t>
            </a:r>
            <a:r>
              <a:rPr lang="cs-CZ" altLang="cs-CZ" b="1" baseline="30000" dirty="0" smtClean="0">
                <a:latin typeface="Candara" pitchFamily="34" charset="0"/>
              </a:rPr>
              <a:t>2+ </a:t>
            </a:r>
            <a:r>
              <a:rPr lang="cs-CZ" altLang="cs-CZ" b="1" dirty="0" smtClean="0">
                <a:latin typeface="Candara" pitchFamily="34" charset="0"/>
              </a:rPr>
              <a:t>kanálu</a:t>
            </a:r>
            <a:endParaRPr lang="cs-CZ" altLang="cs-CZ" b="1" dirty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err="1" smtClean="0">
                <a:latin typeface="Candara" pitchFamily="34" charset="0"/>
              </a:rPr>
              <a:t>nifedipin</a:t>
            </a:r>
            <a:r>
              <a:rPr lang="cs-CZ" altLang="cs-CZ" dirty="0" smtClean="0">
                <a:latin typeface="Candara" pitchFamily="34" charset="0"/>
              </a:rPr>
              <a:t>, </a:t>
            </a:r>
            <a:r>
              <a:rPr lang="cs-CZ" altLang="cs-CZ" dirty="0" err="1" smtClean="0">
                <a:latin typeface="Candara" pitchFamily="34" charset="0"/>
              </a:rPr>
              <a:t>verapamil</a:t>
            </a:r>
            <a:endParaRPr lang="cs-CZ" altLang="cs-CZ" dirty="0" smtClean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snížení koncentrace Ca v </a:t>
            </a:r>
            <a:r>
              <a:rPr lang="cs-CZ" altLang="cs-CZ" dirty="0" err="1" smtClean="0">
                <a:latin typeface="Candara" pitchFamily="34" charset="0"/>
              </a:rPr>
              <a:t>myometriu</a:t>
            </a:r>
            <a:endParaRPr lang="cs-CZ" altLang="cs-CZ" dirty="0" smtClean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lék 2. linie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hypotenze, tachykardie, </a:t>
            </a:r>
            <a:r>
              <a:rPr lang="cs-CZ" altLang="cs-CZ" dirty="0" err="1" smtClean="0">
                <a:latin typeface="Candara" pitchFamily="34" charset="0"/>
              </a:rPr>
              <a:t>cefalgie</a:t>
            </a:r>
            <a:endParaRPr lang="cs-CZ" altLang="cs-CZ" dirty="0" smtClean="0">
              <a:latin typeface="Candara" pitchFamily="34" charset="0"/>
            </a:endParaRPr>
          </a:p>
          <a:p>
            <a:pPr marL="0" indent="0" eaLnBrk="1" hangingPunct="1">
              <a:lnSpc>
                <a:spcPct val="110000"/>
              </a:lnSpc>
              <a:buNone/>
            </a:pPr>
            <a:r>
              <a:rPr lang="cs-CZ" altLang="cs-CZ" b="1" dirty="0">
                <a:latin typeface="Candara" pitchFamily="34" charset="0"/>
              </a:rPr>
              <a:t>NSPZL</a:t>
            </a:r>
            <a:r>
              <a:rPr lang="cs-CZ" altLang="cs-CZ" dirty="0" smtClean="0">
                <a:latin typeface="Candara" pitchFamily="34" charset="0"/>
              </a:rPr>
              <a:t> – </a:t>
            </a:r>
            <a:r>
              <a:rPr lang="cs-CZ" altLang="cs-CZ" dirty="0" err="1" smtClean="0">
                <a:latin typeface="Candara" pitchFamily="34" charset="0"/>
              </a:rPr>
              <a:t>indometacin</a:t>
            </a:r>
            <a:endParaRPr lang="cs-CZ" altLang="cs-CZ" dirty="0" smtClean="0">
              <a:latin typeface="Candara" pitchFamily="34" charset="0"/>
            </a:endParaRP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lék 2. linie, ne déle než 48h</a:t>
            </a:r>
          </a:p>
          <a:p>
            <a:pPr eaLnBrk="1" hangingPunct="1">
              <a:lnSpc>
                <a:spcPct val="110000"/>
              </a:lnSpc>
              <a:buFontTx/>
              <a:buChar char="-"/>
            </a:pPr>
            <a:r>
              <a:rPr lang="cs-CZ" altLang="cs-CZ" dirty="0" smtClean="0">
                <a:latin typeface="Candara" pitchFamily="34" charset="0"/>
              </a:rPr>
              <a:t>po 32 týdnu, ne déle než 48h kvůli NÚ</a:t>
            </a:r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2771775" y="188913"/>
            <a:ext cx="3600450" cy="64770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4000" b="1">
                <a:latin typeface="Candara" pitchFamily="34" charset="0"/>
              </a:rPr>
              <a:t>Tokolytika</a:t>
            </a:r>
            <a:endParaRPr lang="en-US" altLang="cs-CZ" sz="4000" b="1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740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0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/>
          <p:cNvSpPr>
            <a:spLocks noChangeArrowheads="1"/>
          </p:cNvSpPr>
          <p:nvPr/>
        </p:nvSpPr>
        <p:spPr bwMode="auto">
          <a:xfrm>
            <a:off x="250825" y="981075"/>
            <a:ext cx="8642350" cy="5761038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buFontTx/>
              <a:buNone/>
              <a:defRPr/>
            </a:pP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- </a:t>
            </a:r>
            <a:r>
              <a:rPr lang="cs-CZ" altLang="cs-CZ" sz="2600" b="1" dirty="0" err="1" smtClean="0">
                <a:solidFill>
                  <a:srgbClr val="000000"/>
                </a:solidFill>
                <a:latin typeface="Candara" pitchFamily="34" charset="0"/>
              </a:rPr>
              <a:t>betamimetika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: </a:t>
            </a:r>
            <a:r>
              <a:rPr lang="cs-CZ" altLang="cs-CZ" sz="2600" b="1" dirty="0" err="1" smtClean="0">
                <a:solidFill>
                  <a:srgbClr val="000000"/>
                </a:solidFill>
                <a:latin typeface="Candara" pitchFamily="34" charset="0"/>
              </a:rPr>
              <a:t>hexoprenalin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, </a:t>
            </a:r>
            <a:r>
              <a:rPr lang="cs-CZ" altLang="cs-CZ" sz="2600" dirty="0" err="1" smtClean="0">
                <a:solidFill>
                  <a:srgbClr val="000000"/>
                </a:solidFill>
                <a:latin typeface="Candara" pitchFamily="34" charset="0"/>
              </a:rPr>
              <a:t>fenoterol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, </a:t>
            </a:r>
            <a:r>
              <a:rPr lang="cs-CZ" altLang="cs-CZ" sz="2600" dirty="0" err="1" smtClean="0">
                <a:solidFill>
                  <a:srgbClr val="000000"/>
                </a:solidFill>
                <a:latin typeface="Candara" pitchFamily="34" charset="0"/>
              </a:rPr>
              <a:t>ritodrin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, </a:t>
            </a:r>
            <a:r>
              <a:rPr lang="cs-CZ" altLang="cs-CZ" sz="2600" dirty="0" err="1" smtClean="0">
                <a:solidFill>
                  <a:srgbClr val="000000"/>
                </a:solidFill>
                <a:latin typeface="Candara" pitchFamily="34" charset="0"/>
              </a:rPr>
              <a:t>terbutalin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, </a:t>
            </a:r>
            <a:r>
              <a:rPr lang="cs-CZ" altLang="cs-CZ" sz="2600" dirty="0" err="1" smtClean="0">
                <a:solidFill>
                  <a:srgbClr val="000000"/>
                </a:solidFill>
                <a:latin typeface="Candara" pitchFamily="34" charset="0"/>
              </a:rPr>
              <a:t>salbutamol</a:t>
            </a:r>
            <a:endParaRPr lang="cs-CZ" altLang="cs-CZ" sz="2600" dirty="0" smtClean="0">
              <a:solidFill>
                <a:srgbClr val="000000"/>
              </a:solidFill>
              <a:latin typeface="Candara" pitchFamily="34" charset="0"/>
            </a:endParaRPr>
          </a:p>
          <a:p>
            <a:pPr>
              <a:lnSpc>
                <a:spcPct val="110000"/>
              </a:lnSpc>
              <a:buFontTx/>
              <a:buChar char="-"/>
              <a:defRPr/>
            </a:pP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akutní stavy </a:t>
            </a:r>
            <a:r>
              <a:rPr lang="cs-CZ" altLang="cs-CZ" sz="2600" dirty="0" err="1" smtClean="0">
                <a:solidFill>
                  <a:srgbClr val="000000"/>
                </a:solidFill>
                <a:latin typeface="Candara" pitchFamily="34" charset="0"/>
              </a:rPr>
              <a:t>i.v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. aplikace s následným </a:t>
            </a:r>
            <a:r>
              <a:rPr lang="cs-CZ" altLang="cs-CZ" sz="2600" dirty="0" err="1" smtClean="0">
                <a:solidFill>
                  <a:srgbClr val="000000"/>
                </a:solidFill>
                <a:latin typeface="Candara" pitchFamily="34" charset="0"/>
              </a:rPr>
              <a:t>p.o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. pokračováním (nutná monitorace pacientek)</a:t>
            </a:r>
          </a:p>
          <a:p>
            <a:pPr marL="0" indent="0">
              <a:lnSpc>
                <a:spcPct val="110000"/>
              </a:lnSpc>
              <a:buFontTx/>
              <a:buNone/>
              <a:defRPr/>
            </a:pP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I: zastavení porodu mezi 24. a 37. týdnem</a:t>
            </a:r>
          </a:p>
          <a:p>
            <a:pPr marL="0" indent="0">
              <a:lnSpc>
                <a:spcPct val="110000"/>
              </a:lnSpc>
              <a:buFontTx/>
              <a:buNone/>
              <a:defRPr/>
            </a:pP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   </a:t>
            </a:r>
            <a:r>
              <a:rPr lang="cs-CZ" altLang="cs-CZ" sz="2600" dirty="0" err="1" smtClean="0">
                <a:solidFill>
                  <a:srgbClr val="000000"/>
                </a:solidFill>
                <a:latin typeface="Candara" pitchFamily="34" charset="0"/>
              </a:rPr>
              <a:t>tokolýza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 - při akutní děložní </a:t>
            </a:r>
            <a:r>
              <a:rPr lang="cs-CZ" altLang="cs-CZ" sz="2600" dirty="0" err="1" smtClean="0">
                <a:solidFill>
                  <a:srgbClr val="000000"/>
                </a:solidFill>
                <a:latin typeface="Candara" pitchFamily="34" charset="0"/>
              </a:rPr>
              <a:t>asfixii</a:t>
            </a:r>
            <a:endParaRPr lang="cs-CZ" altLang="cs-CZ" sz="2600" dirty="0" smtClean="0">
              <a:solidFill>
                <a:srgbClr val="000000"/>
              </a:solidFill>
              <a:latin typeface="Candara" pitchFamily="34" charset="0"/>
            </a:endParaRPr>
          </a:p>
          <a:p>
            <a:pPr marL="0" indent="0">
              <a:lnSpc>
                <a:spcPct val="110000"/>
              </a:lnSpc>
              <a:buFontTx/>
              <a:buNone/>
              <a:defRPr/>
            </a:pP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	- před </a:t>
            </a:r>
            <a:r>
              <a:rPr lang="cs-CZ" altLang="cs-CZ" sz="2600" dirty="0" err="1" smtClean="0">
                <a:solidFill>
                  <a:srgbClr val="000000"/>
                </a:solidFill>
                <a:latin typeface="Candara" pitchFamily="34" charset="0"/>
              </a:rPr>
              <a:t>s.c</a:t>
            </a: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., obratem plodu z příčné polohy</a:t>
            </a:r>
          </a:p>
          <a:p>
            <a:pPr marL="0" indent="0">
              <a:lnSpc>
                <a:spcPct val="110000"/>
              </a:lnSpc>
              <a:buFontTx/>
              <a:buNone/>
              <a:defRPr/>
            </a:pP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		- v nutných případech před převozem do </a:t>
            </a:r>
          </a:p>
          <a:p>
            <a:pPr marL="0" indent="0">
              <a:lnSpc>
                <a:spcPct val="110000"/>
              </a:lnSpc>
              <a:buFontTx/>
              <a:buNone/>
              <a:defRPr/>
            </a:pP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			nemocnice</a:t>
            </a:r>
          </a:p>
          <a:p>
            <a:pPr marL="0" indent="0">
              <a:lnSpc>
                <a:spcPct val="110000"/>
              </a:lnSpc>
              <a:buFontTx/>
              <a:buNone/>
              <a:defRPr/>
            </a:pPr>
            <a:r>
              <a:rPr lang="cs-CZ" altLang="cs-CZ" sz="2600" dirty="0" smtClean="0">
                <a:solidFill>
                  <a:srgbClr val="000000"/>
                </a:solidFill>
                <a:latin typeface="Candara" pitchFamily="34" charset="0"/>
              </a:rPr>
              <a:t>NÚ: až u 38% pacientek, kardiální stimulace, hyperglykémie, hyperpyrexie, nauzea</a:t>
            </a:r>
            <a:endParaRPr lang="en-US" altLang="cs-CZ" sz="2600" dirty="0" smtClean="0">
              <a:latin typeface="Candara" pitchFamily="34" charset="0"/>
            </a:endParaRPr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>
            <a:off x="2771775" y="188913"/>
            <a:ext cx="3600450" cy="647700"/>
          </a:xfrm>
          <a:prstGeom prst="roundRect">
            <a:avLst>
              <a:gd name="adj" fmla="val 16667"/>
            </a:avLst>
          </a:prstGeom>
          <a:solidFill>
            <a:srgbClr val="FFFFFF">
              <a:alpha val="7999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4000" b="1">
                <a:latin typeface="Candara" pitchFamily="34" charset="0"/>
              </a:rPr>
              <a:t>Tokolytika</a:t>
            </a:r>
            <a:endParaRPr lang="en-US" altLang="cs-CZ" sz="4000" b="1">
              <a:latin typeface="Candar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04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0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0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0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0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0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0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9513ae0b-c851-49b2-be6c-6f8ebac31e4a.mdb"/>
  <p:tag name="ARS_RESPONSE_PERSONNUM" val="3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ISRESPONSED" val="1"/>
  <p:tag name="ARS_SLIDE_DUENO" val="30"/>
  <p:tag name="ARS_SLIDE_PARTICIPANTNUM" val="3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413</Words>
  <Application>Microsoft Office PowerPoint</Application>
  <PresentationFormat>Předvádění na obrazovce (4:3)</PresentationFormat>
  <Paragraphs>89</Paragraphs>
  <Slides>11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zendulka</dc:creator>
  <cp:lastModifiedBy>zendulka</cp:lastModifiedBy>
  <cp:revision>16</cp:revision>
  <dcterms:created xsi:type="dcterms:W3CDTF">2016-10-31T08:25:21Z</dcterms:created>
  <dcterms:modified xsi:type="dcterms:W3CDTF">2016-11-01T07:41:12Z</dcterms:modified>
</cp:coreProperties>
</file>