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7" r:id="rId4"/>
    <p:sldId id="261" r:id="rId5"/>
    <p:sldId id="262" r:id="rId6"/>
    <p:sldId id="263" r:id="rId7"/>
    <p:sldId id="264" r:id="rId8"/>
    <p:sldId id="265" r:id="rId9"/>
    <p:sldId id="258" r:id="rId10"/>
    <p:sldId id="259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514" autoAdjust="0"/>
  </p:normalViewPr>
  <p:slideViewPr>
    <p:cSldViewPr>
      <p:cViewPr>
        <p:scale>
          <a:sx n="50" d="100"/>
          <a:sy n="50" d="100"/>
        </p:scale>
        <p:origin x="-86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A854C-2238-4659-81D7-229D9DF37895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55C55-EAB7-4D9B-AC34-B6806F6BC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01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95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48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4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59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346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5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8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73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5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9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28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0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6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58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7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24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04FB-154A-46F1-B83C-1D56FA853238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70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1115269" y="4581128"/>
            <a:ext cx="6913462" cy="720079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cs-CZ" altLang="cs-CZ" dirty="0" smtClean="0">
                <a:latin typeface="Candara" pitchFamily="34" charset="0"/>
              </a:rPr>
              <a:t>PharmDr. Ondřej </a:t>
            </a:r>
            <a:r>
              <a:rPr lang="cs-CZ" altLang="cs-CZ" dirty="0" err="1" smtClean="0">
                <a:latin typeface="Candara" pitchFamily="34" charset="0"/>
              </a:rPr>
              <a:t>Zendulka</a:t>
            </a:r>
            <a:r>
              <a:rPr lang="cs-CZ" altLang="cs-CZ" dirty="0" smtClean="0">
                <a:latin typeface="Candara" pitchFamily="34" charset="0"/>
              </a:rPr>
              <a:t>, Ph.D.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407638" y="1700808"/>
            <a:ext cx="4328724" cy="18002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6000" b="1" dirty="0" err="1">
                <a:latin typeface="Candara" pitchFamily="34" charset="0"/>
              </a:rPr>
              <a:t>Tokolytika</a:t>
            </a:r>
            <a:endParaRPr lang="en-US" altLang="cs-CZ" sz="6000" b="1" dirty="0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07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err="1">
                <a:latin typeface="Candara" pitchFamily="34" charset="0"/>
              </a:rPr>
              <a:t>atosiban</a:t>
            </a:r>
            <a:endParaRPr lang="cs-CZ" altLang="cs-CZ" b="1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>
                <a:latin typeface="Candara" pitchFamily="34" charset="0"/>
              </a:rPr>
              <a:t>syntetický peptid, </a:t>
            </a:r>
            <a:r>
              <a:rPr lang="cs-CZ" altLang="cs-CZ" dirty="0" err="1">
                <a:latin typeface="Candara" pitchFamily="34" charset="0"/>
              </a:rPr>
              <a:t>kompet</a:t>
            </a:r>
            <a:r>
              <a:rPr lang="cs-CZ" altLang="cs-CZ" dirty="0">
                <a:latin typeface="Candara" pitchFamily="34" charset="0"/>
              </a:rPr>
              <a:t>. antagonista </a:t>
            </a:r>
            <a:r>
              <a:rPr lang="cs-CZ" altLang="cs-CZ" dirty="0" err="1">
                <a:latin typeface="Candara" pitchFamily="34" charset="0"/>
              </a:rPr>
              <a:t>oxytoc</a:t>
            </a:r>
            <a:r>
              <a:rPr lang="cs-CZ" altLang="cs-CZ" dirty="0">
                <a:latin typeface="Candara" pitchFamily="34" charset="0"/>
              </a:rPr>
              <a:t>. receptorů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>
                <a:latin typeface="Candara" pitchFamily="34" charset="0"/>
              </a:rPr>
              <a:t>i.v</a:t>
            </a:r>
            <a:r>
              <a:rPr lang="cs-CZ" altLang="cs-CZ" dirty="0">
                <a:latin typeface="Candara" pitchFamily="34" charset="0"/>
              </a:rPr>
              <a:t>. </a:t>
            </a:r>
            <a:r>
              <a:rPr lang="cs-CZ" altLang="cs-CZ" dirty="0" smtClean="0">
                <a:latin typeface="Candara" pitchFamily="34" charset="0"/>
              </a:rPr>
              <a:t>aplikace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účinek do 10 min. a trvá 12 h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selhání léčby u dlouhodobé terapie</a:t>
            </a:r>
            <a:endParaRPr lang="cs-CZ" altLang="cs-CZ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>
                <a:latin typeface="Candara" pitchFamily="34" charset="0"/>
              </a:rPr>
              <a:t>mírnění kontrakcí mezi 24.  a 33. týdnem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>
                <a:latin typeface="Candara" pitchFamily="34" charset="0"/>
              </a:rPr>
              <a:t>minimální vliv na KVS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4269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smtClean="0">
                <a:latin typeface="Candara" pitchFamily="34" charset="0"/>
              </a:rPr>
              <a:t>Další léčiva u předčasného porodu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u="sng" dirty="0" smtClean="0">
                <a:latin typeface="Candara" pitchFamily="34" charset="0"/>
              </a:rPr>
              <a:t>Glukokortikoidy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 smtClean="0">
                <a:latin typeface="Candara" pitchFamily="34" charset="0"/>
              </a:rPr>
              <a:t>betametazon</a:t>
            </a:r>
            <a:r>
              <a:rPr lang="cs-CZ" altLang="cs-CZ" dirty="0" smtClean="0">
                <a:latin typeface="Candara" pitchFamily="34" charset="0"/>
              </a:rPr>
              <a:t> (2x12 mg), </a:t>
            </a:r>
            <a:r>
              <a:rPr lang="cs-CZ" altLang="cs-CZ" dirty="0" err="1" smtClean="0">
                <a:latin typeface="Candara" pitchFamily="34" charset="0"/>
              </a:rPr>
              <a:t>dexametazon</a:t>
            </a:r>
            <a:r>
              <a:rPr lang="cs-CZ" altLang="cs-CZ" dirty="0" smtClean="0">
                <a:latin typeface="Candara" pitchFamily="34" charset="0"/>
              </a:rPr>
              <a:t> (4x6 mg)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k urychlení vyzrání plicní tkáně plodu a omezení rizika syndromu dechové tísně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26. - 34. týden i později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u="sng" dirty="0" smtClean="0">
                <a:latin typeface="Candara" pitchFamily="34" charset="0"/>
              </a:rPr>
              <a:t>Progesteron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00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latin typeface="Candara" pitchFamily="34" charset="0"/>
              </a:rPr>
              <a:t>- 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relaxace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myometria</a:t>
            </a:r>
            <a:endParaRPr lang="cs-CZ" altLang="cs-CZ" dirty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prevence předčasného porodu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u žen mezi </a:t>
            </a:r>
            <a:r>
              <a:rPr lang="cs-CZ" altLang="cs-CZ" dirty="0" smtClean="0">
                <a:solidFill>
                  <a:srgbClr val="000000"/>
                </a:solidFill>
                <a:latin typeface="Candara" pitchFamily="34" charset="0"/>
              </a:rPr>
              <a:t>24. 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a </a:t>
            </a:r>
            <a:r>
              <a:rPr lang="cs-CZ" altLang="cs-CZ" dirty="0" smtClean="0">
                <a:solidFill>
                  <a:srgbClr val="000000"/>
                </a:solidFill>
                <a:latin typeface="Candara" pitchFamily="34" charset="0"/>
              </a:rPr>
              <a:t>33. 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týdnem těhotenství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aplikace by neměla být delší než 48 hodin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</a:t>
            </a:r>
            <a:r>
              <a:rPr lang="cs-CZ" altLang="cs-CZ" b="1" smtClean="0">
                <a:solidFill>
                  <a:srgbClr val="000000"/>
                </a:solidFill>
                <a:latin typeface="Candara" pitchFamily="34" charset="0"/>
              </a:rPr>
              <a:t>betamimetika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: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ritodrin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salbutamol</a:t>
            </a:r>
            <a:endParaRPr lang="cs-CZ" altLang="cs-CZ" dirty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</a:t>
            </a:r>
            <a:r>
              <a:rPr lang="cs-CZ" altLang="cs-CZ" b="1" dirty="0">
                <a:solidFill>
                  <a:srgbClr val="000000"/>
                </a:solidFill>
                <a:latin typeface="Candara" pitchFamily="34" charset="0"/>
              </a:rPr>
              <a:t>antagonisté oxytocinu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 –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atosiban</a:t>
            </a:r>
            <a:endParaRPr lang="cs-CZ" altLang="cs-CZ" dirty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b="1" dirty="0" smtClean="0">
                <a:solidFill>
                  <a:srgbClr val="000000"/>
                </a:solidFill>
                <a:latin typeface="Candara" pitchFamily="34" charset="0"/>
              </a:rPr>
              <a:t>NSPZL</a:t>
            </a:r>
            <a:r>
              <a:rPr lang="cs-CZ" altLang="cs-CZ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  <a:r>
              <a:rPr lang="cs-CZ" altLang="cs-CZ" dirty="0" err="1" smtClean="0">
                <a:solidFill>
                  <a:srgbClr val="000000"/>
                </a:solidFill>
                <a:latin typeface="Candara" pitchFamily="34" charset="0"/>
              </a:rPr>
              <a:t>indometacin</a:t>
            </a:r>
            <a:endParaRPr lang="cs-CZ" altLang="cs-CZ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b="1" dirty="0" smtClean="0">
                <a:solidFill>
                  <a:srgbClr val="000000"/>
                </a:solidFill>
                <a:latin typeface="Candara" pitchFamily="34" charset="0"/>
              </a:rPr>
              <a:t>síran hořečnatý, blokátory Ca kanálu</a:t>
            </a:r>
            <a:endParaRPr lang="en-US" altLang="cs-CZ" b="1" dirty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380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 smtClean="0">
                <a:latin typeface="Candara" pitchFamily="34" charset="0"/>
              </a:rPr>
              <a:t>Vratnost/nevratnost procesu předčasného porodu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err="1" smtClean="0">
                <a:latin typeface="Candara" pitchFamily="34" charset="0"/>
              </a:rPr>
              <a:t>Baumgartenovo</a:t>
            </a:r>
            <a:r>
              <a:rPr lang="cs-CZ" altLang="cs-CZ" dirty="0" smtClean="0">
                <a:latin typeface="Candara" pitchFamily="34" charset="0"/>
              </a:rPr>
              <a:t> skóre</a:t>
            </a:r>
          </a:p>
          <a:p>
            <a:pPr lvl="2" eaLnBrk="1" hangingPunct="1">
              <a:lnSpc>
                <a:spcPct val="110000"/>
              </a:lnSpc>
            </a:pPr>
            <a:r>
              <a:rPr lang="cs-CZ" altLang="cs-CZ" dirty="0" smtClean="0">
                <a:latin typeface="Candara" pitchFamily="34" charset="0"/>
              </a:rPr>
              <a:t>krvácení, odtok VP, kontrakce, stav děl. hrdla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latin typeface="Candara" pitchFamily="34" charset="0"/>
              </a:rPr>
              <a:t>v případě vratnosti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pro udržení plodu (skóre &lt;6),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ano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latin typeface="Candara" pitchFamily="34" charset="0"/>
              </a:rPr>
              <a:t>v případě nevratnosti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pro přípravu podmínek porodu nezralého novorozence (skóre&gt;6),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ne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716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u="sng" dirty="0" smtClean="0">
                <a:latin typeface="Candara" pitchFamily="34" charset="0"/>
              </a:rPr>
              <a:t>Indikace: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hypoxie plodu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oddálení porodu, zabránění předčasného porodu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chirurgický zákrok na děloze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nadměrná děložní činnost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46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760293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sz="3000" u="sng" dirty="0" smtClean="0">
                <a:latin typeface="Candara" pitchFamily="34" charset="0"/>
              </a:rPr>
              <a:t>Kontraindikace: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sz="3000" dirty="0" smtClean="0">
                <a:latin typeface="Candara" pitchFamily="34" charset="0"/>
              </a:rPr>
              <a:t>Matka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arteriální hypertenze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těžká </a:t>
            </a:r>
            <a:r>
              <a:rPr lang="cs-CZ" altLang="cs-CZ" sz="3000" dirty="0" err="1" smtClean="0">
                <a:latin typeface="Candara" pitchFamily="34" charset="0"/>
              </a:rPr>
              <a:t>preeklampsie</a:t>
            </a:r>
            <a:endParaRPr lang="cs-CZ" altLang="cs-CZ" sz="3000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krvácení, </a:t>
            </a:r>
            <a:r>
              <a:rPr lang="cs-CZ" altLang="cs-CZ" sz="3000" dirty="0" err="1" smtClean="0">
                <a:latin typeface="Candara" pitchFamily="34" charset="0"/>
              </a:rPr>
              <a:t>srd</a:t>
            </a:r>
            <a:r>
              <a:rPr lang="cs-CZ" altLang="cs-CZ" sz="3000" dirty="0" smtClean="0">
                <a:latin typeface="Candara" pitchFamily="34" charset="0"/>
              </a:rPr>
              <a:t>. choroba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sz="3000" dirty="0" smtClean="0">
                <a:latin typeface="Candara" pitchFamily="34" charset="0"/>
              </a:rPr>
              <a:t>Plod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porodní hmotnost &lt; 2,5 kg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VVV </a:t>
            </a:r>
            <a:r>
              <a:rPr lang="cs-CZ" altLang="cs-CZ" sz="3000" dirty="0" err="1" smtClean="0">
                <a:latin typeface="Candara" pitchFamily="34" charset="0"/>
              </a:rPr>
              <a:t>neslučitelbná</a:t>
            </a:r>
            <a:r>
              <a:rPr lang="cs-CZ" altLang="cs-CZ" sz="3000" dirty="0" smtClean="0">
                <a:latin typeface="Candara" pitchFamily="34" charset="0"/>
              </a:rPr>
              <a:t> se životem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abúzus návyk. látek </a:t>
            </a:r>
            <a:r>
              <a:rPr lang="cs-CZ" altLang="cs-CZ" sz="3000" i="1" dirty="0" smtClean="0">
                <a:latin typeface="Candara" pitchFamily="34" charset="0"/>
              </a:rPr>
              <a:t>in </a:t>
            </a:r>
            <a:r>
              <a:rPr lang="cs-CZ" altLang="cs-CZ" sz="3000" i="1" dirty="0" err="1" smtClean="0">
                <a:latin typeface="Candara" pitchFamily="34" charset="0"/>
              </a:rPr>
              <a:t>utero</a:t>
            </a:r>
            <a:endParaRPr lang="cs-CZ" altLang="cs-CZ" sz="3000" i="1" dirty="0" smtClean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03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760293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sz="2800" u="sng" dirty="0" smtClean="0">
                <a:latin typeface="Candara" pitchFamily="34" charset="0"/>
              </a:rPr>
              <a:t>Parciální </a:t>
            </a:r>
            <a:r>
              <a:rPr lang="cs-CZ" altLang="cs-CZ" sz="2800" u="sng" dirty="0" err="1" smtClean="0">
                <a:latin typeface="Candara" pitchFamily="34" charset="0"/>
              </a:rPr>
              <a:t>tokolýza</a:t>
            </a:r>
            <a:endParaRPr lang="cs-CZ" altLang="cs-CZ" sz="2800" u="sng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regulace nadměrné aktivity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u spontánně vedeného předčasného porodu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sz="2800" u="sng" dirty="0" smtClean="0">
                <a:latin typeface="Candara" pitchFamily="34" charset="0"/>
              </a:rPr>
              <a:t>Akutní </a:t>
            </a:r>
            <a:r>
              <a:rPr lang="cs-CZ" altLang="cs-CZ" sz="2800" u="sng" dirty="0" err="1" smtClean="0">
                <a:latin typeface="Candara" pitchFamily="34" charset="0"/>
              </a:rPr>
              <a:t>tokolýza</a:t>
            </a:r>
            <a:endParaRPr lang="cs-CZ" altLang="cs-CZ" sz="2800" u="sng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u akutní hypoxie plodu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po dobu nutnou k přípravě operace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pro obrat plodu zevními hmaty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zástava předčasného porodu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sz="2800" u="sng" dirty="0" smtClean="0">
                <a:latin typeface="Candara" pitchFamily="34" charset="0"/>
              </a:rPr>
              <a:t>Účinná </a:t>
            </a:r>
            <a:r>
              <a:rPr lang="cs-CZ" altLang="cs-CZ" sz="2800" u="sng" dirty="0" err="1" smtClean="0">
                <a:latin typeface="Candara" pitchFamily="34" charset="0"/>
              </a:rPr>
              <a:t>tokolýza</a:t>
            </a:r>
            <a:r>
              <a:rPr lang="cs-CZ" altLang="cs-CZ" sz="2800" u="sng" dirty="0" smtClean="0">
                <a:latin typeface="Candara" pitchFamily="34" charset="0"/>
              </a:rPr>
              <a:t> </a:t>
            </a:r>
            <a:r>
              <a:rPr lang="cs-CZ" altLang="cs-CZ" sz="2800" dirty="0" smtClean="0">
                <a:latin typeface="Candara" pitchFamily="34" charset="0"/>
              </a:rPr>
              <a:t>= zábrana porodu po dobu 	minimálně 48 h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33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smtClean="0">
                <a:latin typeface="Candara" pitchFamily="34" charset="0"/>
              </a:rPr>
              <a:t>hořečnaté soli</a:t>
            </a:r>
            <a:endParaRPr lang="cs-CZ" altLang="cs-CZ" b="1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snížení koncentrace Ca</a:t>
            </a:r>
            <a:r>
              <a:rPr lang="cs-CZ" altLang="cs-CZ" baseline="30000" dirty="0" smtClean="0">
                <a:latin typeface="Candara" pitchFamily="34" charset="0"/>
              </a:rPr>
              <a:t>2+ </a:t>
            </a:r>
            <a:r>
              <a:rPr lang="cs-CZ" altLang="cs-CZ" dirty="0" smtClean="0">
                <a:latin typeface="Candara" pitchFamily="34" charset="0"/>
              </a:rPr>
              <a:t>a blok </a:t>
            </a:r>
            <a:r>
              <a:rPr lang="cs-CZ" altLang="cs-CZ" dirty="0" err="1" smtClean="0">
                <a:latin typeface="Candara" pitchFamily="34" charset="0"/>
              </a:rPr>
              <a:t>ATPázy</a:t>
            </a:r>
            <a:r>
              <a:rPr lang="cs-CZ" altLang="cs-CZ" dirty="0" smtClean="0">
                <a:latin typeface="Candara" pitchFamily="34" charset="0"/>
              </a:rPr>
              <a:t> v </a:t>
            </a:r>
            <a:r>
              <a:rPr lang="cs-CZ" altLang="cs-CZ" dirty="0" err="1" smtClean="0">
                <a:latin typeface="Candara" pitchFamily="34" charset="0"/>
              </a:rPr>
              <a:t>myometriu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 smtClean="0">
                <a:latin typeface="Candara" pitchFamily="34" charset="0"/>
              </a:rPr>
              <a:t>i.v</a:t>
            </a:r>
            <a:r>
              <a:rPr lang="cs-CZ" altLang="cs-CZ" dirty="0" smtClean="0">
                <a:latin typeface="Candara" pitchFamily="34" charset="0"/>
              </a:rPr>
              <a:t>. (sulfát) nebo per os (laktát)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porovnatelná účinnost s jinými </a:t>
            </a:r>
            <a:r>
              <a:rPr lang="cs-CZ" altLang="cs-CZ" dirty="0" err="1" smtClean="0">
                <a:latin typeface="Candara" pitchFamily="34" charset="0"/>
              </a:rPr>
              <a:t>lytiky</a:t>
            </a:r>
            <a:r>
              <a:rPr lang="cs-CZ" altLang="cs-CZ" dirty="0" smtClean="0">
                <a:latin typeface="Candara" pitchFamily="34" charset="0"/>
              </a:rPr>
              <a:t>, ale vyšší bezpečnost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nekombinovat s blokátory Ca</a:t>
            </a:r>
            <a:r>
              <a:rPr lang="cs-CZ" altLang="cs-CZ" baseline="30000" dirty="0" smtClean="0">
                <a:latin typeface="Candara" pitchFamily="34" charset="0"/>
              </a:rPr>
              <a:t>2+ </a:t>
            </a:r>
            <a:r>
              <a:rPr lang="cs-CZ" altLang="cs-CZ" dirty="0" smtClean="0">
                <a:latin typeface="Candara" pitchFamily="34" charset="0"/>
              </a:rPr>
              <a:t>kanálu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nauzea, hypotermie, </a:t>
            </a:r>
            <a:r>
              <a:rPr lang="cs-CZ" altLang="cs-CZ" dirty="0" err="1" smtClean="0">
                <a:latin typeface="Candara" pitchFamily="34" charset="0"/>
              </a:rPr>
              <a:t>hypomagnezémie</a:t>
            </a:r>
            <a:r>
              <a:rPr lang="cs-CZ" altLang="cs-CZ" dirty="0" smtClean="0">
                <a:latin typeface="Candara" pitchFamily="34" charset="0"/>
              </a:rPr>
              <a:t>, </a:t>
            </a:r>
            <a:r>
              <a:rPr lang="cs-CZ" altLang="cs-CZ" dirty="0" err="1" smtClean="0">
                <a:latin typeface="Candara" pitchFamily="34" charset="0"/>
              </a:rPr>
              <a:t>hypokalcémie</a:t>
            </a:r>
            <a:r>
              <a:rPr lang="cs-CZ" altLang="cs-CZ" dirty="0" smtClean="0">
                <a:latin typeface="Candara" pitchFamily="34" charset="0"/>
              </a:rPr>
              <a:t>, mdloby, poruchy vidění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9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smtClean="0">
                <a:latin typeface="Candara" pitchFamily="34" charset="0"/>
              </a:rPr>
              <a:t>Blokátory Ca</a:t>
            </a:r>
            <a:r>
              <a:rPr lang="cs-CZ" altLang="cs-CZ" b="1" baseline="30000" dirty="0" smtClean="0">
                <a:latin typeface="Candara" pitchFamily="34" charset="0"/>
              </a:rPr>
              <a:t>2+ </a:t>
            </a:r>
            <a:r>
              <a:rPr lang="cs-CZ" altLang="cs-CZ" b="1" dirty="0" smtClean="0">
                <a:latin typeface="Candara" pitchFamily="34" charset="0"/>
              </a:rPr>
              <a:t>kanálu</a:t>
            </a:r>
            <a:endParaRPr lang="cs-CZ" altLang="cs-CZ" b="1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 smtClean="0">
                <a:latin typeface="Candara" pitchFamily="34" charset="0"/>
              </a:rPr>
              <a:t>nifedipin</a:t>
            </a:r>
            <a:r>
              <a:rPr lang="cs-CZ" altLang="cs-CZ" dirty="0" smtClean="0">
                <a:latin typeface="Candara" pitchFamily="34" charset="0"/>
              </a:rPr>
              <a:t>, </a:t>
            </a:r>
            <a:r>
              <a:rPr lang="cs-CZ" altLang="cs-CZ" dirty="0" err="1" smtClean="0">
                <a:latin typeface="Candara" pitchFamily="34" charset="0"/>
              </a:rPr>
              <a:t>verapamil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snížení koncentrace Ca v </a:t>
            </a:r>
            <a:r>
              <a:rPr lang="cs-CZ" altLang="cs-CZ" dirty="0" err="1" smtClean="0">
                <a:latin typeface="Candara" pitchFamily="34" charset="0"/>
              </a:rPr>
              <a:t>myometriu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lék 2. linie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hypotenze, tachykardie, </a:t>
            </a:r>
            <a:r>
              <a:rPr lang="cs-CZ" altLang="cs-CZ" dirty="0" err="1" smtClean="0">
                <a:latin typeface="Candara" pitchFamily="34" charset="0"/>
              </a:rPr>
              <a:t>cefalgie</a:t>
            </a:r>
            <a:endParaRPr lang="cs-CZ" altLang="cs-CZ" dirty="0" smtClean="0">
              <a:latin typeface="Candara" pitchFamily="34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b="1" dirty="0">
                <a:latin typeface="Candara" pitchFamily="34" charset="0"/>
              </a:rPr>
              <a:t>NSPZL</a:t>
            </a:r>
            <a:r>
              <a:rPr lang="cs-CZ" altLang="cs-CZ" dirty="0" smtClean="0">
                <a:latin typeface="Candara" pitchFamily="34" charset="0"/>
              </a:rPr>
              <a:t> – </a:t>
            </a:r>
            <a:r>
              <a:rPr lang="cs-CZ" altLang="cs-CZ" dirty="0" err="1" smtClean="0">
                <a:latin typeface="Candara" pitchFamily="34" charset="0"/>
              </a:rPr>
              <a:t>indometacin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lék 2. linie, ne déle než 48h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po 32 týdnu, ne déle než 48h kvůli NÚ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740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761038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- </a:t>
            </a:r>
            <a:r>
              <a:rPr lang="cs-CZ" altLang="cs-CZ" sz="2600" b="1" dirty="0" err="1" smtClean="0">
                <a:solidFill>
                  <a:srgbClr val="000000"/>
                </a:solidFill>
                <a:latin typeface="Candara" pitchFamily="34" charset="0"/>
              </a:rPr>
              <a:t>betamimetika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: </a:t>
            </a:r>
            <a:r>
              <a:rPr lang="cs-CZ" altLang="cs-CZ" sz="2600" b="1" dirty="0" err="1" smtClean="0">
                <a:solidFill>
                  <a:srgbClr val="000000"/>
                </a:solidFill>
                <a:latin typeface="Candara" pitchFamily="34" charset="0"/>
              </a:rPr>
              <a:t>hexoprenalin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fenoterol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ritodrin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terbutalin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salbutamol</a:t>
            </a:r>
            <a:endParaRPr lang="cs-CZ" altLang="cs-CZ" sz="2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akutní stavy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i.v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. aplikace s následným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p.o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. pokračováním (nutná monitorace pacientek)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I: zastavení porodu mezi 24. a 37. týdnem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  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tokolýza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 - při akutní děložní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asfixii</a:t>
            </a:r>
            <a:endParaRPr lang="cs-CZ" altLang="cs-CZ" sz="2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	- před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s.c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., obratem plodu z příčné polohy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		- v nutných případech před převozem do 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			nemocnice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NÚ: až u 38% pacientek, kardiální stimulace, hyperglykémie, hyperpyrexie, nauzea</a:t>
            </a:r>
            <a:endParaRPr lang="en-US" altLang="cs-CZ" sz="2600" dirty="0" smtClean="0">
              <a:latin typeface="Candara" pitchFamily="34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4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513ae0b-c851-49b2-be6c-6f8ebac31e4a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413</Words>
  <Application>Microsoft Office PowerPoint</Application>
  <PresentationFormat>Předvádění na obrazovce (4:3)</PresentationFormat>
  <Paragraphs>89</Paragraphs>
  <Slides>11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zendulka</cp:lastModifiedBy>
  <cp:revision>16</cp:revision>
  <dcterms:created xsi:type="dcterms:W3CDTF">2016-10-31T08:25:21Z</dcterms:created>
  <dcterms:modified xsi:type="dcterms:W3CDTF">2016-11-01T07:41:12Z</dcterms:modified>
</cp:coreProperties>
</file>