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4" r:id="rId6"/>
    <p:sldId id="267" r:id="rId7"/>
    <p:sldId id="268" r:id="rId8"/>
    <p:sldId id="273" r:id="rId9"/>
    <p:sldId id="274" r:id="rId10"/>
    <p:sldId id="276" r:id="rId11"/>
    <p:sldId id="277" r:id="rId12"/>
    <p:sldId id="278" r:id="rId13"/>
    <p:sldId id="281" r:id="rId14"/>
    <p:sldId id="283" r:id="rId15"/>
    <p:sldId id="284" r:id="rId16"/>
    <p:sldId id="300" r:id="rId17"/>
    <p:sldId id="286" r:id="rId18"/>
    <p:sldId id="287" r:id="rId19"/>
    <p:sldId id="288" r:id="rId20"/>
    <p:sldId id="289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</p:sldIdLst>
  <p:sldSz cx="9144000" cy="6858000" type="screen4x3"/>
  <p:notesSz cx="6858000" cy="9144000"/>
  <p:custDataLst>
    <p:tags r:id="rId3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82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28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734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39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92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651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23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73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001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6978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70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232B5-1529-429F-A532-2723DAE831F8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52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science/article/pii/S0301211512004939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chives-pmr.org/article/S0003-9993(04)00313-2/pdf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rner-white.com/pdf/hp_oct99_vaginitis.pdf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library.wiley.com/doi/10.1111/j.1365-2044.1994.tb03312.x/pdf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rmjournal.com/content/8/1/67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403648" y="1124744"/>
            <a:ext cx="6336704" cy="20162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</a:rPr>
              <a:t>Vybrané kazuistiky 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627784" y="4365104"/>
            <a:ext cx="4032448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PharmDr. Ondřej </a:t>
            </a:r>
            <a:r>
              <a:rPr lang="cs-CZ" dirty="0" err="1" smtClean="0">
                <a:solidFill>
                  <a:schemeClr val="tx1"/>
                </a:solidFill>
              </a:rPr>
              <a:t>Zendulka</a:t>
            </a:r>
            <a:r>
              <a:rPr lang="cs-CZ" dirty="0" smtClean="0">
                <a:solidFill>
                  <a:schemeClr val="tx1"/>
                </a:solidFill>
              </a:rPr>
              <a:t>, Ph.D.</a:t>
            </a:r>
            <a:endParaRPr lang="cs-CZ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506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35283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Pacientce nasazen </a:t>
            </a:r>
            <a:r>
              <a:rPr lang="cs-CZ" sz="2800" dirty="0" err="1" smtClean="0">
                <a:solidFill>
                  <a:schemeClr val="tx1"/>
                </a:solidFill>
              </a:rPr>
              <a:t>klotrimazol</a:t>
            </a:r>
            <a:r>
              <a:rPr lang="cs-CZ" sz="2800" dirty="0" smtClean="0">
                <a:solidFill>
                  <a:schemeClr val="tx1"/>
                </a:solidFill>
              </a:rPr>
              <a:t> na 7 dní. V průběhu terapie symptomy mizí. V dalším průběhu těhotenství jedna </a:t>
            </a:r>
            <a:r>
              <a:rPr lang="cs-CZ" sz="2800" dirty="0" err="1" smtClean="0">
                <a:solidFill>
                  <a:schemeClr val="tx1"/>
                </a:solidFill>
              </a:rPr>
              <a:t>rekurence</a:t>
            </a:r>
            <a:r>
              <a:rPr lang="cs-CZ" sz="2800" dirty="0" smtClean="0">
                <a:solidFill>
                  <a:schemeClr val="tx1"/>
                </a:solidFill>
              </a:rPr>
              <a:t> kandidózy zvládnutá lokálními antimykotiky.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494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2.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4006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Pacientka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nullipara</a:t>
            </a:r>
            <a:r>
              <a:rPr lang="cs-CZ" sz="2800" dirty="0" smtClean="0">
                <a:solidFill>
                  <a:schemeClr val="tx1"/>
                </a:solidFill>
              </a:rPr>
              <a:t>, 30 let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33. týden gestace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afebrilní, TK 110/66 </a:t>
            </a:r>
            <a:r>
              <a:rPr lang="cs-CZ" sz="2800" dirty="0" err="1" smtClean="0">
                <a:solidFill>
                  <a:schemeClr val="tx1"/>
                </a:solidFill>
              </a:rPr>
              <a:t>mmHg</a:t>
            </a:r>
            <a:r>
              <a:rPr lang="cs-CZ" sz="2800" dirty="0" smtClean="0">
                <a:solidFill>
                  <a:schemeClr val="tx1"/>
                </a:solidFill>
              </a:rPr>
              <a:t>, TF 80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velikost dělohy odpovídá stavu těhotenství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plod v </a:t>
            </a:r>
            <a:r>
              <a:rPr lang="cs-CZ" sz="2800" dirty="0" err="1" smtClean="0">
                <a:solidFill>
                  <a:schemeClr val="tx1"/>
                </a:solidFill>
              </a:rPr>
              <a:t>longitudiální</a:t>
            </a:r>
            <a:r>
              <a:rPr lang="cs-CZ" sz="2800" dirty="0" smtClean="0">
                <a:solidFill>
                  <a:schemeClr val="tx1"/>
                </a:solidFill>
              </a:rPr>
              <a:t> poloze s cefalickou prezentací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271166" y="260648"/>
            <a:ext cx="61307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http://</a:t>
            </a:r>
            <a:r>
              <a:rPr lang="cs-CZ" sz="1600" dirty="0">
                <a:hlinkClick r:id="rId3"/>
              </a:rPr>
              <a:t>www.sciencedirect.com/science/article/pii/S0301211512004939</a:t>
            </a:r>
            <a:endParaRPr lang="cs-CZ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2.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6886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cs-CZ" sz="2800" dirty="0" err="1" smtClean="0">
                <a:solidFill>
                  <a:schemeClr val="tx1"/>
                </a:solidFill>
              </a:rPr>
              <a:t>Kardiotokogram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fetální srdeční rytmus pravidelný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pravidelné děložní kontrakce v intervalu 3-5 min.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1200" dirty="0" smtClean="0">
              <a:solidFill>
                <a:schemeClr val="tx1"/>
              </a:solidFill>
            </a:endParaRPr>
          </a:p>
          <a:p>
            <a:pPr lvl="2"/>
            <a:r>
              <a:rPr lang="cs-CZ" sz="2800" dirty="0" smtClean="0">
                <a:solidFill>
                  <a:schemeClr val="tx1"/>
                </a:solidFill>
              </a:rPr>
              <a:t>Vyšetření v zrcadlech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trubkovitý cervix s uzavřeným hrdlem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bez krvácení nebo výtoku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1200" dirty="0" smtClean="0">
              <a:solidFill>
                <a:schemeClr val="tx1"/>
              </a:solidFill>
            </a:endParaRPr>
          </a:p>
          <a:p>
            <a:pPr lvl="2"/>
            <a:r>
              <a:rPr lang="cs-CZ" sz="2800" dirty="0" smtClean="0">
                <a:solidFill>
                  <a:schemeClr val="tx1"/>
                </a:solidFill>
              </a:rPr>
              <a:t>Další vyšetření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krevní obraz, jaterní, ledvinná funkce bez nálezu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vaginální a močová kultivace bez nálezu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456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2.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396044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Diagnostikován předčasný porod a zahájena akutní </a:t>
            </a:r>
            <a:r>
              <a:rPr lang="cs-CZ" sz="2800" dirty="0" err="1" smtClean="0">
                <a:solidFill>
                  <a:schemeClr val="tx1"/>
                </a:solidFill>
              </a:rPr>
              <a:t>tokolytická</a:t>
            </a:r>
            <a:r>
              <a:rPr lang="cs-CZ" sz="2800" dirty="0" smtClean="0">
                <a:solidFill>
                  <a:schemeClr val="tx1"/>
                </a:solidFill>
              </a:rPr>
              <a:t> léčba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sublinguálně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nifedipin</a:t>
            </a:r>
            <a:r>
              <a:rPr lang="cs-CZ" sz="2800" dirty="0" smtClean="0">
                <a:solidFill>
                  <a:schemeClr val="tx1"/>
                </a:solidFill>
              </a:rPr>
              <a:t> 10 mg po 15 min. 4x potom 20 mg s pomalým uvolňováním po 8 hod.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dexametazon</a:t>
            </a:r>
            <a:r>
              <a:rPr lang="cs-CZ" sz="2800" dirty="0" smtClean="0">
                <a:solidFill>
                  <a:schemeClr val="tx1"/>
                </a:solidFill>
              </a:rPr>
              <a:t> 6 mg </a:t>
            </a:r>
            <a:r>
              <a:rPr lang="cs-CZ" sz="2800" dirty="0" err="1" smtClean="0">
                <a:solidFill>
                  <a:schemeClr val="tx1"/>
                </a:solidFill>
              </a:rPr>
              <a:t>i.m</a:t>
            </a:r>
            <a:r>
              <a:rPr lang="cs-CZ" sz="2800" dirty="0" smtClean="0">
                <a:solidFill>
                  <a:schemeClr val="tx1"/>
                </a:solidFill>
              </a:rPr>
              <a:t>. injekce 6h/4x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333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2.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396044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Po přechodném zmírnění kontrakcí dochází i přes aplikaci </a:t>
            </a:r>
            <a:r>
              <a:rPr lang="cs-CZ" sz="2800" dirty="0" err="1" smtClean="0">
                <a:solidFill>
                  <a:schemeClr val="tx1"/>
                </a:solidFill>
              </a:rPr>
              <a:t>nifedipinu</a:t>
            </a:r>
            <a:r>
              <a:rPr lang="cs-CZ" sz="2800" dirty="0" smtClean="0">
                <a:solidFill>
                  <a:schemeClr val="tx1"/>
                </a:solidFill>
              </a:rPr>
              <a:t> k progresi stavu po cca 18 hodinách.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nifedipin</a:t>
            </a:r>
            <a:r>
              <a:rPr lang="cs-CZ" sz="2800" dirty="0" smtClean="0">
                <a:solidFill>
                  <a:schemeClr val="tx1"/>
                </a:solidFill>
              </a:rPr>
              <a:t> zaměněn za </a:t>
            </a:r>
            <a:r>
              <a:rPr lang="cs-CZ" sz="2800" dirty="0" err="1" smtClean="0">
                <a:solidFill>
                  <a:schemeClr val="tx1"/>
                </a:solidFill>
              </a:rPr>
              <a:t>i.v</a:t>
            </a:r>
            <a:r>
              <a:rPr lang="cs-CZ" sz="2800" dirty="0" smtClean="0">
                <a:solidFill>
                  <a:schemeClr val="tx1"/>
                </a:solidFill>
              </a:rPr>
              <a:t>. </a:t>
            </a:r>
            <a:r>
              <a:rPr lang="cs-CZ" sz="2800" dirty="0" err="1" smtClean="0">
                <a:solidFill>
                  <a:schemeClr val="tx1"/>
                </a:solidFill>
              </a:rPr>
              <a:t>atosiban</a:t>
            </a:r>
            <a:r>
              <a:rPr lang="cs-CZ" sz="2800" dirty="0" smtClean="0">
                <a:solidFill>
                  <a:schemeClr val="tx1"/>
                </a:solidFill>
              </a:rPr>
              <a:t> (iniciální bolus 6,75 mg/1 min + infuze 18 mg/h po 3h a udržovací 3 mg/h po 45 h)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232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2.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328592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Pacientka si stěžuje na palpitace a tíži na hrudi cca po 5 hodinách medikace </a:t>
            </a:r>
            <a:r>
              <a:rPr lang="cs-CZ" sz="2800" dirty="0" err="1" smtClean="0">
                <a:solidFill>
                  <a:schemeClr val="tx1"/>
                </a:solidFill>
              </a:rPr>
              <a:t>atosibanem</a:t>
            </a:r>
            <a:r>
              <a:rPr lang="cs-CZ" sz="2800" dirty="0" smtClean="0">
                <a:solidFill>
                  <a:schemeClr val="tx1"/>
                </a:solidFill>
              </a:rPr>
              <a:t>.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vyšetření TK 94/48 </a:t>
            </a:r>
            <a:r>
              <a:rPr lang="cs-CZ" sz="2800" dirty="0" err="1" smtClean="0">
                <a:solidFill>
                  <a:schemeClr val="tx1"/>
                </a:solidFill>
              </a:rPr>
              <a:t>mmHg</a:t>
            </a:r>
            <a:r>
              <a:rPr lang="cs-CZ" sz="2800" dirty="0" smtClean="0">
                <a:solidFill>
                  <a:schemeClr val="tx1"/>
                </a:solidFill>
              </a:rPr>
              <a:t>, pulz 148/min, nepravidelný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saturace O</a:t>
            </a:r>
            <a:r>
              <a:rPr lang="cs-CZ" sz="2800" baseline="-25000" dirty="0" smtClean="0">
                <a:solidFill>
                  <a:schemeClr val="tx1"/>
                </a:solidFill>
              </a:rPr>
              <a:t>2</a:t>
            </a:r>
            <a:r>
              <a:rPr lang="cs-CZ" sz="2800" dirty="0" smtClean="0">
                <a:solidFill>
                  <a:schemeClr val="tx1"/>
                </a:solidFill>
              </a:rPr>
              <a:t> 98%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ECG – atriální fibrilace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CTG – normální pravidelný fetální pulz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91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2.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328592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err="1" smtClean="0">
                <a:solidFill>
                  <a:schemeClr val="tx1"/>
                </a:solidFill>
              </a:rPr>
              <a:t>Atosiban</a:t>
            </a:r>
            <a:r>
              <a:rPr lang="cs-CZ" sz="2800" dirty="0" smtClean="0">
                <a:solidFill>
                  <a:schemeClr val="tx1"/>
                </a:solidFill>
              </a:rPr>
              <a:t> okamžitě vysazen, pacientka napojena na monitor srdeční činnosti a přivolán kardiolog.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diltiazem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i.v</a:t>
            </a:r>
            <a:r>
              <a:rPr lang="cs-CZ" sz="2800" dirty="0" smtClean="0">
                <a:solidFill>
                  <a:schemeClr val="tx1"/>
                </a:solidFill>
              </a:rPr>
              <a:t>. bolus + infuze 3h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úprava arytmie do 1h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propuštěna po 2 dnech bez fibrilací a hrozícího předčasného porodu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porod ve 40. týdnu, zdravý chlapec 3,4 kg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398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3.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32859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Pacientka: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cca 35 let, </a:t>
            </a:r>
            <a:r>
              <a:rPr lang="cs-CZ" sz="2800" dirty="0" err="1" smtClean="0">
                <a:solidFill>
                  <a:schemeClr val="tx1"/>
                </a:solidFill>
              </a:rPr>
              <a:t>gravida</a:t>
            </a:r>
            <a:r>
              <a:rPr lang="cs-CZ" sz="2800" dirty="0" smtClean="0">
                <a:solidFill>
                  <a:schemeClr val="tx1"/>
                </a:solidFill>
              </a:rPr>
              <a:t> 1, para 0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22. týden gestace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přijata pro krvácení a zesilující kontrakce</a:t>
            </a:r>
            <a:endParaRPr lang="cs-CZ" sz="2800" dirty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Terapie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intravenózní </a:t>
            </a:r>
            <a:r>
              <a:rPr lang="cs-CZ" sz="2800" dirty="0" err="1" smtClean="0">
                <a:solidFill>
                  <a:schemeClr val="tx1"/>
                </a:solidFill>
              </a:rPr>
              <a:t>tokolýza</a:t>
            </a:r>
            <a:r>
              <a:rPr lang="cs-CZ" sz="2800" dirty="0" smtClean="0">
                <a:solidFill>
                  <a:schemeClr val="tx1"/>
                </a:solidFill>
              </a:rPr>
              <a:t> MgSO</a:t>
            </a:r>
            <a:r>
              <a:rPr lang="cs-CZ" dirty="0" smtClean="0">
                <a:solidFill>
                  <a:schemeClr val="tx1"/>
                </a:solidFill>
              </a:rPr>
              <a:t>4</a:t>
            </a:r>
            <a:r>
              <a:rPr lang="cs-CZ" sz="2800" dirty="0" smtClean="0">
                <a:solidFill>
                  <a:schemeClr val="tx1"/>
                </a:solidFill>
              </a:rPr>
              <a:t> s počátečním bolusem 2 g/30 min. a potom 1 g/h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umístěna na lůžko až do porodu </a:t>
            </a:r>
          </a:p>
        </p:txBody>
      </p:sp>
      <p:sp>
        <p:nvSpPr>
          <p:cNvPr id="2" name="TextovéPole 1">
            <a:hlinkClick r:id="rId3"/>
          </p:cNvPr>
          <p:cNvSpPr txBox="1"/>
          <p:nvPr/>
        </p:nvSpPr>
        <p:spPr>
          <a:xfrm>
            <a:off x="2555776" y="207219"/>
            <a:ext cx="62541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>
                <a:solidFill>
                  <a:srgbClr val="0070C0"/>
                </a:solidFill>
              </a:rPr>
              <a:t>http://www.archives-pmr.org/article/S0003-9993%2804%2900313-2/pdf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608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3.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32859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101. den hospitalizace terapie ukončena, pacientka stabilní. O 4 dny později dochází k předčasné ruptuře </a:t>
            </a:r>
            <a:r>
              <a:rPr lang="cs-CZ" sz="2800" dirty="0" err="1" smtClean="0">
                <a:solidFill>
                  <a:schemeClr val="tx1"/>
                </a:solidFill>
              </a:rPr>
              <a:t>amniotické</a:t>
            </a:r>
            <a:r>
              <a:rPr lang="cs-CZ" sz="2800" dirty="0" smtClean="0">
                <a:solidFill>
                  <a:schemeClr val="tx1"/>
                </a:solidFill>
              </a:rPr>
              <a:t> membrány, přechodné bradykardii a spontánnímu porodu zdravého chlapce.</a:t>
            </a:r>
          </a:p>
          <a:p>
            <a:pPr marL="1371600" lvl="2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porod bez komplikací</a:t>
            </a:r>
          </a:p>
          <a:p>
            <a:pPr marL="1371600" lvl="2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poporodní průběh komplikován náhlou silnou bolestí v obou patách a kolenech při prvním pokusu o chůzi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514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3.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2664296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Při vyšetření zjištěna citlivost při kompresi  nebo poklepu na patní kosti a při palpaci v oblasti kolen.</a:t>
            </a:r>
          </a:p>
          <a:p>
            <a:pPr marL="1828800" lvl="3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bez otoku kloubů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133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7606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tx1"/>
                </a:solidFill>
              </a:rPr>
              <a:t>Pacientka 18 let přichází k lékaři s mírně zapáchajícím, nedráždivým vaginálním výtokem trvajícím 3 týdny.</a:t>
            </a:r>
          </a:p>
          <a:p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Anamnéza: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pacientka ve 4. měsíci těhotenství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nechráněný sex. styk se stálým partnerem v posledních 6 měsících, naposledy před 7 dny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před 4 týdny měla nechráněný styk s bývalým 			partnerem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oba muži jsou podle pacientky asymptomatičtí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pacientka nemá v anamnéze vaginitidu nebo sex. přenos. chorobu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2" name="TextovéPole 1">
            <a:hlinkClick r:id="rId3"/>
          </p:cNvPr>
          <p:cNvSpPr txBox="1"/>
          <p:nvPr/>
        </p:nvSpPr>
        <p:spPr>
          <a:xfrm>
            <a:off x="2411760" y="219998"/>
            <a:ext cx="5800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http://www.turner-white.com/pdf/hp_oct99_vaginitis.pdf</a:t>
            </a:r>
            <a:endParaRPr lang="cs-CZ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609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3.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32859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Anamnéza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zvyklá cvičit (30 minut svižné chůze/den)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učitelka, v zaměstnání stojí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pravidelný cyklus do </a:t>
            </a:r>
            <a:r>
              <a:rPr lang="cs-CZ" sz="2800" dirty="0" err="1" smtClean="0">
                <a:solidFill>
                  <a:schemeClr val="tx1"/>
                </a:solidFill>
              </a:rPr>
              <a:t>menarché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157 cm/56 kg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nekuřačka, vyvážená strava s dostatkem vit. D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bez </a:t>
            </a:r>
            <a:r>
              <a:rPr lang="cs-CZ" sz="2800" dirty="0" err="1" smtClean="0">
                <a:solidFill>
                  <a:schemeClr val="tx1"/>
                </a:solidFill>
              </a:rPr>
              <a:t>osteoporézy</a:t>
            </a:r>
            <a:r>
              <a:rPr lang="cs-CZ" sz="2800" dirty="0" smtClean="0">
                <a:solidFill>
                  <a:schemeClr val="tx1"/>
                </a:solidFill>
              </a:rPr>
              <a:t> v RA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bez medikace způsobující osteoporózu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654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3.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32859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Další vyšetření </a:t>
            </a:r>
            <a:r>
              <a:rPr lang="cs-CZ" sz="2800" dirty="0" err="1" smtClean="0">
                <a:solidFill>
                  <a:schemeClr val="tx1"/>
                </a:solidFill>
              </a:rPr>
              <a:t>povrzuje</a:t>
            </a:r>
            <a:r>
              <a:rPr lang="cs-CZ" sz="2800" dirty="0" smtClean="0">
                <a:solidFill>
                  <a:schemeClr val="tx1"/>
                </a:solidFill>
              </a:rPr>
              <a:t> diagnózu osteoporózy. Pacientce nastavena následující léčba: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NSAID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analgetika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suplementace</a:t>
            </a:r>
            <a:r>
              <a:rPr lang="cs-CZ" sz="2800" dirty="0" smtClean="0">
                <a:solidFill>
                  <a:schemeClr val="tx1"/>
                </a:solidFill>
              </a:rPr>
              <a:t> uhličitanem vápenatým 1500 mg/den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termoterapie, elektroterapie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nedoporučeno kojení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16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3.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Po 2 měsících vymizení symptomů a pacientka samovolně přerušuje léčbu. Od té doby asymptomatická.  Vyšetření stále potvrzuje </a:t>
            </a:r>
            <a:r>
              <a:rPr lang="cs-CZ" sz="2800" dirty="0" err="1" smtClean="0">
                <a:solidFill>
                  <a:schemeClr val="tx1"/>
                </a:solidFill>
              </a:rPr>
              <a:t>osteoporotické</a:t>
            </a:r>
            <a:r>
              <a:rPr lang="cs-CZ" sz="2800" dirty="0" smtClean="0">
                <a:solidFill>
                  <a:schemeClr val="tx1"/>
                </a:solidFill>
              </a:rPr>
              <a:t> změny.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51457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4.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32859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Pacientka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29 let, </a:t>
            </a:r>
            <a:r>
              <a:rPr lang="cs-CZ" sz="2800" dirty="0" err="1" smtClean="0">
                <a:solidFill>
                  <a:schemeClr val="tx1"/>
                </a:solidFill>
              </a:rPr>
              <a:t>gravida</a:t>
            </a:r>
            <a:r>
              <a:rPr lang="cs-CZ" sz="2800" dirty="0" smtClean="0">
                <a:solidFill>
                  <a:schemeClr val="tx1"/>
                </a:solidFill>
              </a:rPr>
              <a:t> 2, para 1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přijata pro </a:t>
            </a:r>
            <a:r>
              <a:rPr lang="cs-CZ" sz="2800" dirty="0" err="1" smtClean="0">
                <a:solidFill>
                  <a:schemeClr val="tx1"/>
                </a:solidFill>
              </a:rPr>
              <a:t>císařký</a:t>
            </a:r>
            <a:r>
              <a:rPr lang="cs-CZ" sz="2800" dirty="0" smtClean="0">
                <a:solidFill>
                  <a:schemeClr val="tx1"/>
                </a:solidFill>
              </a:rPr>
              <a:t> řez kvůli porodu dnem pánevním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první těhotenství skončilo předčasným vaginálním porodem 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jinak zdravá bez astmatu, alergie nebo atopie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55776" y="219998"/>
            <a:ext cx="6532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http://</a:t>
            </a:r>
            <a:r>
              <a:rPr lang="cs-CZ" sz="1600" dirty="0">
                <a:hlinkClick r:id="rId3"/>
              </a:rPr>
              <a:t>onlinelibrary.wiley.com/doi/10.1111/j.1365-2044.1994.tb03312.x/pdf</a:t>
            </a:r>
            <a:endParaRPr lang="cs-CZ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7354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4.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32859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Premedikace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ranitidin</a:t>
            </a:r>
            <a:r>
              <a:rPr lang="cs-CZ" sz="2800" dirty="0" smtClean="0">
                <a:solidFill>
                  <a:schemeClr val="tx1"/>
                </a:solidFill>
              </a:rPr>
              <a:t> + </a:t>
            </a:r>
            <a:r>
              <a:rPr lang="cs-CZ" sz="2800" dirty="0" err="1" smtClean="0">
                <a:solidFill>
                  <a:schemeClr val="tx1"/>
                </a:solidFill>
              </a:rPr>
              <a:t>metoklopramid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těsně před zákrokem citrát sodný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zákrok proveden ve spinální anestezii </a:t>
            </a:r>
            <a:r>
              <a:rPr lang="cs-CZ" sz="2800" dirty="0" err="1" smtClean="0">
                <a:solidFill>
                  <a:schemeClr val="tx1"/>
                </a:solidFill>
              </a:rPr>
              <a:t>bupivakainem</a:t>
            </a:r>
            <a:r>
              <a:rPr lang="cs-CZ" sz="2800" dirty="0" smtClean="0">
                <a:solidFill>
                  <a:schemeClr val="tx1"/>
                </a:solidFill>
              </a:rPr>
              <a:t> (2,7 ml 0,5%)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1 l mléčnanu sodného a bolus 6 mg efedrinu při poklesu </a:t>
            </a:r>
            <a:r>
              <a:rPr lang="cs-CZ" sz="2800" dirty="0" err="1" smtClean="0">
                <a:solidFill>
                  <a:schemeClr val="tx1"/>
                </a:solidFill>
              </a:rPr>
              <a:t>syst</a:t>
            </a:r>
            <a:r>
              <a:rPr lang="cs-CZ" sz="2800" dirty="0" smtClean="0">
                <a:solidFill>
                  <a:schemeClr val="tx1"/>
                </a:solidFill>
              </a:rPr>
              <a:t>. tlaku pod 95 </a:t>
            </a:r>
            <a:r>
              <a:rPr lang="cs-CZ" sz="2800" dirty="0" err="1" smtClean="0">
                <a:solidFill>
                  <a:schemeClr val="tx1"/>
                </a:solidFill>
              </a:rPr>
              <a:t>mmHg</a:t>
            </a:r>
            <a:endParaRPr lang="cs-CZ" sz="2800" dirty="0" smtClean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77185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4.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45365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Před zákrokem pacientka bez obtíží a plně při vědomí.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TK 110/65 </a:t>
            </a:r>
            <a:r>
              <a:rPr lang="cs-CZ" sz="2800" dirty="0" err="1" smtClean="0">
                <a:solidFill>
                  <a:schemeClr val="tx1"/>
                </a:solidFill>
              </a:rPr>
              <a:t>mmHg</a:t>
            </a:r>
            <a:r>
              <a:rPr lang="cs-CZ" sz="2800" dirty="0" smtClean="0">
                <a:solidFill>
                  <a:schemeClr val="tx1"/>
                </a:solidFill>
              </a:rPr>
              <a:t>, pulz 75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 12 minutách vybavena zdravá holčička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aplikován oxytocin 10 j. </a:t>
            </a:r>
            <a:r>
              <a:rPr lang="cs-CZ" sz="2800" dirty="0" err="1" smtClean="0">
                <a:solidFill>
                  <a:schemeClr val="tx1"/>
                </a:solidFill>
              </a:rPr>
              <a:t>i.v</a:t>
            </a:r>
            <a:r>
              <a:rPr lang="cs-CZ" sz="2800" dirty="0" smtClean="0">
                <a:solidFill>
                  <a:schemeClr val="tx1"/>
                </a:solidFill>
              </a:rPr>
              <a:t>. a 10 j. do infuze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6331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4.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45365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Po  8 minutách od porodu a po 35 minutách od aplikace LA.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pacientka si stěžuje na dušnost a mírný suchý kašel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bez bolesti na hrudi a se zachovanou mírou anestézie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systol. TK padá ze 110 na 80 </a:t>
            </a:r>
            <a:r>
              <a:rPr lang="cs-CZ" sz="2800" dirty="0" err="1" smtClean="0">
                <a:solidFill>
                  <a:schemeClr val="tx1"/>
                </a:solidFill>
              </a:rPr>
              <a:t>mmHg</a:t>
            </a:r>
            <a:r>
              <a:rPr lang="cs-CZ" sz="2800" dirty="0" smtClean="0">
                <a:solidFill>
                  <a:schemeClr val="tx1"/>
                </a:solidFill>
              </a:rPr>
              <a:t>, pulz 105/min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4848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4.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Pacientce zvýšena rychlost přívodu krystaloidů a aplikován další bolus efedrinu.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poslechově snížení náplně plic bilaterálně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 2-3 min. od prvních náznaků dušnosti se rozvíjí závažná cyanóza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 saturace kyslíkem padá na 73 % 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použití kyslíkové masky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TK roste na 100 </a:t>
            </a:r>
            <a:r>
              <a:rPr lang="cs-CZ" sz="2800" dirty="0" err="1" smtClean="0">
                <a:solidFill>
                  <a:schemeClr val="tx1"/>
                </a:solidFill>
              </a:rPr>
              <a:t>mmHg</a:t>
            </a:r>
            <a:r>
              <a:rPr lang="cs-CZ" sz="2800" dirty="0" smtClean="0">
                <a:solidFill>
                  <a:schemeClr val="tx1"/>
                </a:solidFill>
              </a:rPr>
              <a:t>, pulz 120/min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saturace mezi 65-72 %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21864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4.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Provedena tracheální intubace a aplikován </a:t>
            </a:r>
            <a:r>
              <a:rPr lang="cs-CZ" sz="2800" dirty="0" err="1" smtClean="0">
                <a:solidFill>
                  <a:schemeClr val="tx1"/>
                </a:solidFill>
              </a:rPr>
              <a:t>thiopental</a:t>
            </a:r>
            <a:r>
              <a:rPr lang="cs-CZ" sz="2800" dirty="0" smtClean="0">
                <a:solidFill>
                  <a:schemeClr val="tx1"/>
                </a:solidFill>
              </a:rPr>
              <a:t> a </a:t>
            </a:r>
            <a:r>
              <a:rPr lang="cs-CZ" sz="2800" dirty="0" err="1" smtClean="0">
                <a:solidFill>
                  <a:schemeClr val="tx1"/>
                </a:solidFill>
              </a:rPr>
              <a:t>suxametonium</a:t>
            </a:r>
            <a:r>
              <a:rPr lang="cs-CZ" sz="2800" dirty="0" smtClean="0">
                <a:solidFill>
                  <a:schemeClr val="tx1"/>
                </a:solidFill>
              </a:rPr>
              <a:t>, plíce ventilovány 1% </a:t>
            </a:r>
            <a:r>
              <a:rPr lang="cs-CZ" sz="2800" dirty="0" err="1" smtClean="0">
                <a:solidFill>
                  <a:schemeClr val="tx1"/>
                </a:solidFill>
              </a:rPr>
              <a:t>izofluranem</a:t>
            </a:r>
            <a:r>
              <a:rPr lang="cs-CZ" sz="2800" dirty="0" smtClean="0">
                <a:solidFill>
                  <a:schemeClr val="tx1"/>
                </a:solidFill>
              </a:rPr>
              <a:t> v kyslíku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aminofilin</a:t>
            </a:r>
            <a:r>
              <a:rPr lang="cs-CZ" sz="2800" dirty="0" smtClean="0">
                <a:solidFill>
                  <a:schemeClr val="tx1"/>
                </a:solidFill>
              </a:rPr>
              <a:t> 250 mg a </a:t>
            </a:r>
            <a:r>
              <a:rPr lang="cs-CZ" sz="2800" dirty="0" err="1" smtClean="0">
                <a:solidFill>
                  <a:schemeClr val="tx1"/>
                </a:solidFill>
              </a:rPr>
              <a:t>hydrokortizon</a:t>
            </a:r>
            <a:r>
              <a:rPr lang="cs-CZ" sz="2800" dirty="0" smtClean="0">
                <a:solidFill>
                  <a:schemeClr val="tx1"/>
                </a:solidFill>
              </a:rPr>
              <a:t> 400 mg a dalších 500 ml tekutin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chirurgický zákrok ukončen co nejrychleji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saturace kyslíkem pomalu roste až na 92%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objevuje se lehká vyrážka na obličeji a </a:t>
            </a:r>
            <a:r>
              <a:rPr lang="cs-CZ" sz="2800" dirty="0" err="1" smtClean="0">
                <a:solidFill>
                  <a:schemeClr val="tx1"/>
                </a:solidFill>
              </a:rPr>
              <a:t>periorální</a:t>
            </a:r>
            <a:r>
              <a:rPr lang="cs-CZ" sz="2800" dirty="0" smtClean="0">
                <a:solidFill>
                  <a:schemeClr val="tx1"/>
                </a:solidFill>
              </a:rPr>
              <a:t> otok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06299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4.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Pacientka stabilizována, předána na JIP. Pokračuje umělá plicní ventilace po dobu 6 h.</a:t>
            </a:r>
          </a:p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Druhý den pacientka umístěna na </a:t>
            </a:r>
            <a:r>
              <a:rPr lang="cs-CZ" sz="2800" dirty="0" err="1" smtClean="0">
                <a:solidFill>
                  <a:schemeClr val="tx1"/>
                </a:solidFill>
              </a:rPr>
              <a:t>novorozencké</a:t>
            </a:r>
            <a:r>
              <a:rPr lang="cs-CZ" sz="2800" dirty="0" smtClean="0">
                <a:solidFill>
                  <a:schemeClr val="tx1"/>
                </a:solidFill>
              </a:rPr>
              <a:t> oddělení s kompletním odezněním symptomů.</a:t>
            </a:r>
          </a:p>
          <a:p>
            <a:pPr lvl="3">
              <a:lnSpc>
                <a:spcPts val="4100"/>
              </a:lnSpc>
            </a:pPr>
            <a:r>
              <a:rPr lang="cs-CZ" sz="2800" dirty="0" err="1" smtClean="0">
                <a:solidFill>
                  <a:schemeClr val="tx1"/>
                </a:solidFill>
              </a:rPr>
              <a:t>Prickův</a:t>
            </a:r>
            <a:r>
              <a:rPr lang="cs-CZ" sz="2800" dirty="0" smtClean="0">
                <a:solidFill>
                  <a:schemeClr val="tx1"/>
                </a:solidFill>
              </a:rPr>
              <a:t> kožní test na oxytocin ani </a:t>
            </a:r>
            <a:r>
              <a:rPr lang="cs-CZ" sz="2800" dirty="0" err="1" smtClean="0">
                <a:solidFill>
                  <a:schemeClr val="tx1"/>
                </a:solidFill>
              </a:rPr>
              <a:t>bupivakain</a:t>
            </a:r>
            <a:r>
              <a:rPr lang="cs-CZ" sz="2800" dirty="0" smtClean="0">
                <a:solidFill>
                  <a:schemeClr val="tx1"/>
                </a:solidFill>
              </a:rPr>
              <a:t> nejsou pozitivní.</a:t>
            </a:r>
          </a:p>
        </p:txBody>
      </p:sp>
      <p:sp>
        <p:nvSpPr>
          <p:cNvPr id="2" name="TextovéPole 1">
            <a:hlinkClick r:id="rId3"/>
          </p:cNvPr>
          <p:cNvSpPr txBox="1"/>
          <p:nvPr/>
        </p:nvSpPr>
        <p:spPr>
          <a:xfrm>
            <a:off x="1979712" y="5805264"/>
            <a:ext cx="447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http://www.mrmjournal.com/content/8/1/67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9024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7606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lvl="1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od počátku těhotenství neužívala antimikrobní přípravky ani výplachy</a:t>
            </a:r>
          </a:p>
          <a:p>
            <a:pPr marL="800100" lvl="1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pacientka neabsolvuje prenatální péči</a:t>
            </a:r>
          </a:p>
          <a:p>
            <a:pPr marL="800100" lvl="1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pacientka zkoušela terapii </a:t>
            </a:r>
            <a:r>
              <a:rPr lang="cs-CZ" sz="2800" dirty="0" err="1" smtClean="0">
                <a:solidFill>
                  <a:schemeClr val="tx1"/>
                </a:solidFill>
              </a:rPr>
              <a:t>mikonazolem</a:t>
            </a:r>
            <a:r>
              <a:rPr lang="cs-CZ" sz="2800" dirty="0" smtClean="0">
                <a:solidFill>
                  <a:schemeClr val="tx1"/>
                </a:solidFill>
              </a:rPr>
              <a:t> (</a:t>
            </a:r>
            <a:r>
              <a:rPr lang="cs-CZ" sz="2800" dirty="0" err="1" smtClean="0">
                <a:solidFill>
                  <a:schemeClr val="tx1"/>
                </a:solidFill>
              </a:rPr>
              <a:t>vag</a:t>
            </a:r>
            <a:r>
              <a:rPr lang="cs-CZ" sz="2800" dirty="0" smtClean="0">
                <a:solidFill>
                  <a:schemeClr val="tx1"/>
                </a:solidFill>
              </a:rPr>
              <a:t>. </a:t>
            </a:r>
            <a:r>
              <a:rPr lang="cs-CZ" sz="2800" dirty="0" err="1" smtClean="0">
                <a:solidFill>
                  <a:schemeClr val="tx1"/>
                </a:solidFill>
              </a:rPr>
              <a:t>crm</a:t>
            </a:r>
            <a:r>
              <a:rPr lang="cs-CZ" sz="2800" dirty="0" smtClean="0">
                <a:solidFill>
                  <a:schemeClr val="tx1"/>
                </a:solidFill>
              </a:rPr>
              <a:t>.) po 7 dnech částečné zlepšení symptomů, po 48 hodinách od ukončení terapie se výtok objevuje znovu</a:t>
            </a:r>
          </a:p>
          <a:p>
            <a:pPr marL="800100" lvl="1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pacientka bez historie dysurie nebo abdominální bolesti</a:t>
            </a:r>
          </a:p>
          <a:p>
            <a:pPr marL="800100" lvl="1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při vyšetření bez zánětů st. pysků, výtok s malými bublinkami, erytém cervixu, jinak bez patologií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1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7606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nejčastější </a:t>
            </a:r>
            <a:r>
              <a:rPr lang="cs-CZ" sz="2800" dirty="0" err="1" smtClean="0">
                <a:solidFill>
                  <a:schemeClr val="tx1"/>
                </a:solidFill>
              </a:rPr>
              <a:t>infekt</a:t>
            </a:r>
            <a:r>
              <a:rPr lang="cs-CZ" sz="2800" dirty="0" smtClean="0">
                <a:solidFill>
                  <a:schemeClr val="tx1"/>
                </a:solidFill>
              </a:rPr>
              <a:t> u gravidních žen:</a:t>
            </a:r>
          </a:p>
          <a:p>
            <a:pPr lvl="1">
              <a:lnSpc>
                <a:spcPts val="3800"/>
              </a:lnSpc>
            </a:pP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cs-CZ" sz="2800" dirty="0" smtClean="0">
                <a:solidFill>
                  <a:schemeClr val="tx1"/>
                </a:solidFill>
              </a:rPr>
              <a:t>kandidóza – až u 10  % gravidních v 1. a 30-50 % 			ve 3. trimestru</a:t>
            </a: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 nechráněném styku také riziko </a:t>
            </a:r>
            <a:r>
              <a:rPr lang="cs-CZ" sz="2800" dirty="0" err="1" smtClean="0">
                <a:solidFill>
                  <a:schemeClr val="tx1"/>
                </a:solidFill>
              </a:rPr>
              <a:t>vaginózy</a:t>
            </a:r>
            <a:r>
              <a:rPr lang="cs-CZ" sz="2800" dirty="0" smtClean="0">
                <a:solidFill>
                  <a:schemeClr val="tx1"/>
                </a:solidFill>
              </a:rPr>
              <a:t> a trichomoniázy – ta je ale poměrně vzácná</a:t>
            </a: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erytém cervixu nezpůsobují patogeny vyvolávající vaginitidu = možnost infekce chlamydiemi, HSV nebo </a:t>
            </a:r>
            <a:r>
              <a:rPr lang="cs-CZ" sz="2800" dirty="0" err="1" smtClean="0">
                <a:solidFill>
                  <a:schemeClr val="tx1"/>
                </a:solidFill>
              </a:rPr>
              <a:t>neisserií</a:t>
            </a:r>
            <a:endParaRPr lang="cs-CZ" sz="2800" dirty="0" smtClean="0">
              <a:solidFill>
                <a:schemeClr val="tx1"/>
              </a:solidFill>
            </a:endParaRPr>
          </a:p>
          <a:p>
            <a:pPr lvl="1">
              <a:lnSpc>
                <a:spcPts val="3800"/>
              </a:lnSpc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968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7606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přirozená mikroflóra – </a:t>
            </a:r>
            <a:r>
              <a:rPr lang="cs-CZ" sz="2800" i="1" dirty="0" err="1" smtClean="0">
                <a:solidFill>
                  <a:schemeClr val="tx1"/>
                </a:solidFill>
              </a:rPr>
              <a:t>Lactobacillus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sp</a:t>
            </a:r>
            <a:r>
              <a:rPr lang="cs-CZ" sz="2800" dirty="0" smtClean="0">
                <a:solidFill>
                  <a:schemeClr val="tx1"/>
                </a:solidFill>
              </a:rPr>
              <a:t>. (+ </a:t>
            </a:r>
            <a:r>
              <a:rPr lang="cs-CZ" sz="2800" i="1" dirty="0" err="1" smtClean="0">
                <a:solidFill>
                  <a:schemeClr val="tx1"/>
                </a:solidFill>
              </a:rPr>
              <a:t>Bacteroides</a:t>
            </a:r>
            <a:r>
              <a:rPr lang="cs-CZ" sz="2800" dirty="0" smtClean="0">
                <a:solidFill>
                  <a:schemeClr val="tx1"/>
                </a:solidFill>
              </a:rPr>
              <a:t> a </a:t>
            </a:r>
            <a:r>
              <a:rPr lang="cs-CZ" sz="2800" i="1" dirty="0" err="1" smtClean="0">
                <a:solidFill>
                  <a:schemeClr val="tx1"/>
                </a:solidFill>
              </a:rPr>
              <a:t>Prevotella</a:t>
            </a:r>
            <a:r>
              <a:rPr lang="cs-CZ" sz="2800" i="1" dirty="0" smtClean="0">
                <a:solidFill>
                  <a:schemeClr val="tx1"/>
                </a:solidFill>
              </a:rPr>
              <a:t>)</a:t>
            </a: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laktobacily</a:t>
            </a:r>
            <a:r>
              <a:rPr lang="cs-CZ" sz="2800" dirty="0" smtClean="0">
                <a:solidFill>
                  <a:schemeClr val="tx1"/>
                </a:solidFill>
              </a:rPr>
              <a:t> 	- produkce H</a:t>
            </a:r>
            <a:r>
              <a:rPr lang="cs-CZ" sz="2800" baseline="-25000" dirty="0" smtClean="0">
                <a:solidFill>
                  <a:schemeClr val="tx1"/>
                </a:solidFill>
              </a:rPr>
              <a:t>2</a:t>
            </a:r>
            <a:r>
              <a:rPr lang="cs-CZ" sz="2800" dirty="0" smtClean="0">
                <a:solidFill>
                  <a:schemeClr val="tx1"/>
                </a:solidFill>
              </a:rPr>
              <a:t>O</a:t>
            </a:r>
            <a:r>
              <a:rPr lang="cs-CZ" sz="2800" baseline="-25000" dirty="0" smtClean="0">
                <a:solidFill>
                  <a:schemeClr val="tx1"/>
                </a:solidFill>
              </a:rPr>
              <a:t>2 </a:t>
            </a:r>
            <a:r>
              <a:rPr lang="cs-CZ" sz="2800" dirty="0" smtClean="0">
                <a:solidFill>
                  <a:schemeClr val="tx1"/>
                </a:solidFill>
              </a:rPr>
              <a:t>– inhibice růstu anaerobů</a:t>
            </a:r>
          </a:p>
          <a:p>
            <a:pPr lvl="1">
              <a:lnSpc>
                <a:spcPts val="3800"/>
              </a:lnSpc>
            </a:pP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cs-CZ" sz="2800" dirty="0" smtClean="0">
                <a:solidFill>
                  <a:schemeClr val="tx1"/>
                </a:solidFill>
              </a:rPr>
              <a:t>		- pH 4-4,5</a:t>
            </a: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pH zvýšeno u 90 % žen s b. </a:t>
            </a:r>
            <a:r>
              <a:rPr lang="cs-CZ" sz="2800" dirty="0" err="1" smtClean="0">
                <a:solidFill>
                  <a:schemeClr val="tx1"/>
                </a:solidFill>
              </a:rPr>
              <a:t>vaginózou</a:t>
            </a:r>
            <a:r>
              <a:rPr lang="cs-CZ" sz="2800" dirty="0" smtClean="0">
                <a:solidFill>
                  <a:schemeClr val="tx1"/>
                </a:solidFill>
              </a:rPr>
              <a:t> a 60-90 % s trichomoniázou = normální pH kandidóza</a:t>
            </a:r>
            <a:endParaRPr lang="cs-CZ" sz="2800" dirty="0">
              <a:solidFill>
                <a:schemeClr val="tx1"/>
              </a:solidFill>
            </a:endParaRPr>
          </a:p>
          <a:p>
            <a:pPr lvl="1">
              <a:lnSpc>
                <a:spcPts val="3800"/>
              </a:lnSpc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235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43204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u žen s b. </a:t>
            </a:r>
            <a:r>
              <a:rPr lang="cs-CZ" sz="2800" dirty="0" err="1" smtClean="0">
                <a:solidFill>
                  <a:schemeClr val="tx1"/>
                </a:solidFill>
              </a:rPr>
              <a:t>vaginózou</a:t>
            </a:r>
            <a:r>
              <a:rPr lang="cs-CZ" sz="2800" dirty="0" smtClean="0">
                <a:solidFill>
                  <a:schemeClr val="tx1"/>
                </a:solidFill>
              </a:rPr>
              <a:t> produkují bakterie </a:t>
            </a:r>
            <a:r>
              <a:rPr lang="cs-CZ" sz="2800" i="1" dirty="0" err="1" smtClean="0">
                <a:solidFill>
                  <a:schemeClr val="tx1"/>
                </a:solidFill>
              </a:rPr>
              <a:t>Prevotella</a:t>
            </a:r>
            <a:r>
              <a:rPr lang="cs-CZ" sz="2800" i="1" dirty="0" smtClean="0">
                <a:solidFill>
                  <a:schemeClr val="tx1"/>
                </a:solidFill>
              </a:rPr>
              <a:t>, </a:t>
            </a:r>
            <a:r>
              <a:rPr lang="cs-CZ" sz="2800" i="1" dirty="0" err="1" smtClean="0">
                <a:solidFill>
                  <a:schemeClr val="tx1"/>
                </a:solidFill>
              </a:rPr>
              <a:t>Bacteroides</a:t>
            </a:r>
            <a:r>
              <a:rPr lang="cs-CZ" sz="2800" i="1" dirty="0" smtClean="0">
                <a:solidFill>
                  <a:schemeClr val="tx1"/>
                </a:solidFill>
              </a:rPr>
              <a:t>, </a:t>
            </a:r>
            <a:r>
              <a:rPr lang="cs-CZ" sz="2800" i="1" dirty="0" err="1" smtClean="0">
                <a:solidFill>
                  <a:schemeClr val="tx1"/>
                </a:solidFill>
              </a:rPr>
              <a:t>Mobiluncus</a:t>
            </a:r>
            <a:r>
              <a:rPr lang="cs-CZ" sz="2800" i="1" dirty="0" smtClean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nebo </a:t>
            </a:r>
            <a:r>
              <a:rPr lang="cs-CZ" sz="2800" i="1" dirty="0" err="1" smtClean="0">
                <a:solidFill>
                  <a:schemeClr val="tx1"/>
                </a:solidFill>
              </a:rPr>
              <a:t>Peptococcus</a:t>
            </a:r>
            <a:r>
              <a:rPr lang="cs-CZ" sz="2800" dirty="0" smtClean="0">
                <a:solidFill>
                  <a:schemeClr val="tx1"/>
                </a:solidFill>
              </a:rPr>
              <a:t> aminy  zodpovědné za zápach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 alkalickém prostředí jsou tyto látky těkavější a vyvolávají „rybí“ zápach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594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43204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Výsledky vyšetření: 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vaginální pH 5,5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aminový test pozitivní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mikroskopické vyšetření – </a:t>
            </a:r>
            <a:r>
              <a:rPr lang="cs-CZ" sz="2800" dirty="0" err="1" smtClean="0">
                <a:solidFill>
                  <a:schemeClr val="tx1"/>
                </a:solidFill>
              </a:rPr>
              <a:t>kokobacilární</a:t>
            </a:r>
            <a:r>
              <a:rPr lang="cs-CZ" sz="2800" dirty="0" smtClean="0">
                <a:solidFill>
                  <a:schemeClr val="tx1"/>
                </a:solidFill>
              </a:rPr>
              <a:t> flóra, klíčové buňky (</a:t>
            </a:r>
            <a:r>
              <a:rPr lang="cs-CZ" sz="2800" dirty="0" err="1" smtClean="0">
                <a:solidFill>
                  <a:schemeClr val="tx1"/>
                </a:solidFill>
              </a:rPr>
              <a:t>epitelie</a:t>
            </a:r>
            <a:r>
              <a:rPr lang="cs-CZ" sz="2800" dirty="0" smtClean="0">
                <a:solidFill>
                  <a:schemeClr val="tx1"/>
                </a:solidFill>
              </a:rPr>
              <a:t> pokryté bakteriemi)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trichomonády negativní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1192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5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Terapie: </a:t>
            </a:r>
            <a:r>
              <a:rPr lang="cs-CZ" sz="2800" dirty="0" err="1" smtClean="0">
                <a:solidFill>
                  <a:schemeClr val="tx1"/>
                </a:solidFill>
              </a:rPr>
              <a:t>metronidazol</a:t>
            </a:r>
            <a:r>
              <a:rPr lang="cs-CZ" sz="2800" dirty="0" smtClean="0">
                <a:solidFill>
                  <a:schemeClr val="tx1"/>
                </a:solidFill>
              </a:rPr>
              <a:t> 500 mg 2x denně, 7dní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odebrán stěr z krčku ke kultivacím – pozitivní na </a:t>
            </a:r>
            <a:r>
              <a:rPr lang="cs-CZ" sz="2800" dirty="0" err="1" smtClean="0">
                <a:solidFill>
                  <a:schemeClr val="tx1"/>
                </a:solidFill>
              </a:rPr>
              <a:t>Chlamidia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trachomatis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1 g bolus </a:t>
            </a:r>
            <a:r>
              <a:rPr lang="cs-CZ" sz="2800" dirty="0" err="1" smtClean="0">
                <a:solidFill>
                  <a:schemeClr val="tx1"/>
                </a:solidFill>
              </a:rPr>
              <a:t>azitromycinu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pacientka poučena, že by měli být </a:t>
            </a:r>
            <a:r>
              <a:rPr lang="cs-CZ" sz="2800" dirty="0" err="1" smtClean="0">
                <a:solidFill>
                  <a:schemeClr val="tx1"/>
                </a:solidFill>
              </a:rPr>
              <a:t>přeléčení</a:t>
            </a:r>
            <a:r>
              <a:rPr lang="cs-CZ" sz="2800" dirty="0" smtClean="0">
                <a:solidFill>
                  <a:schemeClr val="tx1"/>
                </a:solidFill>
              </a:rPr>
              <a:t> i partneři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doporučení pro zařazení do prenatální péče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257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5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Pacientka přichází za 5 dní se symptomy poševního dráždění, dysurie a s difúzním </a:t>
            </a:r>
            <a:r>
              <a:rPr lang="cs-CZ" sz="2800" dirty="0" err="1" smtClean="0">
                <a:solidFill>
                  <a:schemeClr val="tx1"/>
                </a:solidFill>
              </a:rPr>
              <a:t>vulvárním</a:t>
            </a:r>
            <a:r>
              <a:rPr lang="cs-CZ" sz="2800" dirty="0" smtClean="0">
                <a:solidFill>
                  <a:schemeClr val="tx1"/>
                </a:solidFill>
              </a:rPr>
              <a:t> erytémem.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bez výtoku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vag</a:t>
            </a:r>
            <a:r>
              <a:rPr lang="cs-CZ" sz="2800" dirty="0" smtClean="0">
                <a:solidFill>
                  <a:schemeClr val="tx1"/>
                </a:solidFill>
              </a:rPr>
              <a:t>. pH 4,5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aminový test negativní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645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30"/>
  <p:tag name="ARS_PPT_DBNAME" val="958da9e5-59cd-4292-b3a7-511980cb2290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TYPE" val="ctColumn"/>
  <p:tag name="ARS_KEYPADPARA_MODIFYMODE" val="0"/>
  <p:tag name="ARS_RESPONSEPARA_NAMEMODE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1095</Words>
  <Application>Microsoft Office PowerPoint</Application>
  <PresentationFormat>Předvádění na obrazovce (4:3)</PresentationFormat>
  <Paragraphs>165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zendulka</dc:creator>
  <cp:lastModifiedBy>zendulka</cp:lastModifiedBy>
  <cp:revision>35</cp:revision>
  <dcterms:created xsi:type="dcterms:W3CDTF">2014-11-05T11:44:16Z</dcterms:created>
  <dcterms:modified xsi:type="dcterms:W3CDTF">2016-11-21T08:32:17Z</dcterms:modified>
</cp:coreProperties>
</file>