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70" r:id="rId8"/>
    <p:sldId id="264" r:id="rId9"/>
    <p:sldId id="262" r:id="rId10"/>
    <p:sldId id="269" r:id="rId11"/>
    <p:sldId id="265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46C2D0D-7DA8-4A7B-864F-99CD3D2393E0}">
  <a:tblStyle styleId="{346C2D0D-7DA8-4A7B-864F-99CD3D2393E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60792" autoAdjust="0"/>
  </p:normalViewPr>
  <p:slideViewPr>
    <p:cSldViewPr>
      <p:cViewPr>
        <p:scale>
          <a:sx n="75" d="100"/>
          <a:sy n="75" d="100"/>
        </p:scale>
        <p:origin x="-1004" y="12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04329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carnet.hr/ccacaa/CCA-PDF/cca2004/v77-n4/CCA_77_2004_627-631_pavela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fao.org/docrep/006/y4743e/y4743e0d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1003786" y="695133"/>
            <a:ext cx="4848989" cy="342815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0150" tIns="40075" rIns="80150" bIns="40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512" y="4343230"/>
            <a:ext cx="5450971" cy="4081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Pravděpodobností a emoční vnímání rizika.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 některých údajů v prezentaci: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Lund BM, O'Brien SJ.: The occurrence and prevention of foodborne disease in vulnerable people. Foodborne Pathog Dis. 2011 Sep;8(9):961-73. PMID 21561383. Free full text.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klinické praxi ošetřovatelského personálu je nezbytné umět rozlišit, v kterých případech se jedná ještě o výživu a v kterých případech se již jedná o podávání léčivé látky (neostrá hranice hlavně v případě enterální klinické výživy). V případě výživy je základním kritériem bezpečnost, zatímco v případě léčiv je kritériem prospěch převyšující případné riziko (= nežádoucí účinek) léčiva.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http://www.nutridrink.cz/forticare.html#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http://www.vyzivavnemoci.cz/produkty/nutrison-standard-14/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1003786" y="695133"/>
            <a:ext cx="4848989" cy="342815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0150" tIns="40075" rIns="80150" bIns="40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512" y="4343230"/>
            <a:ext cx="5450971" cy="4081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ošetřovatelské praxi se setkáváme s pokrmy připravenými z potravinami (terminologická poznámka). O bezpečnost potravin, resp. pokrmů je nutné pečovat i v lůžkovém zdravotnickém zařízení, viz vyhl. č. 306/2012 Sb.</a:t>
            </a:r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003786" y="695133"/>
            <a:ext cx="4848989" cy="342815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0150" tIns="40075" rIns="80150" bIns="40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512" y="4343230"/>
            <a:ext cx="5450971" cy="4081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003786" y="695133"/>
            <a:ext cx="4848989" cy="342815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0150" tIns="40075" rIns="80150" bIns="40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512" y="4343230"/>
            <a:ext cx="5450971" cy="4081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Salmonelóza: gastroenteritida, pokud dojde k nosičství, bývá přechodné.  Ve velmi nízkém procentu případů systémové infekce, vč. intrauterinních. Typický přenos potravinami, infekční dávka pravděpodobně velká.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Listeria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monocytogenes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chřipkové příznaky, gastrointestinální infekce, sepse. Nárůst počtu případů obrazem cíleného sledování i změn na trhu s potravinami (obliba potraviny k přímé spotřebě – tzv.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Ready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zchlazené pokrmy) a měnící se vnímavosti populace (více závažných diagnóz). Pozornost věnovat hlavně seniorům v domácí péči.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Intoxikace: bakterie tvoří toxin, sám původce již nemusí být přítomen. Nejznámější stafylokokový enterotoxin: produkují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toxinogenní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kmeny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Staphylococcus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aureus, rizikové nosičství na kůži a sliznicích u pracovníků v potravinářství</a:t>
            </a:r>
            <a:r>
              <a:rPr lang="cs-CZ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cs-CZ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http://www.sciencedirect.com/science/article/pii/S019567010900231X (licence MU)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Citace: Barbara M. Lund, Sarah J. O'Brien, Microbiological safety of food in hospitals and other healthcare settings, Journal of Hospital Infection, Volume 73, Issue 2, October 2009, Pages 109-120, ISSN 0195-6701, http://dx.doi.org/10.1016/j.jhin.2009.05.017.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Chemická nebezpečí v potravinách: velikost reálného rizika ovšem zdaleka neodpovídá publicitě, která je problematice věnována. Velikost skutečně přijímaných dávek je ve většině případů hluboko pod mezí reálného toxikologického působení. Výskyt některých chemických látek v potravinách má především indikátorový charakter ve vztahu k monitorování zátěže životního prostředí (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POPs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perzistentní organické polutanty), jindy se jedná spíše o ochranu spotřebitele z pohledu falšování (nedovolené užívání některých přídatných látek). Reálné ohrožení chemickými látkami z potravin došlo v poslední době především v souvislosti s causou „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methanol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PSP (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paralytic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shellfish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poissoning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- narůstá na významu, v posledním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desetiltetí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rozšíření celosvětově, vč. středomoří. Odhaduje se průměrný roční počet otrav kolem 1600, z toho až 300 smrtelných. </a:t>
            </a:r>
            <a:r>
              <a:rPr lang="cs-CZ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Toxický je plankton, rudě zbarvený, tvořící se nepravidelně, v závislosti na vnějších podmínkách. </a:t>
            </a:r>
            <a:endParaRPr lang="cs-CZ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(Zdroje k PSP:</a:t>
            </a:r>
          </a:p>
          <a:p>
            <a:pPr marL="457200" marR="0" lvl="0" indent="-3048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Pavela-Vrančič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M. and Ivona 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Marasovic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Paralytic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Shellfish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Poissoning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(PSP) in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Adriatic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Croatia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Acta. 2004. 77(4): 627-31. ISSN 00111634. url: </a:t>
            </a:r>
            <a:r>
              <a:rPr lang="cs-CZ" sz="12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http://public.carnet.hr/ccacaa/CCA-PDF/cca2004/v77-n4/CCA_77_2004_627-631_pavela.pdf</a:t>
            </a:r>
          </a:p>
          <a:p>
            <a:pPr marL="457200" marR="0" lvl="0" indent="-3048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FAO: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Aquatic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biotoxins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on-line dokument. url: </a:t>
            </a:r>
            <a:r>
              <a:rPr lang="cs-CZ" sz="12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http://www.fao.org/docrep/006/y4743e/y4743e0d.htm</a:t>
            </a:r>
            <a:r>
              <a:rPr lang="cs-CZ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(citováno 3. 11. 2014).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0641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351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3283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lang="cs-CZ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7740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0053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lang="cs-CZ" sz="1400" b="0" i="0" u="none" strike="noStrike" cap="none" baseline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lang="cs-CZ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32232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505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39863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8752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3678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613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D8A0-940E-4591-A1D1-1FF23A6A6D97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8DC3-CEC4-4B5A-9915-CAFC6B169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16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692695"/>
            <a:ext cx="7848599" cy="2592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BEZPEČNOST A ZDRAVOTNÍ NEZÁVADNOST POTRAVIN A STRAVY (POKRMŮ)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611560" y="4221087"/>
            <a:ext cx="6400799" cy="233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Mgr. Aleš Peřina, Ph. D.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850" b="0" i="0" u="none" strike="noStrike" cap="none" baseline="0">
              <a:solidFill>
                <a:srgbClr val="3F3F3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Ústav ochrany a podpory zdraví  LF MU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Kamenice 5, 625 00 Brno</a:t>
            </a:r>
            <a:b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e-mail:              </a:t>
            </a:r>
            <a:r>
              <a:rPr lang="cs-CZ" sz="1850" b="0" i="0" u="sng" strike="noStrike" cap="none" baseline="0">
                <a:solidFill>
                  <a:srgbClr val="A24A73"/>
                </a:solidFill>
                <a:latin typeface="Arial"/>
                <a:ea typeface="Arial"/>
                <a:cs typeface="Arial"/>
                <a:sym typeface="Arial"/>
                <a:rtl val="0"/>
              </a:rPr>
              <a:t>aperina@med.muni.cz</a:t>
            </a:r>
            <a: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vizitkové URL:  </a:t>
            </a:r>
            <a:r>
              <a:rPr lang="cs-CZ" sz="1850" b="0" i="0" u="sng" strike="noStrike" cap="none" baseline="0">
                <a:solidFill>
                  <a:srgbClr val="A24A73"/>
                </a:solidFill>
                <a:latin typeface="Arial"/>
                <a:ea typeface="Arial"/>
                <a:cs typeface="Arial"/>
                <a:sym typeface="Arial"/>
                <a:rtl val="0"/>
              </a:rPr>
              <a:t>http://www.muni.cz/people/18452</a:t>
            </a:r>
            <a: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cs-CZ" sz="185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endParaRPr lang="cs-CZ" sz="1850" b="0" i="0" u="none" strike="noStrike" cap="none" baseline="0">
              <a:solidFill>
                <a:srgbClr val="3F3F3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40000" dist="19995" dir="5400000" algn="ctr">
              <a:srgbClr val="000000">
                <a:alpha val="38000"/>
              </a:srgbClr>
            </a:outerShdw>
          </a:effectLst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4400"/>
              <a:t>Nebezpečí vs. riziko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sz="half" idx="1"/>
          </p:nvPr>
        </p:nvSpPr>
        <p:spPr>
          <a:xfrm>
            <a:off x="518485" y="1599150"/>
            <a:ext cx="4042420" cy="430319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3600"/>
              <a:t>Nebezpečí</a:t>
            </a:r>
          </a:p>
          <a:p>
            <a:pPr lvl="1"/>
            <a:r>
              <a:rPr lang="cs-CZ" sz="2900"/>
              <a:t>Charakterizuje vlastnosti škodliviny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sz="half" idx="2"/>
          </p:nvPr>
        </p:nvSpPr>
        <p:spPr>
          <a:xfrm>
            <a:off x="4506621" y="1664502"/>
            <a:ext cx="4456114" cy="472493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3300"/>
              <a:t>Riziko</a:t>
            </a:r>
          </a:p>
          <a:p>
            <a:pPr lvl="1"/>
            <a:r>
              <a:rPr lang="cs-CZ" sz="2500"/>
              <a:t>Určuje pravděpodobnost či šanci změny zdravotního stavu</a:t>
            </a:r>
          </a:p>
          <a:p>
            <a:pPr lvl="1"/>
            <a:r>
              <a:rPr lang="cs-CZ" sz="2500"/>
              <a:t>Je mat. funkcí nebezpečí</a:t>
            </a:r>
          </a:p>
          <a:p>
            <a:pPr lvl="1"/>
            <a:r>
              <a:rPr lang="cs-CZ" sz="2500"/>
              <a:t>Matematické vyjádření</a:t>
            </a:r>
          </a:p>
          <a:p>
            <a:pPr lvl="2"/>
            <a:r>
              <a:rPr lang="cs-CZ" sz="2500"/>
              <a:t>P = 0 … 1</a:t>
            </a:r>
          </a:p>
          <a:p>
            <a:pPr lvl="2"/>
            <a:r>
              <a:rPr lang="cs-CZ" sz="2500"/>
              <a:t>P = 0 % … 100 %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1045844" y="3533593"/>
            <a:ext cx="3171349" cy="1512805"/>
          </a:xfrm>
          <a:prstGeom prst="rightArrow">
            <a:avLst/>
          </a:prstGeom>
          <a:solidFill>
            <a:schemeClr val="lt1"/>
          </a:solidFill>
          <a:ln w="25400" cap="flat">
            <a:solidFill>
              <a:schemeClr val="dk1"/>
            </a:solidFill>
          </a:ln>
        </p:spPr>
        <p:txBody>
          <a:bodyPr lIns="91491" tIns="45745" rIns="91491" bIns="45745" anchor="ctr"/>
          <a:lstStyle>
            <a:lvl1pPr lvl="0">
              <a:defRPr/>
            </a:lvl1pPr>
          </a:lstStyle>
          <a:p>
            <a:pPr lvl="0" algn="ctr"/>
            <a:r>
              <a:rPr lang="cs-CZ" sz="3300" b="1">
                <a:solidFill>
                  <a:schemeClr val="accent1">
                    <a:lumMod val="75000"/>
                  </a:schemeClr>
                </a:solidFill>
              </a:rPr>
              <a:t>… MŮŽE…</a:t>
            </a:r>
          </a:p>
        </p:txBody>
      </p:sp>
    </p:spTree>
    <p:extLst>
      <p:ext uri="{BB962C8B-B14F-4D97-AF65-F5344CB8AC3E}">
        <p14:creationId xmlns:p14="http://schemas.microsoft.com/office/powerpoint/2010/main" val="113399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44175"/>
            <a:ext cx="8229600" cy="81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Specifické otázky výživy v zařízeních zdravotní a sociální péče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idx="1"/>
          </p:nvPr>
        </p:nvSpPr>
        <p:spPr>
          <a:xfrm>
            <a:off x="395550" y="957774"/>
            <a:ext cx="8352900" cy="576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Dieta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 sníženým obsahem mikroorganismů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Maso, masné výrobky: tepelně zpracované, ne pokrmy z tepelně neopracovaných mas, vajec a ryb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Vejce po důkladné tepelné úpravě nebo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výrobky z pasterovaných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vajec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Mléko a mléčné výrobky: z pasterovaného mléka, tvrdé (nezrající) sýry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Ovoce, zelenina: čerstvé, nezpracované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Kličky: tepelně opracované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Hotové pokrmy (zchlazené, zmrazené): tepelná regenerace (75 </a:t>
            </a:r>
            <a:r>
              <a:rPr lang="cs-CZ" sz="2000" b="0" i="0" u="none" strike="noStrike" cap="none" baseline="30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</a:t>
            </a:r>
            <a:r>
              <a:rPr lang="cs-CZ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 podmínkou!</a:t>
            </a:r>
            <a:endParaRPr lang="cs-CZ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Lahůdkové výrobky: omezit, anebo výjimečně upřednostnit čerstvé balené druhy (doložitelné datum použitelnosti, možnosti kontaminace omezené)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Voda: pitná, nepoužívat filtry na domácí úpravu pitné vody (</a:t>
            </a:r>
            <a:r>
              <a:rPr lang="cs-CZ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biofilmy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), balená voda jen při nevyhovující mikrobiologické jakosti zdroje pitné vody (skladování balených vod, stojany na pitnou vodu!)</a:t>
            </a:r>
          </a:p>
          <a:p>
            <a:pPr marL="182880" marR="0" lvl="0" indent="-68579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34775"/>
            <a:ext cx="8229600" cy="1289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Recomendation</a:t>
            </a:r>
            <a:r>
              <a:rPr lang="cs-CZ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Public </a:t>
            </a:r>
            <a:r>
              <a:rPr lang="cs-CZ" sz="2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Health</a:t>
            </a:r>
            <a:r>
              <a:rPr lang="cs-CZ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Agency</a:t>
            </a:r>
            <a:r>
              <a:rPr lang="cs-CZ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Canada</a:t>
            </a:r>
            <a:r>
              <a:rPr lang="cs-CZ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/>
            </a:r>
            <a:br>
              <a:rPr lang="cs-CZ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1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Taylor</a:t>
            </a:r>
            <a:r>
              <a:rPr lang="cs-CZ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M., Food </a:t>
            </a:r>
            <a:r>
              <a:rPr lang="cs-CZ" sz="1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safety</a:t>
            </a:r>
            <a:r>
              <a:rPr lang="cs-CZ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during</a:t>
            </a:r>
            <a:r>
              <a:rPr lang="cs-CZ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pregnancy</a:t>
            </a:r>
            <a:r>
              <a:rPr lang="cs-CZ" sz="18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cs-CZ" sz="1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457200" y="1556793"/>
            <a:ext cx="8229600" cy="4920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Těhotné ženy by se měly </a:t>
            </a: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vyhnout</a:t>
            </a:r>
          </a:p>
          <a:p>
            <a:pPr lvl="1"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konzumaci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nepasterovaného mléka a mléčných výrobků, měkkých sýrů (pasterovaných i nepasterovaných), lahůdkových výrobků a uzených ryb s ohledem na riziko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Listeria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200" b="0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monocytogenes</a:t>
            </a:r>
            <a:r>
              <a:rPr lang="cs-CZ" sz="22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</a:p>
          <a:p>
            <a:pPr lvl="1"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konzumaci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syrových a nedostatečně tepelně opracovaných vajec. Syrová vejce je doporučeno skladovat v lednici. Doporučuje se umývat ruce a povrchy po každém kontaktu se syrovými vejci. Je doporučeno použití pasterizovaných vaječných hmot (melanží</a:t>
            </a: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</a:p>
          <a:p>
            <a:pPr lvl="1"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konzumaci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syrových ryb, korýšů a měkkýšů (např. ústřic) z důvodu zvýšeného rizika infekce 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Vibrio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parahaemolyticus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infekce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noroviry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dalšími původci.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25636" y="267274"/>
            <a:ext cx="8229600" cy="807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Potravina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idx="1"/>
          </p:nvPr>
        </p:nvSpPr>
        <p:spPr>
          <a:xfrm>
            <a:off x="457200" y="1052736"/>
            <a:ext cx="5698976" cy="55446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Potravina jakákoliv látka nebo výrobek, zpracovaná částečně zpracovaná nebo nezpracovaná, která je určena ke konzumaci člověkem nebo u nichž lze důvodně přepokládat, že je člověk bude konzumovat.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Doplňky</a:t>
            </a:r>
            <a:r>
              <a:rPr lang="cs-CZ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stravy</a:t>
            </a:r>
          </a:p>
          <a:p>
            <a:pPr lvl="1"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1850" dirty="0" smtClean="0">
                <a:solidFill>
                  <a:schemeClr val="dk1"/>
                </a:solidFill>
              </a:rPr>
              <a:t>Potravina, jejímž účelem je doplňovat běžnou stravu a která je koncentrovaným zdrojem vitamínů, minerálních látek, popř. dalších látek s fyziologickým účinkem</a:t>
            </a:r>
            <a:endParaRPr lang="cs-CZ" sz="1850" b="0" i="0" u="none" strike="noStrike" cap="none" dirty="0" smtClean="0">
              <a:solidFill>
                <a:schemeClr val="dk1"/>
              </a:solidFill>
              <a:sym typeface="Arial"/>
              <a:rtl val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Potravina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 zvláštní výživu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Kojenecká</a:t>
            </a:r>
            <a:r>
              <a:rPr lang="cs-CZ" sz="185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výživa, dětská výživa</a:t>
            </a:r>
            <a:r>
              <a:rPr lang="cs-CZ" sz="185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nízkoenergetická výživa, </a:t>
            </a:r>
            <a:r>
              <a:rPr lang="cs-CZ" sz="185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potraviny pro zvláštní lékařské účely, p</a:t>
            </a: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otraviny bez fenylalaninu, </a:t>
            </a:r>
            <a:r>
              <a:rPr lang="cs-CZ" sz="185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</a:t>
            </a: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nízkým obsahem laktózy, </a:t>
            </a:r>
            <a:r>
              <a:rPr lang="cs-CZ" sz="185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bezlaktózové</a:t>
            </a: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potraviny pro sportovce </a:t>
            </a:r>
          </a:p>
        </p:txBody>
      </p:sp>
      <p:sp>
        <p:nvSpPr>
          <p:cNvPr id="2" name="AutoShape 2" descr="Výsledek obrázku pro dietary supplement"/>
          <p:cNvSpPr>
            <a:spLocks noChangeAspect="1" noChangeArrowheads="1"/>
          </p:cNvSpPr>
          <p:nvPr/>
        </p:nvSpPr>
        <p:spPr bwMode="auto">
          <a:xfrm>
            <a:off x="155575" y="-1790700"/>
            <a:ext cx="2895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https://upload.wikimedia.org/wikipedia/commons/3/34/%22Miracle_Cure!%22_Health_Fraud_Scams_(8528312890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1700808"/>
            <a:ext cx="1334352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harmacyonclick.gr/image/cache/data/prev/NUTRICIA%20NUTRISON%20MULTIFIBRE-250x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2609" y="4293096"/>
            <a:ext cx="2165226" cy="17321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452320" y="6165304"/>
            <a:ext cx="1334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dirty="0" smtClean="0"/>
              <a:t>© </a:t>
            </a:r>
            <a:r>
              <a:rPr lang="cs-CZ" sz="700" dirty="0" err="1" smtClean="0"/>
              <a:t>PharmacyOnClick</a:t>
            </a:r>
            <a:endParaRPr lang="cs-CZ" sz="700" dirty="0" smtClean="0"/>
          </a:p>
          <a:p>
            <a:r>
              <a:rPr lang="cs-CZ" sz="700" smtClean="0"/>
              <a:t>® Nutricia</a:t>
            </a:r>
            <a:r>
              <a:rPr lang="cs-CZ" sz="700" dirty="0" smtClean="0"/>
              <a:t> </a:t>
            </a:r>
            <a:r>
              <a:rPr lang="cs-CZ" sz="700" dirty="0" err="1" smtClean="0"/>
              <a:t>Medical</a:t>
            </a:r>
            <a:r>
              <a:rPr lang="cs-CZ" sz="700" dirty="0" smtClean="0"/>
              <a:t> </a:t>
            </a:r>
            <a:r>
              <a:rPr lang="cs-CZ" sz="700" dirty="0" err="1" smtClean="0"/>
              <a:t>Nutrition</a:t>
            </a:r>
            <a:endParaRPr lang="cs-CZ" sz="7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6475" y="273626"/>
            <a:ext cx="8228100" cy="59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Pokrm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idx="1"/>
          </p:nvPr>
        </p:nvSpPr>
        <p:spPr>
          <a:xfrm>
            <a:off x="424800" y="870925"/>
            <a:ext cx="8398499" cy="550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1365" marR="0" lvl="0" indent="-275165" algn="l" rtl="0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Potravina včetně nápoje, kuchyňsky upravená studenou nebo teplou cestou nebo ošetřená tak, aby mohla být </a:t>
            </a:r>
            <a:r>
              <a:rPr lang="cs-CZ" sz="2800" b="0" i="0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přímo nebo po ohřevu podána ke konzumaci</a:t>
            </a:r>
          </a:p>
          <a:p>
            <a:pPr marL="743051" marR="0" lvl="1" indent="-235051" algn="l" rtl="0">
              <a:lnSpc>
                <a:spcPct val="77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800" b="1" i="0" u="none" strike="noStrike" cap="none" baseline="0" dirty="0">
                <a:solidFill>
                  <a:srgbClr val="87429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Stravovací služby: </a:t>
            </a:r>
            <a:r>
              <a:rPr lang="cs-CZ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hostinská živnost, školní jídelna, menza, stravování osob vykonávajících vojenskou činnou službu, stravování fyzických osob ve vazbě a výkonu trestu, </a:t>
            </a:r>
            <a:r>
              <a:rPr lang="cs-CZ" sz="2800" b="1" i="0" u="none" strike="noStrike" cap="none" baseline="0" dirty="0">
                <a:solidFill>
                  <a:srgbClr val="87429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stravování fyzických osob v rámci zdravotních a sociálních služeb</a:t>
            </a:r>
            <a:r>
              <a:rPr lang="cs-CZ" sz="2800" b="0" i="0" u="none" strike="noStrike" cap="none" baseline="0" dirty="0">
                <a:solidFill>
                  <a:srgbClr val="874296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stravování zaměstnanců, podávání občerstvení, podávání pokrmů jako součást ubytovacích služeb, podávání pokrmů jako součást služeb cestovního </a:t>
            </a:r>
            <a:r>
              <a:rPr lang="cs-CZ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ruchu</a:t>
            </a:r>
            <a:endParaRPr lang="cs-CZ" sz="2800" dirty="0">
              <a:solidFill>
                <a:schemeClr val="dk1"/>
              </a:solidFill>
              <a:rtl val="0"/>
            </a:endParaRPr>
          </a:p>
          <a:p>
            <a:pPr marL="508000" marR="0" lvl="1" indent="0" algn="l" rtl="0">
              <a:lnSpc>
                <a:spcPct val="77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None/>
            </a:pPr>
            <a:r>
              <a:rPr lang="cs-CZ" sz="2000" i="1" dirty="0" smtClean="0">
                <a:solidFill>
                  <a:schemeClr val="dk1"/>
                </a:solidFill>
              </a:rPr>
              <a:t>(Zákon o ochraně veřejného zdraví)</a:t>
            </a:r>
            <a:endParaRPr lang="cs-CZ" sz="2000" i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6481" y="313953"/>
            <a:ext cx="8228158" cy="1062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Kdy je potravina/pokrm bezpečná?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idx="1"/>
          </p:nvPr>
        </p:nvSpPr>
        <p:spPr>
          <a:xfrm>
            <a:off x="456481" y="1604329"/>
            <a:ext cx="8228158" cy="48302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8485" marR="0" lvl="0" indent="-27228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Nevzniká-li jakákoliv škodlivost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 zdraví z pohledu účinků</a:t>
            </a:r>
          </a:p>
          <a:p>
            <a:pPr marL="1131857" marR="0" lvl="2" indent="-1793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Krátkodobých</a:t>
            </a:r>
          </a:p>
          <a:p>
            <a:pPr marL="1131857" marR="0" lvl="2" indent="-1793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Dlouhodobých</a:t>
            </a:r>
          </a:p>
          <a:p>
            <a:pPr marL="1131857" marR="0" lvl="2" indent="-1793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 zdraví dalších generací</a:t>
            </a:r>
          </a:p>
          <a:p>
            <a:pPr marL="1131857" marR="0" lvl="2" indent="-1793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Kumulativně toxických</a:t>
            </a:r>
          </a:p>
          <a:p>
            <a:pPr marL="348485" marR="0" lvl="0" indent="-27228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... a to s ohledem na zvláštní citlivost určité skupiny strávníků</a:t>
            </a:r>
          </a:p>
          <a:p>
            <a:pPr marL="84961" marR="0" lvl="0" indent="-876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4961" marR="0" lvl="0" indent="-876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Notifikační povinnost</a:t>
            </a:r>
          </a:p>
          <a:p>
            <a:pPr marL="84961" marR="0" lvl="0" indent="-876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Srov</a:t>
            </a:r>
            <a:r>
              <a:rPr lang="cs-CZ" sz="2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Risk-benefit analýza při registraci léčiv.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Faktory ohrožující bezpečnost pokrmů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sz="half" idx="1"/>
          </p:nvPr>
        </p:nvSpPr>
        <p:spPr>
          <a:xfrm>
            <a:off x="467543" y="1268758"/>
            <a:ext cx="4330824" cy="48860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5686" marR="0" lvl="0" indent="-2667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Biologická nebezpečí</a:t>
            </a:r>
          </a:p>
          <a:p>
            <a:pPr marL="747371" marR="0" lvl="1" indent="-239371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Patogenní mikroorganismy: </a:t>
            </a:r>
          </a:p>
          <a:p>
            <a:pPr marL="1021691" marR="0" lvl="2" indent="-246991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0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Kampylobakterióza</a:t>
            </a:r>
            <a:endParaRPr lang="cs-CZ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021691" marR="0" lvl="2" indent="-246991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Salmonelóza</a:t>
            </a:r>
          </a:p>
          <a:p>
            <a:pPr marL="1021691" marR="0" lvl="2" indent="-246991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Bakteriální intoxikace </a:t>
            </a:r>
            <a:r>
              <a:rPr lang="cs-CZ" sz="2000" dirty="0" smtClean="0">
                <a:solidFill>
                  <a:schemeClr val="dk1"/>
                </a:solidFill>
              </a:rPr>
              <a:t>(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stafylokoková </a:t>
            </a:r>
            <a:r>
              <a:rPr lang="cs-CZ" sz="18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enterotoxikóza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  <a:endParaRPr lang="cs-CZ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021691" marR="0" lvl="2" indent="-246991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virové nákazy (enteroviry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</a:p>
          <a:p>
            <a:pPr marL="1021691" lvl="2" indent="-246991">
              <a:lnSpc>
                <a:spcPct val="90000"/>
              </a:lnSpc>
              <a:spcBef>
                <a:spcPts val="360"/>
              </a:spcBef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000" dirty="0" smtClean="0">
                <a:solidFill>
                  <a:schemeClr val="dk1"/>
                </a:solidFill>
              </a:rPr>
              <a:t>Listerióza</a:t>
            </a:r>
          </a:p>
          <a:p>
            <a:pPr marL="1021691" lvl="2" indent="-246991">
              <a:lnSpc>
                <a:spcPct val="90000"/>
              </a:lnSpc>
              <a:spcBef>
                <a:spcPts val="360"/>
              </a:spcBef>
              <a:buClr>
                <a:schemeClr val="accent1"/>
              </a:buClr>
              <a:buSzPct val="75000"/>
              <a:buFont typeface="Noto Symbol"/>
              <a:buChar char="−"/>
            </a:pPr>
            <a:r>
              <a:rPr lang="cs-CZ" sz="2000" dirty="0" smtClean="0">
                <a:solidFill>
                  <a:schemeClr val="dk1"/>
                </a:solidFill>
                <a:rtl val="0"/>
              </a:rPr>
              <a:t>Enterobacter sakazakii </a:t>
            </a:r>
            <a:r>
              <a:rPr lang="cs-CZ" sz="1600" dirty="0" smtClean="0">
                <a:solidFill>
                  <a:schemeClr val="dk1"/>
                </a:solidFill>
                <a:rtl val="0"/>
              </a:rPr>
              <a:t>(počáteční kojenecká výživa</a:t>
            </a:r>
            <a:r>
              <a:rPr lang="cs-CZ" sz="1800" dirty="0" smtClean="0">
                <a:solidFill>
                  <a:schemeClr val="dk1"/>
                </a:solidFill>
                <a:rtl val="0"/>
              </a:rPr>
              <a:t>) </a:t>
            </a:r>
            <a:endParaRPr lang="cs-CZ" sz="2000" dirty="0" smtClean="0">
              <a:solidFill>
                <a:schemeClr val="dk1"/>
              </a:solidFill>
              <a:rtl val="0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39" y="1196750"/>
            <a:ext cx="3960440" cy="273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055" y="4005064"/>
            <a:ext cx="3888432" cy="2520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Shape 96"/>
          <p:cNvGraphicFramePr/>
          <p:nvPr/>
        </p:nvGraphicFramePr>
        <p:xfrm>
          <a:off x="321752" y="196006"/>
          <a:ext cx="8571875" cy="6458875"/>
        </p:xfrm>
        <a:graphic>
          <a:graphicData uri="http://schemas.openxmlformats.org/drawingml/2006/table">
            <a:tbl>
              <a:tblPr firstRow="1" bandRow="1">
                <a:noFill/>
                <a:tableStyleId>{346C2D0D-7DA8-4A7B-864F-99CD3D2393E0}</a:tableStyleId>
              </a:tblPr>
              <a:tblGrid>
                <a:gridCol w="6461025"/>
                <a:gridCol w="2110850"/>
              </a:tblGrid>
              <a:tr h="6752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Relativní vnímavost k infekci Listeria monocytogenes v porovnání se zdravým člověkem</a:t>
                      </a:r>
                      <a:r>
                        <a:rPr lang="cs-CZ" sz="1800" b="0" i="1" u="none" strike="noStrike" cap="none" baseline="0">
                          <a:rtl val="0"/>
                        </a:rPr>
                        <a:t> (Lund BM, 2009; </a:t>
                      </a:r>
                      <a:r>
                        <a:rPr lang="cs-CZ" sz="1400" b="0" i="1" u="none" strike="noStrike" cap="none" baseline="0">
                          <a:rtl val="0"/>
                        </a:rPr>
                        <a:t>do</a:t>
                      </a:r>
                      <a:r>
                        <a:rPr lang="cs-CZ" sz="1400" b="0" i="1" u="none" strike="noStrike" cap="none" baseline="0">
                          <a:solidFill>
                            <a:srgbClr val="FFFFFF"/>
                          </a:solidFill>
                          <a:rtl val="0"/>
                        </a:rPr>
                        <a:t>i </a:t>
                      </a:r>
                      <a:r>
                        <a:rPr lang="cs-CZ" sz="1400" b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10.1016/j.jhin.2009.05.017</a:t>
                      </a:r>
                      <a:r>
                        <a:rPr lang="cs-CZ" sz="1400" b="0" i="1" u="none" strike="noStrike" cap="none" baseline="0">
                          <a:solidFill>
                            <a:srgbClr val="FFFFFF"/>
                          </a:solidFill>
                          <a:rtl val="0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Věk nad 60 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2,6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Věk nad 65 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7,5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Novorozenci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14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Alkoholismus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18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Inzulin non-depedentní DM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25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Inzulin dependentní   DM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30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 dirty="0">
                          <a:rtl val="0"/>
                        </a:rPr>
                        <a:t>Gynekologické </a:t>
                      </a:r>
                      <a:r>
                        <a:rPr lang="cs-CZ" sz="1800" u="none" strike="noStrike" cap="none" baseline="0" dirty="0" err="1">
                          <a:rtl val="0"/>
                        </a:rPr>
                        <a:t>kancerózy</a:t>
                      </a:r>
                      <a:r>
                        <a:rPr lang="cs-CZ" sz="1800" u="none" strike="noStrike" cap="none" baseline="0" dirty="0">
                          <a:rtl val="0"/>
                        </a:rPr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66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Karcinom močového měchýře a prostaty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112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Nenádorové onem. jater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143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Karcinom GIT a jater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211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Karcinom plic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229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Dialyzovaný pacient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476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AIDS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865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Leukemie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1383</a:t>
                      </a:r>
                    </a:p>
                  </a:txBody>
                  <a:tcPr marL="91450" marR="91450" marT="45725" marB="45725"/>
                </a:tc>
              </a:tr>
              <a:tr h="38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>
                          <a:rtl val="0"/>
                        </a:rPr>
                        <a:t>Transplantovaný pacient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 dirty="0">
                          <a:rtl val="0"/>
                        </a:rPr>
                        <a:t>2584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1501" y="400523"/>
            <a:ext cx="8560313" cy="603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096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3688" y="260648"/>
            <a:ext cx="5472608" cy="6237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Faktory ohrožující bezpečnost pokrmů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idx="1"/>
          </p:nvPr>
        </p:nvSpPr>
        <p:spPr>
          <a:xfrm>
            <a:off x="318350" y="1196750"/>
            <a:ext cx="8214090" cy="528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5686" marR="0" lvl="0" indent="-2667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Fyzikální nebezpečí</a:t>
            </a:r>
          </a:p>
          <a:p>
            <a:pPr marL="747371" marR="0" lvl="1" indent="-239371" algn="l" rtl="0">
              <a:lnSpc>
                <a:spcPct val="90000"/>
              </a:lnSpc>
              <a:spcBef>
                <a:spcPts val="410"/>
              </a:spcBef>
              <a:spcAft>
                <a:spcPts val="0"/>
              </a:spcAft>
              <a:buClr>
                <a:schemeClr val="accent1"/>
              </a:buClr>
              <a:buSzPct val="71470"/>
              <a:buFont typeface="Noto Symbol"/>
              <a:buChar char="−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Poškozené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nádobí,</a:t>
            </a:r>
            <a:r>
              <a:rPr lang="cs-CZ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úlomky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skla, plechu, kamínky, skořápky, žíraviny…</a:t>
            </a:r>
          </a:p>
          <a:p>
            <a:pPr marL="747371" marR="0" lvl="1" indent="-239371" algn="l" rtl="0">
              <a:lnSpc>
                <a:spcPct val="90000"/>
              </a:lnSpc>
              <a:spcBef>
                <a:spcPts val="410"/>
              </a:spcBef>
              <a:spcAft>
                <a:spcPts val="0"/>
              </a:spcAft>
              <a:buClr>
                <a:schemeClr val="accent1"/>
              </a:buClr>
              <a:buSzPct val="71470"/>
              <a:buFont typeface="Noto Symbol"/>
              <a:buChar char="−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Možnost akutního poranění GIT</a:t>
            </a:r>
          </a:p>
          <a:p>
            <a:pPr marL="355686" marR="0" lvl="0" indent="-266786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Noto Symbol"/>
              <a:buChar char="●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Chemická nebezpečí</a:t>
            </a:r>
          </a:p>
          <a:p>
            <a:pPr marL="630006" marR="0" lvl="1" indent="-274406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42661"/>
              <a:buFont typeface="Noto Symbol"/>
              <a:buChar char="−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Toxické potraviny (houby,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metanol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PSP -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paralytic shellfish poisoning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</a:p>
          <a:p>
            <a:pPr marL="904326" lvl="2" indent="-274406">
              <a:lnSpc>
                <a:spcPct val="90000"/>
              </a:lnSpc>
              <a:spcBef>
                <a:spcPts val="370"/>
              </a:spcBef>
              <a:buSzPct val="42661"/>
              <a:buFont typeface="Noto Symbol"/>
              <a:buChar char="−"/>
            </a:pPr>
            <a:r>
              <a:rPr lang="cs-CZ" dirty="0" smtClean="0">
                <a:solidFill>
                  <a:schemeClr val="dk1"/>
                </a:solidFill>
              </a:rPr>
              <a:t>PSP: stovky otrav ročně z mlžů (ústřice) lovených v teplejších mořích, nárůst obliby ve vnitrozemí až o stovky procent (luxusní potravina); původce otravy je toxin planktonu, který vzniká v závislosti na klimatických podmínkách a dostupnosti živin</a:t>
            </a:r>
            <a:endParaRPr lang="cs-CZ" b="0" i="0" u="none" strike="noStrike" cap="none" baseline="0" dirty="0">
              <a:solidFill>
                <a:schemeClr val="dk1"/>
              </a:solidFill>
              <a:sym typeface="Arial"/>
              <a:rtl val="0"/>
            </a:endParaRPr>
          </a:p>
          <a:p>
            <a:pPr marL="630006" marR="0" lvl="1" indent="-274406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42662"/>
              <a:buFont typeface="Noto Symbol"/>
              <a:buChar char="−"/>
            </a:pP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Látky přídatné</a:t>
            </a:r>
            <a:r>
              <a:rPr lang="cs-CZ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kontaminující</a:t>
            </a:r>
            <a:endParaRPr lang="cs-CZ" sz="2000" b="0" i="0" u="none" strike="noStrike" cap="none" baseline="0" dirty="0" smtClean="0">
              <a:solidFill>
                <a:schemeClr val="dk1"/>
              </a:solidFill>
              <a:sym typeface="Arial"/>
              <a:rtl val="0"/>
            </a:endParaRPr>
          </a:p>
          <a:p>
            <a:pPr marL="630006" marR="0" lvl="1" indent="-274406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45032"/>
              <a:buFont typeface="Noto Symbol"/>
              <a:buChar char="−"/>
            </a:pPr>
            <a:r>
              <a:rPr lang="cs-CZ" sz="2000" dirty="0" smtClean="0">
                <a:solidFill>
                  <a:schemeClr val="dk1"/>
                </a:solidFill>
                <a:rtl val="0"/>
              </a:rPr>
              <a:t>Nepovolené (léčivé) </a:t>
            </a:r>
            <a:r>
              <a:rPr lang="cs-CZ" sz="2000" dirty="0">
                <a:solidFill>
                  <a:schemeClr val="dk1"/>
                </a:solidFill>
                <a:rtl val="0"/>
              </a:rPr>
              <a:t>látky v doplňcích </a:t>
            </a:r>
            <a:r>
              <a:rPr lang="cs-CZ" sz="2000" dirty="0" smtClean="0">
                <a:solidFill>
                  <a:schemeClr val="dk1"/>
                </a:solidFill>
                <a:rtl val="0"/>
              </a:rPr>
              <a:t>stravy</a:t>
            </a:r>
            <a:endParaRPr lang="cs-CZ" sz="2000" dirty="0">
              <a:solidFill>
                <a:schemeClr val="dk1"/>
              </a:solidFill>
              <a:rtl val="0"/>
            </a:endParaRPr>
          </a:p>
          <a:p>
            <a:pPr marL="630006" lvl="1" indent="-254086">
              <a:lnSpc>
                <a:spcPct val="90000"/>
              </a:lnSpc>
              <a:spcBef>
                <a:spcPts val="330"/>
              </a:spcBef>
              <a:buSzPct val="38049"/>
              <a:buFont typeface="Noto Symbol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sym typeface="Arial"/>
                <a:rtl val="0"/>
              </a:rPr>
              <a:t>Paradigma nutriční toxikologie: </a:t>
            </a:r>
            <a:r>
              <a:rPr lang="cs-CZ" sz="1800" b="0" i="0" u="none" strike="noStrike" cap="none" baseline="0" dirty="0">
                <a:solidFill>
                  <a:schemeClr val="dk1"/>
                </a:solidFill>
                <a:sym typeface="Arial"/>
                <a:rtl val="0"/>
              </a:rPr>
              <a:t>Účinek cizorodých látek na zdraví je výslednicí vzájemných interakcí mezi cizorodými látkami, nutričními faktory a výživovým (zdravotním) stavem jedince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sym typeface="Arial"/>
                <a:rtl val="0"/>
              </a:rPr>
              <a:t>.</a:t>
            </a:r>
            <a:endParaRPr lang="cs-CZ" sz="1800" b="0" i="1" u="none" strike="noStrike" cap="none" baseline="0" dirty="0" smtClean="0">
              <a:solidFill>
                <a:schemeClr val="dk1"/>
              </a:solidFill>
              <a:sym typeface="Arial"/>
              <a:rtl val="0"/>
            </a:endParaRPr>
          </a:p>
          <a:p>
            <a:pPr marL="101600" marR="0" lvl="0" indent="0" algn="l" rtl="0">
              <a:lnSpc>
                <a:spcPct val="9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38049"/>
              <a:buNone/>
            </a:pPr>
            <a:endParaRPr lang="cs-CZ" sz="1800" i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1315</Words>
  <Application>Microsoft Office PowerPoint</Application>
  <PresentationFormat>Předvádění na obrazovce (4:3)</PresentationFormat>
  <Paragraphs>135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BEZPEČNOST A ZDRAVOTNÍ NEZÁVADNOST POTRAVIN A STRAVY (POKRMŮ)</vt:lpstr>
      <vt:lpstr>Potravina</vt:lpstr>
      <vt:lpstr>Pokrm</vt:lpstr>
      <vt:lpstr>Kdy je potravina/pokrm bezpečná?</vt:lpstr>
      <vt:lpstr>Faktory ohrožující bezpečnost pokrmů</vt:lpstr>
      <vt:lpstr>Prezentace aplikace PowerPoint</vt:lpstr>
      <vt:lpstr>Prezentace aplikace PowerPoint</vt:lpstr>
      <vt:lpstr>Prezentace aplikace PowerPoint</vt:lpstr>
      <vt:lpstr>Faktory ohrožující bezpečnost pokrmů</vt:lpstr>
      <vt:lpstr>Nebezpečí vs. riziko</vt:lpstr>
      <vt:lpstr>Specifické otázky výživy v zařízeních zdravotní a sociální péče</vt:lpstr>
      <vt:lpstr>Recomendation, Public Health Agency of Canada Taylor M., Food safety during pregnancy.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ZDRAVOTNÍ NEZÁVADNOST POTRAVIN A STRAVY (POKRMŮ)</dc:title>
  <dc:creator>Aleš Peřina</dc:creator>
  <cp:lastModifiedBy>Aleš Peřina</cp:lastModifiedBy>
  <cp:revision>12</cp:revision>
  <dcterms:modified xsi:type="dcterms:W3CDTF">2016-11-14T14:39:12Z</dcterms:modified>
</cp:coreProperties>
</file>