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4"/>
  </p:notesMasterIdLst>
  <p:sldIdLst>
    <p:sldId id="256" r:id="rId2"/>
    <p:sldId id="257" r:id="rId3"/>
    <p:sldId id="259" r:id="rId4"/>
    <p:sldId id="258" r:id="rId5"/>
    <p:sldId id="260" r:id="rId6"/>
    <p:sldId id="261" r:id="rId7"/>
    <p:sldId id="270" r:id="rId8"/>
    <p:sldId id="264" r:id="rId9"/>
    <p:sldId id="262" r:id="rId10"/>
    <p:sldId id="269" r:id="rId11"/>
    <p:sldId id="265" r:id="rId12"/>
    <p:sldId id="267" r:id="rId13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346C2D0D-7DA8-4A7B-864F-99CD3D2393E0}">
  <a:tblStyle styleId="{346C2D0D-7DA8-4A7B-864F-99CD3D2393E0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9525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Style>
        <a:tcBdr>
          <a:top>
            <a:ln w="9525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a:bottom>
        </a:tcBdr>
      </a:tcStyle>
    </a:band1H>
    <a:band1V>
      <a:tcStyle>
        <a:tcBdr>
          <a:left>
            <a:ln w="9525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a:right>
        </a:tcBdr>
      </a:tcStyle>
    </a:band1V>
    <a:band2V>
      <a:tcStyle>
        <a:tcBdr>
          <a:left>
            <a:ln w="9525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a:right>
        </a:tcBdr>
      </a:tcStyle>
    </a:band2V>
    <a:lastCol>
      <a:tcTxStyle b="on" i="off"/>
      <a:tcStyle>
        <a:tcBdr/>
      </a:tcStyle>
    </a:lastCol>
    <a:firstCol>
      <a:tcTxStyle b="on" i="off"/>
      <a:tcStyle>
        <a:tcBdr/>
      </a:tcStyle>
    </a:firstCol>
    <a:lastRow>
      <a:tcTxStyle b="on" i="off"/>
      <a:tcStyle>
        <a:tcBdr>
          <a:top>
            <a:ln w="5080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a:top>
        </a:tcBdr>
      </a:tcStyle>
    </a:lastRow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3" autoAdjust="0"/>
    <p:restoredTop sz="60792" autoAdjust="0"/>
  </p:normalViewPr>
  <p:slideViewPr>
    <p:cSldViewPr>
      <p:cViewPr>
        <p:scale>
          <a:sx n="75" d="100"/>
          <a:sy n="75" d="100"/>
        </p:scale>
        <p:origin x="-1004" y="12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48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3" name="Shape 3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4" name="Shape 4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" name="Shape 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lvl="0" indent="8890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 sz="14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457200" lvl="1" indent="0">
              <a:spcBef>
                <a:spcPts val="0"/>
              </a:spcBef>
              <a:buClr>
                <a:srgbClr val="000000"/>
              </a:buClr>
              <a:buFont typeface="Courier New"/>
              <a:buNone/>
            </a:pPr>
            <a:endParaRPr sz="14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914400" lvl="2" indent="0">
              <a:spcBef>
                <a:spcPts val="0"/>
              </a:spcBef>
              <a:buClr>
                <a:srgbClr val="000000"/>
              </a:buClr>
              <a:buFont typeface="Noto Symbol"/>
              <a:buNone/>
            </a:pPr>
            <a:endParaRPr sz="14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1371600" lvl="3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 sz="14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1828800" lvl="4" indent="0">
              <a:spcBef>
                <a:spcPts val="0"/>
              </a:spcBef>
              <a:buClr>
                <a:srgbClr val="000000"/>
              </a:buClr>
              <a:buFont typeface="Courier New"/>
              <a:buNone/>
            </a:pPr>
            <a:endParaRPr sz="14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2286000" lvl="5" indent="0">
              <a:spcBef>
                <a:spcPts val="0"/>
              </a:spcBef>
              <a:buClr>
                <a:srgbClr val="000000"/>
              </a:buClr>
              <a:buFont typeface="Noto Symbol"/>
              <a:buNone/>
            </a:pPr>
            <a:endParaRPr sz="14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2743200" lvl="6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 sz="14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3200400" lvl="7" indent="0">
              <a:spcBef>
                <a:spcPts val="0"/>
              </a:spcBef>
              <a:buClr>
                <a:srgbClr val="000000"/>
              </a:buClr>
              <a:buFont typeface="Courier New"/>
              <a:buNone/>
            </a:pPr>
            <a:endParaRPr sz="14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3657600" lvl="8" indent="0">
              <a:spcBef>
                <a:spcPts val="0"/>
              </a:spcBef>
              <a:buClr>
                <a:srgbClr val="000000"/>
              </a:buClr>
              <a:buFont typeface="Noto Symbol"/>
              <a:buNone/>
            </a:pPr>
            <a:endParaRPr sz="14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</p:spTree>
    <p:extLst>
      <p:ext uri="{BB962C8B-B14F-4D97-AF65-F5344CB8AC3E}">
        <p14:creationId xmlns:p14="http://schemas.microsoft.com/office/powerpoint/2010/main" val="13043298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public.carnet.hr/ccacaa/CCA-PDF/cca2004/v77-n4/CCA_77_2004_627-631_pavela.pdf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www.fao.org/docrep/006/y4743e/y4743e0d.htm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cs-CZ"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 </a:t>
            </a:r>
          </a:p>
        </p:txBody>
      </p:sp>
      <p:sp>
        <p:nvSpPr>
          <p:cNvPr id="57" name="Shape 57"/>
          <p:cNvSpPr txBox="1"/>
          <p:nvPr/>
        </p:nvSpPr>
        <p:spPr>
          <a:xfrm>
            <a:off x="1003786" y="695133"/>
            <a:ext cx="4848989" cy="3428152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80150" tIns="40075" rIns="80150" bIns="400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  <a:rtl val="0"/>
            </a:endParaRPr>
          </a:p>
        </p:txBody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512" y="4343230"/>
            <a:ext cx="5450971" cy="408119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" name="Shape 5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poznámky 1"/>
          <p:cNvSpPr txBox="1">
            <a:spLocks noGrp="1"/>
          </p:cNvSpPr>
          <p:nvPr>
            <p:ph type="body"/>
          </p:nvPr>
        </p:nvSpPr>
        <p:spPr>
          <a:xfrm>
            <a:off x="685800" y="609600"/>
            <a:ext cx="7086600" cy="533400"/>
          </a:xfrm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rPr/>
              <a:t>Pravděpodobností a emoční vnímání rizika.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cs-CZ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Zdroj některých údajů v prezentaci:</a:t>
            </a:r>
          </a:p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cs-CZ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Lund BM, O'Brien SJ.: The occurrence and prevention of foodborne disease in vulnerable people. Foodborne Pathog Dis. 2011 Sep;8(9):961-73. PMID 21561383. Free full text.</a:t>
            </a:r>
          </a:p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Shape 126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cs-CZ"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 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Shape 141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cs-CZ"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cs-CZ" sz="1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 klinické praxi ošetřovatelského personálu je nezbytné umět rozlišit, v kterých případech se jedná ještě o výživu a v kterých případech se již jedná o podávání léčivé látky (neostrá hranice hlavně v případě enterální klinické výživy). V případě výživy je základním kritériem bezpečnost, zatímco v případě léčiv je kritériem prospěch převyšující případné riziko (= nežádoucí účinek) léčiva.</a:t>
            </a:r>
          </a:p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2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cs-CZ" sz="1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http://www.nutridrink.cz/forticare.html#</a:t>
            </a:r>
          </a:p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2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cs-CZ" sz="1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http://www.vyzivavnemoci.cz/produkty/nutrison-standard-14/</a:t>
            </a:r>
          </a:p>
        </p:txBody>
      </p:sp>
      <p:sp>
        <p:nvSpPr>
          <p:cNvPr id="68" name="Shape 6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cs-CZ"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 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cs-CZ"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 </a:t>
            </a:r>
          </a:p>
        </p:txBody>
      </p:sp>
      <p:sp>
        <p:nvSpPr>
          <p:cNvPr id="82" name="Shape 82"/>
          <p:cNvSpPr txBox="1"/>
          <p:nvPr/>
        </p:nvSpPr>
        <p:spPr>
          <a:xfrm>
            <a:off x="1003786" y="695133"/>
            <a:ext cx="4848989" cy="3428152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80150" tIns="40075" rIns="80150" bIns="400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  <a:rtl val="0"/>
            </a:endParaRPr>
          </a:p>
        </p:txBody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685512" y="4343230"/>
            <a:ext cx="5450971" cy="408119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cs-CZ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 ošetřovatelské praxi se setkáváme s pokrmy připravenými z potravinami (terminologická poznámka). O bezpečnost potravin, resp. pokrmů je nutné pečovat i v lůžkovém zdravotnickém zařízení, viz vyhl. č. 306/2012 Sb.</a:t>
            </a:r>
          </a:p>
        </p:txBody>
      </p:sp>
      <p:sp>
        <p:nvSpPr>
          <p:cNvPr id="84" name="Shape 8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cs-CZ"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 </a:t>
            </a:r>
          </a:p>
        </p:txBody>
      </p:sp>
      <p:sp>
        <p:nvSpPr>
          <p:cNvPr id="74" name="Shape 74"/>
          <p:cNvSpPr txBox="1"/>
          <p:nvPr/>
        </p:nvSpPr>
        <p:spPr>
          <a:xfrm>
            <a:off x="1003786" y="695133"/>
            <a:ext cx="4848989" cy="3428152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80150" tIns="40075" rIns="80150" bIns="400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  <a:rtl val="0"/>
            </a:endParaRPr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512" y="4343230"/>
            <a:ext cx="5450971" cy="408119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" name="Shape 7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cs-CZ"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 </a:t>
            </a:r>
          </a:p>
        </p:txBody>
      </p:sp>
      <p:sp>
        <p:nvSpPr>
          <p:cNvPr id="92" name="Shape 92"/>
          <p:cNvSpPr txBox="1"/>
          <p:nvPr/>
        </p:nvSpPr>
        <p:spPr>
          <a:xfrm>
            <a:off x="1003786" y="695133"/>
            <a:ext cx="4848989" cy="3428152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80150" tIns="40075" rIns="80150" bIns="400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  <a:rtl val="0"/>
            </a:endParaRPr>
          </a:p>
        </p:txBody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512" y="4343230"/>
            <a:ext cx="5450971" cy="408119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cs-CZ" sz="1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Salmonelóza: gastroenteritida, pokud dojde k nosičství, bývá přechodné.  Ve velmi nízkém procentu případů systémové infekce, vč. intrauterinních. Typický přenos potravinami, infekční dávka pravděpodobně velká.</a:t>
            </a:r>
          </a:p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2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cs-CZ" sz="1200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Listeria</a:t>
            </a:r>
            <a:r>
              <a:rPr lang="cs-CZ" sz="1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cs-CZ" sz="1200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monocytogenes</a:t>
            </a:r>
            <a:r>
              <a:rPr lang="cs-CZ" sz="1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chřipkové příznaky, gastrointestinální infekce, sepse. Nárůst počtu případů obrazem cíleného sledování i změn na trhu s potravinami (obliba potraviny k přímé spotřebě – tzv. </a:t>
            </a:r>
            <a:r>
              <a:rPr lang="cs-CZ" sz="1200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Ready</a:t>
            </a:r>
            <a:r>
              <a:rPr lang="cs-CZ" sz="1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To </a:t>
            </a:r>
            <a:r>
              <a:rPr lang="cs-CZ" sz="1200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Eat</a:t>
            </a:r>
            <a:r>
              <a:rPr lang="cs-CZ" sz="1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zchlazené pokrmy) a měnící se vnímavosti populace (více závažných diagnóz). Pozornost věnovat hlavně seniorům v domácí péči.</a:t>
            </a:r>
          </a:p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2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cs-CZ" sz="1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Intoxikace: bakterie tvoří toxin, sám původce již nemusí být přítomen. Nejznámější stafylokokový enterotoxin: produkují </a:t>
            </a:r>
            <a:r>
              <a:rPr lang="cs-CZ" sz="1200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toxinogenní</a:t>
            </a:r>
            <a:r>
              <a:rPr lang="cs-CZ" sz="1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kmeny </a:t>
            </a:r>
            <a:r>
              <a:rPr lang="cs-CZ" sz="1200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Staphylococcus</a:t>
            </a:r>
            <a:r>
              <a:rPr lang="cs-CZ" sz="1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aureus, rizikové nosičství na kůži a sliznicích u pracovníků v potravinářství</a:t>
            </a:r>
            <a:r>
              <a:rPr lang="cs-CZ" sz="12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lang="cs-CZ" sz="12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cs-CZ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Zdroj:</a:t>
            </a:r>
          </a:p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cs-CZ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http://www.sciencedirect.com/science/article/pii/S019567010900231X (licence MU)</a:t>
            </a:r>
          </a:p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cs-CZ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Citace: Barbara M. Lund, Sarah J. O'Brien, Microbiological safety of food in hospitals and other healthcare settings, Journal of Hospital Infection, Volume 73, Issue 2, October 2009, Pages 109-120, ISSN 0195-6701, http://dx.doi.org/10.1016/j.jhin.2009.05.017.</a:t>
            </a:r>
          </a:p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Shape 100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cs-CZ"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 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poznámky 1"/>
          <p:cNvSpPr txBox="1">
            <a:spLocks noGrp="1"/>
          </p:cNvSpPr>
          <p:nvPr>
            <p:ph type="body"/>
          </p:nvPr>
        </p:nvSpPr>
        <p:spPr>
          <a:xfrm>
            <a:off x="685800" y="609600"/>
            <a:ext cx="7086600" cy="533400"/>
          </a:xfrm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Shape 11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cs-CZ"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 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cs-CZ" sz="1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Chemická nebezpečí v potravinách: velikost reálného rizika ovšem zdaleka neodpovídá publicitě, která je problematice věnována. Velikost skutečně přijímaných dávek je ve většině případů hluboko pod mezí reálného toxikologického působení. Výskyt některých chemických látek v potravinách má především indikátorový charakter ve vztahu k monitorování zátěže životního prostředí (</a:t>
            </a:r>
            <a:r>
              <a:rPr lang="cs-CZ" sz="1200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POPs</a:t>
            </a:r>
            <a:r>
              <a:rPr lang="cs-CZ" sz="1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– perzistentní organické polutanty), jindy se jedná spíše o ochranu spotřebitele z pohledu falšování (nedovolené užívání některých přídatných látek). Reálné ohrožení chemickými látkami z potravin došlo v poslední době především v souvislosti s causou „</a:t>
            </a:r>
            <a:r>
              <a:rPr lang="cs-CZ" sz="1200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methanol</a:t>
            </a:r>
            <a:r>
              <a:rPr lang="cs-CZ" sz="1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“.</a:t>
            </a:r>
          </a:p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2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cs-CZ" sz="1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PSP (</a:t>
            </a:r>
            <a:r>
              <a:rPr lang="cs-CZ" sz="1200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paralytic</a:t>
            </a:r>
            <a:r>
              <a:rPr lang="cs-CZ" sz="1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cs-CZ" sz="1200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shellfish</a:t>
            </a:r>
            <a:r>
              <a:rPr lang="cs-CZ" sz="1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cs-CZ" sz="1200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poissoning</a:t>
            </a:r>
            <a:r>
              <a:rPr lang="cs-CZ" sz="1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- narůstá na významu, v posledním </a:t>
            </a:r>
            <a:r>
              <a:rPr lang="cs-CZ" sz="1200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desetiltetí</a:t>
            </a:r>
            <a:r>
              <a:rPr lang="cs-CZ" sz="1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rozšíření celosvětově, vč. středomoří. Odhaduje se průměrný roční počet otrav kolem 1600, z toho až 300 smrtelných. </a:t>
            </a:r>
            <a:r>
              <a:rPr lang="cs-CZ" sz="12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Toxický je plankton, rudě zbarvený, tvořící se nepravidelně, v závislosti na vnějších podmínkách. </a:t>
            </a:r>
            <a:endParaRPr lang="cs-CZ" sz="1200" b="0" i="0" u="none" strike="noStrike" cap="none" baseline="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cs-CZ" sz="1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(Zdroje k PSP:</a:t>
            </a:r>
          </a:p>
          <a:p>
            <a:pPr marL="457200" marR="0" lvl="0" indent="-304800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-"/>
            </a:pPr>
            <a:r>
              <a:rPr lang="cs-CZ" sz="1200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Pavela-Vrančič</a:t>
            </a:r>
            <a:r>
              <a:rPr lang="cs-CZ" sz="1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M. and Ivona  </a:t>
            </a:r>
            <a:r>
              <a:rPr lang="cs-CZ" sz="1200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Marasovic</a:t>
            </a:r>
            <a:r>
              <a:rPr lang="cs-CZ" sz="1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cs-CZ" sz="1200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Paralytic</a:t>
            </a:r>
            <a:r>
              <a:rPr lang="cs-CZ" sz="1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cs-CZ" sz="1200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Shellfish</a:t>
            </a:r>
            <a:r>
              <a:rPr lang="cs-CZ" sz="1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cs-CZ" sz="1200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Poissoning</a:t>
            </a:r>
            <a:r>
              <a:rPr lang="cs-CZ" sz="1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(PSP) in </a:t>
            </a:r>
            <a:r>
              <a:rPr lang="cs-CZ" sz="1200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</a:t>
            </a:r>
            <a:r>
              <a:rPr lang="cs-CZ" sz="1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cs-CZ" sz="1200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Central</a:t>
            </a:r>
            <a:r>
              <a:rPr lang="cs-CZ" sz="1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cs-CZ" sz="1200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Adriatic</a:t>
            </a:r>
            <a:r>
              <a:rPr lang="cs-CZ" sz="1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cs-CZ" sz="1200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Sea</a:t>
            </a:r>
            <a:r>
              <a:rPr lang="cs-CZ" sz="1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cs-CZ" sz="1200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Croatia</a:t>
            </a:r>
            <a:r>
              <a:rPr lang="cs-CZ" sz="1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cs-CZ" sz="1200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Chemica</a:t>
            </a:r>
            <a:r>
              <a:rPr lang="cs-CZ" sz="1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Acta. 2004. 77(4): 627-31. ISSN 00111634. url: </a:t>
            </a:r>
            <a:r>
              <a:rPr lang="cs-CZ" sz="1200" b="0" i="0" u="sng" strike="noStrike" cap="none" baseline="0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http://public.carnet.hr/ccacaa/CCA-PDF/cca2004/v77-n4/CCA_77_2004_627-631_pavela.pdf</a:t>
            </a:r>
          </a:p>
          <a:p>
            <a:pPr marL="457200" marR="0" lvl="0" indent="-304800" algn="l" rtl="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-"/>
            </a:pPr>
            <a:r>
              <a:rPr lang="cs-CZ" sz="1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FAO: </a:t>
            </a:r>
            <a:r>
              <a:rPr lang="cs-CZ" sz="1200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Aquatic</a:t>
            </a:r>
            <a:r>
              <a:rPr lang="cs-CZ" sz="1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cs-CZ" sz="1200" b="0" i="0" u="none" strike="noStrike" cap="none" baseline="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biotoxins</a:t>
            </a:r>
            <a:r>
              <a:rPr lang="cs-CZ" sz="1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on-line dokument. url: </a:t>
            </a:r>
            <a:r>
              <a:rPr lang="cs-CZ" sz="1200" b="0" i="0" u="sng" strike="noStrike" cap="none" baseline="0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http://www.fao.org/docrep/006/y4743e/y4743e0d.htm</a:t>
            </a:r>
            <a:r>
              <a:rPr lang="cs-CZ" sz="1200" b="0" i="0" u="none" strike="noStrike" cap="none" baseline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(citováno 3. 11. 2014).</a:t>
            </a:r>
          </a:p>
        </p:txBody>
      </p:sp>
      <p:sp>
        <p:nvSpPr>
          <p:cNvPr id="107" name="Shape 10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cs-CZ"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5D8A0-940E-4591-A1D1-1FF23A6A6D97}" type="datetimeFigureOut">
              <a:rPr lang="cs-CZ" smtClean="0"/>
              <a:t>14.11.2016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B8DC3-CEC4-4B5A-9915-CAFC6B169B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0064187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5D8A0-940E-4591-A1D1-1FF23A6A6D97}" type="datetimeFigureOut">
              <a:rPr lang="cs-CZ" smtClean="0"/>
              <a:t>14.11.2016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B8DC3-CEC4-4B5A-9915-CAFC6B169B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3351505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5D8A0-940E-4591-A1D1-1FF23A6A6D97}" type="datetimeFigureOut">
              <a:rPr lang="cs-CZ" smtClean="0"/>
              <a:t>14.11.2016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B8DC3-CEC4-4B5A-9915-CAFC6B169B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4328348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8890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 lang="cs-CZ" sz="1400" b="0" i="0" u="none" strike="noStrike" cap="none" baseline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457200" lvl="1" indent="0">
              <a:spcBef>
                <a:spcPts val="0"/>
              </a:spcBef>
              <a:buClr>
                <a:srgbClr val="000000"/>
              </a:buClr>
              <a:buFont typeface="Courier New"/>
              <a:buNone/>
            </a:pPr>
            <a:endParaRPr lang="cs-CZ" sz="1400" b="0" i="0" u="none" strike="noStrike" cap="none" baseline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914400" lvl="2" indent="0">
              <a:spcBef>
                <a:spcPts val="0"/>
              </a:spcBef>
              <a:buClr>
                <a:srgbClr val="000000"/>
              </a:buClr>
              <a:buFont typeface="Noto Symbol"/>
              <a:buNone/>
            </a:pPr>
            <a:endParaRPr lang="cs-CZ" sz="1400" b="0" i="0" u="none" strike="noStrike" cap="none" baseline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1371600" lvl="3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 lang="cs-CZ" sz="1400" b="0" i="0" u="none" strike="noStrike" cap="none" baseline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1828800" lvl="4" indent="0">
              <a:spcBef>
                <a:spcPts val="0"/>
              </a:spcBef>
              <a:buClr>
                <a:srgbClr val="000000"/>
              </a:buClr>
              <a:buFont typeface="Courier New"/>
              <a:buNone/>
            </a:pPr>
            <a:endParaRPr lang="cs-CZ" sz="1400" b="0" i="0" u="none" strike="noStrike" cap="none" baseline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2286000" lvl="5" indent="0">
              <a:spcBef>
                <a:spcPts val="0"/>
              </a:spcBef>
              <a:buClr>
                <a:srgbClr val="000000"/>
              </a:buClr>
              <a:buFont typeface="Noto Symbol"/>
              <a:buNone/>
            </a:pPr>
            <a:endParaRPr lang="cs-CZ" sz="1400" b="0" i="0" u="none" strike="noStrike" cap="none" baseline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2743200" lvl="6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 lang="cs-CZ" sz="1400" b="0" i="0" u="none" strike="noStrike" cap="none" baseline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3200400" lvl="7" indent="0">
              <a:spcBef>
                <a:spcPts val="0"/>
              </a:spcBef>
              <a:buClr>
                <a:srgbClr val="000000"/>
              </a:buClr>
              <a:buFont typeface="Courier New"/>
              <a:buNone/>
            </a:pPr>
            <a:endParaRPr lang="cs-CZ" sz="1400" b="0" i="0" u="none" strike="noStrike" cap="none" baseline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3657600" lvl="8" indent="0">
              <a:spcBef>
                <a:spcPts val="0"/>
              </a:spcBef>
              <a:buClr>
                <a:srgbClr val="000000"/>
              </a:buClr>
              <a:buFont typeface="Noto Symbol"/>
              <a:buNone/>
            </a:pPr>
            <a:endParaRPr lang="cs-CZ" sz="14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</p:spTree>
    <p:extLst>
      <p:ext uri="{BB962C8B-B14F-4D97-AF65-F5344CB8AC3E}">
        <p14:creationId xmlns:p14="http://schemas.microsoft.com/office/powerpoint/2010/main" val="1774099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5D8A0-940E-4591-A1D1-1FF23A6A6D97}" type="datetimeFigureOut">
              <a:rPr lang="cs-CZ" smtClean="0"/>
              <a:t>14.11.2016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B8DC3-CEC4-4B5A-9915-CAFC6B169B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6005388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8890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 lang="cs-CZ" sz="1400" b="0" i="0" u="none" strike="noStrike" cap="none" baseline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457200" lvl="1" indent="0">
              <a:spcBef>
                <a:spcPts val="0"/>
              </a:spcBef>
              <a:buClr>
                <a:srgbClr val="000000"/>
              </a:buClr>
              <a:buFont typeface="Courier New"/>
              <a:buNone/>
            </a:pPr>
            <a:endParaRPr lang="cs-CZ" sz="1400" b="0" i="0" u="none" strike="noStrike" cap="none" baseline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914400" lvl="2" indent="0">
              <a:spcBef>
                <a:spcPts val="0"/>
              </a:spcBef>
              <a:buClr>
                <a:srgbClr val="000000"/>
              </a:buClr>
              <a:buFont typeface="Noto Symbol"/>
              <a:buNone/>
            </a:pPr>
            <a:endParaRPr lang="cs-CZ" sz="1400" b="0" i="0" u="none" strike="noStrike" cap="none" baseline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1371600" lvl="3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 lang="cs-CZ" sz="1400" b="0" i="0" u="none" strike="noStrike" cap="none" baseline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1828800" lvl="4" indent="0">
              <a:spcBef>
                <a:spcPts val="0"/>
              </a:spcBef>
              <a:buClr>
                <a:srgbClr val="000000"/>
              </a:buClr>
              <a:buFont typeface="Courier New"/>
              <a:buNone/>
            </a:pPr>
            <a:endParaRPr lang="cs-CZ" sz="1400" b="0" i="0" u="none" strike="noStrike" cap="none" baseline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2286000" lvl="5" indent="0">
              <a:spcBef>
                <a:spcPts val="0"/>
              </a:spcBef>
              <a:buClr>
                <a:srgbClr val="000000"/>
              </a:buClr>
              <a:buFont typeface="Noto Symbol"/>
              <a:buNone/>
            </a:pPr>
            <a:endParaRPr lang="cs-CZ" sz="1400" b="0" i="0" u="none" strike="noStrike" cap="none" baseline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2743200" lvl="6" indent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 lang="cs-CZ" sz="1400" b="0" i="0" u="none" strike="noStrike" cap="none" baseline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3200400" lvl="7" indent="0">
              <a:spcBef>
                <a:spcPts val="0"/>
              </a:spcBef>
              <a:buClr>
                <a:srgbClr val="000000"/>
              </a:buClr>
              <a:buFont typeface="Courier New"/>
              <a:buNone/>
            </a:pPr>
            <a:endParaRPr lang="cs-CZ" sz="1400" b="0" i="0" u="none" strike="noStrike" cap="none" baseline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3657600" lvl="8" indent="0">
              <a:spcBef>
                <a:spcPts val="0"/>
              </a:spcBef>
              <a:buClr>
                <a:srgbClr val="000000"/>
              </a:buClr>
              <a:buFont typeface="Noto Symbol"/>
              <a:buNone/>
            </a:pPr>
            <a:endParaRPr lang="cs-CZ" sz="14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</p:spTree>
    <p:extLst>
      <p:ext uri="{BB962C8B-B14F-4D97-AF65-F5344CB8AC3E}">
        <p14:creationId xmlns:p14="http://schemas.microsoft.com/office/powerpoint/2010/main" val="3322323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5D8A0-940E-4591-A1D1-1FF23A6A6D97}" type="datetimeFigureOut">
              <a:rPr lang="cs-CZ" smtClean="0"/>
              <a:t>14.11.2016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B8DC3-CEC4-4B5A-9915-CAFC6B169B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0650595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5D8A0-940E-4591-A1D1-1FF23A6A6D97}" type="datetimeFigureOut">
              <a:rPr lang="cs-CZ" smtClean="0"/>
              <a:t>14.11.2016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B8DC3-CEC4-4B5A-9915-CAFC6B169B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1398637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8DBA3-52F9-4AF4-A6A4-FA4D7DB2F9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5875212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5D8A0-940E-4591-A1D1-1FF23A6A6D97}" type="datetimeFigureOut">
              <a:rPr lang="cs-CZ" smtClean="0"/>
              <a:t>14.11.2016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B8DC3-CEC4-4B5A-9915-CAFC6B169B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6367840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5D8A0-940E-4591-A1D1-1FF23A6A6D97}" type="datetimeFigureOut">
              <a:rPr lang="cs-CZ" smtClean="0"/>
              <a:t>14.11.2016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B8DC3-CEC4-4B5A-9915-CAFC6B169B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6161398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5D8A0-940E-4591-A1D1-1FF23A6A6D97}" type="datetimeFigureOut">
              <a:rPr lang="cs-CZ" smtClean="0"/>
              <a:t>14.11.2016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0B8DC3-CEC4-4B5A-9915-CAFC6B169B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7168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ctrTitle"/>
          </p:nvPr>
        </p:nvSpPr>
        <p:spPr>
          <a:xfrm>
            <a:off x="685800" y="692695"/>
            <a:ext cx="7848599" cy="259228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cs-CZ" sz="4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BEZPEČNOST A ZDRAVOTNÍ NEZÁVADNOST POTRAVIN A STRAVY (POKRMŮ)</a:t>
            </a:r>
          </a:p>
        </p:txBody>
      </p:sp>
      <p:sp>
        <p:nvSpPr>
          <p:cNvPr id="54" name="Shape 54"/>
          <p:cNvSpPr txBox="1">
            <a:spLocks noGrp="1"/>
          </p:cNvSpPr>
          <p:nvPr>
            <p:ph type="subTitle" idx="1"/>
          </p:nvPr>
        </p:nvSpPr>
        <p:spPr>
          <a:xfrm>
            <a:off x="611560" y="4221087"/>
            <a:ext cx="6400799" cy="2337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lang="cs-CZ" sz="2400" b="0" i="0" u="none" strike="noStrike" cap="none" baseline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  <a:rtl val="0"/>
              </a:rPr>
              <a:t>Mgr. Aleš Peřina, Ph. D.</a:t>
            </a:r>
          </a:p>
          <a:p>
            <a:pPr marL="0" marR="0" lvl="0" indent="0" algn="l" rtl="0">
              <a:lnSpc>
                <a:spcPct val="80000"/>
              </a:lnSpc>
              <a:spcBef>
                <a:spcPts val="37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endParaRPr sz="1850" b="0" i="0" u="none" strike="noStrike" cap="none" baseline="0">
              <a:solidFill>
                <a:srgbClr val="3F3F3F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37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lang="cs-CZ" sz="1850" b="0" i="0" u="none" strike="noStrike" cap="none" baseline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  <a:rtl val="0"/>
              </a:rPr>
              <a:t>Ústav ochrany a podpory zdraví  LF MU</a:t>
            </a:r>
          </a:p>
          <a:p>
            <a:pPr marL="0" marR="0" lvl="0" indent="0" algn="l" rtl="0">
              <a:lnSpc>
                <a:spcPct val="80000"/>
              </a:lnSpc>
              <a:spcBef>
                <a:spcPts val="37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lang="cs-CZ" sz="1850" b="0" i="0" u="none" strike="noStrike" cap="none" baseline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  <a:rtl val="0"/>
              </a:rPr>
              <a:t>Kamenice 5, 625 00 Brno</a:t>
            </a:r>
            <a:br>
              <a:rPr lang="cs-CZ" sz="1850" b="0" i="0" u="none" strike="noStrike" cap="none" baseline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  <a:rtl val="0"/>
              </a:rPr>
            </a:br>
            <a:r>
              <a:rPr lang="cs-CZ" sz="1850" b="0" i="0" u="none" strike="noStrike" cap="none" baseline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  <a:rtl val="0"/>
              </a:rPr>
              <a:t>e-mail:              </a:t>
            </a:r>
            <a:r>
              <a:rPr lang="cs-CZ" sz="1850" b="0" i="0" u="sng" strike="noStrike" cap="none" baseline="0">
                <a:solidFill>
                  <a:srgbClr val="A24A73"/>
                </a:solidFill>
                <a:latin typeface="Arial"/>
                <a:ea typeface="Arial"/>
                <a:cs typeface="Arial"/>
                <a:sym typeface="Arial"/>
                <a:rtl val="0"/>
              </a:rPr>
              <a:t>aperina@med.muni.cz</a:t>
            </a:r>
            <a:r>
              <a:rPr lang="cs-CZ" sz="1850" b="0" i="0" u="none" strike="noStrike" cap="none" baseline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  <a:rtl val="0"/>
              </a:rPr>
              <a:t/>
            </a:r>
            <a:br>
              <a:rPr lang="cs-CZ" sz="1850" b="0" i="0" u="none" strike="noStrike" cap="none" baseline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  <a:rtl val="0"/>
              </a:rPr>
            </a:br>
            <a:r>
              <a:rPr lang="cs-CZ" sz="1850" b="0" i="0" u="none" strike="noStrike" cap="none" baseline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  <a:rtl val="0"/>
              </a:rPr>
              <a:t>vizitkové URL:  </a:t>
            </a:r>
            <a:r>
              <a:rPr lang="cs-CZ" sz="1850" b="0" i="0" u="sng" strike="noStrike" cap="none" baseline="0">
                <a:solidFill>
                  <a:srgbClr val="A24A73"/>
                </a:solidFill>
                <a:latin typeface="Arial"/>
                <a:ea typeface="Arial"/>
                <a:cs typeface="Arial"/>
                <a:sym typeface="Arial"/>
                <a:rtl val="0"/>
              </a:rPr>
              <a:t>http://www.muni.cz/people/18452</a:t>
            </a:r>
            <a:r>
              <a:rPr lang="cs-CZ" sz="1850" b="0" i="0" u="none" strike="noStrike" cap="none" baseline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  <a:rtl val="0"/>
              </a:rPr>
              <a:t/>
            </a:r>
            <a:br>
              <a:rPr lang="cs-CZ" sz="1850" b="0" i="0" u="none" strike="noStrike" cap="none" baseline="0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  <a:rtl val="0"/>
              </a:rPr>
            </a:br>
            <a:endParaRPr lang="cs-CZ" sz="1850" b="0" i="0" u="none" strike="noStrike" cap="none" baseline="0">
              <a:solidFill>
                <a:srgbClr val="3F3F3F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effectLst>
            <a:outerShdw blurRad="40000" dist="19995" dir="5400000" algn="ctr">
              <a:srgbClr val="000000">
                <a:alpha val="38000"/>
              </a:srgbClr>
            </a:outerShdw>
          </a:effectLst>
        </p:spPr>
        <p:txBody>
          <a:bodyPr/>
          <a:lstStyle>
            <a:lvl1pPr lvl="0">
              <a:defRPr/>
            </a:lvl1pPr>
          </a:lstStyle>
          <a:p>
            <a:pPr lvl="0"/>
            <a:r>
              <a:rPr lang="cs-CZ" sz="4400"/>
              <a:t>Nebezpečí vs. riziko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sz="half" idx="1"/>
          </p:nvPr>
        </p:nvSpPr>
        <p:spPr>
          <a:xfrm>
            <a:off x="518485" y="1599150"/>
            <a:ext cx="4042420" cy="4303199"/>
          </a:xfrm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rPr lang="cs-CZ" sz="3600"/>
              <a:t>Nebezpečí</a:t>
            </a:r>
          </a:p>
          <a:p>
            <a:pPr lvl="1"/>
            <a:r>
              <a:rPr lang="cs-CZ" sz="2900"/>
              <a:t>Charakterizuje vlastnosti škodliviny</a:t>
            </a:r>
          </a:p>
        </p:txBody>
      </p:sp>
      <p:sp>
        <p:nvSpPr>
          <p:cNvPr id="4" name="Zástupný symbol pro text 3"/>
          <p:cNvSpPr txBox="1">
            <a:spLocks noGrp="1"/>
          </p:cNvSpPr>
          <p:nvPr>
            <p:ph sz="half" idx="2"/>
          </p:nvPr>
        </p:nvSpPr>
        <p:spPr>
          <a:xfrm>
            <a:off x="4506621" y="1664502"/>
            <a:ext cx="4456114" cy="4724930"/>
          </a:xfrm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/>
            <a:r>
              <a:rPr lang="cs-CZ" sz="3300"/>
              <a:t>Riziko</a:t>
            </a:r>
          </a:p>
          <a:p>
            <a:pPr lvl="1"/>
            <a:r>
              <a:rPr lang="cs-CZ" sz="2500"/>
              <a:t>Určuje pravděpodobnost či šanci změny zdravotního stavu</a:t>
            </a:r>
          </a:p>
          <a:p>
            <a:pPr lvl="1"/>
            <a:r>
              <a:rPr lang="cs-CZ" sz="2500"/>
              <a:t>Je mat. funkcí nebezpečí</a:t>
            </a:r>
          </a:p>
          <a:p>
            <a:pPr lvl="1"/>
            <a:r>
              <a:rPr lang="cs-CZ" sz="2500"/>
              <a:t>Matematické vyjádření</a:t>
            </a:r>
          </a:p>
          <a:p>
            <a:pPr lvl="2"/>
            <a:r>
              <a:rPr lang="cs-CZ" sz="2500"/>
              <a:t>P = 0 … 1</a:t>
            </a:r>
          </a:p>
          <a:p>
            <a:pPr lvl="2"/>
            <a:r>
              <a:rPr lang="cs-CZ" sz="2500"/>
              <a:t>P = 0 % … 100 %</a:t>
            </a:r>
          </a:p>
        </p:txBody>
      </p:sp>
      <p:sp>
        <p:nvSpPr>
          <p:cNvPr id="5" name="Šipka doprava 4"/>
          <p:cNvSpPr/>
          <p:nvPr/>
        </p:nvSpPr>
        <p:spPr>
          <a:xfrm>
            <a:off x="1045844" y="3533593"/>
            <a:ext cx="3171349" cy="1512805"/>
          </a:xfrm>
          <a:prstGeom prst="rightArrow">
            <a:avLst/>
          </a:prstGeom>
          <a:solidFill>
            <a:schemeClr val="lt1"/>
          </a:solidFill>
          <a:ln w="25400" cap="flat">
            <a:solidFill>
              <a:schemeClr val="dk1"/>
            </a:solidFill>
          </a:ln>
        </p:spPr>
        <p:txBody>
          <a:bodyPr lIns="91491" tIns="45745" rIns="91491" bIns="45745" anchor="ctr"/>
          <a:lstStyle>
            <a:lvl1pPr lvl="0">
              <a:defRPr/>
            </a:lvl1pPr>
          </a:lstStyle>
          <a:p>
            <a:pPr lvl="0" algn="ctr"/>
            <a:r>
              <a:rPr lang="cs-CZ" sz="3300" b="1">
                <a:solidFill>
                  <a:schemeClr val="accent1">
                    <a:lumMod val="75000"/>
                  </a:schemeClr>
                </a:solidFill>
              </a:rPr>
              <a:t>… MŮŽE…</a:t>
            </a:r>
          </a:p>
        </p:txBody>
      </p:sp>
    </p:spTree>
    <p:extLst>
      <p:ext uri="{BB962C8B-B14F-4D97-AF65-F5344CB8AC3E}">
        <p14:creationId xmlns:p14="http://schemas.microsoft.com/office/powerpoint/2010/main" val="1133998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title"/>
          </p:nvPr>
        </p:nvSpPr>
        <p:spPr>
          <a:xfrm>
            <a:off x="457200" y="144175"/>
            <a:ext cx="8229600" cy="813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cs-CZ" sz="24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Specifické otázky výživy v zařízeních zdravotní a sociální péče</a:t>
            </a:r>
          </a:p>
        </p:txBody>
      </p:sp>
      <p:sp>
        <p:nvSpPr>
          <p:cNvPr id="122" name="Shape 122"/>
          <p:cNvSpPr txBox="1">
            <a:spLocks noGrp="1"/>
          </p:cNvSpPr>
          <p:nvPr>
            <p:ph idx="1"/>
          </p:nvPr>
        </p:nvSpPr>
        <p:spPr>
          <a:xfrm>
            <a:off x="395550" y="957774"/>
            <a:ext cx="8352900" cy="5764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182880" marR="0" lvl="0" indent="-182880" algn="l" rtl="0">
              <a:lnSpc>
                <a:spcPct val="8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4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Dieta </a:t>
            </a:r>
            <a:r>
              <a:rPr lang="cs-CZ" sz="24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se sníženým obsahem mikroorganismů</a:t>
            </a:r>
          </a:p>
          <a:p>
            <a:pPr marL="457200" marR="0" lvl="1" indent="-190500" algn="l" rtl="0">
              <a:lnSpc>
                <a:spcPct val="80000"/>
              </a:lnSpc>
              <a:spcBef>
                <a:spcPts val="370"/>
              </a:spcBef>
              <a:spcAft>
                <a:spcPts val="0"/>
              </a:spcAft>
              <a:buClr>
                <a:schemeClr val="accent1"/>
              </a:buClr>
              <a:buSzPct val="80585"/>
              <a:buFont typeface="Arial"/>
              <a:buChar char="•"/>
            </a:pPr>
            <a:r>
              <a:rPr lang="cs-CZ" sz="20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Maso, masné výrobky: tepelně zpracované, ne pokrmy z tepelně neopracovaných mas, vajec a ryb</a:t>
            </a:r>
          </a:p>
          <a:p>
            <a:pPr marL="457200" marR="0" lvl="1" indent="-190500" algn="l" rtl="0">
              <a:lnSpc>
                <a:spcPct val="80000"/>
              </a:lnSpc>
              <a:spcBef>
                <a:spcPts val="370"/>
              </a:spcBef>
              <a:spcAft>
                <a:spcPts val="0"/>
              </a:spcAft>
              <a:buClr>
                <a:schemeClr val="accent1"/>
              </a:buClr>
              <a:buSzPct val="80585"/>
              <a:buFont typeface="Arial"/>
              <a:buChar char="•"/>
            </a:pPr>
            <a:r>
              <a:rPr lang="cs-CZ" sz="20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Vejce po důkladné tepelné úpravě nebo </a:t>
            </a:r>
            <a:r>
              <a:rPr lang="cs-CZ" sz="20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výrobky z pasterovaných </a:t>
            </a:r>
            <a:r>
              <a:rPr lang="cs-CZ" sz="20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vajec</a:t>
            </a:r>
          </a:p>
          <a:p>
            <a:pPr marL="457200" marR="0" lvl="1" indent="-190500" algn="l" rtl="0">
              <a:lnSpc>
                <a:spcPct val="80000"/>
              </a:lnSpc>
              <a:spcBef>
                <a:spcPts val="370"/>
              </a:spcBef>
              <a:spcAft>
                <a:spcPts val="0"/>
              </a:spcAft>
              <a:buClr>
                <a:schemeClr val="accent1"/>
              </a:buClr>
              <a:buSzPct val="80585"/>
              <a:buFont typeface="Arial"/>
              <a:buChar char="•"/>
            </a:pPr>
            <a:r>
              <a:rPr lang="cs-CZ" sz="20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Mléko a mléčné výrobky: z pasterovaného mléka, tvrdé (nezrající) sýry</a:t>
            </a:r>
          </a:p>
          <a:p>
            <a:pPr marL="457200" marR="0" lvl="1" indent="-190500" algn="l" rtl="0">
              <a:lnSpc>
                <a:spcPct val="80000"/>
              </a:lnSpc>
              <a:spcBef>
                <a:spcPts val="370"/>
              </a:spcBef>
              <a:spcAft>
                <a:spcPts val="0"/>
              </a:spcAft>
              <a:buClr>
                <a:schemeClr val="accent1"/>
              </a:buClr>
              <a:buSzPct val="80585"/>
              <a:buFont typeface="Arial"/>
              <a:buChar char="•"/>
            </a:pPr>
            <a:r>
              <a:rPr lang="cs-CZ" sz="20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Ovoce, zelenina: čerstvé, nezpracované</a:t>
            </a:r>
          </a:p>
          <a:p>
            <a:pPr marL="457200" marR="0" lvl="1" indent="-190500" algn="l" rtl="0">
              <a:lnSpc>
                <a:spcPct val="80000"/>
              </a:lnSpc>
              <a:spcBef>
                <a:spcPts val="370"/>
              </a:spcBef>
              <a:spcAft>
                <a:spcPts val="0"/>
              </a:spcAft>
              <a:buClr>
                <a:schemeClr val="accent1"/>
              </a:buClr>
              <a:buSzPct val="80585"/>
              <a:buFont typeface="Arial"/>
              <a:buChar char="•"/>
            </a:pPr>
            <a:r>
              <a:rPr lang="cs-CZ" sz="20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Kličky: tepelně opracované</a:t>
            </a:r>
          </a:p>
          <a:p>
            <a:pPr marL="457200" marR="0" lvl="1" indent="-190500" algn="l" rtl="0">
              <a:lnSpc>
                <a:spcPct val="80000"/>
              </a:lnSpc>
              <a:spcBef>
                <a:spcPts val="370"/>
              </a:spcBef>
              <a:spcAft>
                <a:spcPts val="0"/>
              </a:spcAft>
              <a:buClr>
                <a:schemeClr val="accent1"/>
              </a:buClr>
              <a:buSzPct val="80585"/>
              <a:buFont typeface="Arial"/>
              <a:buChar char="•"/>
            </a:pPr>
            <a:r>
              <a:rPr lang="cs-CZ" sz="20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Hotové pokrmy (zchlazené, zmrazené): tepelná regenerace (75 </a:t>
            </a:r>
            <a:r>
              <a:rPr lang="cs-CZ" sz="2000" b="0" i="0" u="none" strike="noStrike" cap="none" baseline="300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o</a:t>
            </a:r>
            <a:r>
              <a:rPr lang="cs-CZ" sz="2000" b="0" i="0" u="none" strike="noStrike" cap="none" baseline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C</a:t>
            </a:r>
            <a:r>
              <a:rPr lang="cs-CZ" sz="20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) podmínkou!</a:t>
            </a:r>
            <a:endParaRPr lang="cs-CZ" sz="20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457200" marR="0" lvl="1" indent="-190500" algn="l" rtl="0">
              <a:lnSpc>
                <a:spcPct val="80000"/>
              </a:lnSpc>
              <a:spcBef>
                <a:spcPts val="370"/>
              </a:spcBef>
              <a:spcAft>
                <a:spcPts val="0"/>
              </a:spcAft>
              <a:buClr>
                <a:schemeClr val="accent1"/>
              </a:buClr>
              <a:buSzPct val="80585"/>
              <a:buFont typeface="Arial"/>
              <a:buChar char="•"/>
            </a:pPr>
            <a:r>
              <a:rPr lang="cs-CZ" sz="20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Lahůdkové výrobky: omezit, anebo výjimečně upřednostnit čerstvé balené druhy (doložitelné datum použitelnosti, možnosti kontaminace omezené)</a:t>
            </a:r>
          </a:p>
          <a:p>
            <a:pPr marL="457200" marR="0" lvl="1" indent="-190500" algn="l" rtl="0">
              <a:lnSpc>
                <a:spcPct val="80000"/>
              </a:lnSpc>
              <a:spcBef>
                <a:spcPts val="370"/>
              </a:spcBef>
              <a:spcAft>
                <a:spcPts val="0"/>
              </a:spcAft>
              <a:buClr>
                <a:schemeClr val="accent1"/>
              </a:buClr>
              <a:buSzPct val="80585"/>
              <a:buFont typeface="Arial"/>
              <a:buChar char="•"/>
            </a:pPr>
            <a:r>
              <a:rPr lang="cs-CZ" sz="20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Voda: pitná, nepoužívat filtry na domácí úpravu pitné vody (</a:t>
            </a:r>
            <a:r>
              <a:rPr lang="cs-CZ" sz="2000" b="0" i="0" u="none" strike="noStrike" cap="none" baseline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biofilmy</a:t>
            </a:r>
            <a:r>
              <a:rPr lang="cs-CZ" sz="20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), balená voda jen při nevyhovující mikrobiologické jakosti zdroje pitné vody (skladování balených vod, stojany na pitnou vodu!)</a:t>
            </a:r>
          </a:p>
          <a:p>
            <a:pPr marL="182880" marR="0" lvl="0" indent="-68579" algn="l" rtl="0">
              <a:lnSpc>
                <a:spcPct val="80000"/>
              </a:lnSpc>
              <a:spcBef>
                <a:spcPts val="444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endParaRPr sz="24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>
            <a:spLocks noGrp="1"/>
          </p:cNvSpPr>
          <p:nvPr>
            <p:ph type="title"/>
          </p:nvPr>
        </p:nvSpPr>
        <p:spPr>
          <a:xfrm>
            <a:off x="457200" y="234775"/>
            <a:ext cx="8229600" cy="12890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cs-CZ" sz="2400" b="0" i="0" u="none" strike="noStrike" cap="none" baseline="0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Recomendation</a:t>
            </a:r>
            <a:r>
              <a:rPr lang="cs-CZ" sz="2400" b="0" i="0" u="none" strike="noStrike" cap="none" baseline="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, Public </a:t>
            </a:r>
            <a:r>
              <a:rPr lang="cs-CZ" sz="2400" b="0" i="0" u="none" strike="noStrike" cap="none" baseline="0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Health</a:t>
            </a:r>
            <a:r>
              <a:rPr lang="cs-CZ" sz="2400" b="0" i="0" u="none" strike="noStrike" cap="none" baseline="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 </a:t>
            </a:r>
            <a:r>
              <a:rPr lang="cs-CZ" sz="2400" b="0" i="0" u="none" strike="noStrike" cap="none" baseline="0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Agency</a:t>
            </a:r>
            <a:r>
              <a:rPr lang="cs-CZ" sz="2400" b="0" i="0" u="none" strike="noStrike" cap="none" baseline="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 </a:t>
            </a:r>
            <a:r>
              <a:rPr lang="cs-CZ" sz="2400" b="0" i="0" u="none" strike="noStrike" cap="none" baseline="0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of</a:t>
            </a:r>
            <a:r>
              <a:rPr lang="cs-CZ" sz="2400" b="0" i="0" u="none" strike="noStrike" cap="none" baseline="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 </a:t>
            </a:r>
            <a:r>
              <a:rPr lang="cs-CZ" sz="2400" b="0" i="0" u="none" strike="noStrike" cap="none" baseline="0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Canada</a:t>
            </a:r>
            <a:r>
              <a:rPr lang="cs-CZ" sz="2400" b="0" i="0" u="none" strike="noStrike" cap="none" baseline="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/>
            </a:r>
            <a:br>
              <a:rPr lang="cs-CZ" sz="2400" b="0" i="0" u="none" strike="noStrike" cap="none" baseline="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</a:br>
            <a:r>
              <a:rPr lang="cs-CZ" sz="1800" b="0" i="0" u="none" strike="noStrike" cap="none" baseline="0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Taylor</a:t>
            </a:r>
            <a:r>
              <a:rPr lang="cs-CZ" sz="1800" b="0" i="0" u="none" strike="noStrike" cap="none" baseline="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 M., Food </a:t>
            </a:r>
            <a:r>
              <a:rPr lang="cs-CZ" sz="1800" b="0" i="0" u="none" strike="noStrike" cap="none" baseline="0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safety</a:t>
            </a:r>
            <a:r>
              <a:rPr lang="cs-CZ" sz="1800" b="0" i="0" u="none" strike="noStrike" cap="none" baseline="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 </a:t>
            </a:r>
            <a:r>
              <a:rPr lang="cs-CZ" sz="1800" b="0" i="0" u="none" strike="noStrike" cap="none" baseline="0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during</a:t>
            </a:r>
            <a:r>
              <a:rPr lang="cs-CZ" sz="1800" b="0" i="0" u="none" strike="noStrike" cap="none" baseline="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 </a:t>
            </a:r>
            <a:r>
              <a:rPr lang="cs-CZ" sz="1800" b="0" i="0" u="none" strike="noStrike" cap="none" baseline="0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pregnancy</a:t>
            </a:r>
            <a:r>
              <a:rPr lang="cs-CZ" sz="1800" b="0" i="0" u="none" strike="noStrike" cap="none" baseline="0" dirty="0" smtClean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.</a:t>
            </a:r>
            <a:endParaRPr lang="cs-CZ" sz="1800" b="0" i="0" u="none" strike="noStrike" cap="none" baseline="0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  <p:sp>
        <p:nvSpPr>
          <p:cNvPr id="137" name="Shape 137"/>
          <p:cNvSpPr txBox="1">
            <a:spLocks noGrp="1"/>
          </p:cNvSpPr>
          <p:nvPr>
            <p:ph idx="1"/>
          </p:nvPr>
        </p:nvSpPr>
        <p:spPr>
          <a:xfrm>
            <a:off x="457200" y="1556793"/>
            <a:ext cx="8229600" cy="4920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182880" marR="0" lvl="0" indent="-18288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2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Těhotné ženy by se měly </a:t>
            </a:r>
            <a:r>
              <a:rPr lang="cs-CZ" sz="22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vyhnout</a:t>
            </a:r>
          </a:p>
          <a:p>
            <a:pPr lvl="1" indent="-182880">
              <a:lnSpc>
                <a:spcPct val="90000"/>
              </a:lnSpc>
              <a:spcBef>
                <a:spcPts val="0"/>
              </a:spcBef>
              <a:buSzPct val="85000"/>
            </a:pPr>
            <a:r>
              <a:rPr lang="cs-CZ" sz="22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konzumaci </a:t>
            </a:r>
            <a:r>
              <a:rPr lang="cs-CZ" sz="22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nepasterovaného mléka a mléčných výrobků, měkkých sýrů (pasterovaných i nepasterovaných), lahůdkových výrobků a uzených ryb s ohledem na riziko </a:t>
            </a:r>
            <a:r>
              <a:rPr lang="cs-CZ" sz="2200" b="0" i="1" u="none" strike="noStrike" cap="none" baseline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Listeria</a:t>
            </a:r>
            <a:r>
              <a:rPr lang="cs-CZ" sz="2200" b="0" i="1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 </a:t>
            </a:r>
            <a:r>
              <a:rPr lang="cs-CZ" sz="2200" b="0" i="1" u="none" strike="noStrike" cap="none" baseline="0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monocytogenes</a:t>
            </a:r>
            <a:r>
              <a:rPr lang="cs-CZ" sz="2200" b="0" i="1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.</a:t>
            </a:r>
          </a:p>
          <a:p>
            <a:pPr lvl="1" indent="-182880">
              <a:lnSpc>
                <a:spcPct val="90000"/>
              </a:lnSpc>
              <a:spcBef>
                <a:spcPts val="0"/>
              </a:spcBef>
              <a:buSzPct val="85000"/>
            </a:pPr>
            <a:r>
              <a:rPr lang="cs-CZ" sz="22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konzumaci </a:t>
            </a:r>
            <a:r>
              <a:rPr lang="cs-CZ" sz="22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syrových a nedostatečně tepelně opracovaných vajec. Syrová vejce je doporučeno skladovat v lednici. Doporučuje se umývat ruce a povrchy po každém kontaktu se syrovými vejci. Je doporučeno použití pasterizovaných vaječných hmot (melanží</a:t>
            </a:r>
            <a:r>
              <a:rPr lang="cs-CZ" sz="22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)</a:t>
            </a:r>
          </a:p>
          <a:p>
            <a:pPr lvl="1" indent="-182880">
              <a:lnSpc>
                <a:spcPct val="90000"/>
              </a:lnSpc>
              <a:spcBef>
                <a:spcPts val="0"/>
              </a:spcBef>
              <a:buSzPct val="85000"/>
            </a:pPr>
            <a:r>
              <a:rPr lang="cs-CZ" sz="22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konzumaci </a:t>
            </a:r>
            <a:r>
              <a:rPr lang="cs-CZ" sz="22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syrových ryb, korýšů a měkkýšů (např. ústřic) z důvodu zvýšeného rizika infekce </a:t>
            </a:r>
            <a:r>
              <a:rPr lang="cs-CZ" sz="2200" b="0" i="1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Vibrio </a:t>
            </a:r>
            <a:r>
              <a:rPr lang="cs-CZ" sz="2200" b="0" i="1" u="none" strike="noStrike" cap="none" baseline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parahaemolyticus</a:t>
            </a:r>
            <a:r>
              <a:rPr lang="cs-CZ" sz="2200" b="0" i="1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, </a:t>
            </a:r>
            <a:r>
              <a:rPr lang="cs-CZ" sz="22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infekce</a:t>
            </a:r>
            <a:r>
              <a:rPr lang="cs-CZ" sz="2200" b="0" i="1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 </a:t>
            </a:r>
            <a:r>
              <a:rPr lang="cs-CZ" sz="2200" b="0" i="0" u="none" strike="noStrike" cap="none" baseline="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noroviry</a:t>
            </a:r>
            <a:r>
              <a:rPr lang="cs-CZ" sz="22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 a dalšími původci.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525636" y="267274"/>
            <a:ext cx="8229600" cy="80736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cs-CZ" sz="4000" b="0" i="0" u="none" strike="noStrike" cap="none" baseline="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Potravina</a:t>
            </a:r>
          </a:p>
        </p:txBody>
      </p:sp>
      <p:sp>
        <p:nvSpPr>
          <p:cNvPr id="62" name="Shape 62"/>
          <p:cNvSpPr txBox="1">
            <a:spLocks noGrp="1"/>
          </p:cNvSpPr>
          <p:nvPr>
            <p:ph idx="1"/>
          </p:nvPr>
        </p:nvSpPr>
        <p:spPr>
          <a:xfrm>
            <a:off x="457200" y="1052736"/>
            <a:ext cx="5698976" cy="554461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182880" marR="0" lvl="0" indent="-18288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2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Potravina jakákoliv látka nebo výrobek, zpracovaná částečně zpracovaná nebo nezpracovaná, která je určena ke konzumaci člověkem nebo u nichž lze důvodně přepokládat, že je člověk bude konzumovat.</a:t>
            </a:r>
          </a:p>
          <a:p>
            <a:pPr marL="182880" marR="0" lvl="0" indent="-182880" algn="l" rtl="0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2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Doplňky</a:t>
            </a:r>
            <a:r>
              <a:rPr lang="cs-CZ" sz="22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 stravy</a:t>
            </a:r>
          </a:p>
          <a:p>
            <a:pPr lvl="1" indent="-182880">
              <a:lnSpc>
                <a:spcPct val="90000"/>
              </a:lnSpc>
              <a:spcBef>
                <a:spcPts val="440"/>
              </a:spcBef>
              <a:buSzPct val="85000"/>
            </a:pPr>
            <a:r>
              <a:rPr lang="cs-CZ" sz="1850" dirty="0" smtClean="0">
                <a:solidFill>
                  <a:schemeClr val="dk1"/>
                </a:solidFill>
              </a:rPr>
              <a:t>Potravina, jejímž účelem je doplňovat běžnou stravu a která je koncentrovaným zdrojem vitamínů, minerálních látek, popř. dalších látek s fyziologickým účinkem</a:t>
            </a:r>
            <a:endParaRPr lang="cs-CZ" sz="1850" b="0" i="0" u="none" strike="noStrike" cap="none" dirty="0" smtClean="0">
              <a:solidFill>
                <a:schemeClr val="dk1"/>
              </a:solidFill>
              <a:sym typeface="Arial"/>
              <a:rtl val="0"/>
            </a:endParaRPr>
          </a:p>
          <a:p>
            <a:pPr marL="182880" marR="0" lvl="0" indent="-182880" algn="l" rtl="0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/>
              <a:buChar char="•"/>
            </a:pPr>
            <a:r>
              <a:rPr lang="cs-CZ" sz="22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Potravina </a:t>
            </a:r>
            <a:r>
              <a:rPr lang="cs-CZ" sz="22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pro zvláštní výživu</a:t>
            </a:r>
          </a:p>
          <a:p>
            <a:pPr marL="457200" marR="0" lvl="1" indent="-190500" algn="l" rtl="0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chemeClr val="accent1"/>
              </a:buClr>
              <a:buSzPct val="80585"/>
              <a:buFont typeface="Arial"/>
              <a:buChar char="•"/>
            </a:pPr>
            <a:r>
              <a:rPr lang="cs-CZ" sz="185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Kojenecká</a:t>
            </a:r>
            <a:r>
              <a:rPr lang="cs-CZ" sz="185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 výživa, dětská výživa</a:t>
            </a:r>
            <a:r>
              <a:rPr lang="cs-CZ" sz="185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, </a:t>
            </a:r>
            <a:r>
              <a:rPr lang="cs-CZ" sz="185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nízkoenergetická výživa, </a:t>
            </a:r>
            <a:r>
              <a:rPr lang="cs-CZ" sz="185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potraviny pro zvláštní lékařské účely, p</a:t>
            </a:r>
            <a:r>
              <a:rPr lang="cs-CZ" sz="185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otraviny bez fenylalaninu, </a:t>
            </a:r>
            <a:r>
              <a:rPr lang="cs-CZ" sz="185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s </a:t>
            </a:r>
            <a:r>
              <a:rPr lang="cs-CZ" sz="185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nízkým obsahem laktózy, </a:t>
            </a:r>
            <a:r>
              <a:rPr lang="cs-CZ" sz="1850" b="0" i="0" u="none" strike="noStrike" cap="none" baseline="0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bezlaktózové</a:t>
            </a:r>
            <a:r>
              <a:rPr lang="cs-CZ" sz="185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, potraviny pro sportovce </a:t>
            </a:r>
          </a:p>
        </p:txBody>
      </p:sp>
      <p:sp>
        <p:nvSpPr>
          <p:cNvPr id="2" name="AutoShape 2" descr="Výsledek obrázku pro dietary supplement"/>
          <p:cNvSpPr>
            <a:spLocks noChangeAspect="1" noChangeArrowheads="1"/>
          </p:cNvSpPr>
          <p:nvPr/>
        </p:nvSpPr>
        <p:spPr bwMode="auto">
          <a:xfrm>
            <a:off x="155575" y="-1790700"/>
            <a:ext cx="2895600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28" name="Picture 4" descr="https://upload.wikimedia.org/wikipedia/commons/3/34/%22Miracle_Cure!%22_Health_Fraud_Scams_(8528312890)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52320" y="1700808"/>
            <a:ext cx="1334352" cy="1728192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www.pharmacyonclick.gr/image/cache/data/prev/NUTRICIA%20NUTRISON%20MULTIFIBRE-250x200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52609" y="4293096"/>
            <a:ext cx="2165226" cy="1732181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7452320" y="6165304"/>
            <a:ext cx="13343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700" dirty="0" smtClean="0"/>
              <a:t>© </a:t>
            </a:r>
            <a:r>
              <a:rPr lang="cs-CZ" sz="700" dirty="0" err="1" smtClean="0"/>
              <a:t>PharmacyOnClick</a:t>
            </a:r>
            <a:endParaRPr lang="cs-CZ" sz="700" dirty="0" smtClean="0"/>
          </a:p>
          <a:p>
            <a:r>
              <a:rPr lang="cs-CZ" sz="700" smtClean="0"/>
              <a:t>® Nutricia</a:t>
            </a:r>
            <a:r>
              <a:rPr lang="cs-CZ" sz="700" dirty="0" smtClean="0"/>
              <a:t> </a:t>
            </a:r>
            <a:r>
              <a:rPr lang="cs-CZ" sz="700" dirty="0" err="1" smtClean="0"/>
              <a:t>Medical</a:t>
            </a:r>
            <a:r>
              <a:rPr lang="cs-CZ" sz="700" dirty="0" smtClean="0"/>
              <a:t> </a:t>
            </a:r>
            <a:r>
              <a:rPr lang="cs-CZ" sz="700" dirty="0" err="1" smtClean="0"/>
              <a:t>Nutrition</a:t>
            </a:r>
            <a:endParaRPr lang="cs-CZ" sz="7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456475" y="273626"/>
            <a:ext cx="8228100" cy="597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cs-CZ" sz="49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Pokrm</a:t>
            </a:r>
          </a:p>
        </p:txBody>
      </p:sp>
      <p:sp>
        <p:nvSpPr>
          <p:cNvPr id="79" name="Shape 79"/>
          <p:cNvSpPr txBox="1">
            <a:spLocks noGrp="1"/>
          </p:cNvSpPr>
          <p:nvPr>
            <p:ph idx="1"/>
          </p:nvPr>
        </p:nvSpPr>
        <p:spPr>
          <a:xfrm>
            <a:off x="424800" y="870925"/>
            <a:ext cx="8398499" cy="5503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51365" marR="0" lvl="0" indent="-275165" algn="l" rtl="0">
              <a:lnSpc>
                <a:spcPct val="77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Noto Symbol"/>
              <a:buChar char="●"/>
            </a:pPr>
            <a:r>
              <a:rPr lang="cs-CZ" sz="28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Potravina včetně nápoje, kuchyňsky upravená studenou nebo teplou cestou nebo ošetřená tak, aby mohla být </a:t>
            </a:r>
            <a:r>
              <a:rPr lang="cs-CZ" sz="2800" b="0" i="0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přímo nebo po ohřevu podána ke konzumaci</a:t>
            </a:r>
          </a:p>
          <a:p>
            <a:pPr marL="743051" marR="0" lvl="1" indent="-235051" algn="l" rtl="0">
              <a:lnSpc>
                <a:spcPct val="77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ymbol"/>
              <a:buChar char="−"/>
            </a:pPr>
            <a:r>
              <a:rPr lang="cs-CZ" sz="2800" b="1" i="0" u="none" strike="noStrike" cap="none" baseline="0" dirty="0">
                <a:solidFill>
                  <a:srgbClr val="874296"/>
                </a:solidFill>
                <a:latin typeface="Arial"/>
                <a:ea typeface="Arial"/>
                <a:cs typeface="Arial"/>
                <a:sym typeface="Arial"/>
                <a:rtl val="0"/>
              </a:rPr>
              <a:t>Stravovací služby: </a:t>
            </a:r>
            <a:r>
              <a:rPr lang="cs-CZ" sz="28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hostinská živnost, školní jídelna, menza, stravování osob vykonávajících vojenskou činnou službu, stravování fyzických osob ve vazbě a výkonu trestu, </a:t>
            </a:r>
            <a:r>
              <a:rPr lang="cs-CZ" sz="2800" b="1" i="0" u="none" strike="noStrike" cap="none" baseline="0" dirty="0">
                <a:solidFill>
                  <a:srgbClr val="874296"/>
                </a:solidFill>
                <a:latin typeface="Arial"/>
                <a:ea typeface="Arial"/>
                <a:cs typeface="Arial"/>
                <a:sym typeface="Arial"/>
                <a:rtl val="0"/>
              </a:rPr>
              <a:t>stravování fyzických osob v rámci zdravotních a sociálních služeb</a:t>
            </a:r>
            <a:r>
              <a:rPr lang="cs-CZ" sz="2800" b="0" i="0" u="none" strike="noStrike" cap="none" baseline="0" dirty="0">
                <a:solidFill>
                  <a:srgbClr val="874296"/>
                </a:solidFill>
                <a:latin typeface="Arial"/>
                <a:ea typeface="Arial"/>
                <a:cs typeface="Arial"/>
                <a:sym typeface="Arial"/>
                <a:rtl val="0"/>
              </a:rPr>
              <a:t>, </a:t>
            </a:r>
            <a:r>
              <a:rPr lang="cs-CZ" sz="28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stravování zaměstnanců, podávání občerstvení, podávání pokrmů jako součást ubytovacích služeb, podávání pokrmů jako součást služeb cestovního </a:t>
            </a:r>
            <a:r>
              <a:rPr lang="cs-CZ" sz="28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ruchu</a:t>
            </a:r>
            <a:endParaRPr lang="cs-CZ" sz="2800" dirty="0">
              <a:solidFill>
                <a:schemeClr val="dk1"/>
              </a:solidFill>
              <a:rtl val="0"/>
            </a:endParaRPr>
          </a:p>
          <a:p>
            <a:pPr marL="508000" marR="0" lvl="1" indent="0" algn="l" rtl="0">
              <a:lnSpc>
                <a:spcPct val="77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ct val="75000"/>
              <a:buNone/>
            </a:pPr>
            <a:r>
              <a:rPr lang="cs-CZ" sz="2000" i="1" dirty="0" smtClean="0">
                <a:solidFill>
                  <a:schemeClr val="dk1"/>
                </a:solidFill>
              </a:rPr>
              <a:t>(Zákon o ochraně veřejného zdraví)</a:t>
            </a:r>
            <a:endParaRPr lang="cs-CZ" sz="2000" i="1" dirty="0">
              <a:solidFill>
                <a:schemeClr val="dk1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456481" y="313953"/>
            <a:ext cx="8228158" cy="10628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cs-CZ" sz="4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Kdy je potravina/pokrm bezpečná?</a:t>
            </a:r>
          </a:p>
        </p:txBody>
      </p:sp>
      <p:sp>
        <p:nvSpPr>
          <p:cNvPr id="71" name="Shape 71"/>
          <p:cNvSpPr txBox="1">
            <a:spLocks noGrp="1"/>
          </p:cNvSpPr>
          <p:nvPr>
            <p:ph idx="1"/>
          </p:nvPr>
        </p:nvSpPr>
        <p:spPr>
          <a:xfrm>
            <a:off x="456481" y="1604329"/>
            <a:ext cx="8228158" cy="483026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8485" marR="0" lvl="0" indent="-27228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Noto Symbol"/>
              <a:buChar char="●"/>
            </a:pPr>
            <a:r>
              <a:rPr lang="cs-CZ" sz="24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Nevzniká-li jakákoliv škodlivost </a:t>
            </a:r>
            <a:r>
              <a:rPr lang="cs-CZ" sz="24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pro zdraví z pohledu účinků</a:t>
            </a:r>
          </a:p>
          <a:p>
            <a:pPr marL="1131857" marR="0" lvl="2" indent="-17935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Noto Symbol"/>
              <a:buChar char="●"/>
            </a:pPr>
            <a:r>
              <a:rPr lang="cs-CZ" sz="20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Krátkodobých</a:t>
            </a:r>
          </a:p>
          <a:p>
            <a:pPr marL="1131857" marR="0" lvl="2" indent="-17935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Noto Symbol"/>
              <a:buChar char="●"/>
            </a:pPr>
            <a:r>
              <a:rPr lang="cs-CZ" sz="20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Dlouhodobých</a:t>
            </a:r>
          </a:p>
          <a:p>
            <a:pPr marL="1131857" marR="0" lvl="2" indent="-17935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Noto Symbol"/>
              <a:buChar char="●"/>
            </a:pPr>
            <a:r>
              <a:rPr lang="cs-CZ" sz="20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Na zdraví dalších generací</a:t>
            </a:r>
          </a:p>
          <a:p>
            <a:pPr marL="1131857" marR="0" lvl="2" indent="-17935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Noto Symbol"/>
              <a:buChar char="●"/>
            </a:pPr>
            <a:r>
              <a:rPr lang="cs-CZ" sz="20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Kumulativně toxických</a:t>
            </a:r>
          </a:p>
          <a:p>
            <a:pPr marL="348485" marR="0" lvl="0" indent="-272285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Noto Symbol"/>
              <a:buChar char="●"/>
            </a:pPr>
            <a:r>
              <a:rPr lang="cs-CZ" sz="24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... a to s ohledem na zvláštní citlivost určité skupiny strávníků</a:t>
            </a:r>
          </a:p>
          <a:p>
            <a:pPr marL="84961" marR="0" lvl="0" indent="-8761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</a:pPr>
            <a:endParaRPr sz="24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84961" marR="0" lvl="0" indent="-8761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lang="cs-CZ" sz="2400" b="0" i="1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Notifikační povinnost</a:t>
            </a:r>
          </a:p>
          <a:p>
            <a:pPr marL="84961" marR="0" lvl="0" indent="-8761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lang="cs-CZ" sz="2400" b="0" i="1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Srov</a:t>
            </a:r>
            <a:r>
              <a:rPr lang="cs-CZ" sz="2400" b="0" i="1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. Risk-benefit analýza při registraci léčiv.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cs-CZ" sz="36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Faktory ohrožující bezpečnost pokrmů</a:t>
            </a:r>
          </a:p>
        </p:txBody>
      </p:sp>
      <p:sp>
        <p:nvSpPr>
          <p:cNvPr id="87" name="Shape 87"/>
          <p:cNvSpPr txBox="1">
            <a:spLocks noGrp="1"/>
          </p:cNvSpPr>
          <p:nvPr>
            <p:ph sz="half" idx="1"/>
          </p:nvPr>
        </p:nvSpPr>
        <p:spPr>
          <a:xfrm>
            <a:off x="467543" y="1268758"/>
            <a:ext cx="4330824" cy="488600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55686" marR="0" lvl="0" indent="-26678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Noto Symbol"/>
              <a:buChar char="●"/>
            </a:pPr>
            <a:r>
              <a:rPr lang="cs-CZ" sz="32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Biologická nebezpečí</a:t>
            </a:r>
          </a:p>
          <a:p>
            <a:pPr marL="747371" marR="0" lvl="1" indent="-239371" algn="l" rtl="0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ymbol"/>
              <a:buChar char="−"/>
            </a:pPr>
            <a:r>
              <a:rPr lang="cs-CZ" sz="24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Patogenní mikroorganismy: </a:t>
            </a:r>
          </a:p>
          <a:p>
            <a:pPr marL="1021691" marR="0" lvl="2" indent="-246991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ymbol"/>
              <a:buChar char="−"/>
            </a:pPr>
            <a:r>
              <a:rPr lang="cs-CZ" sz="2000" b="0" i="0" u="none" strike="noStrike" cap="none" baseline="0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Kampylobakterióza</a:t>
            </a:r>
            <a:endParaRPr lang="cs-CZ" sz="20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1021691" marR="0" lvl="2" indent="-246991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ymbol"/>
              <a:buChar char="−"/>
            </a:pPr>
            <a:r>
              <a:rPr lang="cs-CZ" sz="20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Salmonelóza</a:t>
            </a:r>
          </a:p>
          <a:p>
            <a:pPr marL="1021691" marR="0" lvl="2" indent="-246991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ymbol"/>
              <a:buChar char="−"/>
            </a:pPr>
            <a:r>
              <a:rPr lang="cs-CZ" sz="20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Bakteriální intoxikace </a:t>
            </a:r>
            <a:r>
              <a:rPr lang="cs-CZ" sz="2000" dirty="0" smtClean="0">
                <a:solidFill>
                  <a:schemeClr val="dk1"/>
                </a:solidFill>
              </a:rPr>
              <a:t>(</a:t>
            </a:r>
            <a:r>
              <a:rPr lang="cs-CZ" sz="18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stafylokoková </a:t>
            </a:r>
            <a:r>
              <a:rPr lang="cs-CZ" sz="1800" b="0" i="0" u="none" strike="noStrike" cap="none" baseline="0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enterotoxikóza</a:t>
            </a:r>
            <a:r>
              <a:rPr lang="cs-CZ" sz="18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)</a:t>
            </a:r>
            <a:endParaRPr lang="cs-CZ" sz="18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1021691" marR="0" lvl="2" indent="-246991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ymbol"/>
              <a:buChar char="−"/>
            </a:pPr>
            <a:r>
              <a:rPr lang="cs-CZ" sz="20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virové nákazy (enteroviry</a:t>
            </a:r>
            <a:r>
              <a:rPr lang="cs-CZ" sz="20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)</a:t>
            </a:r>
          </a:p>
          <a:p>
            <a:pPr marL="1021691" lvl="2" indent="-246991">
              <a:lnSpc>
                <a:spcPct val="90000"/>
              </a:lnSpc>
              <a:spcBef>
                <a:spcPts val="360"/>
              </a:spcBef>
              <a:buClr>
                <a:schemeClr val="accent1"/>
              </a:buClr>
              <a:buSzPct val="75000"/>
              <a:buFont typeface="Noto Symbol"/>
              <a:buChar char="−"/>
            </a:pPr>
            <a:r>
              <a:rPr lang="cs-CZ" sz="2000" dirty="0" smtClean="0">
                <a:solidFill>
                  <a:schemeClr val="dk1"/>
                </a:solidFill>
              </a:rPr>
              <a:t>Listerióza</a:t>
            </a:r>
          </a:p>
          <a:p>
            <a:pPr marL="1021691" lvl="2" indent="-246991">
              <a:lnSpc>
                <a:spcPct val="90000"/>
              </a:lnSpc>
              <a:spcBef>
                <a:spcPts val="360"/>
              </a:spcBef>
              <a:buClr>
                <a:schemeClr val="accent1"/>
              </a:buClr>
              <a:buSzPct val="75000"/>
              <a:buFont typeface="Noto Symbol"/>
              <a:buChar char="−"/>
            </a:pPr>
            <a:r>
              <a:rPr lang="cs-CZ" sz="2000" dirty="0" smtClean="0">
                <a:solidFill>
                  <a:schemeClr val="dk1"/>
                </a:solidFill>
                <a:rtl val="0"/>
              </a:rPr>
              <a:t>Enterobacter sakazakii </a:t>
            </a:r>
            <a:r>
              <a:rPr lang="cs-CZ" sz="1600" dirty="0" smtClean="0">
                <a:solidFill>
                  <a:schemeClr val="dk1"/>
                </a:solidFill>
                <a:rtl val="0"/>
              </a:rPr>
              <a:t>(počáteční kojenecká výživa</a:t>
            </a:r>
            <a:r>
              <a:rPr lang="cs-CZ" sz="1800" dirty="0" smtClean="0">
                <a:solidFill>
                  <a:schemeClr val="dk1"/>
                </a:solidFill>
                <a:rtl val="0"/>
              </a:rPr>
              <a:t>) </a:t>
            </a:r>
            <a:endParaRPr lang="cs-CZ" sz="2000" dirty="0" smtClean="0">
              <a:solidFill>
                <a:schemeClr val="dk1"/>
              </a:solidFill>
              <a:rtl val="0"/>
            </a:endParaRPr>
          </a:p>
        </p:txBody>
      </p:sp>
      <p:pic>
        <p:nvPicPr>
          <p:cNvPr id="88" name="Shape 88"/>
          <p:cNvPicPr preferRelativeResize="0"/>
          <p:nvPr/>
        </p:nvPicPr>
        <p:blipFill rotWithShape="1"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32039" y="1196750"/>
            <a:ext cx="3960440" cy="2736302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Shape 89"/>
          <p:cNvPicPr preferRelativeResize="0"/>
          <p:nvPr/>
        </p:nvPicPr>
        <p:blipFill rotWithShape="1">
          <a:blip r:embed="rId4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076055" y="4005064"/>
            <a:ext cx="3888432" cy="252027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6" name="Shape 96"/>
          <p:cNvGraphicFramePr/>
          <p:nvPr/>
        </p:nvGraphicFramePr>
        <p:xfrm>
          <a:off x="321752" y="196006"/>
          <a:ext cx="8571875" cy="6458875"/>
        </p:xfrm>
        <a:graphic>
          <a:graphicData uri="http://schemas.openxmlformats.org/drawingml/2006/table">
            <a:tbl>
              <a:tblPr firstRow="1" bandRow="1">
                <a:noFill/>
                <a:tableStyleId>{346C2D0D-7DA8-4A7B-864F-99CD3D2393E0}</a:tableStyleId>
              </a:tblPr>
              <a:tblGrid>
                <a:gridCol w="6461025"/>
                <a:gridCol w="2110850"/>
              </a:tblGrid>
              <a:tr h="675250"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 baseline="0">
                          <a:rtl val="0"/>
                        </a:rPr>
                        <a:t>Relativní vnímavost k infekci Listeria monocytogenes v porovnání se zdravým člověkem</a:t>
                      </a:r>
                      <a:r>
                        <a:rPr lang="cs-CZ" sz="1800" b="0" i="1" u="none" strike="noStrike" cap="none" baseline="0">
                          <a:rtl val="0"/>
                        </a:rPr>
                        <a:t> (Lund BM, 2009; </a:t>
                      </a:r>
                      <a:r>
                        <a:rPr lang="cs-CZ" sz="1400" b="0" i="1" u="none" strike="noStrike" cap="none" baseline="0">
                          <a:rtl val="0"/>
                        </a:rPr>
                        <a:t>do</a:t>
                      </a:r>
                      <a:r>
                        <a:rPr lang="cs-CZ" sz="1400" b="0" i="1" u="none" strike="noStrike" cap="none" baseline="0">
                          <a:solidFill>
                            <a:srgbClr val="FFFFFF"/>
                          </a:solidFill>
                          <a:rtl val="0"/>
                        </a:rPr>
                        <a:t>i </a:t>
                      </a:r>
                      <a:r>
                        <a:rPr lang="cs-CZ" sz="1400" b="0" u="none" strike="noStrike" cap="none" baseline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rtl val="0"/>
                        </a:rPr>
                        <a:t>10.1016/j.jhin.2009.05.017</a:t>
                      </a:r>
                      <a:r>
                        <a:rPr lang="cs-CZ" sz="1400" b="0" i="1" u="none" strike="noStrike" cap="none" baseline="0">
                          <a:solidFill>
                            <a:srgbClr val="FFFFFF"/>
                          </a:solidFill>
                          <a:rtl val="0"/>
                        </a:rPr>
                        <a:t>)</a:t>
                      </a:r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855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 baseline="0">
                          <a:rtl val="0"/>
                        </a:rPr>
                        <a:t>Věk nad 60 r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 baseline="0">
                          <a:rtl val="0"/>
                        </a:rPr>
                        <a:t>2,6</a:t>
                      </a:r>
                    </a:p>
                  </a:txBody>
                  <a:tcPr marL="91450" marR="91450" marT="45725" marB="45725"/>
                </a:tc>
              </a:tr>
              <a:tr h="3855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 baseline="0">
                          <a:rtl val="0"/>
                        </a:rPr>
                        <a:t>Věk nad 65 r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 baseline="0">
                          <a:rtl val="0"/>
                        </a:rPr>
                        <a:t>7,5</a:t>
                      </a:r>
                    </a:p>
                  </a:txBody>
                  <a:tcPr marL="91450" marR="91450" marT="45725" marB="45725"/>
                </a:tc>
              </a:tr>
              <a:tr h="3855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 baseline="0">
                          <a:rtl val="0"/>
                        </a:rPr>
                        <a:t>Novorozenci 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 baseline="0">
                          <a:rtl val="0"/>
                        </a:rPr>
                        <a:t>14</a:t>
                      </a:r>
                    </a:p>
                  </a:txBody>
                  <a:tcPr marL="91450" marR="91450" marT="45725" marB="45725"/>
                </a:tc>
              </a:tr>
              <a:tr h="3855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 baseline="0">
                          <a:rtl val="0"/>
                        </a:rPr>
                        <a:t>Alkoholismus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 baseline="0">
                          <a:rtl val="0"/>
                        </a:rPr>
                        <a:t>18</a:t>
                      </a:r>
                    </a:p>
                  </a:txBody>
                  <a:tcPr marL="91450" marR="91450" marT="45725" marB="45725"/>
                </a:tc>
              </a:tr>
              <a:tr h="3855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 baseline="0">
                          <a:rtl val="0"/>
                        </a:rPr>
                        <a:t>Inzulin non-depedentní DM 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 baseline="0">
                          <a:rtl val="0"/>
                        </a:rPr>
                        <a:t>25</a:t>
                      </a:r>
                    </a:p>
                  </a:txBody>
                  <a:tcPr marL="91450" marR="91450" marT="45725" marB="45725"/>
                </a:tc>
              </a:tr>
              <a:tr h="3855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 baseline="0">
                          <a:rtl val="0"/>
                        </a:rPr>
                        <a:t>Inzulin dependentní   DM 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 baseline="0">
                          <a:rtl val="0"/>
                        </a:rPr>
                        <a:t>30</a:t>
                      </a:r>
                    </a:p>
                  </a:txBody>
                  <a:tcPr marL="91450" marR="91450" marT="45725" marB="45725"/>
                </a:tc>
              </a:tr>
              <a:tr h="3855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 baseline="0" dirty="0">
                          <a:rtl val="0"/>
                        </a:rPr>
                        <a:t>Gynekologické </a:t>
                      </a:r>
                      <a:r>
                        <a:rPr lang="cs-CZ" sz="1800" u="none" strike="noStrike" cap="none" baseline="0" dirty="0" err="1">
                          <a:rtl val="0"/>
                        </a:rPr>
                        <a:t>kancerózy</a:t>
                      </a:r>
                      <a:r>
                        <a:rPr lang="cs-CZ" sz="1800" u="none" strike="noStrike" cap="none" baseline="0" dirty="0">
                          <a:rtl val="0"/>
                        </a:rPr>
                        <a:t> 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 baseline="0">
                          <a:rtl val="0"/>
                        </a:rPr>
                        <a:t>66</a:t>
                      </a:r>
                    </a:p>
                  </a:txBody>
                  <a:tcPr marL="91450" marR="91450" marT="45725" marB="45725"/>
                </a:tc>
              </a:tr>
              <a:tr h="3855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 baseline="0">
                          <a:rtl val="0"/>
                        </a:rPr>
                        <a:t>Karcinom močového měchýře a prostaty 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 baseline="0">
                          <a:rtl val="0"/>
                        </a:rPr>
                        <a:t>112</a:t>
                      </a:r>
                    </a:p>
                  </a:txBody>
                  <a:tcPr marL="91450" marR="91450" marT="45725" marB="45725"/>
                </a:tc>
              </a:tr>
              <a:tr h="3855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 baseline="0">
                          <a:rtl val="0"/>
                        </a:rPr>
                        <a:t>Nenádorové onem. jater 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 baseline="0">
                          <a:rtl val="0"/>
                        </a:rPr>
                        <a:t>143</a:t>
                      </a:r>
                    </a:p>
                  </a:txBody>
                  <a:tcPr marL="91450" marR="91450" marT="45725" marB="45725"/>
                </a:tc>
              </a:tr>
              <a:tr h="3855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 baseline="0">
                          <a:rtl val="0"/>
                        </a:rPr>
                        <a:t>Karcinom GIT a jater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 baseline="0">
                          <a:rtl val="0"/>
                        </a:rPr>
                        <a:t>211</a:t>
                      </a:r>
                    </a:p>
                  </a:txBody>
                  <a:tcPr marL="91450" marR="91450" marT="45725" marB="45725"/>
                </a:tc>
              </a:tr>
              <a:tr h="3855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 baseline="0">
                          <a:rtl val="0"/>
                        </a:rPr>
                        <a:t>Karcinom plic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 baseline="0">
                          <a:rtl val="0"/>
                        </a:rPr>
                        <a:t>229</a:t>
                      </a:r>
                    </a:p>
                  </a:txBody>
                  <a:tcPr marL="91450" marR="91450" marT="45725" marB="45725"/>
                </a:tc>
              </a:tr>
              <a:tr h="3855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 baseline="0">
                          <a:rtl val="0"/>
                        </a:rPr>
                        <a:t>Dialyzovaný pacient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 baseline="0">
                          <a:rtl val="0"/>
                        </a:rPr>
                        <a:t>476</a:t>
                      </a:r>
                    </a:p>
                  </a:txBody>
                  <a:tcPr marL="91450" marR="91450" marT="45725" marB="45725"/>
                </a:tc>
              </a:tr>
              <a:tr h="3855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 baseline="0">
                          <a:rtl val="0"/>
                        </a:rPr>
                        <a:t>AIDS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 baseline="0">
                          <a:rtl val="0"/>
                        </a:rPr>
                        <a:t>865</a:t>
                      </a:r>
                    </a:p>
                  </a:txBody>
                  <a:tcPr marL="91450" marR="91450" marT="45725" marB="45725"/>
                </a:tc>
              </a:tr>
              <a:tr h="3855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 baseline="0">
                          <a:rtl val="0"/>
                        </a:rPr>
                        <a:t>Leukemie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 baseline="0">
                          <a:rtl val="0"/>
                        </a:rPr>
                        <a:t>1383</a:t>
                      </a:r>
                    </a:p>
                  </a:txBody>
                  <a:tcPr marL="91450" marR="91450" marT="45725" marB="45725"/>
                </a:tc>
              </a:tr>
              <a:tr h="3855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 baseline="0">
                          <a:rtl val="0"/>
                        </a:rPr>
                        <a:t>Transplantovaný pacient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 baseline="0" dirty="0">
                          <a:rtl val="0"/>
                        </a:rPr>
                        <a:t>2584</a:t>
                      </a:r>
                    </a:p>
                  </a:txBody>
                  <a:tcPr marL="91450" marR="91450" marT="45725" marB="45725"/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61501" y="400523"/>
            <a:ext cx="8560313" cy="6038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8509694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" name="Shape 115"/>
          <p:cNvPicPr preferRelativeResize="0"/>
          <p:nvPr/>
        </p:nvPicPr>
        <p:blipFill rotWithShape="1"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763688" y="260648"/>
            <a:ext cx="5472608" cy="62373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cs-CZ" sz="36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rPr>
              <a:t>Faktory ohrožující bezpečnost pokrmů</a:t>
            </a:r>
          </a:p>
        </p:txBody>
      </p:sp>
      <p:sp>
        <p:nvSpPr>
          <p:cNvPr id="102" name="Shape 102"/>
          <p:cNvSpPr txBox="1">
            <a:spLocks noGrp="1"/>
          </p:cNvSpPr>
          <p:nvPr>
            <p:ph idx="1"/>
          </p:nvPr>
        </p:nvSpPr>
        <p:spPr>
          <a:xfrm>
            <a:off x="318350" y="1196750"/>
            <a:ext cx="8214090" cy="5280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55686" marR="0" lvl="0" indent="-26678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Noto Symbol"/>
              <a:buChar char="●"/>
            </a:pPr>
            <a:r>
              <a:rPr lang="cs-CZ" sz="24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Fyzikální nebezpečí</a:t>
            </a:r>
          </a:p>
          <a:p>
            <a:pPr marL="747371" marR="0" lvl="1" indent="-239371" algn="l" rtl="0">
              <a:lnSpc>
                <a:spcPct val="90000"/>
              </a:lnSpc>
              <a:spcBef>
                <a:spcPts val="410"/>
              </a:spcBef>
              <a:spcAft>
                <a:spcPts val="0"/>
              </a:spcAft>
              <a:buClr>
                <a:schemeClr val="accent1"/>
              </a:buClr>
              <a:buSzPct val="71470"/>
              <a:buFont typeface="Noto Symbol"/>
              <a:buChar char="−"/>
            </a:pPr>
            <a:r>
              <a:rPr lang="cs-CZ" sz="20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Poškozené </a:t>
            </a:r>
            <a:r>
              <a:rPr lang="cs-CZ" sz="20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nádobí,</a:t>
            </a:r>
            <a:r>
              <a:rPr lang="cs-CZ" sz="20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 </a:t>
            </a:r>
            <a:r>
              <a:rPr lang="cs-CZ" sz="20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úlomky </a:t>
            </a:r>
            <a:r>
              <a:rPr lang="cs-CZ" sz="20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skla, plechu, kamínky, skořápky, žíraviny…</a:t>
            </a:r>
          </a:p>
          <a:p>
            <a:pPr marL="747371" marR="0" lvl="1" indent="-239371" algn="l" rtl="0">
              <a:lnSpc>
                <a:spcPct val="90000"/>
              </a:lnSpc>
              <a:spcBef>
                <a:spcPts val="410"/>
              </a:spcBef>
              <a:spcAft>
                <a:spcPts val="0"/>
              </a:spcAft>
              <a:buClr>
                <a:schemeClr val="accent1"/>
              </a:buClr>
              <a:buSzPct val="71470"/>
              <a:buFont typeface="Noto Symbol"/>
              <a:buChar char="−"/>
            </a:pPr>
            <a:r>
              <a:rPr lang="cs-CZ" sz="20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Možnost akutního poranění GIT</a:t>
            </a:r>
          </a:p>
          <a:p>
            <a:pPr marL="355686" marR="0" lvl="0" indent="-266786" algn="l" rtl="0">
              <a:lnSpc>
                <a:spcPct val="90000"/>
              </a:lnSpc>
              <a:spcBef>
                <a:spcPts val="440"/>
              </a:spcBef>
              <a:spcAft>
                <a:spcPts val="0"/>
              </a:spcAft>
              <a:buClr>
                <a:schemeClr val="accent1"/>
              </a:buClr>
              <a:buSzPct val="45000"/>
              <a:buFont typeface="Noto Symbol"/>
              <a:buChar char="●"/>
            </a:pPr>
            <a:r>
              <a:rPr lang="cs-CZ" sz="24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Chemická nebezpečí</a:t>
            </a:r>
          </a:p>
          <a:p>
            <a:pPr marL="630006" marR="0" lvl="1" indent="-274406" algn="l" rtl="0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chemeClr val="accent1"/>
              </a:buClr>
              <a:buSzPct val="42661"/>
              <a:buFont typeface="Noto Symbol"/>
              <a:buChar char="−"/>
            </a:pPr>
            <a:r>
              <a:rPr lang="cs-CZ" sz="20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Toxické potraviny (houby, </a:t>
            </a:r>
            <a:r>
              <a:rPr lang="cs-CZ" sz="20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metanol</a:t>
            </a:r>
            <a:r>
              <a:rPr lang="cs-CZ" sz="2000" b="0" i="0" u="none" strike="noStrike" cap="none" baseline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, PSP - </a:t>
            </a:r>
            <a:r>
              <a:rPr lang="en-US" sz="20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paralytic shellfish poisoning</a:t>
            </a:r>
            <a:r>
              <a:rPr lang="cs-CZ" sz="20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)</a:t>
            </a:r>
          </a:p>
          <a:p>
            <a:pPr marL="904326" lvl="2" indent="-274406">
              <a:lnSpc>
                <a:spcPct val="90000"/>
              </a:lnSpc>
              <a:spcBef>
                <a:spcPts val="370"/>
              </a:spcBef>
              <a:buSzPct val="42661"/>
              <a:buFont typeface="Noto Symbol"/>
              <a:buChar char="−"/>
            </a:pPr>
            <a:r>
              <a:rPr lang="cs-CZ" dirty="0" smtClean="0">
                <a:solidFill>
                  <a:schemeClr val="dk1"/>
                </a:solidFill>
              </a:rPr>
              <a:t>PSP: stovky otrav ročně z mlžů (ústřice) lovených v teplejších mořích, nárůst obliby ve vnitrozemí až o stovky procent (luxusní potravina); původce otravy je toxin planktonu, který vzniká v závislosti na klimatických podmínkách a dostupnosti živin</a:t>
            </a:r>
            <a:endParaRPr lang="cs-CZ" b="0" i="0" u="none" strike="noStrike" cap="none" baseline="0" dirty="0">
              <a:solidFill>
                <a:schemeClr val="dk1"/>
              </a:solidFill>
              <a:sym typeface="Arial"/>
              <a:rtl val="0"/>
            </a:endParaRPr>
          </a:p>
          <a:p>
            <a:pPr marL="630006" marR="0" lvl="1" indent="-274406" algn="l" rtl="0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chemeClr val="accent1"/>
              </a:buClr>
              <a:buSzPct val="42662"/>
              <a:buFont typeface="Noto Symbol"/>
              <a:buChar char="−"/>
            </a:pPr>
            <a:r>
              <a:rPr lang="cs-CZ" sz="20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Látky přídatné</a:t>
            </a:r>
            <a:r>
              <a:rPr lang="cs-CZ" sz="20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 a kontaminující</a:t>
            </a:r>
            <a:endParaRPr lang="cs-CZ" sz="2000" b="0" i="0" u="none" strike="noStrike" cap="none" baseline="0" dirty="0" smtClean="0">
              <a:solidFill>
                <a:schemeClr val="dk1"/>
              </a:solidFill>
              <a:sym typeface="Arial"/>
              <a:rtl val="0"/>
            </a:endParaRPr>
          </a:p>
          <a:p>
            <a:pPr marL="630006" marR="0" lvl="1" indent="-274406" algn="l" rtl="0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chemeClr val="accent1"/>
              </a:buClr>
              <a:buSzPct val="45032"/>
              <a:buFont typeface="Noto Symbol"/>
              <a:buChar char="−"/>
            </a:pPr>
            <a:r>
              <a:rPr lang="cs-CZ" sz="2000" dirty="0" smtClean="0">
                <a:solidFill>
                  <a:schemeClr val="dk1"/>
                </a:solidFill>
                <a:rtl val="0"/>
              </a:rPr>
              <a:t>Nepovolené (léčivé) </a:t>
            </a:r>
            <a:r>
              <a:rPr lang="cs-CZ" sz="2000" dirty="0">
                <a:solidFill>
                  <a:schemeClr val="dk1"/>
                </a:solidFill>
                <a:rtl val="0"/>
              </a:rPr>
              <a:t>látky v doplňcích </a:t>
            </a:r>
            <a:r>
              <a:rPr lang="cs-CZ" sz="2000" dirty="0" smtClean="0">
                <a:solidFill>
                  <a:schemeClr val="dk1"/>
                </a:solidFill>
                <a:rtl val="0"/>
              </a:rPr>
              <a:t>stravy</a:t>
            </a:r>
            <a:endParaRPr lang="cs-CZ" sz="2000" dirty="0">
              <a:solidFill>
                <a:schemeClr val="dk1"/>
              </a:solidFill>
              <a:rtl val="0"/>
            </a:endParaRPr>
          </a:p>
          <a:p>
            <a:pPr marL="630006" lvl="1" indent="-254086">
              <a:lnSpc>
                <a:spcPct val="90000"/>
              </a:lnSpc>
              <a:spcBef>
                <a:spcPts val="330"/>
              </a:spcBef>
              <a:buSzPct val="38049"/>
              <a:buFont typeface="Noto Symbol"/>
              <a:buChar char="●"/>
            </a:pPr>
            <a:r>
              <a:rPr lang="cs-CZ" sz="2000" b="0" i="0" u="none" strike="noStrike" cap="none" baseline="0" dirty="0">
                <a:solidFill>
                  <a:schemeClr val="dk1"/>
                </a:solidFill>
                <a:sym typeface="Arial"/>
                <a:rtl val="0"/>
              </a:rPr>
              <a:t>Paradigma nutriční toxikologie: </a:t>
            </a:r>
            <a:r>
              <a:rPr lang="cs-CZ" sz="1800" b="0" i="0" u="none" strike="noStrike" cap="none" baseline="0" dirty="0">
                <a:solidFill>
                  <a:schemeClr val="dk1"/>
                </a:solidFill>
                <a:sym typeface="Arial"/>
                <a:rtl val="0"/>
              </a:rPr>
              <a:t>Účinek cizorodých látek na zdraví je výslednicí vzájemných interakcí mezi cizorodými látkami, nutričními faktory a výživovým (zdravotním) stavem jedince</a:t>
            </a:r>
            <a:r>
              <a:rPr lang="cs-CZ" sz="1800" b="0" i="0" u="none" strike="noStrike" cap="none" baseline="0" dirty="0" smtClean="0">
                <a:solidFill>
                  <a:schemeClr val="dk1"/>
                </a:solidFill>
                <a:sym typeface="Arial"/>
                <a:rtl val="0"/>
              </a:rPr>
              <a:t>.</a:t>
            </a:r>
            <a:endParaRPr lang="cs-CZ" sz="1800" b="0" i="1" u="none" strike="noStrike" cap="none" baseline="0" dirty="0" smtClean="0">
              <a:solidFill>
                <a:schemeClr val="dk1"/>
              </a:solidFill>
              <a:sym typeface="Arial"/>
              <a:rtl val="0"/>
            </a:endParaRPr>
          </a:p>
          <a:p>
            <a:pPr marL="101600" marR="0" lvl="0" indent="0" algn="l" rtl="0">
              <a:lnSpc>
                <a:spcPct val="90000"/>
              </a:lnSpc>
              <a:spcBef>
                <a:spcPts val="330"/>
              </a:spcBef>
              <a:spcAft>
                <a:spcPts val="0"/>
              </a:spcAft>
              <a:buClr>
                <a:schemeClr val="accent1"/>
              </a:buClr>
              <a:buSzPct val="38049"/>
              <a:buNone/>
            </a:pPr>
            <a:endParaRPr lang="cs-CZ" sz="1800" i="1" dirty="0" smtClean="0">
              <a:solidFill>
                <a:schemeClr val="dk1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</TotalTime>
  <Words>1315</Words>
  <Application>Microsoft Office PowerPoint</Application>
  <PresentationFormat>Předvádění na obrazovce (4:3)</PresentationFormat>
  <Paragraphs>135</Paragraphs>
  <Slides>12</Slides>
  <Notes>12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systému Office</vt:lpstr>
      <vt:lpstr>BEZPEČNOST A ZDRAVOTNÍ NEZÁVADNOST POTRAVIN A STRAVY (POKRMŮ)</vt:lpstr>
      <vt:lpstr>Potravina</vt:lpstr>
      <vt:lpstr>Pokrm</vt:lpstr>
      <vt:lpstr>Kdy je potravina/pokrm bezpečná?</vt:lpstr>
      <vt:lpstr>Faktory ohrožující bezpečnost pokrmů</vt:lpstr>
      <vt:lpstr>Prezentace aplikace PowerPoint</vt:lpstr>
      <vt:lpstr>Prezentace aplikace PowerPoint</vt:lpstr>
      <vt:lpstr>Prezentace aplikace PowerPoint</vt:lpstr>
      <vt:lpstr>Faktory ohrožující bezpečnost pokrmů</vt:lpstr>
      <vt:lpstr>Nebezpečí vs. riziko</vt:lpstr>
      <vt:lpstr>Specifické otázky výživy v zařízeních zdravotní a sociální péče</vt:lpstr>
      <vt:lpstr>Recomendation, Public Health Agency of Canada Taylor M., Food safety during pregnancy.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BEZPEČNOST A ZDRAVOTNÍ NEZÁVADNOST POTRAVIN A STRAVY (POKRMŮ)</dc:title>
  <dc:creator>Aleš Peřina</dc:creator>
  <cp:lastModifiedBy>Aleš Peřina</cp:lastModifiedBy>
  <cp:revision>12</cp:revision>
  <dcterms:modified xsi:type="dcterms:W3CDTF">2016-11-14T14:39:12Z</dcterms:modified>
</cp:coreProperties>
</file>