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71" r:id="rId9"/>
    <p:sldId id="272" r:id="rId10"/>
    <p:sldId id="27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4A04FDF-6BF5-4A1A-8A70-585516EB4B2F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4A04FDF-6BF5-4A1A-8A70-585516EB4B2F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Přímá spojnice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04FDF-6BF5-4A1A-8A70-585516EB4B2F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A04FDF-6BF5-4A1A-8A70-585516EB4B2F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8E6B1E4-4E6D-4D13-B3B5-1275EA023880}" type="slidenum">
              <a:rPr lang="cs-CZ" smtClean="0"/>
              <a:t>‹#›</a:t>
            </a:fld>
            <a:endParaRPr lang="cs-CZ"/>
          </a:p>
        </p:txBody>
      </p:sp>
      <p:sp>
        <p:nvSpPr>
          <p:cNvPr id="28" name="Přímá spojnice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nice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025208" cy="990600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latin typeface="Cambria" pitchFamily="18" charset="0"/>
              </a:rPr>
              <a:t>Latinsko-řecká lékařská terminologie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cs-CZ" dirty="0" smtClean="0">
                <a:latin typeface="Cambria" pitchFamily="18" charset="0"/>
              </a:rPr>
              <a:t>Úvodní hodina </a:t>
            </a:r>
            <a:r>
              <a:rPr lang="cs-CZ" dirty="0" smtClean="0">
                <a:latin typeface="Cambria" pitchFamily="18" charset="0"/>
              </a:rPr>
              <a:t>I, výslovnost</a:t>
            </a:r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14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Cambria" pitchFamily="18" charset="0"/>
              </a:rPr>
              <a:t>Rozsah latinské gramatiky v lékařské terminologii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C00000"/>
                </a:solidFill>
                <a:latin typeface="Cambria" pitchFamily="18" charset="0"/>
              </a:rPr>
              <a:t>klinické a patologické termíny</a:t>
            </a:r>
          </a:p>
          <a:p>
            <a:pPr lvl="1"/>
            <a:r>
              <a:rPr lang="cs-CZ" dirty="0">
                <a:latin typeface="Cambria" pitchFamily="18" charset="0"/>
              </a:rPr>
              <a:t>č</a:t>
            </a:r>
            <a:r>
              <a:rPr lang="cs-CZ" dirty="0" smtClean="0">
                <a:latin typeface="Cambria" pitchFamily="18" charset="0"/>
              </a:rPr>
              <a:t>íslovky – základní a řadové</a:t>
            </a:r>
          </a:p>
          <a:p>
            <a:pPr lvl="3"/>
            <a:r>
              <a:rPr lang="cs-CZ" i="1" dirty="0" err="1" smtClean="0">
                <a:latin typeface="Cambria" pitchFamily="18" charset="0"/>
              </a:rPr>
              <a:t>Fractura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  <a:latin typeface="Cambria" pitchFamily="18" charset="0"/>
              </a:rPr>
              <a:t>unius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phalangis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digiti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  <a:latin typeface="Cambria" pitchFamily="18" charset="0"/>
              </a:rPr>
              <a:t>tertii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manus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lateris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dextri</a:t>
            </a:r>
            <a:endParaRPr lang="cs-CZ" i="1" dirty="0" smtClean="0">
              <a:latin typeface="Cambria" pitchFamily="18" charset="0"/>
            </a:endParaRPr>
          </a:p>
          <a:p>
            <a:pPr lvl="1"/>
            <a:r>
              <a:rPr lang="cs-CZ" dirty="0">
                <a:latin typeface="Cambria" pitchFamily="18" charset="0"/>
              </a:rPr>
              <a:t>p</a:t>
            </a:r>
            <a:r>
              <a:rPr lang="cs-CZ" dirty="0" smtClean="0">
                <a:latin typeface="Cambria" pitchFamily="18" charset="0"/>
              </a:rPr>
              <a:t>říslovce</a:t>
            </a:r>
          </a:p>
          <a:p>
            <a:pPr lvl="3"/>
            <a:r>
              <a:rPr lang="cs-CZ" i="1" dirty="0" err="1" smtClean="0">
                <a:latin typeface="Cambria" pitchFamily="18" charset="0"/>
              </a:rPr>
              <a:t>Commotio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cerebri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solidFill>
                  <a:srgbClr val="FF0000"/>
                </a:solidFill>
                <a:latin typeface="Cambria" pitchFamily="18" charset="0"/>
              </a:rPr>
              <a:t>verisimiliter</a:t>
            </a:r>
            <a:endParaRPr lang="cs-CZ" i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lvl="3"/>
            <a:endParaRPr lang="cs-CZ" i="1" dirty="0" smtClean="0">
              <a:solidFill>
                <a:srgbClr val="FF0000"/>
              </a:solidFill>
              <a:latin typeface="Cambria" pitchFamily="18" charset="0"/>
            </a:endParaRPr>
          </a:p>
          <a:p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termíny z oblasti farmakologie, receptury</a:t>
            </a:r>
          </a:p>
          <a:p>
            <a:pPr lvl="1"/>
            <a:r>
              <a:rPr lang="cs-CZ" dirty="0">
                <a:latin typeface="Cambria" pitchFamily="18" charset="0"/>
              </a:rPr>
              <a:t>g</a:t>
            </a:r>
            <a:r>
              <a:rPr lang="cs-CZ" dirty="0" smtClean="0">
                <a:latin typeface="Cambria" pitchFamily="18" charset="0"/>
              </a:rPr>
              <a:t>ramatický rozsah obdobný jako v případě klinické terminologie</a:t>
            </a:r>
          </a:p>
          <a:p>
            <a:pPr lvl="1"/>
            <a:r>
              <a:rPr lang="cs-CZ" dirty="0">
                <a:latin typeface="Cambria" pitchFamily="18" charset="0"/>
              </a:rPr>
              <a:t>n</a:t>
            </a:r>
            <a:r>
              <a:rPr lang="cs-CZ" dirty="0" smtClean="0">
                <a:latin typeface="Cambria" pitchFamily="18" charset="0"/>
              </a:rPr>
              <a:t>avíc - slovesa (slovesné způsoby pro vyjádření výzvy)</a:t>
            </a:r>
          </a:p>
          <a:p>
            <a:pPr lvl="2"/>
            <a:r>
              <a:rPr lang="cs-CZ" dirty="0">
                <a:latin typeface="Cambria" pitchFamily="18" charset="0"/>
              </a:rPr>
              <a:t>v</a:t>
            </a:r>
            <a:r>
              <a:rPr lang="cs-CZ" dirty="0" smtClean="0">
                <a:latin typeface="Cambria" pitchFamily="18" charset="0"/>
              </a:rPr>
              <a:t> receptech (slouží ke komunikaci lékaře s lékárníkem)</a:t>
            </a:r>
          </a:p>
          <a:p>
            <a:pPr lvl="2"/>
            <a:r>
              <a:rPr lang="cs-CZ" dirty="0" smtClean="0">
                <a:latin typeface="Cambria" pitchFamily="18" charset="0"/>
              </a:rPr>
              <a:t>používají </a:t>
            </a:r>
            <a:r>
              <a:rPr lang="cs-CZ" dirty="0" smtClean="0">
                <a:latin typeface="Cambria" pitchFamily="18" charset="0"/>
              </a:rPr>
              <a:t>se v ustálených </a:t>
            </a:r>
            <a:r>
              <a:rPr lang="cs-CZ" dirty="0" smtClean="0">
                <a:latin typeface="Cambria" pitchFamily="18" charset="0"/>
              </a:rPr>
              <a:t>spojeních, </a:t>
            </a:r>
            <a:r>
              <a:rPr lang="cs-CZ" dirty="0" smtClean="0">
                <a:latin typeface="Cambria" pitchFamily="18" charset="0"/>
              </a:rPr>
              <a:t>které se často vypisují ve formě zkratek:</a:t>
            </a:r>
          </a:p>
          <a:p>
            <a:pPr lvl="3"/>
            <a:r>
              <a:rPr lang="cs-CZ" i="1" dirty="0" smtClean="0">
                <a:latin typeface="Cambria" pitchFamily="18" charset="0"/>
              </a:rPr>
              <a:t>M. f. </a:t>
            </a:r>
            <a:r>
              <a:rPr lang="cs-CZ" i="1" dirty="0" err="1" smtClean="0">
                <a:latin typeface="Cambria" pitchFamily="18" charset="0"/>
              </a:rPr>
              <a:t>ung</a:t>
            </a:r>
            <a:r>
              <a:rPr lang="cs-CZ" i="1" dirty="0" smtClean="0">
                <a:latin typeface="Cambria" pitchFamily="18" charset="0"/>
              </a:rPr>
              <a:t>. = Misce </a:t>
            </a:r>
            <a:r>
              <a:rPr lang="cs-CZ" i="1" dirty="0" err="1" smtClean="0">
                <a:latin typeface="Cambria" pitchFamily="18" charset="0"/>
              </a:rPr>
              <a:t>fiat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unguentum</a:t>
            </a:r>
            <a:r>
              <a:rPr lang="cs-CZ" i="1" dirty="0">
                <a:latin typeface="Cambr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688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Výslovnost latinských hlásek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latinské dvojhlásky</a:t>
            </a:r>
          </a:p>
          <a:p>
            <a:pPr lvl="1"/>
            <a:r>
              <a:rPr lang="cs-CZ" sz="3200" b="1" dirty="0" err="1" smtClean="0">
                <a:latin typeface="Cambria" pitchFamily="18" charset="0"/>
              </a:rPr>
              <a:t>ae</a:t>
            </a:r>
            <a:r>
              <a:rPr lang="cs-CZ" sz="3200" b="1" dirty="0" smtClean="0">
                <a:latin typeface="Cambria" pitchFamily="18" charset="0"/>
              </a:rPr>
              <a:t>, </a:t>
            </a:r>
            <a:r>
              <a:rPr lang="cs-CZ" sz="3200" b="1" dirty="0" err="1" smtClean="0">
                <a:latin typeface="Cambria" pitchFamily="18" charset="0"/>
              </a:rPr>
              <a:t>oe</a:t>
            </a:r>
            <a:endParaRPr lang="cs-CZ" sz="3200" b="1" dirty="0" smtClean="0">
              <a:latin typeface="Cambria" pitchFamily="18" charset="0"/>
            </a:endParaRPr>
          </a:p>
          <a:p>
            <a:pPr lvl="2"/>
            <a:r>
              <a:rPr lang="cs-CZ" dirty="0" smtClean="0">
                <a:latin typeface="Cambria" pitchFamily="18" charset="0"/>
              </a:rPr>
              <a:t>vyslovují se </a:t>
            </a:r>
            <a:r>
              <a:rPr lang="en-US" sz="2800" dirty="0" smtClean="0">
                <a:latin typeface="Cambria" pitchFamily="18" charset="0"/>
              </a:rPr>
              <a:t>[</a:t>
            </a:r>
            <a:r>
              <a:rPr lang="cs-CZ" sz="2800" dirty="0" smtClean="0">
                <a:latin typeface="Cambria" pitchFamily="18" charset="0"/>
              </a:rPr>
              <a:t>é</a:t>
            </a:r>
            <a:r>
              <a:rPr lang="en-US" sz="2800" dirty="0" smtClean="0">
                <a:latin typeface="Cambria" pitchFamily="18" charset="0"/>
              </a:rPr>
              <a:t>]</a:t>
            </a:r>
            <a:r>
              <a:rPr lang="cs-CZ" dirty="0" smtClean="0">
                <a:latin typeface="Cambria" pitchFamily="18" charset="0"/>
              </a:rPr>
              <a:t>, např.</a:t>
            </a:r>
          </a:p>
          <a:p>
            <a:pPr lvl="3"/>
            <a:r>
              <a:rPr lang="cs-CZ" i="1" dirty="0" err="1">
                <a:latin typeface="Cambria" pitchFamily="18" charset="0"/>
              </a:rPr>
              <a:t>a</a:t>
            </a:r>
            <a:r>
              <a:rPr lang="cs-CZ" i="1" dirty="0" err="1" smtClean="0">
                <a:latin typeface="Cambria" pitchFamily="18" charset="0"/>
              </a:rPr>
              <a:t>naemia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vēna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portae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vertebrae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anose="02040503050406030204" pitchFamily="18" charset="0"/>
              </a:rPr>
              <a:t>lumbālēs</a:t>
            </a:r>
            <a:endParaRPr lang="cs-CZ" i="1" dirty="0" smtClean="0">
              <a:latin typeface="Cambria" pitchFamily="18" charset="0"/>
            </a:endParaRPr>
          </a:p>
          <a:p>
            <a:pPr lvl="3"/>
            <a:r>
              <a:rPr lang="cs-CZ" i="1" dirty="0" err="1" smtClean="0">
                <a:latin typeface="Cambria" pitchFamily="18" charset="0"/>
              </a:rPr>
              <a:t>oed</a:t>
            </a:r>
            <a:r>
              <a:rPr lang="cs-CZ" i="1" dirty="0" err="1">
                <a:latin typeface="Cambria" panose="02040503050406030204" pitchFamily="18" charset="0"/>
              </a:rPr>
              <a:t>ē</a:t>
            </a:r>
            <a:r>
              <a:rPr lang="cs-CZ" i="1" dirty="0" err="1" smtClean="0">
                <a:latin typeface="Cambria" pitchFamily="18" charset="0"/>
              </a:rPr>
              <a:t>ma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oesophagus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lagoena</a:t>
            </a:r>
            <a:endParaRPr lang="cs-CZ" i="1" dirty="0" smtClean="0">
              <a:latin typeface="Cambria" pitchFamily="18" charset="0"/>
            </a:endParaRPr>
          </a:p>
          <a:p>
            <a:pPr marL="868680" lvl="3" indent="0">
              <a:buNone/>
            </a:pPr>
            <a:endParaRPr lang="cs-CZ" i="1" dirty="0">
              <a:latin typeface="Cambria" pitchFamily="18" charset="0"/>
            </a:endParaRPr>
          </a:p>
          <a:p>
            <a:pPr lvl="1"/>
            <a:r>
              <a:rPr lang="cs-CZ" sz="3200" b="1" dirty="0" err="1">
                <a:latin typeface="Cambria" pitchFamily="18" charset="0"/>
              </a:rPr>
              <a:t>o</a:t>
            </a:r>
            <a:r>
              <a:rPr lang="cs-CZ" sz="3200" b="1" dirty="0" err="1" smtClean="0">
                <a:latin typeface="Cambria" pitchFamily="18" charset="0"/>
              </a:rPr>
              <a:t>ē</a:t>
            </a:r>
            <a:r>
              <a:rPr lang="cs-CZ" dirty="0" smtClean="0">
                <a:latin typeface="Cambria" pitchFamily="18" charset="0"/>
              </a:rPr>
              <a:t> na konci slov</a:t>
            </a:r>
          </a:p>
          <a:p>
            <a:pPr lvl="2"/>
            <a:r>
              <a:rPr lang="cs-CZ" dirty="0" smtClean="0">
                <a:latin typeface="Cambria" pitchFamily="18" charset="0"/>
              </a:rPr>
              <a:t>! není dvojhláska, tudíž se každá samohláska musí vyslovit zvlášť </a:t>
            </a:r>
            <a:r>
              <a:rPr lang="en-US" dirty="0" smtClean="0">
                <a:latin typeface="Cambria" pitchFamily="18" charset="0"/>
              </a:rPr>
              <a:t>[</a:t>
            </a:r>
            <a:r>
              <a:rPr lang="cs-CZ" dirty="0" err="1" smtClean="0">
                <a:latin typeface="Cambria" pitchFamily="18" charset="0"/>
              </a:rPr>
              <a:t>oé</a:t>
            </a:r>
            <a:r>
              <a:rPr lang="en-US" dirty="0" smtClean="0">
                <a:latin typeface="Cambria" pitchFamily="18" charset="0"/>
              </a:rPr>
              <a:t>]</a:t>
            </a:r>
            <a:r>
              <a:rPr lang="cs-CZ" dirty="0" smtClean="0">
                <a:latin typeface="Cambria" pitchFamily="18" charset="0"/>
              </a:rPr>
              <a:t>, např.</a:t>
            </a:r>
          </a:p>
          <a:p>
            <a:pPr lvl="3"/>
            <a:r>
              <a:rPr lang="cs-CZ" i="1" dirty="0" err="1">
                <a:latin typeface="Cambria" pitchFamily="18" charset="0"/>
              </a:rPr>
              <a:t>diploē</a:t>
            </a:r>
            <a:r>
              <a:rPr lang="cs-CZ" i="1" dirty="0">
                <a:latin typeface="Cambria" pitchFamily="18" charset="0"/>
              </a:rPr>
              <a:t>, </a:t>
            </a:r>
            <a:r>
              <a:rPr lang="cs-CZ" i="1" dirty="0" err="1">
                <a:latin typeface="Cambria" pitchFamily="18" charset="0"/>
              </a:rPr>
              <a:t>apnoē</a:t>
            </a:r>
            <a:endParaRPr lang="cs-CZ" i="1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41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Výslovnost latinských </a:t>
            </a:r>
            <a:r>
              <a:rPr lang="cs-CZ" dirty="0" smtClean="0">
                <a:latin typeface="Cambria" pitchFamily="18" charset="0"/>
              </a:rPr>
              <a:t>hlásek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l</a:t>
            </a:r>
            <a:r>
              <a:rPr lang="cs-CZ" dirty="0" smtClean="0">
                <a:latin typeface="Cambria" pitchFamily="18" charset="0"/>
              </a:rPr>
              <a:t>atinské souhlásky</a:t>
            </a:r>
          </a:p>
          <a:p>
            <a:pPr lvl="1"/>
            <a:r>
              <a:rPr lang="cs-CZ" sz="3200" b="1" dirty="0">
                <a:latin typeface="Cambria" pitchFamily="18" charset="0"/>
              </a:rPr>
              <a:t>c</a:t>
            </a:r>
            <a:r>
              <a:rPr lang="cs-CZ" sz="3200" dirty="0" smtClean="0">
                <a:latin typeface="Cambria" pitchFamily="18" charset="0"/>
              </a:rPr>
              <a:t> </a:t>
            </a:r>
          </a:p>
          <a:p>
            <a:pPr lvl="2"/>
            <a:r>
              <a:rPr lang="cs-CZ" sz="2400" dirty="0">
                <a:latin typeface="Cambria" pitchFamily="18" charset="0"/>
              </a:rPr>
              <a:t>v</a:t>
            </a:r>
            <a:r>
              <a:rPr lang="cs-CZ" sz="2400" dirty="0" smtClean="0">
                <a:latin typeface="Cambria" pitchFamily="18" charset="0"/>
              </a:rPr>
              <a:t>yslovuje se jako </a:t>
            </a:r>
            <a:r>
              <a:rPr lang="en-US" sz="2800" dirty="0" smtClean="0">
                <a:latin typeface="Cambria" pitchFamily="18" charset="0"/>
              </a:rPr>
              <a:t>[</a:t>
            </a:r>
            <a:r>
              <a:rPr lang="cs-CZ" sz="2800" dirty="0" smtClean="0">
                <a:latin typeface="Cambria" pitchFamily="18" charset="0"/>
              </a:rPr>
              <a:t>k</a:t>
            </a:r>
            <a:r>
              <a:rPr lang="en-US" sz="2800" dirty="0" smtClean="0">
                <a:latin typeface="Cambria" pitchFamily="18" charset="0"/>
              </a:rPr>
              <a:t>]</a:t>
            </a:r>
            <a:r>
              <a:rPr lang="cs-CZ" sz="2400" dirty="0" smtClean="0">
                <a:latin typeface="Cambria" pitchFamily="18" charset="0"/>
              </a:rPr>
              <a:t>, pokud:</a:t>
            </a:r>
          </a:p>
          <a:p>
            <a:pPr lvl="3"/>
            <a:r>
              <a:rPr lang="cs-CZ" sz="2000" dirty="0">
                <a:latin typeface="Cambria" pitchFamily="18" charset="0"/>
              </a:rPr>
              <a:t>z</a:t>
            </a:r>
            <a:r>
              <a:rPr lang="cs-CZ" sz="2000" dirty="0" smtClean="0">
                <a:latin typeface="Cambria" pitchFamily="18" charset="0"/>
              </a:rPr>
              <a:t>a ním následuje </a:t>
            </a:r>
            <a:r>
              <a:rPr lang="cs-CZ" sz="2000" b="1" i="1" dirty="0" smtClean="0">
                <a:latin typeface="Cambria" pitchFamily="18" charset="0"/>
              </a:rPr>
              <a:t>a, o, u</a:t>
            </a:r>
            <a:r>
              <a:rPr lang="cs-CZ" sz="2000" dirty="0" smtClean="0">
                <a:latin typeface="Cambria" pitchFamily="18" charset="0"/>
              </a:rPr>
              <a:t>: </a:t>
            </a:r>
            <a:r>
              <a:rPr lang="cs-CZ" sz="2000" i="1" dirty="0" err="1" smtClean="0">
                <a:latin typeface="Cambria" pitchFamily="18" charset="0"/>
              </a:rPr>
              <a:t>scapula</a:t>
            </a:r>
            <a:r>
              <a:rPr lang="cs-CZ" sz="2000" i="1" dirty="0" smtClean="0">
                <a:latin typeface="Cambria" pitchFamily="18" charset="0"/>
              </a:rPr>
              <a:t>, </a:t>
            </a:r>
            <a:r>
              <a:rPr lang="cs-CZ" sz="2000" i="1" dirty="0" err="1">
                <a:latin typeface="Cambria" pitchFamily="18" charset="0"/>
              </a:rPr>
              <a:t>scabiēs</a:t>
            </a:r>
            <a:endParaRPr lang="cs-CZ" sz="2000" b="1" i="1" dirty="0" smtClean="0">
              <a:latin typeface="Cambria" pitchFamily="18" charset="0"/>
            </a:endParaRPr>
          </a:p>
          <a:p>
            <a:pPr lvl="3"/>
            <a:r>
              <a:rPr lang="cs-CZ" sz="2000" dirty="0">
                <a:latin typeface="Cambria" pitchFamily="18" charset="0"/>
              </a:rPr>
              <a:t>z</a:t>
            </a:r>
            <a:r>
              <a:rPr lang="cs-CZ" sz="2000" dirty="0" smtClean="0">
                <a:latin typeface="Cambria" pitchFamily="18" charset="0"/>
              </a:rPr>
              <a:t>a ním následuje souhláska: </a:t>
            </a:r>
            <a:r>
              <a:rPr lang="cs-CZ" sz="2000" i="1" dirty="0" err="1" smtClean="0">
                <a:latin typeface="Cambria" pitchFamily="18" charset="0"/>
              </a:rPr>
              <a:t>cr</a:t>
            </a:r>
            <a:r>
              <a:rPr lang="cs-CZ" sz="2000" i="1" dirty="0" err="1">
                <a:latin typeface="Cambria" panose="02040503050406030204" pitchFamily="18" charset="0"/>
              </a:rPr>
              <a:t>ā</a:t>
            </a:r>
            <a:r>
              <a:rPr lang="cs-CZ" sz="2000" i="1" dirty="0" err="1" smtClean="0">
                <a:latin typeface="Cambria" pitchFamily="18" charset="0"/>
              </a:rPr>
              <a:t>nium</a:t>
            </a:r>
            <a:r>
              <a:rPr lang="cs-CZ" sz="2000" i="1" dirty="0" smtClean="0">
                <a:latin typeface="Cambria" pitchFamily="18" charset="0"/>
              </a:rPr>
              <a:t>,  </a:t>
            </a:r>
            <a:r>
              <a:rPr lang="cs-CZ" sz="2000" i="1" dirty="0" err="1" smtClean="0">
                <a:latin typeface="Cambria" pitchFamily="18" charset="0"/>
              </a:rPr>
              <a:t>vulnus</a:t>
            </a:r>
            <a:r>
              <a:rPr lang="cs-CZ" sz="2000" i="1" dirty="0" smtClean="0">
                <a:latin typeface="Cambria" pitchFamily="18" charset="0"/>
              </a:rPr>
              <a:t> </a:t>
            </a:r>
            <a:r>
              <a:rPr lang="cs-CZ" sz="2000" i="1" dirty="0" err="1">
                <a:latin typeface="Cambria" pitchFamily="18" charset="0"/>
              </a:rPr>
              <a:t>sclopetārium</a:t>
            </a:r>
            <a:endParaRPr lang="cs-CZ" sz="2000" i="1" dirty="0" smtClean="0">
              <a:latin typeface="Cambria" pitchFamily="18" charset="0"/>
            </a:endParaRPr>
          </a:p>
          <a:p>
            <a:pPr lvl="3"/>
            <a:r>
              <a:rPr lang="cs-CZ" sz="2000" dirty="0">
                <a:latin typeface="Cambria" pitchFamily="18" charset="0"/>
              </a:rPr>
              <a:t>j</a:t>
            </a:r>
            <a:r>
              <a:rPr lang="cs-CZ" sz="2000" dirty="0" smtClean="0">
                <a:latin typeface="Cambria" pitchFamily="18" charset="0"/>
              </a:rPr>
              <a:t>e na konci slova: </a:t>
            </a:r>
            <a:r>
              <a:rPr lang="cs-CZ" sz="2000" i="1" dirty="0" err="1" smtClean="0">
                <a:latin typeface="Cambria" pitchFamily="18" charset="0"/>
              </a:rPr>
              <a:t>lac</a:t>
            </a:r>
            <a:endParaRPr lang="cs-CZ" sz="2000" i="1" dirty="0" smtClean="0">
              <a:latin typeface="Cambria" pitchFamily="18" charset="0"/>
            </a:endParaRPr>
          </a:p>
          <a:p>
            <a:pPr lvl="2"/>
            <a:endParaRPr lang="cs-CZ" i="1" dirty="0" smtClean="0">
              <a:latin typeface="Cambria" pitchFamily="18" charset="0"/>
            </a:endParaRPr>
          </a:p>
          <a:p>
            <a:pPr lvl="2"/>
            <a:r>
              <a:rPr lang="cs-CZ" sz="2400" dirty="0" smtClean="0">
                <a:latin typeface="Cambria" pitchFamily="18" charset="0"/>
              </a:rPr>
              <a:t>vyslovuje se jako </a:t>
            </a:r>
            <a:r>
              <a:rPr lang="en-US" sz="2800" dirty="0" smtClean="0">
                <a:latin typeface="Cambria" pitchFamily="18" charset="0"/>
              </a:rPr>
              <a:t>[</a:t>
            </a:r>
            <a:r>
              <a:rPr lang="cs-CZ" sz="2800" dirty="0" smtClean="0">
                <a:latin typeface="Cambria" pitchFamily="18" charset="0"/>
              </a:rPr>
              <a:t>c</a:t>
            </a:r>
            <a:r>
              <a:rPr lang="en-US" sz="2800" dirty="0" smtClean="0">
                <a:latin typeface="Cambria" pitchFamily="18" charset="0"/>
              </a:rPr>
              <a:t>]</a:t>
            </a:r>
            <a:r>
              <a:rPr lang="cs-CZ" sz="2400" dirty="0" smtClean="0">
                <a:latin typeface="Cambria" pitchFamily="18" charset="0"/>
              </a:rPr>
              <a:t>, pokud:</a:t>
            </a:r>
          </a:p>
          <a:p>
            <a:pPr lvl="3"/>
            <a:r>
              <a:rPr lang="cs-CZ" sz="2000" dirty="0">
                <a:latin typeface="Cambria" pitchFamily="18" charset="0"/>
              </a:rPr>
              <a:t>z</a:t>
            </a:r>
            <a:r>
              <a:rPr lang="cs-CZ" sz="2000" dirty="0" smtClean="0">
                <a:latin typeface="Cambria" pitchFamily="18" charset="0"/>
              </a:rPr>
              <a:t>a ním následuje vyslovované </a:t>
            </a:r>
            <a:r>
              <a:rPr lang="en-US" sz="2000" dirty="0" smtClean="0">
                <a:latin typeface="Cambria" pitchFamily="18" charset="0"/>
              </a:rPr>
              <a:t>[</a:t>
            </a:r>
            <a:r>
              <a:rPr lang="cs-CZ" sz="2000" dirty="0" smtClean="0">
                <a:latin typeface="Cambria" pitchFamily="18" charset="0"/>
              </a:rPr>
              <a:t>e/é</a:t>
            </a:r>
            <a:r>
              <a:rPr lang="en-US" sz="2000" dirty="0" smtClean="0">
                <a:latin typeface="Cambria" pitchFamily="18" charset="0"/>
              </a:rPr>
              <a:t>]</a:t>
            </a:r>
            <a:r>
              <a:rPr lang="cs-CZ" sz="2000" dirty="0" smtClean="0">
                <a:latin typeface="Cambria" pitchFamily="18" charset="0"/>
              </a:rPr>
              <a:t> nebo</a:t>
            </a:r>
            <a:r>
              <a:rPr lang="en-US" sz="2000" dirty="0" smtClean="0">
                <a:latin typeface="Cambria" pitchFamily="18" charset="0"/>
              </a:rPr>
              <a:t> [</a:t>
            </a:r>
            <a:r>
              <a:rPr lang="cs-CZ" sz="2000" dirty="0" smtClean="0">
                <a:latin typeface="Cambria" pitchFamily="18" charset="0"/>
              </a:rPr>
              <a:t>i/í</a:t>
            </a:r>
            <a:r>
              <a:rPr lang="en-US" sz="2000" dirty="0" smtClean="0">
                <a:latin typeface="Cambria" pitchFamily="18" charset="0"/>
              </a:rPr>
              <a:t>]</a:t>
            </a:r>
            <a:r>
              <a:rPr lang="cs-CZ" sz="2000" dirty="0" smtClean="0">
                <a:latin typeface="Cambria" pitchFamily="18" charset="0"/>
              </a:rPr>
              <a:t>, zapsané jako           	</a:t>
            </a:r>
            <a:r>
              <a:rPr lang="cs-CZ" sz="2000" i="1" dirty="0" smtClean="0">
                <a:latin typeface="Cambria" pitchFamily="18" charset="0"/>
              </a:rPr>
              <a:t>e, </a:t>
            </a:r>
            <a:r>
              <a:rPr lang="cs-CZ" sz="2000" i="1" dirty="0" err="1">
                <a:latin typeface="Cambria" pitchFamily="18" charset="0"/>
              </a:rPr>
              <a:t>ae</a:t>
            </a:r>
            <a:r>
              <a:rPr lang="cs-CZ" sz="2000" i="1" dirty="0">
                <a:latin typeface="Cambria" pitchFamily="18" charset="0"/>
              </a:rPr>
              <a:t>, </a:t>
            </a:r>
            <a:r>
              <a:rPr lang="cs-CZ" sz="2000" i="1" dirty="0" err="1" smtClean="0">
                <a:latin typeface="Cambria" pitchFamily="18" charset="0"/>
              </a:rPr>
              <a:t>oe</a:t>
            </a:r>
            <a:r>
              <a:rPr lang="cs-CZ" sz="2000" i="1" dirty="0" smtClean="0">
                <a:latin typeface="Cambria" pitchFamily="18" charset="0"/>
              </a:rPr>
              <a:t>, i, y</a:t>
            </a:r>
          </a:p>
          <a:p>
            <a:pPr lvl="3"/>
            <a:r>
              <a:rPr lang="cs-CZ" sz="2000" i="1" dirty="0" err="1" smtClean="0">
                <a:latin typeface="Cambria" pitchFamily="18" charset="0"/>
              </a:rPr>
              <a:t>cerv</a:t>
            </a:r>
            <a:r>
              <a:rPr lang="cs-CZ" sz="2000" i="1" dirty="0" err="1">
                <a:latin typeface="Cambria" panose="02040503050406030204" pitchFamily="18" charset="0"/>
              </a:rPr>
              <a:t>ī</a:t>
            </a:r>
            <a:r>
              <a:rPr lang="cs-CZ" sz="2000" i="1" dirty="0" err="1" smtClean="0">
                <a:latin typeface="Cambria" pitchFamily="18" charset="0"/>
              </a:rPr>
              <a:t>x</a:t>
            </a:r>
            <a:r>
              <a:rPr lang="cs-CZ" sz="2000" i="1" dirty="0">
                <a:latin typeface="Cambria" pitchFamily="18" charset="0"/>
              </a:rPr>
              <a:t> </a:t>
            </a:r>
            <a:r>
              <a:rPr lang="cs-CZ" sz="2000" i="1" dirty="0" err="1">
                <a:latin typeface="Cambria" pitchFamily="18" charset="0"/>
              </a:rPr>
              <a:t>uterī</a:t>
            </a:r>
            <a:r>
              <a:rPr lang="cs-CZ" sz="2000" i="1" dirty="0">
                <a:latin typeface="Cambria" pitchFamily="18" charset="0"/>
              </a:rPr>
              <a:t>, </a:t>
            </a:r>
            <a:r>
              <a:rPr lang="cs-CZ" sz="2000" i="1" dirty="0" err="1">
                <a:latin typeface="Cambria" pitchFamily="18" charset="0"/>
              </a:rPr>
              <a:t>intestīnum</a:t>
            </a:r>
            <a:r>
              <a:rPr lang="cs-CZ" sz="2000" i="1" dirty="0">
                <a:latin typeface="Cambria" pitchFamily="18" charset="0"/>
              </a:rPr>
              <a:t> </a:t>
            </a:r>
            <a:r>
              <a:rPr lang="cs-CZ" sz="2000" i="1" dirty="0" err="1" smtClean="0">
                <a:latin typeface="Cambria" pitchFamily="18" charset="0"/>
              </a:rPr>
              <a:t>caecum</a:t>
            </a:r>
            <a:r>
              <a:rPr lang="cs-CZ" sz="2000" i="1" dirty="0" smtClean="0">
                <a:latin typeface="Cambria" pitchFamily="18" charset="0"/>
              </a:rPr>
              <a:t>, </a:t>
            </a:r>
            <a:r>
              <a:rPr lang="cs-CZ" sz="2000" i="1" dirty="0" err="1" smtClean="0">
                <a:latin typeface="Cambria" pitchFamily="18" charset="0"/>
              </a:rPr>
              <a:t>coeliakia</a:t>
            </a:r>
            <a:r>
              <a:rPr lang="cs-CZ" sz="2000" i="1" dirty="0" smtClean="0">
                <a:latin typeface="Cambria" pitchFamily="18" charset="0"/>
              </a:rPr>
              <a:t>, </a:t>
            </a:r>
            <a:r>
              <a:rPr lang="cs-CZ" sz="2000" i="1" dirty="0" err="1" smtClean="0">
                <a:latin typeface="Cambria" pitchFamily="18" charset="0"/>
              </a:rPr>
              <a:t>suspīci</a:t>
            </a:r>
            <a:r>
              <a:rPr lang="cs-CZ" sz="2000" i="1" dirty="0" err="1">
                <a:latin typeface="Cambria" panose="02040503050406030204" pitchFamily="18" charset="0"/>
              </a:rPr>
              <a:t>ō</a:t>
            </a:r>
            <a:r>
              <a:rPr lang="cs-CZ" sz="2000" i="1" dirty="0" smtClean="0">
                <a:latin typeface="Cambria" pitchFamily="18" charset="0"/>
              </a:rPr>
              <a:t>, </a:t>
            </a:r>
            <a:r>
              <a:rPr lang="cs-CZ" sz="2000" i="1" dirty="0" err="1" smtClean="0">
                <a:latin typeface="Cambria" pitchFamily="18" charset="0"/>
              </a:rPr>
              <a:t>cystis</a:t>
            </a:r>
            <a:endParaRPr lang="cs-CZ" sz="2000" i="1" dirty="0" smtClean="0">
              <a:latin typeface="Cambria" pitchFamily="18" charset="0"/>
            </a:endParaRPr>
          </a:p>
          <a:p>
            <a:pPr lvl="3"/>
            <a:endParaRPr lang="cs-CZ" sz="2000" dirty="0" smtClean="0"/>
          </a:p>
          <a:p>
            <a:pPr lvl="3"/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01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Výslovnost latinských hlásek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Cambria" pitchFamily="18" charset="0"/>
              </a:rPr>
              <a:t>l</a:t>
            </a:r>
            <a:r>
              <a:rPr lang="cs-CZ" dirty="0" smtClean="0">
                <a:latin typeface="Cambria" pitchFamily="18" charset="0"/>
              </a:rPr>
              <a:t>atinské souhlásky</a:t>
            </a:r>
          </a:p>
          <a:p>
            <a:pPr lvl="1"/>
            <a:r>
              <a:rPr lang="cs-CZ" sz="3200" b="1" dirty="0">
                <a:latin typeface="Cambria" pitchFamily="18" charset="0"/>
              </a:rPr>
              <a:t>s</a:t>
            </a:r>
            <a:endParaRPr lang="cs-CZ" sz="3200" b="1" dirty="0" smtClean="0">
              <a:latin typeface="Cambria" pitchFamily="18" charset="0"/>
            </a:endParaRPr>
          </a:p>
          <a:p>
            <a:pPr lvl="2"/>
            <a:r>
              <a:rPr lang="cs-CZ" sz="2200" dirty="0" smtClean="0">
                <a:latin typeface="Cambria" pitchFamily="18" charset="0"/>
              </a:rPr>
              <a:t>vyslovuje se </a:t>
            </a:r>
            <a:r>
              <a:rPr lang="en-US" sz="2200" dirty="0" smtClean="0">
                <a:latin typeface="Cambria" pitchFamily="18" charset="0"/>
              </a:rPr>
              <a:t>[</a:t>
            </a:r>
            <a:r>
              <a:rPr lang="cs-CZ" sz="2200" dirty="0" smtClean="0">
                <a:latin typeface="Cambria" pitchFamily="18" charset="0"/>
              </a:rPr>
              <a:t>z</a:t>
            </a:r>
            <a:r>
              <a:rPr lang="en-US" sz="2200" dirty="0" smtClean="0">
                <a:latin typeface="Cambria" pitchFamily="18" charset="0"/>
              </a:rPr>
              <a:t>]</a:t>
            </a:r>
            <a:r>
              <a:rPr lang="cs-CZ" sz="2200" dirty="0" smtClean="0">
                <a:latin typeface="Cambria" pitchFamily="18" charset="0"/>
              </a:rPr>
              <a:t>, pokud:</a:t>
            </a:r>
          </a:p>
          <a:p>
            <a:pPr lvl="3"/>
            <a:r>
              <a:rPr lang="cs-CZ" sz="1900" dirty="0">
                <a:latin typeface="Cambria" pitchFamily="18" charset="0"/>
              </a:rPr>
              <a:t>s</a:t>
            </a:r>
            <a:r>
              <a:rPr lang="cs-CZ" sz="1900" dirty="0" smtClean="0">
                <a:latin typeface="Cambria" pitchFamily="18" charset="0"/>
              </a:rPr>
              <a:t>e vyskytuje uprostřed slova mezi dvěma samohláskami, např.</a:t>
            </a:r>
          </a:p>
          <a:p>
            <a:pPr lvl="4"/>
            <a:r>
              <a:rPr lang="cs-CZ" sz="1900" i="1" dirty="0">
                <a:latin typeface="Cambria" pitchFamily="18" charset="0"/>
              </a:rPr>
              <a:t>o</a:t>
            </a:r>
            <a:r>
              <a:rPr lang="cs-CZ" sz="1900" i="1" dirty="0" smtClean="0">
                <a:latin typeface="Cambria" pitchFamily="18" charset="0"/>
              </a:rPr>
              <a:t>s </a:t>
            </a:r>
            <a:r>
              <a:rPr lang="cs-CZ" sz="1900" i="1" dirty="0" err="1" smtClean="0">
                <a:latin typeface="Cambria" pitchFamily="18" charset="0"/>
              </a:rPr>
              <a:t>nās</a:t>
            </a:r>
            <a:r>
              <a:rPr lang="cs-CZ" sz="1900" i="1" dirty="0" err="1">
                <a:latin typeface="Cambria" panose="02040503050406030204" pitchFamily="18" charset="0"/>
              </a:rPr>
              <a:t>ā</a:t>
            </a:r>
            <a:r>
              <a:rPr lang="cs-CZ" sz="1900" i="1" dirty="0" err="1" smtClean="0">
                <a:latin typeface="Cambria" pitchFamily="18" charset="0"/>
              </a:rPr>
              <a:t>le</a:t>
            </a:r>
            <a:r>
              <a:rPr lang="cs-CZ" sz="1900" i="1" dirty="0" smtClean="0">
                <a:latin typeface="Cambria" pitchFamily="18" charset="0"/>
              </a:rPr>
              <a:t>, </a:t>
            </a:r>
            <a:r>
              <a:rPr lang="cs-CZ" sz="1900" i="1" dirty="0" err="1" smtClean="0">
                <a:latin typeface="Cambria" pitchFamily="18" charset="0"/>
              </a:rPr>
              <a:t>adhaesiōn</a:t>
            </a:r>
            <a:r>
              <a:rPr lang="cs-CZ" sz="1900" i="1" dirty="0" err="1">
                <a:latin typeface="Cambria" panose="02040503050406030204" pitchFamily="18" charset="0"/>
              </a:rPr>
              <a:t>ē</a:t>
            </a:r>
            <a:r>
              <a:rPr lang="cs-CZ" sz="1900" i="1" dirty="0" err="1" smtClean="0">
                <a:latin typeface="Cambria" pitchFamily="18" charset="0"/>
              </a:rPr>
              <a:t>s</a:t>
            </a:r>
            <a:r>
              <a:rPr lang="cs-CZ" sz="1900" i="1" dirty="0" smtClean="0">
                <a:latin typeface="Cambria" pitchFamily="18" charset="0"/>
              </a:rPr>
              <a:t>, </a:t>
            </a:r>
            <a:r>
              <a:rPr lang="cs-CZ" sz="1900" i="1" dirty="0" err="1" smtClean="0">
                <a:latin typeface="Cambria" pitchFamily="18" charset="0"/>
              </a:rPr>
              <a:t>mesencephalon</a:t>
            </a:r>
            <a:endParaRPr lang="cs-CZ" sz="1900" i="1" dirty="0" smtClean="0">
              <a:latin typeface="Cambria" pitchFamily="18" charset="0"/>
            </a:endParaRPr>
          </a:p>
          <a:p>
            <a:pPr lvl="3"/>
            <a:r>
              <a:rPr lang="cs-CZ" sz="1900" dirty="0">
                <a:latin typeface="Cambria" pitchFamily="18" charset="0"/>
              </a:rPr>
              <a:t>t</a:t>
            </a:r>
            <a:r>
              <a:rPr lang="cs-CZ" sz="1900" dirty="0" smtClean="0">
                <a:latin typeface="Cambria" pitchFamily="18" charset="0"/>
              </a:rPr>
              <a:t>omuto grafému předchází samohláska a za ním následuje </a:t>
            </a:r>
            <a:r>
              <a:rPr lang="cs-CZ" sz="1900" i="1" dirty="0" smtClean="0">
                <a:latin typeface="Cambria" pitchFamily="18" charset="0"/>
              </a:rPr>
              <a:t>m</a:t>
            </a:r>
            <a:r>
              <a:rPr lang="cs-CZ" sz="1900" dirty="0" smtClean="0">
                <a:latin typeface="Cambria" pitchFamily="18" charset="0"/>
              </a:rPr>
              <a:t>, např.</a:t>
            </a:r>
          </a:p>
          <a:p>
            <a:pPr lvl="4"/>
            <a:r>
              <a:rPr lang="cs-CZ" sz="1900" i="1" dirty="0" smtClean="0">
                <a:latin typeface="Cambria" pitchFamily="18" charset="0"/>
              </a:rPr>
              <a:t>plasma, </a:t>
            </a:r>
            <a:r>
              <a:rPr lang="cs-CZ" sz="1900" i="1" dirty="0" err="1" smtClean="0">
                <a:latin typeface="Cambria" panose="02040503050406030204" pitchFamily="18" charset="0"/>
              </a:rPr>
              <a:t>ī</a:t>
            </a:r>
            <a:r>
              <a:rPr lang="cs-CZ" sz="1900" i="1" dirty="0" err="1">
                <a:latin typeface="Cambria" pitchFamily="18" charset="0"/>
              </a:rPr>
              <a:t>nfantīlismus</a:t>
            </a:r>
            <a:r>
              <a:rPr lang="cs-CZ" sz="1900" i="1" dirty="0" smtClean="0">
                <a:latin typeface="Cambria" pitchFamily="18" charset="0"/>
              </a:rPr>
              <a:t>, aneurysma</a:t>
            </a:r>
          </a:p>
          <a:p>
            <a:pPr lvl="3"/>
            <a:r>
              <a:rPr lang="cs-CZ" sz="1900" dirty="0">
                <a:latin typeface="Cambria" pitchFamily="18" charset="0"/>
              </a:rPr>
              <a:t>n</a:t>
            </a:r>
            <a:r>
              <a:rPr lang="cs-CZ" sz="1900" dirty="0" smtClean="0">
                <a:latin typeface="Cambria" pitchFamily="18" charset="0"/>
              </a:rPr>
              <a:t>ásleduje po grafémech </a:t>
            </a:r>
            <a:r>
              <a:rPr lang="cs-CZ" sz="1900" i="1" dirty="0" smtClean="0">
                <a:latin typeface="Cambria" pitchFamily="18" charset="0"/>
              </a:rPr>
              <a:t>l, r,</a:t>
            </a:r>
            <a:r>
              <a:rPr lang="cs-CZ" sz="1900" dirty="0" smtClean="0">
                <a:latin typeface="Cambria" pitchFamily="18" charset="0"/>
              </a:rPr>
              <a:t> nebo </a:t>
            </a:r>
            <a:r>
              <a:rPr lang="cs-CZ" sz="1900" i="1" dirty="0" smtClean="0">
                <a:latin typeface="Cambria" pitchFamily="18" charset="0"/>
              </a:rPr>
              <a:t>n</a:t>
            </a:r>
            <a:r>
              <a:rPr lang="cs-CZ" sz="1900" dirty="0" smtClean="0">
                <a:latin typeface="Cambria" pitchFamily="18" charset="0"/>
              </a:rPr>
              <a:t>, např.</a:t>
            </a:r>
          </a:p>
          <a:p>
            <a:pPr lvl="4"/>
            <a:r>
              <a:rPr lang="cs-CZ" sz="1900" i="1" dirty="0" err="1">
                <a:latin typeface="Cambria" pitchFamily="18" charset="0"/>
              </a:rPr>
              <a:t>p</a:t>
            </a:r>
            <a:r>
              <a:rPr lang="cs-CZ" sz="1900" i="1" dirty="0" err="1" smtClean="0">
                <a:latin typeface="Cambria" pitchFamily="18" charset="0"/>
              </a:rPr>
              <a:t>ulsus</a:t>
            </a:r>
            <a:r>
              <a:rPr lang="cs-CZ" sz="1900" i="1" dirty="0" smtClean="0">
                <a:latin typeface="Cambria" pitchFamily="18" charset="0"/>
              </a:rPr>
              <a:t>, metatarsus, </a:t>
            </a:r>
            <a:r>
              <a:rPr lang="cs-CZ" sz="1900" i="1" dirty="0" err="1">
                <a:latin typeface="Cambria" pitchFamily="18" charset="0"/>
              </a:rPr>
              <a:t>mēnsis</a:t>
            </a:r>
            <a:endParaRPr lang="cs-CZ" sz="1900" i="1" dirty="0">
              <a:latin typeface="Cambria" pitchFamily="18" charset="0"/>
            </a:endParaRPr>
          </a:p>
          <a:p>
            <a:pPr lvl="2"/>
            <a:endParaRPr lang="cs-CZ" sz="1500" dirty="0" smtClean="0">
              <a:latin typeface="Cambria" pitchFamily="18" charset="0"/>
            </a:endParaRPr>
          </a:p>
          <a:p>
            <a:pPr lvl="2"/>
            <a:r>
              <a:rPr lang="cs-CZ" sz="2200" dirty="0" smtClean="0">
                <a:latin typeface="Cambria" pitchFamily="18" charset="0"/>
              </a:rPr>
              <a:t>v ostatních případech se vyslovuje jako </a:t>
            </a:r>
            <a:r>
              <a:rPr lang="en-US" sz="2200" dirty="0">
                <a:latin typeface="Cambria" pitchFamily="18" charset="0"/>
              </a:rPr>
              <a:t>[</a:t>
            </a:r>
            <a:r>
              <a:rPr lang="cs-CZ" sz="2200" dirty="0">
                <a:latin typeface="Cambria" pitchFamily="18" charset="0"/>
              </a:rPr>
              <a:t>s</a:t>
            </a:r>
            <a:r>
              <a:rPr lang="en-US" sz="2200" dirty="0" smtClean="0">
                <a:latin typeface="Cambria" pitchFamily="18" charset="0"/>
              </a:rPr>
              <a:t>]</a:t>
            </a:r>
            <a:r>
              <a:rPr lang="cs-CZ" sz="2200" dirty="0" smtClean="0">
                <a:latin typeface="Cambria" pitchFamily="18" charset="0"/>
              </a:rPr>
              <a:t>:</a:t>
            </a:r>
          </a:p>
          <a:p>
            <a:pPr lvl="3"/>
            <a:r>
              <a:rPr lang="cs-CZ" sz="1900" i="1" dirty="0" smtClean="0">
                <a:latin typeface="Cambria" pitchFamily="18" charset="0"/>
              </a:rPr>
              <a:t>os </a:t>
            </a:r>
            <a:r>
              <a:rPr lang="cs-CZ" sz="1900" i="1" dirty="0" err="1" smtClean="0">
                <a:latin typeface="Cambria" pitchFamily="18" charset="0"/>
              </a:rPr>
              <a:t>sacrum</a:t>
            </a:r>
            <a:r>
              <a:rPr lang="cs-CZ" sz="1900" i="1" dirty="0" smtClean="0">
                <a:latin typeface="Cambria" pitchFamily="18" charset="0"/>
              </a:rPr>
              <a:t>, </a:t>
            </a:r>
            <a:r>
              <a:rPr lang="cs-CZ" sz="1900" i="1" dirty="0" err="1" smtClean="0">
                <a:latin typeface="Cambria" pitchFamily="18" charset="0"/>
              </a:rPr>
              <a:t>strangulā</a:t>
            </a:r>
            <a:r>
              <a:rPr lang="cs-CZ" sz="1900" i="1" dirty="0" err="1">
                <a:latin typeface="Cambria" pitchFamily="18" charset="0"/>
              </a:rPr>
              <a:t>tiō</a:t>
            </a:r>
            <a:r>
              <a:rPr lang="cs-CZ" sz="1900" i="1" dirty="0">
                <a:latin typeface="Cambria" pitchFamily="18" charset="0"/>
              </a:rPr>
              <a:t>, </a:t>
            </a:r>
            <a:r>
              <a:rPr lang="cs-CZ" sz="1900" i="1" dirty="0" err="1">
                <a:latin typeface="Cambria" pitchFamily="18" charset="0"/>
              </a:rPr>
              <a:t>systēma</a:t>
            </a:r>
            <a:endParaRPr lang="cs-CZ" sz="1900" i="1" dirty="0" smtClean="0">
              <a:latin typeface="Cambria" pitchFamily="18" charset="0"/>
            </a:endParaRPr>
          </a:p>
          <a:p>
            <a:pPr marL="594360" lvl="2" indent="0">
              <a:buNone/>
            </a:pPr>
            <a:endParaRPr lang="cs-CZ" sz="1500" dirty="0" smtClean="0">
              <a:latin typeface="Cambria" pitchFamily="18" charset="0"/>
            </a:endParaRPr>
          </a:p>
          <a:p>
            <a:pPr marL="594360" lvl="2" indent="0">
              <a:buNone/>
            </a:pPr>
            <a:r>
              <a:rPr lang="cs-CZ" sz="2200" dirty="0" smtClean="0">
                <a:latin typeface="Cambria" pitchFamily="18" charset="0"/>
              </a:rPr>
              <a:t>! Pozor na výslovnost zdvojeného -</a:t>
            </a:r>
            <a:r>
              <a:rPr lang="cs-CZ" sz="2200" dirty="0" err="1" smtClean="0">
                <a:latin typeface="Cambria" pitchFamily="18" charset="0"/>
              </a:rPr>
              <a:t>ss</a:t>
            </a:r>
            <a:r>
              <a:rPr lang="cs-CZ" sz="2200" dirty="0" smtClean="0">
                <a:latin typeface="Cambria" pitchFamily="18" charset="0"/>
              </a:rPr>
              <a:t>-!</a:t>
            </a:r>
          </a:p>
          <a:p>
            <a:pPr marL="594360" lvl="2" indent="0">
              <a:buNone/>
            </a:pPr>
            <a:r>
              <a:rPr lang="cs-CZ" dirty="0">
                <a:latin typeface="Cambria" pitchFamily="18" charset="0"/>
              </a:rPr>
              <a:t>	</a:t>
            </a:r>
            <a:r>
              <a:rPr lang="cs-CZ" sz="1900" i="1" dirty="0" err="1" smtClean="0">
                <a:latin typeface="Cambria" pitchFamily="18" charset="0"/>
              </a:rPr>
              <a:t>ossa</a:t>
            </a:r>
            <a:r>
              <a:rPr lang="cs-CZ" sz="1900" i="1" dirty="0">
                <a:latin typeface="Cambria" pitchFamily="18" charset="0"/>
              </a:rPr>
              <a:t> </a:t>
            </a:r>
            <a:r>
              <a:rPr lang="en-US" sz="1900" dirty="0" smtClean="0">
                <a:latin typeface="Cambria" pitchFamily="18" charset="0"/>
              </a:rPr>
              <a:t>[</a:t>
            </a:r>
            <a:r>
              <a:rPr lang="cs-CZ" sz="1900" dirty="0" err="1" smtClean="0">
                <a:latin typeface="Cambria" pitchFamily="18" charset="0"/>
              </a:rPr>
              <a:t>ossa</a:t>
            </a:r>
            <a:r>
              <a:rPr lang="en-US" sz="1900" dirty="0" smtClean="0">
                <a:latin typeface="Cambria" pitchFamily="18" charset="0"/>
              </a:rPr>
              <a:t>]</a:t>
            </a:r>
            <a:r>
              <a:rPr lang="cs-CZ" sz="1900" dirty="0" smtClean="0">
                <a:latin typeface="Cambria" pitchFamily="18" charset="0"/>
              </a:rPr>
              <a:t> </a:t>
            </a:r>
            <a:r>
              <a:rPr lang="cs-CZ" sz="1900" i="1" dirty="0" smtClean="0">
                <a:latin typeface="Cambria" pitchFamily="18" charset="0"/>
              </a:rPr>
              <a:t>– </a:t>
            </a:r>
            <a:r>
              <a:rPr lang="cs-CZ" sz="1900" i="1" dirty="0" err="1">
                <a:latin typeface="Cambria" pitchFamily="18" charset="0"/>
              </a:rPr>
              <a:t>intestīnum</a:t>
            </a:r>
            <a:r>
              <a:rPr lang="cs-CZ" sz="1900" i="1" dirty="0">
                <a:latin typeface="Cambria" pitchFamily="18" charset="0"/>
              </a:rPr>
              <a:t> </a:t>
            </a:r>
            <a:r>
              <a:rPr lang="cs-CZ" sz="1900" i="1" dirty="0" err="1" smtClean="0">
                <a:latin typeface="Cambria" pitchFamily="18" charset="0"/>
              </a:rPr>
              <a:t>crassum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en-US" sz="1900" dirty="0" smtClean="0">
                <a:latin typeface="Cambria" pitchFamily="18" charset="0"/>
              </a:rPr>
              <a:t>[</a:t>
            </a:r>
            <a:r>
              <a:rPr lang="cs-CZ" sz="1900" dirty="0" err="1">
                <a:latin typeface="Cambria" pitchFamily="18" charset="0"/>
              </a:rPr>
              <a:t>k</a:t>
            </a:r>
            <a:r>
              <a:rPr lang="cs-CZ" sz="1900" dirty="0" err="1" smtClean="0">
                <a:latin typeface="Cambria" pitchFamily="18" charset="0"/>
              </a:rPr>
              <a:t>rassum</a:t>
            </a:r>
            <a:r>
              <a:rPr lang="en-US" sz="1900" dirty="0" smtClean="0">
                <a:latin typeface="Cambria" pitchFamily="18" charset="0"/>
              </a:rPr>
              <a:t>]</a:t>
            </a:r>
            <a:endParaRPr lang="cs-CZ" sz="19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60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Výslovnost latinských </a:t>
            </a:r>
            <a:r>
              <a:rPr lang="cs-CZ" dirty="0" smtClean="0">
                <a:latin typeface="Cambria" pitchFamily="18" charset="0"/>
              </a:rPr>
              <a:t>hlásek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ambria" pitchFamily="18" charset="0"/>
              </a:rPr>
              <a:t>s</a:t>
            </a:r>
            <a:r>
              <a:rPr lang="cs-CZ" dirty="0" err="1" smtClean="0">
                <a:latin typeface="Cambria" pitchFamily="18" charset="0"/>
              </a:rPr>
              <a:t>kupiny</a:t>
            </a:r>
            <a:r>
              <a:rPr lang="cs-CZ" dirty="0" smtClean="0">
                <a:latin typeface="Cambria" pitchFamily="18" charset="0"/>
              </a:rPr>
              <a:t> hlásek</a:t>
            </a:r>
          </a:p>
          <a:p>
            <a:pPr lvl="1"/>
            <a:r>
              <a:rPr lang="cs-CZ" sz="2800" b="1" dirty="0" smtClean="0">
                <a:latin typeface="Cambria" pitchFamily="18" charset="0"/>
              </a:rPr>
              <a:t>i/y </a:t>
            </a:r>
            <a:r>
              <a:rPr lang="cs-CZ" sz="2400" b="1" dirty="0" smtClean="0">
                <a:latin typeface="Cambria" pitchFamily="18" charset="0"/>
              </a:rPr>
              <a:t>+ samohláska</a:t>
            </a:r>
          </a:p>
          <a:p>
            <a:pPr lvl="2"/>
            <a:r>
              <a:rPr lang="en-US" sz="2400" dirty="0" smtClean="0">
                <a:latin typeface="Cambria" pitchFamily="18" charset="0"/>
              </a:rPr>
              <a:t>[</a:t>
            </a:r>
            <a:r>
              <a:rPr lang="cs-CZ" sz="2400" dirty="0" err="1" smtClean="0">
                <a:latin typeface="Cambria" pitchFamily="18" charset="0"/>
              </a:rPr>
              <a:t>ij</a:t>
            </a:r>
            <a:r>
              <a:rPr lang="en-US" sz="2400" dirty="0" smtClean="0">
                <a:latin typeface="Cambria" pitchFamily="18" charset="0"/>
              </a:rPr>
              <a:t>]</a:t>
            </a:r>
            <a:endParaRPr lang="cs-CZ" sz="2400" dirty="0" smtClean="0">
              <a:latin typeface="Cambria" pitchFamily="18" charset="0"/>
            </a:endParaRPr>
          </a:p>
          <a:p>
            <a:pPr lvl="3"/>
            <a:r>
              <a:rPr lang="cs-CZ" i="1" dirty="0" err="1">
                <a:latin typeface="Cambria" pitchFamily="18" charset="0"/>
              </a:rPr>
              <a:t>artēria</a:t>
            </a:r>
            <a:r>
              <a:rPr lang="cs-CZ" i="1" dirty="0">
                <a:latin typeface="Cambria" pitchFamily="18" charset="0"/>
              </a:rPr>
              <a:t> </a:t>
            </a:r>
            <a:r>
              <a:rPr lang="cs-CZ" i="1" dirty="0" err="1">
                <a:latin typeface="Cambria" pitchFamily="18" charset="0"/>
              </a:rPr>
              <a:t>subclāvia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emp</a:t>
            </a:r>
            <a:r>
              <a:rPr lang="cs-CZ" i="1" dirty="0" err="1">
                <a:latin typeface="Cambria" panose="02040503050406030204" pitchFamily="18" charset="0"/>
              </a:rPr>
              <a:t>ӯ</a:t>
            </a:r>
            <a:r>
              <a:rPr lang="cs-CZ" i="1" dirty="0" err="1" smtClean="0">
                <a:latin typeface="Cambria" pitchFamily="18" charset="0"/>
              </a:rPr>
              <a:t>ēma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>
                <a:latin typeface="Cambria" pitchFamily="18" charset="0"/>
              </a:rPr>
              <a:t>myomētrium</a:t>
            </a:r>
            <a:endParaRPr lang="cs-CZ" i="1" dirty="0" smtClean="0">
              <a:latin typeface="Cambria" pitchFamily="18" charset="0"/>
            </a:endParaRPr>
          </a:p>
          <a:p>
            <a:pPr lvl="1"/>
            <a:r>
              <a:rPr lang="cs-CZ" sz="2800" b="1" dirty="0">
                <a:latin typeface="Cambria" pitchFamily="18" charset="0"/>
              </a:rPr>
              <a:t>d</a:t>
            </a:r>
            <a:r>
              <a:rPr lang="cs-CZ" sz="2800" b="1" dirty="0" smtClean="0">
                <a:latin typeface="Cambria" pitchFamily="18" charset="0"/>
              </a:rPr>
              <a:t>i/ti/ni/</a:t>
            </a:r>
          </a:p>
          <a:p>
            <a:pPr lvl="2"/>
            <a:r>
              <a:rPr lang="en-US" sz="2400" dirty="0" smtClean="0">
                <a:latin typeface="Cambria" pitchFamily="18" charset="0"/>
              </a:rPr>
              <a:t>[</a:t>
            </a:r>
            <a:r>
              <a:rPr lang="cs-CZ" sz="2400" dirty="0" err="1" smtClean="0">
                <a:latin typeface="Cambria" pitchFamily="18" charset="0"/>
              </a:rPr>
              <a:t>dy</a:t>
            </a:r>
            <a:r>
              <a:rPr lang="cs-CZ" sz="2400" dirty="0" smtClean="0">
                <a:latin typeface="Cambria" pitchFamily="18" charset="0"/>
              </a:rPr>
              <a:t>, ty, </a:t>
            </a:r>
            <a:r>
              <a:rPr lang="cs-CZ" sz="2400" dirty="0" err="1" smtClean="0">
                <a:latin typeface="Cambria" pitchFamily="18" charset="0"/>
              </a:rPr>
              <a:t>ny</a:t>
            </a:r>
            <a:r>
              <a:rPr lang="en-US" sz="2400" dirty="0" smtClean="0">
                <a:latin typeface="Cambria" pitchFamily="18" charset="0"/>
              </a:rPr>
              <a:t>]</a:t>
            </a:r>
            <a:endParaRPr lang="cs-CZ" sz="2400" dirty="0" smtClean="0">
              <a:latin typeface="Cambria" pitchFamily="18" charset="0"/>
            </a:endParaRPr>
          </a:p>
          <a:p>
            <a:pPr lvl="3"/>
            <a:r>
              <a:rPr lang="cs-CZ" i="1" dirty="0" err="1">
                <a:latin typeface="Cambria" pitchFamily="18" charset="0"/>
              </a:rPr>
              <a:t>d</a:t>
            </a:r>
            <a:r>
              <a:rPr lang="cs-CZ" i="1" dirty="0" err="1" smtClean="0">
                <a:latin typeface="Cambria" pitchFamily="18" charset="0"/>
              </a:rPr>
              <a:t>igitus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>
                <a:latin typeface="Cambria" pitchFamily="18" charset="0"/>
              </a:rPr>
              <a:t>distorsiō</a:t>
            </a:r>
            <a:r>
              <a:rPr lang="cs-CZ" i="1" dirty="0">
                <a:latin typeface="Cambria" pitchFamily="18" charset="0"/>
              </a:rPr>
              <a:t>, </a:t>
            </a:r>
            <a:r>
              <a:rPr lang="cs-CZ" i="1" dirty="0" err="1">
                <a:latin typeface="Cambria" pitchFamily="18" charset="0"/>
              </a:rPr>
              <a:t>tībia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h</a:t>
            </a:r>
            <a:r>
              <a:rPr lang="cs-CZ" i="1" dirty="0" err="1">
                <a:latin typeface="Cambria" pitchFamily="18" charset="0"/>
              </a:rPr>
              <a:t>ē</a:t>
            </a:r>
            <a:r>
              <a:rPr lang="cs-CZ" i="1" dirty="0" err="1" smtClean="0">
                <a:latin typeface="Cambria" pitchFamily="18" charset="0"/>
              </a:rPr>
              <a:t>patītis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sen</a:t>
            </a:r>
            <a:r>
              <a:rPr lang="cs-CZ" i="1" dirty="0" err="1">
                <a:latin typeface="Cambria" pitchFamily="18" charset="0"/>
              </a:rPr>
              <a:t>ī</a:t>
            </a:r>
            <a:r>
              <a:rPr lang="cs-CZ" i="1" dirty="0" err="1" smtClean="0">
                <a:latin typeface="Cambria" pitchFamily="18" charset="0"/>
              </a:rPr>
              <a:t>litās</a:t>
            </a:r>
            <a:endParaRPr lang="cs-CZ" i="1" dirty="0" smtClean="0">
              <a:latin typeface="Cambria" pitchFamily="18" charset="0"/>
            </a:endParaRPr>
          </a:p>
          <a:p>
            <a:pPr lvl="1"/>
            <a:r>
              <a:rPr lang="cs-CZ" sz="2800" b="1" dirty="0">
                <a:latin typeface="Cambria" pitchFamily="18" charset="0"/>
              </a:rPr>
              <a:t>t</a:t>
            </a:r>
            <a:r>
              <a:rPr lang="cs-CZ" sz="2800" b="1" dirty="0" smtClean="0">
                <a:latin typeface="Cambria" pitchFamily="18" charset="0"/>
              </a:rPr>
              <a:t>i </a:t>
            </a:r>
            <a:r>
              <a:rPr lang="cs-CZ" sz="2400" b="1" dirty="0" smtClean="0">
                <a:latin typeface="Cambria" pitchFamily="18" charset="0"/>
              </a:rPr>
              <a:t>+ samohláska</a:t>
            </a:r>
          </a:p>
          <a:p>
            <a:pPr lvl="2"/>
            <a:r>
              <a:rPr lang="en-US" sz="2400" dirty="0" smtClean="0">
                <a:latin typeface="Cambria" pitchFamily="18" charset="0"/>
              </a:rPr>
              <a:t>[</a:t>
            </a:r>
            <a:r>
              <a:rPr lang="cs-CZ" sz="2400" dirty="0" err="1" smtClean="0">
                <a:latin typeface="Cambria" pitchFamily="18" charset="0"/>
              </a:rPr>
              <a:t>ci</a:t>
            </a:r>
            <a:r>
              <a:rPr lang="en-US" sz="2400" dirty="0" smtClean="0">
                <a:latin typeface="Cambria" pitchFamily="18" charset="0"/>
              </a:rPr>
              <a:t>]</a:t>
            </a:r>
            <a:endParaRPr lang="cs-CZ" sz="2400" dirty="0" smtClean="0">
              <a:latin typeface="Cambria" pitchFamily="18" charset="0"/>
            </a:endParaRPr>
          </a:p>
          <a:p>
            <a:pPr lvl="3"/>
            <a:r>
              <a:rPr lang="cs-CZ" i="1" dirty="0" err="1">
                <a:latin typeface="Cambria" pitchFamily="18" charset="0"/>
              </a:rPr>
              <a:t>prōminentia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circulāti</a:t>
            </a:r>
            <a:r>
              <a:rPr lang="cs-CZ" i="1" dirty="0" err="1">
                <a:latin typeface="Cambria" pitchFamily="18" charset="0"/>
              </a:rPr>
              <a:t>ō</a:t>
            </a:r>
            <a:r>
              <a:rPr lang="cs-CZ" i="1" dirty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īnsufficientia</a:t>
            </a:r>
            <a:endParaRPr lang="cs-CZ" i="1" dirty="0" smtClean="0">
              <a:latin typeface="Cambria" pitchFamily="18" charset="0"/>
            </a:endParaRPr>
          </a:p>
          <a:p>
            <a:pPr marL="274320" lvl="1" indent="0">
              <a:buNone/>
            </a:pPr>
            <a:r>
              <a:rPr lang="cs-CZ" dirty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Cambria" pitchFamily="18" charset="0"/>
              </a:rPr>
              <a:t>   ! </a:t>
            </a:r>
            <a:r>
              <a:rPr lang="cs-CZ" sz="1800" dirty="0" smtClean="0">
                <a:solidFill>
                  <a:schemeClr val="tx1"/>
                </a:solidFill>
                <a:latin typeface="Cambria" pitchFamily="18" charset="0"/>
              </a:rPr>
              <a:t>toto neplatí, p</a:t>
            </a:r>
            <a:r>
              <a:rPr lang="en-US" sz="1800" dirty="0" smtClean="0">
                <a:solidFill>
                  <a:schemeClr val="tx1"/>
                </a:solidFill>
                <a:latin typeface="Cambria" pitchFamily="18" charset="0"/>
              </a:rPr>
              <a:t>ok</a:t>
            </a:r>
            <a:r>
              <a:rPr lang="cs-CZ" sz="1800" dirty="0" err="1" smtClean="0">
                <a:solidFill>
                  <a:schemeClr val="tx1"/>
                </a:solidFill>
                <a:latin typeface="Cambria" pitchFamily="18" charset="0"/>
              </a:rPr>
              <a:t>ud</a:t>
            </a:r>
            <a:r>
              <a:rPr lang="cs-CZ" sz="1800" dirty="0" smtClean="0">
                <a:solidFill>
                  <a:schemeClr val="tx1"/>
                </a:solidFill>
                <a:latin typeface="Cambria" pitchFamily="18" charset="0"/>
              </a:rPr>
              <a:t> před </a:t>
            </a:r>
            <a:r>
              <a:rPr lang="cs-CZ" sz="1800" i="1" dirty="0" smtClean="0">
                <a:solidFill>
                  <a:schemeClr val="tx1"/>
                </a:solidFill>
                <a:latin typeface="Cambria" pitchFamily="18" charset="0"/>
              </a:rPr>
              <a:t>-ti- </a:t>
            </a:r>
            <a:r>
              <a:rPr lang="cs-CZ" sz="1800" dirty="0" smtClean="0">
                <a:solidFill>
                  <a:schemeClr val="tx1"/>
                </a:solidFill>
                <a:latin typeface="Cambria" pitchFamily="18" charset="0"/>
              </a:rPr>
              <a:t>předchází vyslovované </a:t>
            </a:r>
            <a:r>
              <a:rPr lang="en-US" sz="1800" dirty="0" smtClean="0">
                <a:solidFill>
                  <a:schemeClr val="tx1"/>
                </a:solidFill>
                <a:latin typeface="Cambria" pitchFamily="18" charset="0"/>
              </a:rPr>
              <a:t>[s]</a:t>
            </a:r>
            <a:r>
              <a:rPr lang="cs-CZ" sz="1800" dirty="0" smtClean="0">
                <a:solidFill>
                  <a:schemeClr val="tx1"/>
                </a:solidFill>
                <a:latin typeface="Cambria" pitchFamily="18" charset="0"/>
              </a:rPr>
              <a:t>:</a:t>
            </a:r>
          </a:p>
          <a:p>
            <a:pPr marL="274320" lvl="1" indent="0">
              <a:buNone/>
            </a:pPr>
            <a:r>
              <a:rPr lang="cs-CZ" sz="1800" dirty="0">
                <a:solidFill>
                  <a:schemeClr val="tx1"/>
                </a:solidFill>
                <a:latin typeface="Cambria" pitchFamily="18" charset="0"/>
              </a:rPr>
              <a:t>	</a:t>
            </a:r>
            <a:r>
              <a:rPr lang="cs-CZ" sz="1800" dirty="0" smtClean="0">
                <a:solidFill>
                  <a:schemeClr val="tx1"/>
                </a:solidFill>
                <a:latin typeface="Cambria" pitchFamily="18" charset="0"/>
              </a:rPr>
              <a:t>např. </a:t>
            </a:r>
            <a:r>
              <a:rPr lang="cs-CZ" sz="1800" i="1" dirty="0" err="1">
                <a:solidFill>
                  <a:schemeClr val="tx1"/>
                </a:solidFill>
                <a:latin typeface="Cambria" pitchFamily="18" charset="0"/>
              </a:rPr>
              <a:t>ō</a:t>
            </a:r>
            <a:r>
              <a:rPr lang="cs-CZ" sz="1800" i="1" dirty="0" err="1" smtClean="0">
                <a:solidFill>
                  <a:schemeClr val="tx1"/>
                </a:solidFill>
                <a:latin typeface="Cambria" pitchFamily="18" charset="0"/>
              </a:rPr>
              <a:t>stium</a:t>
            </a:r>
            <a:r>
              <a:rPr lang="cs-CZ" sz="1800" dirty="0" smtClean="0">
                <a:solidFill>
                  <a:schemeClr val="tx1"/>
                </a:solidFill>
                <a:latin typeface="Cambria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Cambria" pitchFamily="18" charset="0"/>
              </a:rPr>
              <a:t>[</a:t>
            </a:r>
            <a:r>
              <a:rPr lang="cs-CZ" sz="1800" dirty="0" err="1">
                <a:solidFill>
                  <a:schemeClr val="tx1"/>
                </a:solidFill>
                <a:latin typeface="Cambria" pitchFamily="18" charset="0"/>
              </a:rPr>
              <a:t>ó</a:t>
            </a:r>
            <a:r>
              <a:rPr lang="en-US" sz="1800" dirty="0" err="1" smtClean="0">
                <a:solidFill>
                  <a:schemeClr val="tx1"/>
                </a:solidFill>
                <a:latin typeface="Cambria" pitchFamily="18" charset="0"/>
              </a:rPr>
              <a:t>styjum</a:t>
            </a:r>
            <a:r>
              <a:rPr lang="en-US" sz="1800" dirty="0" smtClean="0">
                <a:solidFill>
                  <a:schemeClr val="tx1"/>
                </a:solidFill>
                <a:latin typeface="Cambria" pitchFamily="18" charset="0"/>
              </a:rPr>
              <a:t>]</a:t>
            </a:r>
            <a:endParaRPr lang="cs-CZ" sz="1800" dirty="0">
              <a:solidFill>
                <a:schemeClr val="tx1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23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Výslovnost latinských </a:t>
            </a:r>
            <a:r>
              <a:rPr lang="cs-CZ" dirty="0" smtClean="0">
                <a:latin typeface="Cambria" pitchFamily="18" charset="0"/>
              </a:rPr>
              <a:t>hlásek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latin typeface="Cambria" pitchFamily="18" charset="0"/>
              </a:rPr>
              <a:t>s</a:t>
            </a:r>
            <a:r>
              <a:rPr lang="cs-CZ" dirty="0" err="1">
                <a:latin typeface="Cambria" pitchFamily="18" charset="0"/>
              </a:rPr>
              <a:t>kupiny</a:t>
            </a:r>
            <a:r>
              <a:rPr lang="cs-CZ" dirty="0">
                <a:latin typeface="Cambria" pitchFamily="18" charset="0"/>
              </a:rPr>
              <a:t> hlásek</a:t>
            </a:r>
          </a:p>
          <a:p>
            <a:pPr lvl="1"/>
            <a:r>
              <a:rPr lang="cs-CZ" sz="2800" b="1" dirty="0">
                <a:latin typeface="Cambria" panose="02040503050406030204" pitchFamily="18" charset="0"/>
              </a:rPr>
              <a:t>e</a:t>
            </a:r>
            <a:r>
              <a:rPr lang="cs-CZ" sz="2800" b="1" dirty="0" smtClean="0">
                <a:latin typeface="Cambria" panose="02040503050406030204" pitchFamily="18" charset="0"/>
              </a:rPr>
              <a:t>x </a:t>
            </a:r>
            <a:r>
              <a:rPr lang="cs-CZ" sz="2400" b="1" dirty="0" smtClean="0">
                <a:latin typeface="Cambria" panose="02040503050406030204" pitchFamily="18" charset="0"/>
              </a:rPr>
              <a:t>+ samohláska</a:t>
            </a:r>
          </a:p>
          <a:p>
            <a:pPr lvl="2"/>
            <a:r>
              <a:rPr lang="en-US" sz="2400" dirty="0" smtClean="0">
                <a:latin typeface="Cambria" panose="02040503050406030204" pitchFamily="18" charset="0"/>
              </a:rPr>
              <a:t>[</a:t>
            </a:r>
            <a:r>
              <a:rPr lang="en-US" sz="2400" dirty="0" err="1" smtClean="0">
                <a:latin typeface="Cambria" panose="02040503050406030204" pitchFamily="18" charset="0"/>
              </a:rPr>
              <a:t>egz</a:t>
            </a:r>
            <a:r>
              <a:rPr lang="en-US" sz="2400" dirty="0" smtClean="0">
                <a:latin typeface="Cambria" panose="02040503050406030204" pitchFamily="18" charset="0"/>
              </a:rPr>
              <a:t>]</a:t>
            </a:r>
          </a:p>
          <a:p>
            <a:pPr lvl="3"/>
            <a:r>
              <a:rPr lang="cs-CZ" sz="2000" i="1" dirty="0" err="1">
                <a:latin typeface="Cambria" panose="02040503050406030204" pitchFamily="18" charset="0"/>
              </a:rPr>
              <a:t>e</a:t>
            </a:r>
            <a:r>
              <a:rPr lang="en-US" sz="2000" i="1" dirty="0" err="1" smtClean="0">
                <a:latin typeface="Cambria" panose="02040503050406030204" pitchFamily="18" charset="0"/>
              </a:rPr>
              <a:t>xitus</a:t>
            </a:r>
            <a:r>
              <a:rPr lang="en-US" sz="2000" i="1" dirty="0" smtClean="0">
                <a:latin typeface="Cambria" panose="02040503050406030204" pitchFamily="18" charset="0"/>
              </a:rPr>
              <a:t>, ex</a:t>
            </a:r>
            <a:r>
              <a:rPr lang="cs-CZ" sz="2000" i="1" dirty="0">
                <a:latin typeface="Cambria" pitchFamily="18" charset="0"/>
              </a:rPr>
              <a:t>ō</a:t>
            </a:r>
            <a:r>
              <a:rPr lang="en-US" sz="2000" i="1" dirty="0" smtClean="0">
                <a:latin typeface="Cambria" panose="02040503050406030204" pitchFamily="18" charset="0"/>
              </a:rPr>
              <a:t>paras</a:t>
            </a:r>
            <a:r>
              <a:rPr lang="cs-CZ" sz="2000" i="1" dirty="0">
                <a:latin typeface="Cambria" pitchFamily="18" charset="0"/>
              </a:rPr>
              <a:t>ī</a:t>
            </a:r>
            <a:r>
              <a:rPr lang="en-US" sz="2000" i="1" dirty="0" err="1" smtClean="0">
                <a:latin typeface="Cambria" panose="02040503050406030204" pitchFamily="18" charset="0"/>
              </a:rPr>
              <a:t>tus</a:t>
            </a:r>
            <a:r>
              <a:rPr lang="en-US" sz="2000" i="1" dirty="0" smtClean="0">
                <a:latin typeface="Cambria" panose="02040503050406030204" pitchFamily="18" charset="0"/>
              </a:rPr>
              <a:t>, </a:t>
            </a:r>
            <a:r>
              <a:rPr lang="en-US" sz="2000" i="1" dirty="0" err="1" smtClean="0">
                <a:latin typeface="Cambria" panose="02040503050406030204" pitchFamily="18" charset="0"/>
              </a:rPr>
              <a:t>exanth</a:t>
            </a:r>
            <a:r>
              <a:rPr lang="cs-CZ" sz="2000" i="1" dirty="0">
                <a:latin typeface="Cambria" pitchFamily="18" charset="0"/>
              </a:rPr>
              <a:t>ē</a:t>
            </a:r>
            <a:r>
              <a:rPr lang="en-US" sz="2000" i="1" dirty="0" smtClean="0">
                <a:latin typeface="Cambria" panose="02040503050406030204" pitchFamily="18" charset="0"/>
              </a:rPr>
              <a:t>ma</a:t>
            </a:r>
            <a:endParaRPr lang="cs-CZ" sz="2000" i="1" dirty="0" smtClean="0">
              <a:latin typeface="Cambria" panose="02040503050406030204" pitchFamily="18" charset="0"/>
            </a:endParaRPr>
          </a:p>
          <a:p>
            <a:pPr marL="868680" lvl="3" indent="0">
              <a:buNone/>
            </a:pPr>
            <a:endParaRPr lang="en-US" sz="2000" dirty="0" smtClean="0">
              <a:latin typeface="Cambria" panose="02040503050406030204" pitchFamily="18" charset="0"/>
            </a:endParaRPr>
          </a:p>
          <a:p>
            <a:pPr lvl="1"/>
            <a:r>
              <a:rPr lang="cs-CZ" sz="2800" b="1" dirty="0">
                <a:latin typeface="Cambria" panose="02040503050406030204" pitchFamily="18" charset="0"/>
              </a:rPr>
              <a:t>q</a:t>
            </a:r>
            <a:r>
              <a:rPr lang="en-US" sz="2800" b="1" dirty="0" smtClean="0">
                <a:latin typeface="Cambria" panose="02040503050406030204" pitchFamily="18" charset="0"/>
              </a:rPr>
              <a:t>u</a:t>
            </a:r>
            <a:r>
              <a:rPr lang="cs-CZ" sz="2800" b="1" dirty="0" smtClean="0">
                <a:latin typeface="Cambria" panose="02040503050406030204" pitchFamily="18" charset="0"/>
              </a:rPr>
              <a:t>, </a:t>
            </a:r>
            <a:r>
              <a:rPr lang="cs-CZ" sz="2800" b="1" dirty="0" err="1" smtClean="0">
                <a:latin typeface="Cambria" panose="02040503050406030204" pitchFamily="18" charset="0"/>
              </a:rPr>
              <a:t>gu</a:t>
            </a:r>
            <a:r>
              <a:rPr lang="cs-CZ" sz="2800" b="1" dirty="0" smtClean="0">
                <a:latin typeface="Cambria" panose="02040503050406030204" pitchFamily="18" charset="0"/>
              </a:rPr>
              <a:t> </a:t>
            </a:r>
            <a:r>
              <a:rPr lang="cs-CZ" sz="2400" b="1" dirty="0" smtClean="0">
                <a:latin typeface="Cambria" panose="02040503050406030204" pitchFamily="18" charset="0"/>
              </a:rPr>
              <a:t>+ samohláska</a:t>
            </a:r>
          </a:p>
          <a:p>
            <a:pPr lvl="2"/>
            <a:r>
              <a:rPr lang="en-US" sz="2400" dirty="0" smtClean="0">
                <a:latin typeface="Cambria" panose="02040503050406030204" pitchFamily="18" charset="0"/>
              </a:rPr>
              <a:t>[</a:t>
            </a:r>
            <a:r>
              <a:rPr lang="en-US" sz="2400" dirty="0" err="1" smtClean="0">
                <a:latin typeface="Cambria" panose="02040503050406030204" pitchFamily="18" charset="0"/>
              </a:rPr>
              <a:t>kv</a:t>
            </a:r>
            <a:r>
              <a:rPr lang="en-US" sz="2400" dirty="0" smtClean="0">
                <a:latin typeface="Cambria" panose="02040503050406030204" pitchFamily="18" charset="0"/>
              </a:rPr>
              <a:t>]</a:t>
            </a:r>
            <a:r>
              <a:rPr lang="cs-CZ" sz="2400" dirty="0" smtClean="0">
                <a:latin typeface="Cambria" panose="02040503050406030204" pitchFamily="18" charset="0"/>
              </a:rPr>
              <a:t>, </a:t>
            </a:r>
            <a:r>
              <a:rPr lang="en-US" sz="2400" dirty="0" smtClean="0">
                <a:latin typeface="Cambria" panose="02040503050406030204" pitchFamily="18" charset="0"/>
              </a:rPr>
              <a:t>[</a:t>
            </a:r>
            <a:r>
              <a:rPr lang="cs-CZ" sz="2400" dirty="0" err="1" smtClean="0">
                <a:latin typeface="Cambria" panose="02040503050406030204" pitchFamily="18" charset="0"/>
              </a:rPr>
              <a:t>gv</a:t>
            </a:r>
            <a:r>
              <a:rPr lang="en-US" sz="2400" dirty="0" smtClean="0">
                <a:latin typeface="Cambria" panose="02040503050406030204" pitchFamily="18" charset="0"/>
              </a:rPr>
              <a:t>]</a:t>
            </a:r>
            <a:endParaRPr lang="cs-CZ" sz="2400" dirty="0" smtClean="0">
              <a:latin typeface="Cambria" panose="02040503050406030204" pitchFamily="18" charset="0"/>
            </a:endParaRPr>
          </a:p>
          <a:p>
            <a:pPr lvl="3"/>
            <a:r>
              <a:rPr lang="cs-CZ" sz="2000" i="1" dirty="0" err="1" smtClean="0">
                <a:latin typeface="Cambria" panose="02040503050406030204" pitchFamily="18" charset="0"/>
              </a:rPr>
              <a:t>m</a:t>
            </a:r>
            <a:r>
              <a:rPr lang="cs-CZ" sz="2000" i="1" dirty="0" err="1">
                <a:latin typeface="Cambria" panose="02040503050406030204" pitchFamily="18" charset="0"/>
              </a:rPr>
              <a:t>ū</a:t>
            </a:r>
            <a:r>
              <a:rPr lang="cs-CZ" sz="2000" i="1" dirty="0" err="1" smtClean="0">
                <a:latin typeface="Cambria" panose="02040503050406030204" pitchFamily="18" charset="0"/>
              </a:rPr>
              <a:t>sculus</a:t>
            </a:r>
            <a:r>
              <a:rPr lang="cs-CZ" sz="2000" i="1" dirty="0" smtClean="0">
                <a:latin typeface="Cambria" panose="02040503050406030204" pitchFamily="18" charset="0"/>
              </a:rPr>
              <a:t> </a:t>
            </a:r>
            <a:r>
              <a:rPr lang="cs-CZ" sz="2000" i="1" dirty="0" err="1" smtClean="0">
                <a:latin typeface="Cambria" panose="02040503050406030204" pitchFamily="18" charset="0"/>
              </a:rPr>
              <a:t>quadriceps</a:t>
            </a:r>
            <a:r>
              <a:rPr lang="cs-CZ" sz="2000" i="1" dirty="0" smtClean="0">
                <a:latin typeface="Cambria" panose="02040503050406030204" pitchFamily="18" charset="0"/>
              </a:rPr>
              <a:t>, </a:t>
            </a:r>
            <a:r>
              <a:rPr lang="cs-CZ" sz="2000" i="1" dirty="0" err="1" smtClean="0">
                <a:latin typeface="Cambria" panose="02040503050406030204" pitchFamily="18" charset="0"/>
              </a:rPr>
              <a:t>diameter</a:t>
            </a:r>
            <a:r>
              <a:rPr lang="cs-CZ" sz="2000" i="1" dirty="0" smtClean="0">
                <a:latin typeface="Cambria" panose="02040503050406030204" pitchFamily="18" charset="0"/>
              </a:rPr>
              <a:t> </a:t>
            </a:r>
            <a:r>
              <a:rPr lang="cs-CZ" sz="2000" i="1" dirty="0" err="1">
                <a:latin typeface="Cambria" panose="02040503050406030204" pitchFamily="18" charset="0"/>
              </a:rPr>
              <a:t>oblīqua</a:t>
            </a:r>
            <a:r>
              <a:rPr lang="cs-CZ" sz="2000" i="1" dirty="0" smtClean="0">
                <a:latin typeface="Cambria" panose="02040503050406030204" pitchFamily="18" charset="0"/>
              </a:rPr>
              <a:t>, lingua, </a:t>
            </a:r>
            <a:r>
              <a:rPr lang="cs-CZ" sz="2000" i="1" dirty="0" err="1" smtClean="0">
                <a:latin typeface="Cambria" panose="02040503050406030204" pitchFamily="18" charset="0"/>
              </a:rPr>
              <a:t>hernia</a:t>
            </a:r>
            <a:r>
              <a:rPr lang="cs-CZ" sz="2000" i="1" dirty="0" smtClean="0">
                <a:latin typeface="Cambria" panose="02040503050406030204" pitchFamily="18" charset="0"/>
              </a:rPr>
              <a:t> </a:t>
            </a:r>
            <a:r>
              <a:rPr lang="cs-CZ" sz="2000" i="1" dirty="0" err="1">
                <a:latin typeface="Cambria" panose="02040503050406030204" pitchFamily="18" charset="0"/>
              </a:rPr>
              <a:t>inguinālis</a:t>
            </a:r>
            <a:endParaRPr lang="cs-CZ" sz="2000" i="1" dirty="0" smtClean="0">
              <a:latin typeface="Cambria" panose="02040503050406030204" pitchFamily="18" charset="0"/>
            </a:endParaRPr>
          </a:p>
          <a:p>
            <a:pPr lvl="1"/>
            <a:endParaRPr lang="cs-CZ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62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Cambria" pitchFamily="18" charset="0"/>
              </a:rPr>
              <a:t/>
            </a:r>
            <a:br>
              <a:rPr lang="cs-CZ" dirty="0" smtClean="0">
                <a:latin typeface="Cambria" pitchFamily="18" charset="0"/>
              </a:rPr>
            </a:br>
            <a:r>
              <a:rPr lang="cs-CZ" dirty="0">
                <a:latin typeface="Cambria" pitchFamily="18" charset="0"/>
              </a:rPr>
              <a:t/>
            </a:r>
            <a:br>
              <a:rPr lang="cs-CZ" dirty="0">
                <a:latin typeface="Cambria" pitchFamily="18" charset="0"/>
              </a:rPr>
            </a:br>
            <a:r>
              <a:rPr lang="cs-CZ" dirty="0" smtClean="0">
                <a:latin typeface="Cambria" pitchFamily="18" charset="0"/>
              </a:rPr>
              <a:t/>
            </a:r>
            <a:br>
              <a:rPr lang="cs-CZ" dirty="0" smtClean="0">
                <a:latin typeface="Cambria" pitchFamily="18" charset="0"/>
              </a:rPr>
            </a:br>
            <a:r>
              <a:rPr lang="cs-CZ" dirty="0">
                <a:latin typeface="Cambria" pitchFamily="18" charset="0"/>
              </a:rPr>
              <a:t/>
            </a:r>
            <a:br>
              <a:rPr lang="cs-CZ" dirty="0">
                <a:latin typeface="Cambria" pitchFamily="18" charset="0"/>
              </a:rPr>
            </a:br>
            <a:r>
              <a:rPr lang="cs-CZ" sz="2600" dirty="0" smtClean="0">
                <a:latin typeface="Cambria" pitchFamily="18" charset="0"/>
              </a:rPr>
              <a:t>Zvláštnosti ve výslovnosti latinizovaných řeckých slov</a:t>
            </a:r>
            <a:endParaRPr lang="cs-CZ" sz="2600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err="1">
                <a:solidFill>
                  <a:schemeClr val="tx2"/>
                </a:solidFill>
                <a:latin typeface="Cambria" panose="02040503050406030204" pitchFamily="18" charset="0"/>
              </a:rPr>
              <a:t>p</a:t>
            </a:r>
            <a:r>
              <a:rPr lang="cs-CZ" b="1" dirty="0" err="1" smtClean="0">
                <a:solidFill>
                  <a:schemeClr val="tx2"/>
                </a:solidFill>
                <a:latin typeface="Cambria" panose="02040503050406030204" pitchFamily="18" charset="0"/>
              </a:rPr>
              <a:t>h</a:t>
            </a:r>
            <a:endParaRPr lang="cs-CZ" b="1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</a:rPr>
              <a:t>[</a:t>
            </a:r>
            <a:r>
              <a:rPr lang="cs-CZ" dirty="0" smtClean="0">
                <a:solidFill>
                  <a:schemeClr val="tx1"/>
                </a:solidFill>
                <a:latin typeface="Cambria" panose="02040503050406030204" pitchFamily="18" charset="0"/>
              </a:rPr>
              <a:t>f</a:t>
            </a: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</a:rPr>
              <a:t>]</a:t>
            </a:r>
            <a:endParaRPr lang="cs-CZ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2"/>
            <a:r>
              <a:rPr lang="cs-CZ" sz="2200" i="1" dirty="0" err="1">
                <a:latin typeface="Cambria" panose="02040503050406030204" pitchFamily="18" charset="0"/>
              </a:rPr>
              <a:t>h</a:t>
            </a:r>
            <a:r>
              <a:rPr lang="cs-CZ" sz="2200" i="1" dirty="0" err="1" smtClean="0">
                <a:latin typeface="Cambria" panose="02040503050406030204" pitchFamily="18" charset="0"/>
              </a:rPr>
              <a:t>ypophysis</a:t>
            </a:r>
            <a:r>
              <a:rPr lang="cs-CZ" sz="2200" i="1" dirty="0" smtClean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phalanx</a:t>
            </a:r>
            <a:r>
              <a:rPr lang="cs-CZ" sz="2200" i="1" dirty="0" smtClean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kyph</a:t>
            </a:r>
            <a:r>
              <a:rPr lang="cs-CZ" sz="2400" i="1" dirty="0" err="1">
                <a:latin typeface="Cambria" pitchFamily="18" charset="0"/>
              </a:rPr>
              <a:t>ō</a:t>
            </a:r>
            <a:r>
              <a:rPr lang="cs-CZ" sz="2200" i="1" dirty="0" err="1" smtClean="0">
                <a:latin typeface="Cambria" panose="02040503050406030204" pitchFamily="18" charset="0"/>
              </a:rPr>
              <a:t>sis</a:t>
            </a:r>
            <a:r>
              <a:rPr lang="cs-CZ" sz="2200" i="1" dirty="0" smtClean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atrophia</a:t>
            </a:r>
            <a:endParaRPr lang="cs-CZ" sz="2200" i="1" dirty="0" smtClean="0">
              <a:latin typeface="Cambria" panose="02040503050406030204" pitchFamily="18" charset="0"/>
            </a:endParaRPr>
          </a:p>
          <a:p>
            <a:r>
              <a:rPr lang="cs-CZ" b="1" dirty="0" err="1" smtClean="0">
                <a:solidFill>
                  <a:schemeClr val="tx2"/>
                </a:solidFill>
                <a:latin typeface="Cambria" panose="02040503050406030204" pitchFamily="18" charset="0"/>
              </a:rPr>
              <a:t>rh</a:t>
            </a:r>
            <a:endParaRPr lang="cs-CZ" b="1" dirty="0" smtClean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</a:rPr>
              <a:t>[</a:t>
            </a:r>
            <a:r>
              <a:rPr lang="cs-CZ" dirty="0" smtClean="0">
                <a:solidFill>
                  <a:schemeClr val="tx1"/>
                </a:solidFill>
                <a:latin typeface="Cambria" panose="02040503050406030204" pitchFamily="18" charset="0"/>
              </a:rPr>
              <a:t>r</a:t>
            </a:r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</a:rPr>
              <a:t>]</a:t>
            </a:r>
            <a:endParaRPr lang="cs-CZ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lvl="2"/>
            <a:r>
              <a:rPr lang="cs-CZ" sz="2200" i="1" dirty="0" err="1">
                <a:latin typeface="Cambria" panose="02040503050406030204" pitchFamily="18" charset="0"/>
              </a:rPr>
              <a:t>r</a:t>
            </a:r>
            <a:r>
              <a:rPr lang="cs-CZ" sz="2200" i="1" dirty="0" err="1" smtClean="0">
                <a:latin typeface="Cambria" panose="02040503050406030204" pitchFamily="18" charset="0"/>
              </a:rPr>
              <a:t>hombencephalon</a:t>
            </a:r>
            <a:r>
              <a:rPr lang="cs-CZ" sz="2200" i="1" dirty="0" smtClean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rh</a:t>
            </a:r>
            <a:r>
              <a:rPr lang="cs-CZ" sz="2400" i="1" dirty="0" err="1" smtClean="0">
                <a:latin typeface="Cambria" pitchFamily="18" charset="0"/>
              </a:rPr>
              <a:t>ī</a:t>
            </a:r>
            <a:r>
              <a:rPr lang="cs-CZ" sz="2200" i="1" dirty="0" err="1" smtClean="0">
                <a:latin typeface="Cambria" panose="02040503050406030204" pitchFamily="18" charset="0"/>
              </a:rPr>
              <a:t>n</a:t>
            </a:r>
            <a:r>
              <a:rPr lang="cs-CZ" sz="2400" i="1" dirty="0" err="1">
                <a:latin typeface="Cambria" pitchFamily="18" charset="0"/>
              </a:rPr>
              <a:t>ī</a:t>
            </a:r>
            <a:r>
              <a:rPr lang="cs-CZ" sz="2200" i="1" dirty="0" err="1" smtClean="0">
                <a:latin typeface="Cambria" panose="02040503050406030204" pitchFamily="18" charset="0"/>
              </a:rPr>
              <a:t>tis</a:t>
            </a:r>
            <a:endParaRPr lang="cs-CZ" sz="2200" i="1" dirty="0" smtClean="0">
              <a:latin typeface="Cambria" panose="02040503050406030204" pitchFamily="18" charset="0"/>
            </a:endParaRPr>
          </a:p>
          <a:p>
            <a:r>
              <a:rPr lang="en-US" b="1" dirty="0" err="1">
                <a:solidFill>
                  <a:schemeClr val="tx2"/>
                </a:solidFill>
                <a:latin typeface="Cambria" panose="02040503050406030204" pitchFamily="18" charset="0"/>
              </a:rPr>
              <a:t>t</a:t>
            </a:r>
            <a:r>
              <a:rPr lang="cs-CZ" b="1" dirty="0" smtClean="0">
                <a:solidFill>
                  <a:schemeClr val="tx2"/>
                </a:solidFill>
                <a:latin typeface="Cambria" panose="02040503050406030204" pitchFamily="18" charset="0"/>
              </a:rPr>
              <a:t>h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Cambria" panose="02040503050406030204" pitchFamily="18" charset="0"/>
              </a:rPr>
              <a:t>[t]</a:t>
            </a:r>
          </a:p>
          <a:p>
            <a:pPr lvl="2"/>
            <a:r>
              <a:rPr lang="en-US" sz="2200" i="1" dirty="0" err="1" smtClean="0">
                <a:latin typeface="Cambria" panose="02040503050406030204" pitchFamily="18" charset="0"/>
              </a:rPr>
              <a:t>epith</a:t>
            </a:r>
            <a:r>
              <a:rPr lang="cs-CZ" sz="2400" i="1" dirty="0">
                <a:latin typeface="Cambria" pitchFamily="18" charset="0"/>
              </a:rPr>
              <a:t>ē</a:t>
            </a:r>
            <a:r>
              <a:rPr lang="en-US" sz="2200" i="1" dirty="0" err="1" smtClean="0">
                <a:latin typeface="Cambria" panose="02040503050406030204" pitchFamily="18" charset="0"/>
              </a:rPr>
              <a:t>lium</a:t>
            </a:r>
            <a:r>
              <a:rPr lang="en-US" sz="2200" i="1" dirty="0" smtClean="0">
                <a:latin typeface="Cambria" panose="02040503050406030204" pitchFamily="18" charset="0"/>
              </a:rPr>
              <a:t>, </a:t>
            </a:r>
            <a:r>
              <a:rPr lang="en-US" sz="2200" i="1" dirty="0" err="1" smtClean="0">
                <a:latin typeface="Cambria" panose="02040503050406030204" pitchFamily="18" charset="0"/>
              </a:rPr>
              <a:t>glandula</a:t>
            </a:r>
            <a:r>
              <a:rPr lang="en-US" sz="2200" i="1" dirty="0" smtClean="0">
                <a:latin typeface="Cambria" panose="02040503050406030204" pitchFamily="18" charset="0"/>
              </a:rPr>
              <a:t> </a:t>
            </a:r>
            <a:r>
              <a:rPr lang="en-US" sz="2200" i="1" dirty="0" err="1" smtClean="0">
                <a:latin typeface="Cambria" panose="02040503050406030204" pitchFamily="18" charset="0"/>
              </a:rPr>
              <a:t>thyro</a:t>
            </a:r>
            <a:r>
              <a:rPr lang="cs-CZ" sz="2400" i="1" dirty="0">
                <a:latin typeface="Cambria" pitchFamily="18" charset="0"/>
              </a:rPr>
              <a:t>ī</a:t>
            </a:r>
            <a:r>
              <a:rPr lang="en-US" sz="2200" i="1" dirty="0" err="1" smtClean="0">
                <a:latin typeface="Cambria" panose="02040503050406030204" pitchFamily="18" charset="0"/>
              </a:rPr>
              <a:t>dea</a:t>
            </a:r>
            <a:r>
              <a:rPr lang="en-US" sz="2200" i="1" dirty="0" smtClean="0">
                <a:latin typeface="Cambria" panose="02040503050406030204" pitchFamily="18" charset="0"/>
              </a:rPr>
              <a:t>, </a:t>
            </a:r>
            <a:r>
              <a:rPr lang="en-US" sz="2200" i="1" dirty="0" err="1" smtClean="0">
                <a:latin typeface="Cambria" panose="02040503050406030204" pitchFamily="18" charset="0"/>
              </a:rPr>
              <a:t>os</a:t>
            </a:r>
            <a:r>
              <a:rPr lang="en-US" sz="2200" i="1" dirty="0" smtClean="0">
                <a:latin typeface="Cambria" panose="02040503050406030204" pitchFamily="18" charset="0"/>
              </a:rPr>
              <a:t> </a:t>
            </a:r>
            <a:r>
              <a:rPr lang="cs-CZ" sz="2400" i="1" dirty="0" smtClean="0">
                <a:latin typeface="Cambria" pitchFamily="18" charset="0"/>
              </a:rPr>
              <a:t>ē</a:t>
            </a:r>
            <a:r>
              <a:rPr lang="en-US" sz="2200" i="1" dirty="0" err="1" smtClean="0">
                <a:latin typeface="Cambria" panose="02040503050406030204" pitchFamily="18" charset="0"/>
              </a:rPr>
              <a:t>thmo</a:t>
            </a:r>
            <a:r>
              <a:rPr lang="cs-CZ" sz="2400" i="1" dirty="0" smtClean="0">
                <a:latin typeface="Cambria" pitchFamily="18" charset="0"/>
              </a:rPr>
              <a:t>ī</a:t>
            </a:r>
            <a:r>
              <a:rPr lang="en-US" sz="2200" i="1" dirty="0" smtClean="0">
                <a:latin typeface="Cambria" panose="02040503050406030204" pitchFamily="18" charset="0"/>
              </a:rPr>
              <a:t>d</a:t>
            </a:r>
            <a:r>
              <a:rPr lang="cs-CZ" sz="2400" i="1" dirty="0">
                <a:latin typeface="Cambria" pitchFamily="18" charset="0"/>
              </a:rPr>
              <a:t>ā</a:t>
            </a:r>
            <a:r>
              <a:rPr lang="en-US" sz="2200" i="1" dirty="0" smtClean="0">
                <a:latin typeface="Cambria" panose="02040503050406030204" pitchFamily="18" charset="0"/>
              </a:rPr>
              <a:t>le</a:t>
            </a:r>
            <a:endParaRPr lang="en-US" sz="2200" i="1" dirty="0">
              <a:latin typeface="Cambria" panose="02040503050406030204" pitchFamily="18" charset="0"/>
            </a:endParaRPr>
          </a:p>
          <a:p>
            <a:pPr marL="0" indent="0">
              <a:buNone/>
            </a:pPr>
            <a:endParaRPr lang="cs-CZ" sz="1900" dirty="0" smtClean="0"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Cambria" panose="02040503050406030204" pitchFamily="18" charset="0"/>
              </a:rPr>
              <a:t>Písmena </a:t>
            </a:r>
            <a:r>
              <a:rPr lang="cs-CZ" sz="2400" b="1" dirty="0" smtClean="0">
                <a:latin typeface="Cambria" panose="02040503050406030204" pitchFamily="18" charset="0"/>
              </a:rPr>
              <a:t>ch, k, </a:t>
            </a:r>
            <a:r>
              <a:rPr lang="cs-CZ" sz="2400" b="1" dirty="0" err="1" smtClean="0">
                <a:latin typeface="Cambria" panose="02040503050406030204" pitchFamily="18" charset="0"/>
              </a:rPr>
              <a:t>ph</a:t>
            </a:r>
            <a:r>
              <a:rPr lang="cs-CZ" sz="2400" b="1" dirty="0" smtClean="0">
                <a:latin typeface="Cambria" panose="02040503050406030204" pitchFamily="18" charset="0"/>
              </a:rPr>
              <a:t>, </a:t>
            </a:r>
            <a:r>
              <a:rPr lang="cs-CZ" sz="2400" b="1" dirty="0" err="1" smtClean="0">
                <a:latin typeface="Cambria" panose="02040503050406030204" pitchFamily="18" charset="0"/>
              </a:rPr>
              <a:t>rh</a:t>
            </a:r>
            <a:r>
              <a:rPr lang="cs-CZ" sz="2400" b="1" dirty="0" smtClean="0">
                <a:latin typeface="Cambria" panose="02040503050406030204" pitchFamily="18" charset="0"/>
              </a:rPr>
              <a:t>, </a:t>
            </a:r>
            <a:r>
              <a:rPr lang="cs-CZ" sz="2400" b="1" dirty="0" err="1" smtClean="0">
                <a:latin typeface="Cambria" panose="02040503050406030204" pitchFamily="18" charset="0"/>
              </a:rPr>
              <a:t>th</a:t>
            </a:r>
            <a:r>
              <a:rPr lang="cs-CZ" sz="2400" b="1" dirty="0" smtClean="0">
                <a:latin typeface="Cambria" panose="02040503050406030204" pitchFamily="18" charset="0"/>
              </a:rPr>
              <a:t>, y, z </a:t>
            </a:r>
            <a:r>
              <a:rPr lang="cs-CZ" sz="2400" dirty="0" smtClean="0">
                <a:latin typeface="Cambria" panose="02040503050406030204" pitchFamily="18" charset="0"/>
              </a:rPr>
              <a:t>svědčí o řeckém původu slova:</a:t>
            </a:r>
            <a:r>
              <a:rPr lang="cs-CZ" dirty="0" smtClean="0">
                <a:latin typeface="Cambria" panose="02040503050406030204" pitchFamily="18" charset="0"/>
              </a:rPr>
              <a:t>	</a:t>
            </a:r>
          </a:p>
          <a:p>
            <a:pPr marL="0" indent="0">
              <a:buNone/>
            </a:pPr>
            <a:r>
              <a:rPr lang="cs-CZ" sz="2000" i="1" dirty="0">
                <a:latin typeface="Cambria" panose="02040503050406030204" pitchFamily="18" charset="0"/>
              </a:rPr>
              <a:t>	</a:t>
            </a:r>
            <a:r>
              <a:rPr lang="cs-CZ" sz="2200" i="1" dirty="0" err="1" smtClean="0">
                <a:latin typeface="Cambria" panose="02040503050406030204" pitchFamily="18" charset="0"/>
              </a:rPr>
              <a:t>chol</a:t>
            </a:r>
            <a:r>
              <a:rPr lang="cs-CZ" sz="2000" i="1" dirty="0" err="1" smtClean="0">
                <a:latin typeface="Cambria" pitchFamily="18" charset="0"/>
              </a:rPr>
              <a:t>ē</a:t>
            </a:r>
            <a:r>
              <a:rPr lang="cs-CZ" sz="2200" i="1" dirty="0" smtClean="0">
                <a:latin typeface="Cambria" panose="02040503050406030204" pitchFamily="18" charset="0"/>
              </a:rPr>
              <a:t>, skeleton, </a:t>
            </a:r>
            <a:r>
              <a:rPr lang="cs-CZ" sz="2200" i="1" dirty="0" err="1" smtClean="0">
                <a:latin typeface="Cambria" panose="02040503050406030204" pitchFamily="18" charset="0"/>
              </a:rPr>
              <a:t>raph</a:t>
            </a:r>
            <a:r>
              <a:rPr lang="cs-CZ" sz="2000" i="1" dirty="0" err="1" smtClean="0">
                <a:latin typeface="Cambria" pitchFamily="18" charset="0"/>
              </a:rPr>
              <a:t>ē</a:t>
            </a:r>
            <a:r>
              <a:rPr lang="cs-CZ" sz="2200" i="1" dirty="0" smtClean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rh</a:t>
            </a:r>
            <a:r>
              <a:rPr lang="cs-CZ" sz="2000" i="1" dirty="0" err="1" smtClean="0">
                <a:latin typeface="Cambria" pitchFamily="18" charset="0"/>
              </a:rPr>
              <a:t>ī</a:t>
            </a:r>
            <a:r>
              <a:rPr lang="cs-CZ" sz="2200" i="1" dirty="0" err="1" smtClean="0">
                <a:latin typeface="Cambria" panose="02040503050406030204" pitchFamily="18" charset="0"/>
              </a:rPr>
              <a:t>n</a:t>
            </a:r>
            <a:r>
              <a:rPr lang="cs-CZ" sz="2000" i="1" dirty="0" err="1">
                <a:latin typeface="Cambria" pitchFamily="18" charset="0"/>
              </a:rPr>
              <a:t>ī</a:t>
            </a:r>
            <a:r>
              <a:rPr lang="cs-CZ" sz="2200" i="1" dirty="0" err="1" smtClean="0">
                <a:latin typeface="Cambria" panose="02040503050406030204" pitchFamily="18" charset="0"/>
              </a:rPr>
              <a:t>tis</a:t>
            </a:r>
            <a:r>
              <a:rPr lang="cs-CZ" sz="2200" i="1" dirty="0" smtClean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therapia</a:t>
            </a:r>
            <a:r>
              <a:rPr lang="cs-CZ" sz="2200" i="1" dirty="0" smtClean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cystis</a:t>
            </a:r>
            <a:r>
              <a:rPr lang="cs-CZ" sz="2200" i="1" dirty="0" smtClean="0">
                <a:latin typeface="Cambria" panose="02040503050406030204" pitchFamily="18" charset="0"/>
              </a:rPr>
              <a:t>, </a:t>
            </a:r>
            <a:r>
              <a:rPr lang="cs-CZ" sz="2200" i="1" dirty="0" err="1" smtClean="0">
                <a:latin typeface="Cambria" panose="02040503050406030204" pitchFamily="18" charset="0"/>
              </a:rPr>
              <a:t>ecz</a:t>
            </a:r>
            <a:r>
              <a:rPr lang="cs-CZ" sz="2000" i="1" dirty="0" err="1">
                <a:latin typeface="Cambria" pitchFamily="18" charset="0"/>
              </a:rPr>
              <a:t>e</a:t>
            </a:r>
            <a:r>
              <a:rPr lang="cs-CZ" sz="2200" i="1" dirty="0" err="1" smtClean="0">
                <a:latin typeface="Cambria" panose="02040503050406030204" pitchFamily="18" charset="0"/>
              </a:rPr>
              <a:t>ma</a:t>
            </a:r>
            <a:r>
              <a:rPr lang="cs-CZ" sz="22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9595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mbria" pitchFamily="18" charset="0"/>
              </a:rPr>
              <a:t>Délka slabik a přízvuk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C00000"/>
                </a:solidFill>
                <a:latin typeface="Cambria" pitchFamily="18" charset="0"/>
              </a:rPr>
              <a:t>d</a:t>
            </a:r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élka slabik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Cambria" pitchFamily="18" charset="0"/>
              </a:rPr>
              <a:t>délka se v latinských slovnících, gramatikách a příručkách vyznačuje vodorovnou čárkou nad příslušnou samohláskou</a:t>
            </a: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Cambria" pitchFamily="18" charset="0"/>
              </a:rPr>
              <a:t>slabika je dlouhá, pokud obsahuje dlouhou samohlásku nebo dvojhlásku</a:t>
            </a:r>
          </a:p>
          <a:p>
            <a:pPr lvl="2"/>
            <a:r>
              <a:rPr lang="cs-CZ" i="1" dirty="0" err="1" smtClean="0">
                <a:latin typeface="Cambria" pitchFamily="18" charset="0"/>
              </a:rPr>
              <a:t>t</a:t>
            </a:r>
            <a:r>
              <a:rPr lang="cs-CZ" i="1" dirty="0" err="1">
                <a:latin typeface="Cambria" pitchFamily="18" charset="0"/>
              </a:rPr>
              <a:t>o</a:t>
            </a:r>
            <a:r>
              <a:rPr lang="cs-CZ" i="1" dirty="0" err="1" smtClean="0">
                <a:latin typeface="Cambria" pitchFamily="18" charset="0"/>
              </a:rPr>
              <a:t>nsill</a:t>
            </a:r>
            <a:r>
              <a:rPr lang="cs-CZ" i="1" dirty="0" err="1" smtClean="0">
                <a:solidFill>
                  <a:schemeClr val="accent3">
                    <a:lumMod val="75000"/>
                  </a:schemeClr>
                </a:solidFill>
                <a:latin typeface="Cambria" pitchFamily="18" charset="0"/>
              </a:rPr>
              <a:t>ī</a:t>
            </a:r>
            <a:r>
              <a:rPr lang="cs-CZ" i="1" dirty="0" err="1" smtClean="0">
                <a:latin typeface="Cambria" pitchFamily="18" charset="0"/>
              </a:rPr>
              <a:t>tis</a:t>
            </a:r>
            <a:r>
              <a:rPr lang="cs-CZ" i="1" dirty="0">
                <a:latin typeface="Cambria" pitchFamily="18" charset="0"/>
              </a:rPr>
              <a:t>, </a:t>
            </a:r>
            <a:r>
              <a:rPr lang="cs-CZ" i="1" dirty="0" err="1" smtClean="0">
                <a:solidFill>
                  <a:schemeClr val="accent3">
                    <a:lumMod val="75000"/>
                  </a:schemeClr>
                </a:solidFill>
                <a:latin typeface="Cambria" pitchFamily="18" charset="0"/>
              </a:rPr>
              <a:t>oe</a:t>
            </a:r>
            <a:r>
              <a:rPr lang="cs-CZ" i="1" dirty="0" err="1" smtClean="0">
                <a:latin typeface="Cambria" pitchFamily="18" charset="0"/>
              </a:rPr>
              <a:t>d</a:t>
            </a:r>
            <a:r>
              <a:rPr lang="cs-CZ" i="1" dirty="0" err="1" smtClean="0">
                <a:solidFill>
                  <a:schemeClr val="accent3">
                    <a:lumMod val="75000"/>
                  </a:schemeClr>
                </a:solidFill>
                <a:latin typeface="Cambria" pitchFamily="18" charset="0"/>
              </a:rPr>
              <a:t>ē</a:t>
            </a:r>
            <a:r>
              <a:rPr lang="cs-CZ" i="1" dirty="0" err="1" smtClean="0">
                <a:latin typeface="Cambria" pitchFamily="18" charset="0"/>
              </a:rPr>
              <a:t>ma</a:t>
            </a:r>
            <a:endParaRPr lang="cs-CZ" i="1" dirty="0" smtClean="0">
              <a:latin typeface="Cambria" pitchFamily="18" charset="0"/>
            </a:endParaRPr>
          </a:p>
          <a:p>
            <a:pPr lvl="1"/>
            <a:r>
              <a:rPr lang="cs-CZ" dirty="0">
                <a:solidFill>
                  <a:schemeClr val="tx1"/>
                </a:solidFill>
                <a:latin typeface="Cambria" pitchFamily="18" charset="0"/>
              </a:rPr>
              <a:t>s</a:t>
            </a:r>
            <a:r>
              <a:rPr lang="cs-CZ" dirty="0" smtClean="0">
                <a:solidFill>
                  <a:schemeClr val="tx1"/>
                </a:solidFill>
                <a:latin typeface="Cambria" pitchFamily="18" charset="0"/>
              </a:rPr>
              <a:t>labika může být dlouhá i tehdy, pokud za krátkou samohláskou následuje skupina souhlásek</a:t>
            </a:r>
          </a:p>
          <a:p>
            <a:pPr lvl="2"/>
            <a:r>
              <a:rPr lang="cs-CZ" i="1" dirty="0" err="1">
                <a:latin typeface="Cambria" pitchFamily="18" charset="0"/>
              </a:rPr>
              <a:t>m</a:t>
            </a:r>
            <a:r>
              <a:rPr lang="cs-CZ" i="1" dirty="0" err="1" smtClean="0">
                <a:latin typeface="Cambria" pitchFamily="18" charset="0"/>
              </a:rPr>
              <a:t>a</a:t>
            </a:r>
            <a:r>
              <a:rPr lang="cs-CZ" i="1" dirty="0" err="1" smtClean="0">
                <a:solidFill>
                  <a:schemeClr val="accent3">
                    <a:lumMod val="75000"/>
                  </a:schemeClr>
                </a:solidFill>
                <a:latin typeface="Cambria" pitchFamily="18" charset="0"/>
              </a:rPr>
              <a:t>xi</a:t>
            </a:r>
            <a:r>
              <a:rPr lang="cs-CZ" i="1" dirty="0" err="1" smtClean="0">
                <a:latin typeface="Cambria" pitchFamily="18" charset="0"/>
              </a:rPr>
              <a:t>lla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d</a:t>
            </a:r>
            <a:r>
              <a:rPr lang="cs-CZ" i="1" dirty="0" err="1">
                <a:latin typeface="Cambria" pitchFamily="18" charset="0"/>
              </a:rPr>
              <a:t>ē</a:t>
            </a:r>
            <a:r>
              <a:rPr lang="cs-CZ" i="1" dirty="0" err="1" smtClean="0">
                <a:latin typeface="Cambria" pitchFamily="18" charset="0"/>
              </a:rPr>
              <a:t>cubitus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pro</a:t>
            </a:r>
            <a:r>
              <a:rPr lang="cs-CZ" i="1" dirty="0" err="1" smtClean="0">
                <a:solidFill>
                  <a:schemeClr val="accent3">
                    <a:lumMod val="75000"/>
                  </a:schemeClr>
                </a:solidFill>
                <a:latin typeface="Cambria" pitchFamily="18" charset="0"/>
              </a:rPr>
              <a:t>fu</a:t>
            </a:r>
            <a:r>
              <a:rPr lang="cs-CZ" i="1" dirty="0" err="1" smtClean="0">
                <a:latin typeface="Cambria" pitchFamily="18" charset="0"/>
              </a:rPr>
              <a:t>ndus</a:t>
            </a:r>
            <a:endParaRPr lang="cs-CZ" i="1" dirty="0" smtClean="0">
              <a:latin typeface="Cambria" pitchFamily="18" charset="0"/>
            </a:endParaRPr>
          </a:p>
          <a:p>
            <a:pPr lvl="2"/>
            <a:endParaRPr lang="cs-CZ" i="1" dirty="0">
              <a:latin typeface="Cambria" pitchFamily="18" charset="0"/>
            </a:endParaRPr>
          </a:p>
          <a:p>
            <a:r>
              <a:rPr lang="cs-CZ" dirty="0">
                <a:solidFill>
                  <a:srgbClr val="C00000"/>
                </a:solidFill>
                <a:latin typeface="Cambria" pitchFamily="18" charset="0"/>
              </a:rPr>
              <a:t>p</a:t>
            </a:r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řízvuk</a:t>
            </a:r>
          </a:p>
          <a:p>
            <a:pPr lvl="1"/>
            <a:r>
              <a:rPr lang="cs-CZ" dirty="0">
                <a:solidFill>
                  <a:schemeClr val="tx1"/>
                </a:solidFill>
                <a:latin typeface="Cambria" panose="02040503050406030204" pitchFamily="18" charset="0"/>
              </a:rPr>
              <a:t>n</a:t>
            </a:r>
            <a:r>
              <a:rPr lang="cs-CZ" dirty="0" smtClean="0">
                <a:solidFill>
                  <a:schemeClr val="tx1"/>
                </a:solidFill>
                <a:latin typeface="Cambria" pitchFamily="18" charset="0"/>
              </a:rPr>
              <a:t>a 2. slabice od konce</a:t>
            </a:r>
          </a:p>
          <a:p>
            <a:pPr lvl="2"/>
            <a:r>
              <a:rPr lang="cs-CZ" sz="2300" dirty="0">
                <a:latin typeface="Cambria" panose="02040503050406030204" pitchFamily="18" charset="0"/>
              </a:rPr>
              <a:t>'</a:t>
            </a:r>
            <a:r>
              <a:rPr lang="cs-CZ" sz="2300" i="1" dirty="0" err="1">
                <a:latin typeface="Cambria" panose="02040503050406030204" pitchFamily="18" charset="0"/>
              </a:rPr>
              <a:t>cervīx</a:t>
            </a:r>
            <a:r>
              <a:rPr lang="cs-CZ" sz="2300" i="1" dirty="0">
                <a:latin typeface="Cambria" panose="02040503050406030204" pitchFamily="18" charset="0"/>
              </a:rPr>
              <a:t>, </a:t>
            </a:r>
            <a:r>
              <a:rPr lang="cs-CZ" sz="2300" i="1" dirty="0" err="1" smtClean="0">
                <a:latin typeface="Cambria" panose="02040503050406030204" pitchFamily="18" charset="0"/>
              </a:rPr>
              <a:t>sclē</a:t>
            </a:r>
            <a:r>
              <a:rPr lang="cs-CZ" sz="2300" dirty="0" err="1" smtClean="0">
                <a:latin typeface="Cambria" panose="02040503050406030204" pitchFamily="18" charset="0"/>
              </a:rPr>
              <a:t>'</a:t>
            </a:r>
            <a:r>
              <a:rPr lang="cs-CZ" sz="2300" i="1" dirty="0" err="1" smtClean="0">
                <a:latin typeface="Cambria" panose="02040503050406030204" pitchFamily="18" charset="0"/>
              </a:rPr>
              <a:t>rōsis</a:t>
            </a:r>
            <a:endParaRPr lang="cs-CZ" sz="2300" i="1" dirty="0" smtClean="0">
              <a:latin typeface="Cambria" panose="02040503050406030204" pitchFamily="18" charset="0"/>
            </a:endParaRPr>
          </a:p>
          <a:p>
            <a:pPr lvl="1"/>
            <a:r>
              <a:rPr lang="cs-CZ" dirty="0" smtClean="0">
                <a:solidFill>
                  <a:schemeClr val="tx1"/>
                </a:solidFill>
                <a:latin typeface="Cambria" pitchFamily="18" charset="0"/>
              </a:rPr>
              <a:t>na 3. slabice od konce, je-li slovo tří- a víceslabičné a předposlední slabika krátká</a:t>
            </a:r>
          </a:p>
          <a:p>
            <a:pPr lvl="2"/>
            <a:r>
              <a:rPr lang="cs-CZ" sz="2300" i="1" dirty="0" err="1">
                <a:latin typeface="Cambria" panose="02040503050406030204" pitchFamily="18" charset="0"/>
              </a:rPr>
              <a:t>clā</a:t>
            </a:r>
            <a:r>
              <a:rPr lang="cs-CZ" sz="2300" dirty="0" err="1">
                <a:latin typeface="Cambria" panose="02040503050406030204" pitchFamily="18" charset="0"/>
              </a:rPr>
              <a:t>'</a:t>
            </a:r>
            <a:r>
              <a:rPr lang="cs-CZ" sz="2300" i="1" dirty="0" err="1">
                <a:latin typeface="Cambria" panose="02040503050406030204" pitchFamily="18" charset="0"/>
              </a:rPr>
              <a:t>vicula</a:t>
            </a:r>
            <a:r>
              <a:rPr lang="cs-CZ" sz="2300" i="1" dirty="0">
                <a:latin typeface="Cambria" panose="02040503050406030204" pitchFamily="18" charset="0"/>
              </a:rPr>
              <a:t>, </a:t>
            </a:r>
            <a:r>
              <a:rPr lang="cs-CZ" sz="2300" dirty="0">
                <a:latin typeface="Cambria" panose="02040503050406030204" pitchFamily="18" charset="0"/>
              </a:rPr>
              <a:t>'</a:t>
            </a:r>
            <a:r>
              <a:rPr lang="cs-CZ" sz="2300" i="1" dirty="0" err="1">
                <a:latin typeface="Cambria" panose="02040503050406030204" pitchFamily="18" charset="0"/>
              </a:rPr>
              <a:t>radius</a:t>
            </a:r>
            <a:endParaRPr lang="cs-CZ" sz="2300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502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Cíle předmětu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81619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Cambria" pitchFamily="18" charset="0"/>
              </a:rPr>
              <a:t>základní orientace v lékařské terminologii</a:t>
            </a:r>
          </a:p>
          <a:p>
            <a:r>
              <a:rPr lang="cs-CZ" dirty="0" smtClean="0">
                <a:latin typeface="Cambria" pitchFamily="18" charset="0"/>
              </a:rPr>
              <a:t>porozumění zákonitostem z oblasti morfologie a syntaxe latinských a latinizovaných lékařských termínů</a:t>
            </a:r>
          </a:p>
          <a:p>
            <a:r>
              <a:rPr lang="cs-CZ" dirty="0" smtClean="0">
                <a:latin typeface="Cambria" pitchFamily="18" charset="0"/>
              </a:rPr>
              <a:t>pochopení významu termínů na základě</a:t>
            </a:r>
            <a:r>
              <a:rPr lang="cs-CZ" sz="2800" dirty="0" smtClean="0">
                <a:latin typeface="Cambria" pitchFamily="18" charset="0"/>
              </a:rPr>
              <a:t>: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A) analýzy slovotvorné struktury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B) rozpoznání syntaktické struktury u víceslovných termínů</a:t>
            </a:r>
          </a:p>
          <a:p>
            <a:r>
              <a:rPr lang="cs-CZ" dirty="0">
                <a:latin typeface="Cambria" pitchFamily="18" charset="0"/>
              </a:rPr>
              <a:t>vytváření jazykově </a:t>
            </a:r>
            <a:r>
              <a:rPr lang="cs-CZ" dirty="0" smtClean="0">
                <a:latin typeface="Cambria" pitchFamily="18" charset="0"/>
              </a:rPr>
              <a:t>korektních spojení při překladu do latiny (zejména u anatomických termínů)</a:t>
            </a:r>
          </a:p>
          <a:p>
            <a:r>
              <a:rPr lang="cs-CZ" dirty="0">
                <a:latin typeface="Cambria" pitchFamily="18" charset="0"/>
              </a:rPr>
              <a:t>z</a:t>
            </a:r>
            <a:r>
              <a:rPr lang="cs-CZ" dirty="0" smtClean="0">
                <a:latin typeface="Cambria" pitchFamily="18" charset="0"/>
              </a:rPr>
              <a:t>nalost synonymních způsobů vyjádření (zejména                  v klinické terminologii)</a:t>
            </a:r>
            <a:endParaRPr lang="cs-CZ" dirty="0">
              <a:latin typeface="Cambria" pitchFamily="18" charset="0"/>
            </a:endParaRPr>
          </a:p>
          <a:p>
            <a:r>
              <a:rPr lang="cs-CZ" dirty="0" smtClean="0">
                <a:latin typeface="Cambria" pitchFamily="18" charset="0"/>
              </a:rPr>
              <a:t>náležité užití termínů v kontextu studovaného oboru</a:t>
            </a:r>
          </a:p>
          <a:p>
            <a:r>
              <a:rPr lang="cs-CZ" dirty="0">
                <a:latin typeface="Cambria" pitchFamily="18" charset="0"/>
              </a:rPr>
              <a:t>c</a:t>
            </a:r>
            <a:r>
              <a:rPr lang="cs-CZ" dirty="0" smtClean="0">
                <a:latin typeface="Cambria" pitchFamily="18" charset="0"/>
              </a:rPr>
              <a:t>ca  800 slovíček</a:t>
            </a:r>
          </a:p>
        </p:txBody>
      </p:sp>
    </p:spTree>
    <p:extLst>
      <p:ext uri="{BB962C8B-B14F-4D97-AF65-F5344CB8AC3E}">
        <p14:creationId xmlns:p14="http://schemas.microsoft.com/office/powerpoint/2010/main" val="228511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9060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Cambria" pitchFamily="18" charset="0"/>
              </a:rPr>
              <a:t>Anatomické termíny</a:t>
            </a:r>
            <a:endParaRPr lang="cs-CZ" dirty="0">
              <a:latin typeface="Cambria" pitchFamily="18" charset="0"/>
            </a:endParaRPr>
          </a:p>
        </p:txBody>
      </p:sp>
      <p:pic>
        <p:nvPicPr>
          <p:cNvPr id="10" name="Zástupný symbol pro obsah 9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752"/>
            <a:ext cx="9144000" cy="5391586"/>
          </a:xfrm>
        </p:spPr>
      </p:pic>
    </p:spTree>
    <p:extLst>
      <p:ext uri="{BB962C8B-B14F-4D97-AF65-F5344CB8AC3E}">
        <p14:creationId xmlns:p14="http://schemas.microsoft.com/office/powerpoint/2010/main" val="251025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mbria" pitchFamily="18" charset="0"/>
              </a:rPr>
              <a:t>Klinické termíny</a:t>
            </a:r>
            <a:endParaRPr lang="cs-CZ" dirty="0">
              <a:latin typeface="Cambria" pitchFamily="18" charset="0"/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196752"/>
            <a:ext cx="9144000" cy="5112000"/>
          </a:xfrm>
        </p:spPr>
      </p:pic>
    </p:spTree>
    <p:extLst>
      <p:ext uri="{BB962C8B-B14F-4D97-AF65-F5344CB8AC3E}">
        <p14:creationId xmlns:p14="http://schemas.microsoft.com/office/powerpoint/2010/main" val="104960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ambria" pitchFamily="18" charset="0"/>
              </a:rPr>
              <a:t>Latina a </a:t>
            </a:r>
            <a:r>
              <a:rPr lang="cs-CZ" dirty="0">
                <a:latin typeface="Cambria" pitchFamily="18" charset="0"/>
              </a:rPr>
              <a:t>její uplatnění v lékařské </a:t>
            </a:r>
            <a:r>
              <a:rPr lang="cs-CZ" dirty="0" smtClean="0">
                <a:latin typeface="Cambria" pitchFamily="18" charset="0"/>
              </a:rPr>
              <a:t>terminologii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</a:rPr>
              <a:t>anatomická  nomenklatura:</a:t>
            </a:r>
          </a:p>
          <a:p>
            <a:pPr lvl="2"/>
            <a:r>
              <a:rPr lang="cs-CZ" dirty="0" smtClean="0">
                <a:latin typeface="Cambria" pitchFamily="18" charset="0"/>
              </a:rPr>
              <a:t> latinské názvosloví (TA = </a:t>
            </a:r>
            <a:r>
              <a:rPr lang="cs-CZ" i="1" dirty="0" err="1" smtClean="0">
                <a:latin typeface="Cambria" pitchFamily="18" charset="0"/>
              </a:rPr>
              <a:t>Terminologia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Anatomica</a:t>
            </a:r>
            <a:r>
              <a:rPr lang="cs-CZ" dirty="0" smtClean="0">
                <a:latin typeface="Cambria" pitchFamily="18" charset="0"/>
              </a:rPr>
              <a:t>)</a:t>
            </a:r>
          </a:p>
          <a:p>
            <a:pPr lvl="2"/>
            <a:r>
              <a:rPr lang="cs-CZ" dirty="0" smtClean="0">
                <a:latin typeface="Cambria" pitchFamily="18" charset="0"/>
              </a:rPr>
              <a:t>oficiální, mezinárodně uznávaná</a:t>
            </a:r>
          </a:p>
          <a:p>
            <a:pPr lvl="2"/>
            <a:r>
              <a:rPr lang="cs-CZ" dirty="0">
                <a:latin typeface="Cambria" pitchFamily="18" charset="0"/>
              </a:rPr>
              <a:t>r</a:t>
            </a:r>
            <a:r>
              <a:rPr lang="cs-CZ" dirty="0" smtClean="0">
                <a:latin typeface="Cambria" pitchFamily="18" charset="0"/>
              </a:rPr>
              <a:t>evizi schvaluje a vydává FCAT (poslední vydání z r. 1998)</a:t>
            </a:r>
          </a:p>
          <a:p>
            <a:pPr marL="594360" lvl="2" indent="0">
              <a:buNone/>
            </a:pPr>
            <a:endParaRPr lang="cs-CZ" dirty="0" smtClean="0">
              <a:latin typeface="Cambria" pitchFamily="18" charset="0"/>
            </a:endParaRPr>
          </a:p>
          <a:p>
            <a:pPr lvl="1"/>
            <a:r>
              <a:rPr lang="cs-CZ" dirty="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</a:rPr>
              <a:t>klinická a patologická terminologie</a:t>
            </a:r>
          </a:p>
          <a:p>
            <a:pPr lvl="2"/>
            <a:r>
              <a:rPr lang="cs-CZ" dirty="0" smtClean="0">
                <a:latin typeface="Cambria" pitchFamily="18" charset="0"/>
              </a:rPr>
              <a:t>latina se uplatňuje v názvech nemocí, úrazů a operačních zákroků:</a:t>
            </a:r>
          </a:p>
          <a:p>
            <a:pPr lvl="4"/>
            <a:r>
              <a:rPr lang="cs-CZ" sz="1800" i="1" dirty="0" err="1" smtClean="0">
                <a:latin typeface="Cambria" pitchFamily="18" charset="0"/>
              </a:rPr>
              <a:t>morbus</a:t>
            </a:r>
            <a:r>
              <a:rPr lang="cs-CZ" sz="1800" i="1" dirty="0" smtClean="0">
                <a:latin typeface="Cambria" pitchFamily="18" charset="0"/>
              </a:rPr>
              <a:t> </a:t>
            </a:r>
            <a:r>
              <a:rPr lang="cs-CZ" sz="1800" i="1" dirty="0" err="1" smtClean="0">
                <a:latin typeface="Cambria" pitchFamily="18" charset="0"/>
              </a:rPr>
              <a:t>hypertonicus</a:t>
            </a:r>
            <a:r>
              <a:rPr lang="cs-CZ" sz="1800" i="1" dirty="0" smtClean="0">
                <a:latin typeface="Cambria" pitchFamily="18" charset="0"/>
              </a:rPr>
              <a:t>, diabetes </a:t>
            </a:r>
            <a:r>
              <a:rPr lang="cs-CZ" sz="1800" i="1" dirty="0" err="1" smtClean="0">
                <a:latin typeface="Cambria" pitchFamily="18" charset="0"/>
              </a:rPr>
              <a:t>mellitus</a:t>
            </a:r>
            <a:r>
              <a:rPr lang="cs-CZ" sz="1800" i="1" dirty="0" smtClean="0">
                <a:latin typeface="Cambria" pitchFamily="18" charset="0"/>
              </a:rPr>
              <a:t>, </a:t>
            </a:r>
            <a:r>
              <a:rPr lang="cs-CZ" sz="1800" i="1" dirty="0" err="1" smtClean="0">
                <a:latin typeface="Cambria" pitchFamily="18" charset="0"/>
              </a:rPr>
              <a:t>arthrosis</a:t>
            </a:r>
            <a:endParaRPr lang="cs-CZ" sz="1800" i="1" dirty="0" smtClean="0">
              <a:latin typeface="Cambria" pitchFamily="18" charset="0"/>
            </a:endParaRPr>
          </a:p>
          <a:p>
            <a:pPr lvl="4"/>
            <a:r>
              <a:rPr lang="cs-CZ" sz="1800" i="1" dirty="0" err="1">
                <a:latin typeface="Cambria" pitchFamily="18" charset="0"/>
              </a:rPr>
              <a:t>f</a:t>
            </a:r>
            <a:r>
              <a:rPr lang="cs-CZ" sz="1800" i="1" dirty="0" err="1" smtClean="0">
                <a:latin typeface="Cambria" pitchFamily="18" charset="0"/>
              </a:rPr>
              <a:t>ractura</a:t>
            </a:r>
            <a:r>
              <a:rPr lang="cs-CZ" sz="1800" i="1" dirty="0" smtClean="0">
                <a:latin typeface="Cambria" pitchFamily="18" charset="0"/>
              </a:rPr>
              <a:t> </a:t>
            </a:r>
            <a:r>
              <a:rPr lang="cs-CZ" sz="1800" i="1" dirty="0" err="1" smtClean="0">
                <a:latin typeface="Cambria" pitchFamily="18" charset="0"/>
              </a:rPr>
              <a:t>costarum</a:t>
            </a:r>
            <a:r>
              <a:rPr lang="cs-CZ" sz="1800" i="1" dirty="0" smtClean="0">
                <a:latin typeface="Cambria" pitchFamily="18" charset="0"/>
              </a:rPr>
              <a:t> </a:t>
            </a:r>
            <a:r>
              <a:rPr lang="cs-CZ" sz="1800" i="1" dirty="0" err="1" smtClean="0">
                <a:latin typeface="Cambria" pitchFamily="18" charset="0"/>
              </a:rPr>
              <a:t>complicata</a:t>
            </a:r>
            <a:endParaRPr lang="cs-CZ" sz="1800" i="1" dirty="0" smtClean="0">
              <a:latin typeface="Cambria" pitchFamily="18" charset="0"/>
            </a:endParaRPr>
          </a:p>
          <a:p>
            <a:pPr lvl="4"/>
            <a:r>
              <a:rPr lang="cs-CZ" sz="1800" i="1" dirty="0" err="1">
                <a:latin typeface="Cambria" pitchFamily="18" charset="0"/>
              </a:rPr>
              <a:t>e</a:t>
            </a:r>
            <a:r>
              <a:rPr lang="cs-CZ" sz="1800" i="1" dirty="0" err="1" smtClean="0">
                <a:latin typeface="Cambria" pitchFamily="18" charset="0"/>
              </a:rPr>
              <a:t>xtractio</a:t>
            </a:r>
            <a:r>
              <a:rPr lang="cs-CZ" sz="1800" i="1" dirty="0" smtClean="0">
                <a:latin typeface="Cambria" pitchFamily="18" charset="0"/>
              </a:rPr>
              <a:t> </a:t>
            </a:r>
            <a:r>
              <a:rPr lang="cs-CZ" sz="1800" i="1" dirty="0" err="1" smtClean="0">
                <a:latin typeface="Cambria" pitchFamily="18" charset="0"/>
              </a:rPr>
              <a:t>chirurgica</a:t>
            </a:r>
            <a:endParaRPr lang="cs-CZ" sz="1800" i="1" dirty="0" smtClean="0">
              <a:latin typeface="Cambria" pitchFamily="18" charset="0"/>
            </a:endParaRPr>
          </a:p>
          <a:p>
            <a:pPr lvl="2"/>
            <a:endParaRPr lang="cs-CZ" sz="1800" dirty="0" smtClean="0">
              <a:latin typeface="Cambria" pitchFamily="18" charset="0"/>
            </a:endParaRPr>
          </a:p>
          <a:p>
            <a:pPr lvl="2"/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55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mbria" pitchFamily="18" charset="0"/>
              </a:rPr>
              <a:t>Latina a její uplatnění v lékařské terminologii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Cambria" pitchFamily="18" charset="0"/>
              </a:rPr>
              <a:t>f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  <a:latin typeface="Cambria" pitchFamily="18" charset="0"/>
              </a:rPr>
              <a:t>armakologické a recepturní názvosloví</a:t>
            </a:r>
          </a:p>
          <a:p>
            <a:pPr lvl="2"/>
            <a:r>
              <a:rPr lang="cs-CZ" dirty="0" smtClean="0">
                <a:latin typeface="Cambria" pitchFamily="18" charset="0"/>
              </a:rPr>
              <a:t>kodifikovaná nomenklatura (Český lékopis 2009; vychází                  z mezinárodně uznávaného Evropského lékopisu)</a:t>
            </a:r>
          </a:p>
          <a:p>
            <a:pPr lvl="2"/>
            <a:r>
              <a:rPr lang="cs-CZ" dirty="0">
                <a:latin typeface="Cambria" pitchFamily="18" charset="0"/>
              </a:rPr>
              <a:t>z</a:t>
            </a:r>
            <a:r>
              <a:rPr lang="cs-CZ" dirty="0" smtClean="0">
                <a:latin typeface="Cambria" pitchFamily="18" charset="0"/>
              </a:rPr>
              <a:t>ahrnuje názvosloví</a:t>
            </a:r>
          </a:p>
          <a:p>
            <a:pPr lvl="3"/>
            <a:r>
              <a:rPr lang="cs-CZ" dirty="0" smtClean="0">
                <a:latin typeface="Cambria" pitchFamily="18" charset="0"/>
              </a:rPr>
              <a:t>léčivých a pomocných látek (</a:t>
            </a:r>
            <a:r>
              <a:rPr lang="cs-CZ" i="1" dirty="0" err="1" smtClean="0">
                <a:latin typeface="Cambria" pitchFamily="18" charset="0"/>
              </a:rPr>
              <a:t>acidum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phosphoricum</a:t>
            </a:r>
            <a:r>
              <a:rPr lang="cs-CZ" dirty="0" smtClean="0">
                <a:latin typeface="Cambria" pitchFamily="18" charset="0"/>
              </a:rPr>
              <a:t>)</a:t>
            </a:r>
          </a:p>
          <a:p>
            <a:pPr lvl="3"/>
            <a:r>
              <a:rPr lang="cs-CZ" dirty="0" smtClean="0">
                <a:latin typeface="Cambria" pitchFamily="18" charset="0"/>
              </a:rPr>
              <a:t>lékových skupin (</a:t>
            </a:r>
            <a:r>
              <a:rPr lang="cs-CZ" i="1" dirty="0" err="1" smtClean="0">
                <a:latin typeface="Cambria" pitchFamily="18" charset="0"/>
              </a:rPr>
              <a:t>analgetica</a:t>
            </a:r>
            <a:r>
              <a:rPr lang="cs-CZ" i="1" dirty="0" smtClean="0">
                <a:latin typeface="Cambria" pitchFamily="18" charset="0"/>
              </a:rPr>
              <a:t>, </a:t>
            </a:r>
            <a:r>
              <a:rPr lang="cs-CZ" i="1" dirty="0" err="1" smtClean="0">
                <a:latin typeface="Cambria" pitchFamily="18" charset="0"/>
              </a:rPr>
              <a:t>antibiotica</a:t>
            </a:r>
            <a:r>
              <a:rPr lang="cs-CZ" dirty="0" smtClean="0">
                <a:latin typeface="Cambria" pitchFamily="18" charset="0"/>
              </a:rPr>
              <a:t>)</a:t>
            </a:r>
          </a:p>
          <a:p>
            <a:pPr lvl="3"/>
            <a:r>
              <a:rPr lang="cs-CZ" dirty="0">
                <a:latin typeface="Cambria" pitchFamily="18" charset="0"/>
              </a:rPr>
              <a:t>d</a:t>
            </a:r>
            <a:r>
              <a:rPr lang="cs-CZ" dirty="0" smtClean="0">
                <a:latin typeface="Cambria" pitchFamily="18" charset="0"/>
              </a:rPr>
              <a:t>rog a jejích částí (</a:t>
            </a:r>
            <a:r>
              <a:rPr lang="cs-CZ" i="1" dirty="0" err="1" smtClean="0">
                <a:latin typeface="Cambria" pitchFamily="18" charset="0"/>
              </a:rPr>
              <a:t>chamomillae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romanae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flos</a:t>
            </a:r>
            <a:r>
              <a:rPr lang="cs-CZ" dirty="0" smtClean="0">
                <a:latin typeface="Cambria" pitchFamily="18" charset="0"/>
              </a:rPr>
              <a:t>)</a:t>
            </a:r>
          </a:p>
          <a:p>
            <a:pPr lvl="3"/>
            <a:r>
              <a:rPr lang="cs-CZ" dirty="0">
                <a:latin typeface="Cambria" pitchFamily="18" charset="0"/>
              </a:rPr>
              <a:t>f</a:t>
            </a:r>
            <a:r>
              <a:rPr lang="cs-CZ" dirty="0" smtClean="0">
                <a:latin typeface="Cambria" pitchFamily="18" charset="0"/>
              </a:rPr>
              <a:t>orem farmaceutických přípravků a prostředků (</a:t>
            </a:r>
            <a:r>
              <a:rPr lang="cs-CZ" i="1" dirty="0" err="1" smtClean="0">
                <a:latin typeface="Cambria" pitchFamily="18" charset="0"/>
              </a:rPr>
              <a:t>tabulettae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obductae</a:t>
            </a:r>
            <a:r>
              <a:rPr lang="cs-CZ" dirty="0" smtClean="0">
                <a:latin typeface="Cambria" pitchFamily="18" charset="0"/>
              </a:rPr>
              <a:t>)</a:t>
            </a:r>
          </a:p>
          <a:p>
            <a:pPr marL="868680" lvl="3" indent="0">
              <a:buNone/>
            </a:pPr>
            <a:endParaRPr lang="cs-CZ" dirty="0" smtClean="0">
              <a:latin typeface="Cambria" pitchFamily="18" charset="0"/>
            </a:endParaRPr>
          </a:p>
          <a:p>
            <a:pPr lvl="1"/>
            <a:r>
              <a:rPr lang="cs-CZ" dirty="0">
                <a:latin typeface="Cambria" pitchFamily="18" charset="0"/>
              </a:rPr>
              <a:t>r</a:t>
            </a:r>
            <a:r>
              <a:rPr lang="cs-CZ" dirty="0" smtClean="0">
                <a:latin typeface="Cambria" pitchFamily="18" charset="0"/>
              </a:rPr>
              <a:t>eceptura</a:t>
            </a:r>
          </a:p>
          <a:p>
            <a:pPr lvl="2"/>
            <a:r>
              <a:rPr lang="cs-CZ" dirty="0">
                <a:latin typeface="Cambria" pitchFamily="18" charset="0"/>
              </a:rPr>
              <a:t>ú</a:t>
            </a:r>
            <a:r>
              <a:rPr lang="cs-CZ" dirty="0" smtClean="0">
                <a:latin typeface="Cambria" pitchFamily="18" charset="0"/>
              </a:rPr>
              <a:t>střední část receptu se vypisuje v latinských frázích (často převedených do zkratek)</a:t>
            </a:r>
            <a:endParaRPr lang="cs-CZ" dirty="0">
              <a:latin typeface="Cambria" pitchFamily="18" charset="0"/>
            </a:endParaRP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4270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990600"/>
          </a:xfrm>
        </p:spPr>
        <p:txBody>
          <a:bodyPr/>
          <a:lstStyle/>
          <a:p>
            <a:r>
              <a:rPr lang="cs-CZ" dirty="0" smtClean="0">
                <a:latin typeface="Cambria" pitchFamily="18" charset="0"/>
              </a:rPr>
              <a:t>Ukázka receptu</a:t>
            </a:r>
            <a:endParaRPr lang="cs-CZ" dirty="0">
              <a:latin typeface="Cambria" pitchFamily="18" charset="0"/>
            </a:endParaRP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810000"/>
            <a:ext cx="4451999" cy="6048000"/>
          </a:xfrm>
        </p:spPr>
      </p:pic>
    </p:spTree>
    <p:extLst>
      <p:ext uri="{BB962C8B-B14F-4D97-AF65-F5344CB8AC3E}">
        <p14:creationId xmlns:p14="http://schemas.microsoft.com/office/powerpoint/2010/main" val="60368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ambria" pitchFamily="18" charset="0"/>
              </a:rPr>
              <a:t>Rozsah latinské gramatiky v lékařské terminologii</a:t>
            </a:r>
            <a:endParaRPr lang="cs-CZ" dirty="0"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816192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C00000"/>
                </a:solidFill>
                <a:latin typeface="Cambria" pitchFamily="18" charset="0"/>
              </a:rPr>
              <a:t>a</a:t>
            </a:r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natomické termíny</a:t>
            </a:r>
          </a:p>
          <a:p>
            <a:pPr lvl="1"/>
            <a:r>
              <a:rPr lang="cs-CZ" dirty="0" smtClean="0">
                <a:latin typeface="Cambria" pitchFamily="18" charset="0"/>
              </a:rPr>
              <a:t>p</a:t>
            </a:r>
            <a:r>
              <a:rPr lang="cs-CZ" dirty="0" smtClean="0">
                <a:latin typeface="Cambria" pitchFamily="18" charset="0"/>
              </a:rPr>
              <a:t>odstatná a přídavná jména</a:t>
            </a:r>
            <a:endParaRPr lang="cs-CZ" dirty="0" smtClean="0">
              <a:latin typeface="Cambria" pitchFamily="18" charset="0"/>
            </a:endParaRPr>
          </a:p>
          <a:p>
            <a:pPr lvl="1"/>
            <a:r>
              <a:rPr lang="cs-CZ" dirty="0">
                <a:latin typeface="Cambria" pitchFamily="18" charset="0"/>
              </a:rPr>
              <a:t>p</a:t>
            </a:r>
            <a:r>
              <a:rPr lang="cs-CZ" dirty="0" smtClean="0">
                <a:latin typeface="Cambria" pitchFamily="18" charset="0"/>
              </a:rPr>
              <a:t>řevaha </a:t>
            </a:r>
            <a:r>
              <a:rPr lang="cs-CZ" dirty="0" smtClean="0">
                <a:latin typeface="Cambria" pitchFamily="18" charset="0"/>
              </a:rPr>
              <a:t>1. a 2. pádu </a:t>
            </a:r>
            <a:r>
              <a:rPr lang="cs-CZ" dirty="0" smtClean="0">
                <a:latin typeface="Cambria" pitchFamily="18" charset="0"/>
              </a:rPr>
              <a:t>(shodný, neshodný přívlastek)</a:t>
            </a:r>
          </a:p>
          <a:p>
            <a:pPr lvl="2"/>
            <a:r>
              <a:rPr lang="cs-CZ" i="1" dirty="0" err="1" smtClean="0">
                <a:latin typeface="Cambria" pitchFamily="18" charset="0"/>
              </a:rPr>
              <a:t>Musculus</a:t>
            </a:r>
            <a:r>
              <a:rPr lang="cs-CZ" i="1" dirty="0" smtClean="0">
                <a:latin typeface="Cambria" pitchFamily="18" charset="0"/>
              </a:rPr>
              <a:t> biceps </a:t>
            </a:r>
            <a:r>
              <a:rPr lang="cs-CZ" i="1" dirty="0" err="1" smtClean="0">
                <a:latin typeface="Cambria" pitchFamily="18" charset="0"/>
              </a:rPr>
              <a:t>brachii</a:t>
            </a:r>
            <a:r>
              <a:rPr lang="cs-CZ" dirty="0" smtClean="0">
                <a:latin typeface="Cambria" pitchFamily="18" charset="0"/>
              </a:rPr>
              <a:t> (dvojhlavý sval paže)</a:t>
            </a:r>
          </a:p>
          <a:p>
            <a:pPr lvl="2"/>
            <a:r>
              <a:rPr lang="cs-CZ" i="1" dirty="0" err="1" smtClean="0">
                <a:latin typeface="Cambria" pitchFamily="18" charset="0"/>
              </a:rPr>
              <a:t>Vena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cordis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magna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dirty="0" smtClean="0">
                <a:latin typeface="Cambria" pitchFamily="18" charset="0"/>
              </a:rPr>
              <a:t>(velká žíla srdce)</a:t>
            </a:r>
          </a:p>
          <a:p>
            <a:pPr lvl="1"/>
            <a:endParaRPr lang="cs-CZ" dirty="0" smtClean="0">
              <a:latin typeface="Cambria" pitchFamily="18" charset="0"/>
            </a:endParaRPr>
          </a:p>
          <a:p>
            <a:pPr lvl="1"/>
            <a:r>
              <a:rPr lang="cs-CZ" dirty="0" smtClean="0">
                <a:latin typeface="Cambria" pitchFamily="18" charset="0"/>
              </a:rPr>
              <a:t>předložkové vazby </a:t>
            </a:r>
            <a:r>
              <a:rPr lang="cs-CZ" dirty="0" smtClean="0">
                <a:latin typeface="Cambria" pitchFamily="18" charset="0"/>
              </a:rPr>
              <a:t>se 4. a 6. pádem jsou </a:t>
            </a:r>
            <a:r>
              <a:rPr lang="cs-CZ" dirty="0" smtClean="0">
                <a:latin typeface="Cambria" pitchFamily="18" charset="0"/>
              </a:rPr>
              <a:t>ojedinělé</a:t>
            </a:r>
          </a:p>
          <a:p>
            <a:pPr lvl="2"/>
            <a:r>
              <a:rPr lang="cs-CZ" i="1" dirty="0" err="1" smtClean="0">
                <a:latin typeface="Cambria" pitchFamily="18" charset="0"/>
              </a:rPr>
              <a:t>Ramus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anastomoticus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  <a:latin typeface="Cambria" pitchFamily="18" charset="0"/>
              </a:rPr>
              <a:t>cum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arteri</a:t>
            </a:r>
            <a:r>
              <a:rPr lang="cs-CZ" i="1" dirty="0" err="1" smtClean="0">
                <a:solidFill>
                  <a:srgbClr val="FF0000"/>
                </a:solidFill>
                <a:latin typeface="Cambria" pitchFamily="18" charset="0"/>
              </a:rPr>
              <a:t>a</a:t>
            </a:r>
            <a:r>
              <a:rPr lang="cs-CZ" i="1" dirty="0" smtClean="0">
                <a:latin typeface="Cambria" pitchFamily="18" charset="0"/>
              </a:rPr>
              <a:t> </a:t>
            </a:r>
            <a:r>
              <a:rPr lang="cs-CZ" i="1" dirty="0" err="1" smtClean="0">
                <a:latin typeface="Cambria" pitchFamily="18" charset="0"/>
              </a:rPr>
              <a:t>meninge</a:t>
            </a:r>
            <a:r>
              <a:rPr lang="cs-CZ" i="1" dirty="0" err="1" smtClean="0">
                <a:solidFill>
                  <a:srgbClr val="FF0000"/>
                </a:solidFill>
                <a:latin typeface="Cambria" pitchFamily="18" charset="0"/>
              </a:rPr>
              <a:t>a</a:t>
            </a:r>
            <a:r>
              <a:rPr lang="cs-CZ" i="1" dirty="0" smtClean="0">
                <a:latin typeface="Cambria" pitchFamily="18" charset="0"/>
              </a:rPr>
              <a:t> medi</a:t>
            </a:r>
            <a:r>
              <a:rPr lang="cs-CZ" i="1" dirty="0" smtClean="0">
                <a:solidFill>
                  <a:srgbClr val="FF0000"/>
                </a:solidFill>
                <a:latin typeface="Cambria" pitchFamily="18" charset="0"/>
              </a:rPr>
              <a:t>a</a:t>
            </a:r>
          </a:p>
          <a:p>
            <a:pPr lvl="3"/>
            <a:r>
              <a:rPr lang="cs-CZ" sz="2000" dirty="0" smtClean="0">
                <a:latin typeface="Cambria" pitchFamily="18" charset="0"/>
              </a:rPr>
              <a:t>(tepenná) větev, která je spojkou se střední plenovou tepnou</a:t>
            </a:r>
          </a:p>
        </p:txBody>
      </p:sp>
    </p:spTree>
    <p:extLst>
      <p:ext uri="{BB962C8B-B14F-4D97-AF65-F5344CB8AC3E}">
        <p14:creationId xmlns:p14="http://schemas.microsoft.com/office/powerpoint/2010/main" val="119967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Cambria" pitchFamily="18" charset="0"/>
              </a:rPr>
              <a:t>Rozsah latinské gramatiky v lékařské terminologii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90120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C00000"/>
                </a:solidFill>
                <a:latin typeface="Cambria" pitchFamily="18" charset="0"/>
              </a:rPr>
              <a:t>k</a:t>
            </a:r>
            <a:r>
              <a:rPr lang="cs-CZ" dirty="0" smtClean="0">
                <a:solidFill>
                  <a:srgbClr val="C00000"/>
                </a:solidFill>
                <a:latin typeface="Cambria" pitchFamily="18" charset="0"/>
              </a:rPr>
              <a:t>linické a patologické termíny</a:t>
            </a:r>
          </a:p>
          <a:p>
            <a:pPr lvl="1"/>
            <a:r>
              <a:rPr lang="cs-CZ" dirty="0">
                <a:latin typeface="Cambria" pitchFamily="18" charset="0"/>
              </a:rPr>
              <a:t>p</a:t>
            </a:r>
            <a:r>
              <a:rPr lang="cs-CZ" dirty="0" smtClean="0">
                <a:latin typeface="Cambria" pitchFamily="18" charset="0"/>
              </a:rPr>
              <a:t>odstatná a přídavná jména</a:t>
            </a:r>
            <a:endParaRPr lang="cs-CZ" dirty="0" smtClean="0">
              <a:latin typeface="Cambria" pitchFamily="18" charset="0"/>
            </a:endParaRPr>
          </a:p>
          <a:p>
            <a:pPr lvl="2"/>
            <a:r>
              <a:rPr lang="cs-CZ" dirty="0">
                <a:latin typeface="Cambria" pitchFamily="18" charset="0"/>
              </a:rPr>
              <a:t>z</a:t>
            </a:r>
            <a:r>
              <a:rPr lang="cs-CZ" dirty="0" smtClean="0">
                <a:latin typeface="Cambria" pitchFamily="18" charset="0"/>
              </a:rPr>
              <a:t>ákladem </a:t>
            </a:r>
            <a:r>
              <a:rPr lang="cs-CZ" dirty="0" smtClean="0">
                <a:latin typeface="Cambria" pitchFamily="18" charset="0"/>
              </a:rPr>
              <a:t>tvary 1. a 2. pádu</a:t>
            </a:r>
            <a:endParaRPr lang="cs-CZ" dirty="0" smtClean="0">
              <a:latin typeface="Cambria" pitchFamily="18" charset="0"/>
            </a:endParaRPr>
          </a:p>
          <a:p>
            <a:pPr lvl="3"/>
            <a:r>
              <a:rPr lang="cs-CZ" sz="1900" i="1" dirty="0" err="1" smtClean="0">
                <a:latin typeface="Cambria" pitchFamily="18" charset="0"/>
              </a:rPr>
              <a:t>Obesitas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 smtClean="0">
                <a:latin typeface="Cambria" pitchFamily="18" charset="0"/>
              </a:rPr>
              <a:t>permagna</a:t>
            </a:r>
            <a:endParaRPr lang="cs-CZ" sz="1900" i="1" dirty="0" smtClean="0">
              <a:latin typeface="Cambria" pitchFamily="18" charset="0"/>
            </a:endParaRPr>
          </a:p>
          <a:p>
            <a:pPr lvl="3"/>
            <a:r>
              <a:rPr lang="cs-CZ" sz="1900" i="1" dirty="0" err="1" smtClean="0">
                <a:latin typeface="Cambria" pitchFamily="18" charset="0"/>
              </a:rPr>
              <a:t>Ulcus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 smtClean="0">
                <a:latin typeface="Cambria" pitchFamily="18" charset="0"/>
              </a:rPr>
              <a:t>cruris</a:t>
            </a:r>
            <a:endParaRPr lang="cs-CZ" sz="1900" i="1" dirty="0" smtClean="0">
              <a:latin typeface="Cambria" pitchFamily="18" charset="0"/>
            </a:endParaRPr>
          </a:p>
          <a:p>
            <a:pPr marL="868680" lvl="3" indent="0">
              <a:buNone/>
            </a:pPr>
            <a:endParaRPr lang="cs-CZ" sz="1900" i="1" dirty="0" smtClean="0">
              <a:latin typeface="Cambria" pitchFamily="18" charset="0"/>
            </a:endParaRPr>
          </a:p>
          <a:p>
            <a:pPr lvl="2"/>
            <a:r>
              <a:rPr lang="cs-CZ" dirty="0" smtClean="0">
                <a:latin typeface="Cambria" pitchFamily="18" charset="0"/>
              </a:rPr>
              <a:t>uplatňování </a:t>
            </a:r>
            <a:r>
              <a:rPr lang="cs-CZ" dirty="0" smtClean="0">
                <a:latin typeface="Cambria" pitchFamily="18" charset="0"/>
              </a:rPr>
              <a:t>i předložkových vazeb (se 4. a 6. pádem), </a:t>
            </a:r>
            <a:r>
              <a:rPr lang="cs-CZ" dirty="0" smtClean="0">
                <a:latin typeface="Cambria" pitchFamily="18" charset="0"/>
              </a:rPr>
              <a:t>zejména pro vyjádření:</a:t>
            </a:r>
          </a:p>
          <a:p>
            <a:pPr lvl="3"/>
            <a:r>
              <a:rPr lang="cs-CZ" sz="1900" dirty="0">
                <a:latin typeface="Cambria" pitchFamily="18" charset="0"/>
              </a:rPr>
              <a:t>a</a:t>
            </a:r>
            <a:r>
              <a:rPr lang="cs-CZ" sz="1900" dirty="0" smtClean="0">
                <a:latin typeface="Cambria" pitchFamily="18" charset="0"/>
              </a:rPr>
              <a:t>) </a:t>
            </a:r>
            <a:r>
              <a:rPr lang="cs-CZ" sz="19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časové návaznosti/souvislosti</a:t>
            </a:r>
          </a:p>
          <a:p>
            <a:pPr lvl="4"/>
            <a:r>
              <a:rPr lang="cs-CZ" sz="1900" i="1" dirty="0" smtClean="0">
                <a:latin typeface="Cambria" pitchFamily="18" charset="0"/>
              </a:rPr>
              <a:t>Status </a:t>
            </a:r>
            <a:r>
              <a:rPr lang="cs-CZ" sz="1900" i="1" dirty="0" smtClean="0">
                <a:solidFill>
                  <a:schemeClr val="accent3">
                    <a:lumMod val="75000"/>
                  </a:schemeClr>
                </a:solidFill>
                <a:latin typeface="Cambria" pitchFamily="18" charset="0"/>
              </a:rPr>
              <a:t>post </a:t>
            </a:r>
            <a:r>
              <a:rPr lang="cs-CZ" sz="1900" i="1" dirty="0" err="1" smtClean="0">
                <a:latin typeface="Cambria" pitchFamily="18" charset="0"/>
              </a:rPr>
              <a:t>section</a:t>
            </a:r>
            <a:r>
              <a:rPr lang="cs-CZ" sz="1900" i="1" dirty="0" err="1" smtClean="0">
                <a:solidFill>
                  <a:srgbClr val="FF0000"/>
                </a:solidFill>
                <a:latin typeface="Cambria" pitchFamily="18" charset="0"/>
              </a:rPr>
              <a:t>em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 smtClean="0">
                <a:latin typeface="Cambria" pitchFamily="18" charset="0"/>
              </a:rPr>
              <a:t>caesare</a:t>
            </a:r>
            <a:r>
              <a:rPr lang="cs-CZ" sz="1900" i="1" dirty="0" err="1" smtClean="0">
                <a:solidFill>
                  <a:srgbClr val="FF0000"/>
                </a:solidFill>
                <a:latin typeface="Cambria" pitchFamily="18" charset="0"/>
              </a:rPr>
              <a:t>am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smtClean="0">
                <a:solidFill>
                  <a:srgbClr val="FF0000"/>
                </a:solidFill>
                <a:latin typeface="Cambria" pitchFamily="18" charset="0"/>
              </a:rPr>
              <a:t>ante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 smtClean="0">
                <a:latin typeface="Cambria" pitchFamily="18" charset="0"/>
              </a:rPr>
              <a:t>ann</a:t>
            </a:r>
            <a:r>
              <a:rPr lang="cs-CZ" sz="1900" i="1" dirty="0" err="1" smtClean="0">
                <a:solidFill>
                  <a:srgbClr val="FF0000"/>
                </a:solidFill>
                <a:latin typeface="Cambria" pitchFamily="18" charset="0"/>
              </a:rPr>
              <a:t>os</a:t>
            </a:r>
            <a:r>
              <a:rPr lang="cs-CZ" sz="1900" i="1" dirty="0" smtClean="0">
                <a:latin typeface="Cambria" pitchFamily="18" charset="0"/>
              </a:rPr>
              <a:t> XI </a:t>
            </a:r>
            <a:r>
              <a:rPr lang="cs-CZ" sz="1900" i="1" dirty="0" err="1" smtClean="0">
                <a:latin typeface="Cambria" pitchFamily="18" charset="0"/>
              </a:rPr>
              <a:t>fact</a:t>
            </a:r>
            <a:r>
              <a:rPr lang="cs-CZ" sz="1900" i="1" dirty="0" err="1" smtClean="0">
                <a:solidFill>
                  <a:srgbClr val="FF0000"/>
                </a:solidFill>
                <a:latin typeface="Cambria" pitchFamily="18" charset="0"/>
              </a:rPr>
              <a:t>am</a:t>
            </a:r>
            <a:endParaRPr lang="cs-CZ" sz="1900" i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lvl="3"/>
            <a:r>
              <a:rPr lang="cs-CZ" sz="1900" dirty="0">
                <a:latin typeface="Cambria" pitchFamily="18" charset="0"/>
              </a:rPr>
              <a:t>b</a:t>
            </a:r>
            <a:r>
              <a:rPr lang="cs-CZ" sz="1900" dirty="0" smtClean="0">
                <a:latin typeface="Cambria" pitchFamily="18" charset="0"/>
              </a:rPr>
              <a:t>) </a:t>
            </a:r>
            <a:r>
              <a:rPr lang="cs-CZ" sz="19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umístění, směru</a:t>
            </a:r>
            <a:endParaRPr lang="cs-CZ" sz="1900" dirty="0">
              <a:solidFill>
                <a:schemeClr val="accent2">
                  <a:lumMod val="75000"/>
                </a:schemeClr>
              </a:solidFill>
              <a:latin typeface="Cambria" pitchFamily="18" charset="0"/>
            </a:endParaRPr>
          </a:p>
          <a:p>
            <a:pPr lvl="4"/>
            <a:r>
              <a:rPr lang="cs-CZ" sz="1900" i="1" dirty="0" err="1" smtClean="0">
                <a:latin typeface="Cambria" pitchFamily="18" charset="0"/>
              </a:rPr>
              <a:t>Metastases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smtClean="0">
                <a:solidFill>
                  <a:srgbClr val="FF0000"/>
                </a:solidFill>
                <a:latin typeface="Cambria" pitchFamily="18" charset="0"/>
              </a:rPr>
              <a:t>ad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 smtClean="0">
                <a:latin typeface="Cambria" pitchFamily="18" charset="0"/>
              </a:rPr>
              <a:t>pulmon</a:t>
            </a:r>
            <a:r>
              <a:rPr lang="cs-CZ" sz="1900" i="1" dirty="0" err="1" smtClean="0">
                <a:solidFill>
                  <a:srgbClr val="FF0000"/>
                </a:solidFill>
                <a:latin typeface="Cambria" pitchFamily="18" charset="0"/>
              </a:rPr>
              <a:t>es</a:t>
            </a:r>
            <a:r>
              <a:rPr lang="cs-CZ" sz="1900" dirty="0" smtClean="0">
                <a:solidFill>
                  <a:srgbClr val="FF0000"/>
                </a:solidFill>
                <a:latin typeface="Cambria" pitchFamily="18" charset="0"/>
              </a:rPr>
              <a:t>	</a:t>
            </a:r>
            <a:endParaRPr lang="cs-CZ" sz="1900" dirty="0">
              <a:solidFill>
                <a:srgbClr val="FF0000"/>
              </a:solidFill>
              <a:latin typeface="Cambria" pitchFamily="18" charset="0"/>
            </a:endParaRPr>
          </a:p>
          <a:p>
            <a:pPr lvl="3"/>
            <a:r>
              <a:rPr lang="cs-CZ" sz="1900" dirty="0" smtClean="0">
                <a:latin typeface="Cambria" pitchFamily="18" charset="0"/>
              </a:rPr>
              <a:t>c) </a:t>
            </a:r>
            <a:r>
              <a:rPr lang="cs-CZ" sz="19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způsobu (charakteru, míry, účinku)</a:t>
            </a:r>
          </a:p>
          <a:p>
            <a:pPr lvl="4"/>
            <a:r>
              <a:rPr lang="cs-CZ" sz="1900" i="1" dirty="0" err="1" smtClean="0">
                <a:latin typeface="Cambria" pitchFamily="18" charset="0"/>
              </a:rPr>
              <a:t>Fractura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 smtClean="0">
                <a:latin typeface="Cambria" pitchFamily="18" charset="0"/>
              </a:rPr>
              <a:t>claviculae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 smtClean="0">
                <a:latin typeface="Cambria" pitchFamily="18" charset="0"/>
              </a:rPr>
              <a:t>lateris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 smtClean="0">
                <a:latin typeface="Cambria" pitchFamily="18" charset="0"/>
              </a:rPr>
              <a:t>dextri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 smtClean="0">
                <a:solidFill>
                  <a:srgbClr val="FF0000"/>
                </a:solidFill>
                <a:latin typeface="Cambria" pitchFamily="18" charset="0"/>
              </a:rPr>
              <a:t>cum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 smtClean="0">
                <a:latin typeface="Cambria" pitchFamily="18" charset="0"/>
              </a:rPr>
              <a:t>dislocation</a:t>
            </a:r>
            <a:r>
              <a:rPr lang="cs-CZ" sz="1900" i="1" dirty="0" err="1" smtClean="0">
                <a:solidFill>
                  <a:srgbClr val="FF0000"/>
                </a:solidFill>
                <a:latin typeface="Cambria" pitchFamily="18" charset="0"/>
              </a:rPr>
              <a:t>e</a:t>
            </a:r>
            <a:r>
              <a:rPr lang="cs-CZ" sz="1900" i="1" dirty="0" smtClean="0">
                <a:latin typeface="Cambria" pitchFamily="18" charset="0"/>
              </a:rPr>
              <a:t> ad </a:t>
            </a:r>
            <a:r>
              <a:rPr lang="cs-CZ" sz="1900" i="1" dirty="0" err="1" smtClean="0">
                <a:latin typeface="Cambria" pitchFamily="18" charset="0"/>
              </a:rPr>
              <a:t>latus</a:t>
            </a:r>
            <a:endParaRPr lang="cs-CZ" sz="1900" i="1" dirty="0" smtClean="0">
              <a:latin typeface="Cambria" pitchFamily="18" charset="0"/>
            </a:endParaRPr>
          </a:p>
          <a:p>
            <a:pPr lvl="3"/>
            <a:r>
              <a:rPr lang="cs-CZ" sz="1900" dirty="0" smtClean="0">
                <a:latin typeface="Cambria" pitchFamily="18" charset="0"/>
              </a:rPr>
              <a:t>d) </a:t>
            </a:r>
            <a:r>
              <a:rPr lang="cs-CZ" sz="19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důvodu</a:t>
            </a:r>
          </a:p>
          <a:p>
            <a:pPr lvl="4"/>
            <a:r>
              <a:rPr lang="cs-CZ" sz="1900" i="1" dirty="0" err="1" smtClean="0">
                <a:latin typeface="Cambria" pitchFamily="18" charset="0"/>
              </a:rPr>
              <a:t>Chemotherapia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 smtClean="0">
                <a:solidFill>
                  <a:srgbClr val="FF0000"/>
                </a:solidFill>
                <a:latin typeface="Cambria" pitchFamily="18" charset="0"/>
              </a:rPr>
              <a:t>propter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 smtClean="0">
                <a:latin typeface="Cambria" pitchFamily="18" charset="0"/>
              </a:rPr>
              <a:t>carcinoma</a:t>
            </a:r>
            <a:endParaRPr lang="cs-CZ" sz="1900" i="1" dirty="0" smtClean="0">
              <a:latin typeface="Cambria" pitchFamily="18" charset="0"/>
            </a:endParaRPr>
          </a:p>
          <a:p>
            <a:pPr lvl="3"/>
            <a:r>
              <a:rPr lang="cs-CZ" sz="1900" dirty="0" smtClean="0">
                <a:latin typeface="Cambria" pitchFamily="18" charset="0"/>
              </a:rPr>
              <a:t>e) </a:t>
            </a:r>
            <a:r>
              <a:rPr lang="cs-CZ" sz="1900" dirty="0" smtClean="0">
                <a:solidFill>
                  <a:schemeClr val="accent2">
                    <a:lumMod val="75000"/>
                  </a:schemeClr>
                </a:solidFill>
                <a:latin typeface="Cambria" pitchFamily="18" charset="0"/>
              </a:rPr>
              <a:t>příčiny</a:t>
            </a:r>
          </a:p>
          <a:p>
            <a:pPr lvl="4"/>
            <a:r>
              <a:rPr lang="cs-CZ" sz="1900" i="1" dirty="0" err="1" smtClean="0">
                <a:latin typeface="Cambria" pitchFamily="18" charset="0"/>
              </a:rPr>
              <a:t>Mors</a:t>
            </a:r>
            <a:r>
              <a:rPr lang="cs-CZ" sz="1900" i="1" dirty="0" smtClean="0">
                <a:latin typeface="Cambria" pitchFamily="18" charset="0"/>
              </a:rPr>
              <a:t> </a:t>
            </a:r>
            <a:r>
              <a:rPr lang="cs-CZ" sz="1900" i="1" dirty="0" err="1">
                <a:latin typeface="Cambria" pitchFamily="18" charset="0"/>
              </a:rPr>
              <a:t>subita</a:t>
            </a:r>
            <a:r>
              <a:rPr lang="cs-CZ" sz="1900" i="1" dirty="0">
                <a:latin typeface="Cambria" pitchFamily="18" charset="0"/>
              </a:rPr>
              <a:t> </a:t>
            </a:r>
            <a:r>
              <a:rPr lang="cs-CZ" sz="1900" i="1" dirty="0">
                <a:solidFill>
                  <a:schemeClr val="accent3">
                    <a:lumMod val="75000"/>
                  </a:schemeClr>
                </a:solidFill>
                <a:latin typeface="Cambria" pitchFamily="18" charset="0"/>
              </a:rPr>
              <a:t>e</a:t>
            </a:r>
            <a:r>
              <a:rPr lang="cs-CZ" sz="1900" i="1" dirty="0">
                <a:latin typeface="Cambria" pitchFamily="18" charset="0"/>
              </a:rPr>
              <a:t> </a:t>
            </a:r>
            <a:r>
              <a:rPr lang="cs-CZ" sz="1900" i="1" dirty="0" err="1">
                <a:latin typeface="Cambria" pitchFamily="18" charset="0"/>
              </a:rPr>
              <a:t>perforation</a:t>
            </a:r>
            <a:r>
              <a:rPr lang="cs-CZ" sz="1900" i="1" dirty="0" err="1">
                <a:solidFill>
                  <a:schemeClr val="accent3">
                    <a:lumMod val="75000"/>
                  </a:schemeClr>
                </a:solidFill>
                <a:latin typeface="Cambria" pitchFamily="18" charset="0"/>
              </a:rPr>
              <a:t>e</a:t>
            </a:r>
            <a:r>
              <a:rPr lang="cs-CZ" sz="1900" i="1" dirty="0">
                <a:latin typeface="Cambria" pitchFamily="18" charset="0"/>
              </a:rPr>
              <a:t> </a:t>
            </a:r>
            <a:r>
              <a:rPr lang="cs-CZ" sz="1900" i="1" dirty="0" err="1">
                <a:latin typeface="Cambria" pitchFamily="18" charset="0"/>
              </a:rPr>
              <a:t>aortae</a:t>
            </a:r>
            <a:endParaRPr lang="cs-CZ" sz="1900" i="1" dirty="0">
              <a:latin typeface="Cambria" pitchFamily="18" charset="0"/>
            </a:endParaRPr>
          </a:p>
          <a:p>
            <a:pPr lvl="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701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ůvod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Původ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ůvod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670</TotalTime>
  <Words>901</Words>
  <Application>Microsoft Office PowerPoint</Application>
  <PresentationFormat>Předvádění na obrazovce (4:3)</PresentationFormat>
  <Paragraphs>164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Bookman Old Style</vt:lpstr>
      <vt:lpstr>Cambria</vt:lpstr>
      <vt:lpstr>Gill Sans MT</vt:lpstr>
      <vt:lpstr>Wingdings</vt:lpstr>
      <vt:lpstr>Wingdings 3</vt:lpstr>
      <vt:lpstr>Původ</vt:lpstr>
      <vt:lpstr>Latinsko-řecká lékařská terminologie</vt:lpstr>
      <vt:lpstr>Cíle předmětu</vt:lpstr>
      <vt:lpstr>Anatomické termíny</vt:lpstr>
      <vt:lpstr>Klinické termíny</vt:lpstr>
      <vt:lpstr>Latina a její uplatnění v lékařské terminologii</vt:lpstr>
      <vt:lpstr>Latina a její uplatnění v lékařské terminologii</vt:lpstr>
      <vt:lpstr>Ukázka receptu</vt:lpstr>
      <vt:lpstr>Rozsah latinské gramatiky v lékařské terminologii</vt:lpstr>
      <vt:lpstr>Rozsah latinské gramatiky v lékařské terminologii</vt:lpstr>
      <vt:lpstr>Rozsah latinské gramatiky v lékařské terminologii</vt:lpstr>
      <vt:lpstr>Výslovnost latinských hlásek</vt:lpstr>
      <vt:lpstr>Výslovnost latinských hlásek</vt:lpstr>
      <vt:lpstr>Výslovnost latinských hlásek</vt:lpstr>
      <vt:lpstr>Výslovnost latinských hlásek</vt:lpstr>
      <vt:lpstr>Výslovnost latinských hlásek</vt:lpstr>
      <vt:lpstr>    Zvláštnosti ve výslovnosti latinizovaných řeckých slov</vt:lpstr>
      <vt:lpstr>Délka slabik a přízvuk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Pořízková</dc:creator>
  <cp:lastModifiedBy>porizek</cp:lastModifiedBy>
  <cp:revision>50</cp:revision>
  <dcterms:created xsi:type="dcterms:W3CDTF">2013-09-10T06:45:42Z</dcterms:created>
  <dcterms:modified xsi:type="dcterms:W3CDTF">2015-09-21T07:54:37Z</dcterms:modified>
</cp:coreProperties>
</file>