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7"/>
  </p:notesMasterIdLst>
  <p:handoutMasterIdLst>
    <p:handoutMasterId r:id="rId18"/>
  </p:handoutMasterIdLst>
  <p:sldIdLst>
    <p:sldId id="275" r:id="rId2"/>
    <p:sldId id="274" r:id="rId3"/>
    <p:sldId id="257" r:id="rId4"/>
    <p:sldId id="259" r:id="rId5"/>
    <p:sldId id="260" r:id="rId6"/>
    <p:sldId id="261" r:id="rId7"/>
    <p:sldId id="266" r:id="rId8"/>
    <p:sldId id="268" r:id="rId9"/>
    <p:sldId id="258" r:id="rId10"/>
    <p:sldId id="263" r:id="rId11"/>
    <p:sldId id="262" r:id="rId12"/>
    <p:sldId id="265" r:id="rId13"/>
    <p:sldId id="267" r:id="rId14"/>
    <p:sldId id="264" r:id="rId15"/>
    <p:sldId id="272" r:id="rId16"/>
  </p:sldIdLst>
  <p:sldSz cx="12192000" cy="6858000"/>
  <p:notesSz cx="6669088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1538" autoAdjust="0"/>
  </p:normalViewPr>
  <p:slideViewPr>
    <p:cSldViewPr snapToGrid="0">
      <p:cViewPr varScale="1">
        <p:scale>
          <a:sx n="99" d="100"/>
          <a:sy n="99" d="100"/>
        </p:scale>
        <p:origin x="18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7934-18D7-4AE5-B1AF-FDF836C93D82}" type="datetimeFigureOut">
              <a:rPr lang="cs-CZ" smtClean="0"/>
              <a:t>22.9.2016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086A8-361E-4575-B476-32FB4EBC42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313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F475D-FCF8-4AC4-ADD0-91E3101E49DC}" type="datetimeFigureOut">
              <a:rPr lang="cs-CZ" smtClean="0"/>
              <a:t>22.9.2016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FE64A-2FC9-472A-9F29-4D3D92B893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873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DM, vředová choroba žaludku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FE64A-2FC9-472A-9F29-4D3D92B8936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625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GDA -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Daily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Amounts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 překladu doporučené denní množství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GDA 2000 kcal - pro zdravou ženu s průměrnou tělesnou hmotností, střední fyzickou aktivitou a dobrým zdravotním stavem.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FE64A-2FC9-472A-9F29-4D3D92B8936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178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DBF91E9-E550-47F0-8E02-55377A4B7733}" type="datetimeFigureOut">
              <a:rPr lang="cs-CZ" smtClean="0"/>
              <a:pPr/>
              <a:t>22.9.2016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9574220-9793-4B3E-A7C1-147E0C588C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02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91E9-E550-47F0-8E02-55377A4B7733}" type="datetimeFigureOut">
              <a:rPr lang="cs-CZ" smtClean="0"/>
              <a:pPr/>
              <a:t>22.9.2016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4220-9793-4B3E-A7C1-147E0C588C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33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DBF91E9-E550-47F0-8E02-55377A4B7733}" type="datetimeFigureOut">
              <a:rPr lang="cs-CZ" smtClean="0"/>
              <a:pPr/>
              <a:t>22.9.2016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9574220-9793-4B3E-A7C1-147E0C588C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565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91E9-E550-47F0-8E02-55377A4B7733}" type="datetimeFigureOut">
              <a:rPr lang="cs-CZ" smtClean="0"/>
              <a:pPr/>
              <a:t>22.9.2016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E9574220-9793-4B3E-A7C1-147E0C588C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48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DBF91E9-E550-47F0-8E02-55377A4B7733}" type="datetimeFigureOut">
              <a:rPr lang="cs-CZ" smtClean="0"/>
              <a:pPr/>
              <a:t>22.9.2016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9574220-9793-4B3E-A7C1-147E0C588C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51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91E9-E550-47F0-8E02-55377A4B7733}" type="datetimeFigureOut">
              <a:rPr lang="cs-CZ" smtClean="0"/>
              <a:pPr/>
              <a:t>22.9.2016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4220-9793-4B3E-A7C1-147E0C588C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29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91E9-E550-47F0-8E02-55377A4B7733}" type="datetimeFigureOut">
              <a:rPr lang="cs-CZ" smtClean="0"/>
              <a:pPr/>
              <a:t>22.9.2016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4220-9793-4B3E-A7C1-147E0C588C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60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91E9-E550-47F0-8E02-55377A4B7733}" type="datetimeFigureOut">
              <a:rPr lang="cs-CZ" smtClean="0"/>
              <a:pPr/>
              <a:t>22.9.2016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4220-9793-4B3E-A7C1-147E0C588C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8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91E9-E550-47F0-8E02-55377A4B7733}" type="datetimeFigureOut">
              <a:rPr lang="cs-CZ" smtClean="0"/>
              <a:pPr/>
              <a:t>22.9.2016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4220-9793-4B3E-A7C1-147E0C588C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99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DBF91E9-E550-47F0-8E02-55377A4B7733}" type="datetimeFigureOut">
              <a:rPr lang="cs-CZ" smtClean="0"/>
              <a:pPr/>
              <a:t>22.9.2016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9574220-9793-4B3E-A7C1-147E0C588C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78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91E9-E550-47F0-8E02-55377A4B7733}" type="datetimeFigureOut">
              <a:rPr lang="cs-CZ" smtClean="0"/>
              <a:pPr/>
              <a:t>22.9.2016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4220-9793-4B3E-A7C1-147E0C588C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39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DBF91E9-E550-47F0-8E02-55377A4B7733}" type="datetimeFigureOut">
              <a:rPr lang="cs-CZ" smtClean="0"/>
              <a:pPr/>
              <a:t>22.9.2016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9574220-9793-4B3E-A7C1-147E0C588CB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566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5-denní jídelníček</a:t>
            </a:r>
            <a:endParaRPr lang="cs-CZ" sz="3200" dirty="0"/>
          </a:p>
        </p:txBody>
      </p:sp>
      <p:pic>
        <p:nvPicPr>
          <p:cNvPr id="2054" name="Picture 6" descr="http://www.zscerencany.edu.sk/obrazky/p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62" y="2180496"/>
            <a:ext cx="3596641" cy="423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771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konzistence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442422"/>
              </p:ext>
            </p:extLst>
          </p:nvPr>
        </p:nvGraphicFramePr>
        <p:xfrm>
          <a:off x="581025" y="2263775"/>
          <a:ext cx="1102995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4975"/>
                <a:gridCol w="5514975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NEvhodné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Vhodné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Mleté maso a bramborová kaše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9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barevnost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334488"/>
              </p:ext>
            </p:extLst>
          </p:nvPr>
        </p:nvGraphicFramePr>
        <p:xfrm>
          <a:off x="581025" y="2181225"/>
          <a:ext cx="1102995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4975"/>
                <a:gridCol w="5514975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NEvhodné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Vhodné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Dýňová polévka a svíčková na smetaně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59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chuť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87648"/>
              </p:ext>
            </p:extLst>
          </p:nvPr>
        </p:nvGraphicFramePr>
        <p:xfrm>
          <a:off x="581025" y="2181225"/>
          <a:ext cx="1102995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4975"/>
                <a:gridCol w="5514975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NEvhodné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Vhodné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Fádní pokrmy kombinovat s chuťově výraznějšími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28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Technologická úprava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281313"/>
              </p:ext>
            </p:extLst>
          </p:nvPr>
        </p:nvGraphicFramePr>
        <p:xfrm>
          <a:off x="581025" y="2181225"/>
          <a:ext cx="1102995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4975"/>
                <a:gridCol w="5514975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NEvhodné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Vhodné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Využívat různé úpravy vaření, pečení, dušení, smažení dle nových technologií apod.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03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Sytost a stravitelnost pokrmů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803087"/>
              </p:ext>
            </p:extLst>
          </p:nvPr>
        </p:nvGraphicFramePr>
        <p:xfrm>
          <a:off x="581025" y="2181225"/>
          <a:ext cx="1102995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4975"/>
                <a:gridCol w="5514975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NEvhodné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Vhodné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Sytá polévka a sytý hlavní pokrm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Nadýmavá polévka a nadýmavý hlavní pokrm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06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Na všechno zmíněné pamatujme při sestavování jakéhokoliv jídelníčku </a:t>
            </a:r>
            <a:r>
              <a:rPr lang="cs-CZ" u="sng" dirty="0" smtClean="0"/>
              <a:t>V PREVENCI </a:t>
            </a:r>
            <a:r>
              <a:rPr lang="cs-CZ" b="1" u="sng" dirty="0" smtClean="0"/>
              <a:t>I LÉČEBNÉ VÝŽIVĚ</a:t>
            </a:r>
            <a:endParaRPr lang="cs-CZ" b="1" u="sng" dirty="0"/>
          </a:p>
        </p:txBody>
      </p:sp>
      <p:pic>
        <p:nvPicPr>
          <p:cNvPr id="1028" name="Picture 4" descr="http://img.blesk.cz/img/1/gallery/1982879_ovoce-dieta-hubnuti-vitaminy-zdrav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824" y="2248677"/>
            <a:ext cx="6189242" cy="412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30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1191" y="563231"/>
            <a:ext cx="10993549" cy="147501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800" dirty="0" smtClean="0"/>
              <a:t>Základy sestavování / hodnocení  jídelníčku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Léčebná výživa – cvičení</a:t>
            </a:r>
          </a:p>
          <a:p>
            <a:r>
              <a:rPr lang="cs-CZ" dirty="0" smtClean="0"/>
              <a:t>Mgr. Jana </a:t>
            </a:r>
            <a:r>
              <a:rPr lang="cs-CZ" dirty="0" err="1" smtClean="0"/>
              <a:t>spáčilová</a:t>
            </a:r>
            <a:endParaRPr lang="cs-CZ" dirty="0"/>
          </a:p>
        </p:txBody>
      </p:sp>
      <p:pic>
        <p:nvPicPr>
          <p:cNvPr id="3078" name="Picture 6" descr="http://www.fitdieta.cz/data/images/articles/obed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1" y="3343054"/>
            <a:ext cx="10965594" cy="274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98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musí splňovat správně sestavený jídelníček?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01279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Energetická a biologická hodnota stravy</a:t>
            </a:r>
          </a:p>
          <a:p>
            <a:r>
              <a:rPr lang="cs-CZ" dirty="0" smtClean="0"/>
              <a:t>Přiměřenost věku, pohlaví, pohybové aktivitě, zdravotnímu stavu</a:t>
            </a:r>
          </a:p>
          <a:p>
            <a:r>
              <a:rPr lang="cs-CZ" dirty="0" smtClean="0"/>
              <a:t>Při přípravě stravy upřednostňovat čerstvé suroviny a dle možností využívat sezónních a regionálních potravin. </a:t>
            </a:r>
            <a:br>
              <a:rPr lang="cs-CZ" dirty="0" smtClean="0"/>
            </a:br>
            <a:r>
              <a:rPr lang="cs-CZ" dirty="0" smtClean="0"/>
              <a:t>Co nejvíce omezit polotovary (konvenience) vyššího stupně a dochucovací přípravky.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P</a:t>
            </a:r>
            <a:r>
              <a:rPr lang="cs-CZ" b="1" dirty="0" smtClean="0"/>
              <a:t>ravidelnost</a:t>
            </a:r>
          </a:p>
          <a:p>
            <a:r>
              <a:rPr lang="cs-CZ" b="1" dirty="0" smtClean="0">
                <a:solidFill>
                  <a:srgbClr val="00B050"/>
                </a:solidFill>
              </a:rPr>
              <a:t>P</a:t>
            </a:r>
            <a:r>
              <a:rPr lang="cs-CZ" b="1" dirty="0" smtClean="0"/>
              <a:t>estrost</a:t>
            </a:r>
          </a:p>
          <a:p>
            <a:r>
              <a:rPr lang="cs-CZ" b="1" dirty="0" smtClean="0">
                <a:solidFill>
                  <a:srgbClr val="7030A0"/>
                </a:solidFill>
              </a:rPr>
              <a:t>P</a:t>
            </a:r>
            <a:r>
              <a:rPr lang="cs-CZ" b="1" dirty="0" smtClean="0"/>
              <a:t>řiměřenost         „3P“</a:t>
            </a:r>
          </a:p>
          <a:p>
            <a:r>
              <a:rPr lang="cs-CZ" dirty="0" smtClean="0"/>
              <a:t>Různorodost pokrmů ve vztahu ke:</a:t>
            </a:r>
          </a:p>
          <a:p>
            <a:pPr lvl="1"/>
            <a:r>
              <a:rPr lang="cs-CZ" dirty="0" smtClean="0"/>
              <a:t>Konzistenci</a:t>
            </a:r>
          </a:p>
          <a:p>
            <a:pPr lvl="1"/>
            <a:r>
              <a:rPr lang="cs-CZ" dirty="0" smtClean="0"/>
              <a:t>Barevnosti</a:t>
            </a:r>
            <a:endParaRPr lang="cs-CZ" dirty="0"/>
          </a:p>
          <a:p>
            <a:pPr lvl="1"/>
            <a:r>
              <a:rPr lang="cs-CZ" dirty="0" smtClean="0"/>
              <a:t>Chuti</a:t>
            </a:r>
          </a:p>
          <a:p>
            <a:pPr lvl="1"/>
            <a:r>
              <a:rPr lang="cs-CZ" dirty="0" smtClean="0"/>
              <a:t>Technologické úpravě</a:t>
            </a:r>
            <a:endParaRPr lang="cs-CZ" dirty="0"/>
          </a:p>
          <a:p>
            <a:pPr lvl="1"/>
            <a:r>
              <a:rPr lang="cs-CZ" dirty="0" smtClean="0"/>
              <a:t>Sytosti a stravitelnosti pokrmů</a:t>
            </a:r>
          </a:p>
          <a:p>
            <a:r>
              <a:rPr lang="cs-CZ" dirty="0" smtClean="0"/>
              <a:t>Estetika aneb Jíme i očima</a:t>
            </a:r>
          </a:p>
          <a:p>
            <a:r>
              <a:rPr lang="cs-CZ" dirty="0" smtClean="0"/>
              <a:t>V některých případech cena jako kritérium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046" y="3898232"/>
            <a:ext cx="4921595" cy="268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8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pravidelnost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02859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Snídaně – 25 %</a:t>
            </a:r>
          </a:p>
          <a:p>
            <a:r>
              <a:rPr lang="cs-CZ" dirty="0" smtClean="0"/>
              <a:t>Svačina – 10 %</a:t>
            </a:r>
          </a:p>
          <a:p>
            <a:r>
              <a:rPr lang="cs-CZ" dirty="0" smtClean="0"/>
              <a:t>Oběd – 30-35 %</a:t>
            </a:r>
          </a:p>
          <a:p>
            <a:r>
              <a:rPr lang="cs-CZ" dirty="0" smtClean="0"/>
              <a:t>Svačina – 10 %</a:t>
            </a:r>
          </a:p>
          <a:p>
            <a:r>
              <a:rPr lang="cs-CZ" dirty="0" smtClean="0"/>
              <a:t>Večeře – 25 %</a:t>
            </a:r>
          </a:p>
          <a:p>
            <a:r>
              <a:rPr lang="cs-CZ" dirty="0" smtClean="0"/>
              <a:t>2. večeře - 5 %</a:t>
            </a:r>
          </a:p>
          <a:p>
            <a:endParaRPr lang="cs-CZ" dirty="0"/>
          </a:p>
          <a:p>
            <a:r>
              <a:rPr lang="cs-CZ" dirty="0" smtClean="0"/>
              <a:t>Zdroj obrázku: </a:t>
            </a:r>
            <a:r>
              <a:rPr lang="cs-CZ" dirty="0" err="1" smtClean="0"/>
              <a:t>PaV</a:t>
            </a:r>
            <a:endParaRPr lang="cs-CZ" dirty="0" smtClean="0"/>
          </a:p>
          <a:p>
            <a:r>
              <a:rPr lang="cs-CZ" b="1" dirty="0" smtClean="0"/>
              <a:t>Dle výživových doporučení Společnosti pro výživu – </a:t>
            </a:r>
            <a:r>
              <a:rPr lang="cs-CZ" b="1" i="1" dirty="0" smtClean="0"/>
              <a:t>„Je </a:t>
            </a:r>
            <a:r>
              <a:rPr lang="cs-CZ" b="1" i="1" dirty="0"/>
              <a:t>nutno dodržovat správný stravovací režim:</a:t>
            </a:r>
            <a:r>
              <a:rPr lang="cs-CZ" i="1" dirty="0"/>
              <a:t> jíst pravidelně - tři hlavní denní jídla s maximálním energetickým obsahem pro snídani 20 %, oběd 35 % a večeři 25 - 30 %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a </a:t>
            </a:r>
            <a:r>
              <a:rPr lang="cs-CZ" i="1" dirty="0"/>
              <a:t>dopolední a odpolední svačinu s maximálně 5 - 10 energetickými % a pauzou přibližně 3 hodiny mezi jednotlivými denními </a:t>
            </a:r>
            <a:r>
              <a:rPr lang="cs-CZ" i="1" dirty="0" smtClean="0"/>
              <a:t>jídly.“</a:t>
            </a:r>
          </a:p>
          <a:p>
            <a:r>
              <a:rPr lang="cs-CZ" b="1" dirty="0" smtClean="0"/>
              <a:t>Platí i v léčebné výživě - při některých onemocněních dvojnásob!!!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6889" y="1958289"/>
            <a:ext cx="7337070" cy="332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2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pestrost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Potravinová pyramida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algn="r"/>
            <a:r>
              <a:rPr lang="cs-CZ" dirty="0"/>
              <a:t>Zdroj: </a:t>
            </a:r>
            <a:r>
              <a:rPr lang="cs-CZ" dirty="0" smtClean="0"/>
              <a:t>Pyramida výživy pro děti (</a:t>
            </a:r>
            <a:r>
              <a:rPr lang="cs-CZ" dirty="0" err="1" smtClean="0"/>
              <a:t>PaV</a:t>
            </a:r>
            <a:r>
              <a:rPr lang="cs-CZ" dirty="0" smtClean="0"/>
              <a:t>)</a:t>
            </a:r>
          </a:p>
          <a:p>
            <a:pPr algn="r"/>
            <a:endParaRPr lang="cs-CZ" dirty="0"/>
          </a:p>
          <a:p>
            <a:pPr algn="r"/>
            <a:endParaRPr lang="cs-CZ" dirty="0" smtClean="0"/>
          </a:p>
          <a:p>
            <a:pPr marL="0" indent="0" algn="r">
              <a:buNone/>
            </a:pPr>
            <a:endParaRPr lang="cs-CZ" dirty="0" smtClean="0"/>
          </a:p>
          <a:p>
            <a:pPr algn="r"/>
            <a:endParaRPr lang="cs-CZ" dirty="0"/>
          </a:p>
          <a:p>
            <a:pPr algn="r"/>
            <a:r>
              <a:rPr lang="cs-CZ" sz="2900" b="1" dirty="0" smtClean="0"/>
              <a:t>LÉČEBNÁ VÝŽIVA???</a:t>
            </a:r>
            <a:endParaRPr lang="cs-CZ" sz="29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0679" y="873661"/>
            <a:ext cx="4269601" cy="56705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1740" y="1318347"/>
            <a:ext cx="4938861" cy="282444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020" y="3419953"/>
            <a:ext cx="2815659" cy="261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přiměřenost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Potravinová pyramida – počty porcí</a:t>
            </a:r>
          </a:p>
          <a:p>
            <a:r>
              <a:rPr lang="cs-CZ" dirty="0" smtClean="0"/>
              <a:t>Energetická potřeba jedince - výpočet dle různých rovnic</a:t>
            </a:r>
          </a:p>
          <a:p>
            <a:pPr lvl="1"/>
            <a:r>
              <a:rPr lang="cs-CZ" dirty="0" smtClean="0"/>
              <a:t>např. </a:t>
            </a:r>
            <a:r>
              <a:rPr lang="cs-CZ" dirty="0" err="1" smtClean="0">
                <a:solidFill>
                  <a:srgbClr val="7030A0"/>
                </a:solidFill>
              </a:rPr>
              <a:t>Harris-Benedictova</a:t>
            </a:r>
            <a:r>
              <a:rPr lang="cs-CZ" dirty="0" smtClean="0">
                <a:solidFill>
                  <a:srgbClr val="7030A0"/>
                </a:solidFill>
              </a:rPr>
              <a:t> rovnice</a:t>
            </a:r>
          </a:p>
          <a:p>
            <a:pPr lvl="2"/>
            <a:r>
              <a:rPr lang="cs-CZ" dirty="0" smtClean="0"/>
              <a:t>Muži: BEE = 66,5 + 13,8W + 5,0H – 6,8A		</a:t>
            </a:r>
            <a:r>
              <a:rPr lang="cs-CZ" dirty="0"/>
              <a:t> </a:t>
            </a:r>
            <a:r>
              <a:rPr lang="cs-CZ" dirty="0" smtClean="0"/>
              <a:t>	(</a:t>
            </a:r>
            <a:r>
              <a:rPr lang="cs-CZ" dirty="0"/>
              <a:t>výška v cm)</a:t>
            </a:r>
            <a:endParaRPr lang="cs-CZ" dirty="0" smtClean="0"/>
          </a:p>
          <a:p>
            <a:pPr lvl="2"/>
            <a:r>
              <a:rPr lang="cs-CZ" dirty="0" smtClean="0"/>
              <a:t>Ženy: </a:t>
            </a:r>
            <a:r>
              <a:rPr lang="cs-CZ" dirty="0"/>
              <a:t>BEE = </a:t>
            </a:r>
            <a:r>
              <a:rPr lang="cs-CZ" dirty="0" smtClean="0"/>
              <a:t>655,1 </a:t>
            </a:r>
            <a:r>
              <a:rPr lang="cs-CZ" dirty="0"/>
              <a:t>+ 9</a:t>
            </a:r>
            <a:r>
              <a:rPr lang="cs-CZ" dirty="0" smtClean="0"/>
              <a:t>,6W </a:t>
            </a:r>
            <a:r>
              <a:rPr lang="cs-CZ" dirty="0"/>
              <a:t>+ </a:t>
            </a:r>
            <a:r>
              <a:rPr lang="cs-CZ" dirty="0" smtClean="0"/>
              <a:t>1,8H </a:t>
            </a:r>
            <a:r>
              <a:rPr lang="cs-CZ" dirty="0"/>
              <a:t>– </a:t>
            </a:r>
            <a:r>
              <a:rPr lang="cs-CZ" dirty="0" smtClean="0"/>
              <a:t>4,7A</a:t>
            </a:r>
          </a:p>
          <a:p>
            <a:pPr lvl="2"/>
            <a:r>
              <a:rPr lang="cs-CZ" dirty="0" smtClean="0"/>
              <a:t>60-75 % celkového denního výdeje</a:t>
            </a:r>
          </a:p>
          <a:p>
            <a:pPr lvl="1"/>
            <a:r>
              <a:rPr lang="cs-CZ" dirty="0" err="1" smtClean="0">
                <a:solidFill>
                  <a:srgbClr val="7030A0"/>
                </a:solidFill>
              </a:rPr>
              <a:t>Mifflin</a:t>
            </a:r>
            <a:r>
              <a:rPr lang="cs-CZ" dirty="0" smtClean="0">
                <a:solidFill>
                  <a:srgbClr val="7030A0"/>
                </a:solidFill>
              </a:rPr>
              <a:t>-St. </a:t>
            </a:r>
            <a:r>
              <a:rPr lang="cs-CZ" dirty="0" err="1" smtClean="0">
                <a:solidFill>
                  <a:srgbClr val="7030A0"/>
                </a:solidFill>
              </a:rPr>
              <a:t>Jeor</a:t>
            </a:r>
            <a:r>
              <a:rPr lang="cs-CZ" dirty="0" smtClean="0">
                <a:solidFill>
                  <a:srgbClr val="7030A0"/>
                </a:solidFill>
              </a:rPr>
              <a:t> rovnice</a:t>
            </a:r>
          </a:p>
          <a:p>
            <a:pPr lvl="2"/>
            <a:r>
              <a:rPr lang="cs-CZ" dirty="0" smtClean="0"/>
              <a:t>Muži: REE = 10W + 6,25H – 5A + 5				(výška v cm)</a:t>
            </a:r>
          </a:p>
          <a:p>
            <a:pPr lvl="2"/>
            <a:r>
              <a:rPr lang="cs-CZ" dirty="0" smtClean="0"/>
              <a:t>Ženy: </a:t>
            </a:r>
            <a:r>
              <a:rPr lang="cs-CZ" dirty="0"/>
              <a:t>REE = </a:t>
            </a:r>
            <a:r>
              <a:rPr lang="cs-CZ" dirty="0" smtClean="0"/>
              <a:t>10W </a:t>
            </a:r>
            <a:r>
              <a:rPr lang="cs-CZ" dirty="0"/>
              <a:t>+ 6,25H – 5A </a:t>
            </a:r>
            <a:r>
              <a:rPr lang="cs-CZ" dirty="0" smtClean="0"/>
              <a:t>- 161</a:t>
            </a:r>
            <a:endParaRPr lang="cs-CZ" dirty="0"/>
          </a:p>
          <a:p>
            <a:pPr lvl="1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4809" y="845669"/>
            <a:ext cx="4269601" cy="567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4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přiměřenost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1914525"/>
            <a:ext cx="11029615" cy="4791075"/>
          </a:xfrm>
        </p:spPr>
        <p:txBody>
          <a:bodyPr>
            <a:normAutofit fontScale="70000" lnSpcReduction="20000"/>
          </a:bodyPr>
          <a:lstStyle/>
          <a:p>
            <a:r>
              <a:rPr lang="cs-CZ" sz="2600" b="1" dirty="0" smtClean="0">
                <a:solidFill>
                  <a:srgbClr val="0070C0"/>
                </a:solidFill>
              </a:rPr>
              <a:t>Muži </a:t>
            </a:r>
            <a:r>
              <a:rPr lang="cs-CZ" sz="2600" b="1" dirty="0" smtClean="0"/>
              <a:t>≥19 let (BMI 18,5 – 25 kg/m</a:t>
            </a:r>
            <a:r>
              <a:rPr lang="cs-CZ" sz="2600" b="1" baseline="30000" dirty="0" smtClean="0"/>
              <a:t>2</a:t>
            </a:r>
            <a:r>
              <a:rPr lang="cs-CZ" sz="2600" b="1" dirty="0" smtClean="0"/>
              <a:t>)</a:t>
            </a:r>
          </a:p>
          <a:p>
            <a:pPr lvl="1"/>
            <a:r>
              <a:rPr lang="cs-CZ" sz="2000" dirty="0" smtClean="0"/>
              <a:t>EER = 662 – 9,53A + PA * (15,91W + 539,6H) 				výška v metrech</a:t>
            </a:r>
          </a:p>
          <a:p>
            <a:pPr lvl="1"/>
            <a:r>
              <a:rPr lang="cs-CZ" sz="2000" dirty="0" smtClean="0"/>
              <a:t>PA = 1 (</a:t>
            </a:r>
            <a:r>
              <a:rPr lang="cs-CZ" sz="2000" dirty="0" err="1" smtClean="0"/>
              <a:t>sedentary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dirty="0" smtClean="0"/>
              <a:t>PA = 1,11 (</a:t>
            </a:r>
            <a:r>
              <a:rPr lang="cs-CZ" sz="2000" dirty="0" err="1" smtClean="0"/>
              <a:t>low</a:t>
            </a:r>
            <a:r>
              <a:rPr lang="cs-CZ" sz="2000" dirty="0" smtClean="0"/>
              <a:t> </a:t>
            </a:r>
            <a:r>
              <a:rPr lang="cs-CZ" sz="2000" dirty="0" err="1" smtClean="0"/>
              <a:t>active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dirty="0" smtClean="0"/>
              <a:t>PA = 1,25 (</a:t>
            </a:r>
            <a:r>
              <a:rPr lang="cs-CZ" sz="2000" dirty="0" err="1" smtClean="0"/>
              <a:t>active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dirty="0" smtClean="0"/>
              <a:t>PA = 1,48 (very </a:t>
            </a:r>
            <a:r>
              <a:rPr lang="cs-CZ" sz="2000" dirty="0" err="1" smtClean="0"/>
              <a:t>active</a:t>
            </a:r>
            <a:r>
              <a:rPr lang="cs-CZ" sz="2000" dirty="0" smtClean="0"/>
              <a:t>) </a:t>
            </a:r>
          </a:p>
          <a:p>
            <a:r>
              <a:rPr lang="cs-CZ" sz="2300" b="1" dirty="0">
                <a:solidFill>
                  <a:srgbClr val="FF0000"/>
                </a:solidFill>
              </a:rPr>
              <a:t>Ž</a:t>
            </a:r>
            <a:r>
              <a:rPr lang="cs-CZ" sz="2300" b="1" dirty="0" smtClean="0">
                <a:solidFill>
                  <a:srgbClr val="FF0000"/>
                </a:solidFill>
              </a:rPr>
              <a:t>eny</a:t>
            </a:r>
            <a:r>
              <a:rPr lang="cs-CZ" sz="2300" b="1" dirty="0" smtClean="0"/>
              <a:t> </a:t>
            </a:r>
            <a:r>
              <a:rPr lang="cs-CZ" sz="2300" b="1" dirty="0"/>
              <a:t>≥</a:t>
            </a:r>
            <a:r>
              <a:rPr lang="cs-CZ" sz="2300" b="1" dirty="0" smtClean="0"/>
              <a:t>19 </a:t>
            </a:r>
            <a:r>
              <a:rPr lang="cs-CZ" sz="2300" b="1" dirty="0"/>
              <a:t>let (BMI 18,5 – 25 kg/m</a:t>
            </a:r>
            <a:r>
              <a:rPr lang="cs-CZ" sz="2300" b="1" baseline="30000" dirty="0"/>
              <a:t>2</a:t>
            </a:r>
            <a:r>
              <a:rPr lang="cs-CZ" sz="2300" b="1" dirty="0" smtClean="0"/>
              <a:t>)</a:t>
            </a:r>
          </a:p>
          <a:p>
            <a:pPr lvl="1"/>
            <a:r>
              <a:rPr lang="cs-CZ" sz="1800" dirty="0"/>
              <a:t>EER = </a:t>
            </a:r>
            <a:r>
              <a:rPr lang="cs-CZ" sz="1800" dirty="0" smtClean="0"/>
              <a:t>354 </a:t>
            </a:r>
            <a:r>
              <a:rPr lang="cs-CZ" sz="1800" dirty="0"/>
              <a:t>– </a:t>
            </a:r>
            <a:r>
              <a:rPr lang="cs-CZ" sz="1800" dirty="0" smtClean="0"/>
              <a:t>6,91A </a:t>
            </a:r>
            <a:r>
              <a:rPr lang="cs-CZ" sz="1800" dirty="0"/>
              <a:t>+ PA * </a:t>
            </a:r>
            <a:r>
              <a:rPr lang="cs-CZ" sz="1800" dirty="0" smtClean="0"/>
              <a:t>(9,36W </a:t>
            </a:r>
            <a:r>
              <a:rPr lang="cs-CZ" sz="1800" dirty="0"/>
              <a:t>+ </a:t>
            </a:r>
            <a:r>
              <a:rPr lang="cs-CZ" sz="1800" dirty="0" smtClean="0"/>
              <a:t>726H</a:t>
            </a:r>
            <a:r>
              <a:rPr lang="cs-CZ" sz="1800" dirty="0"/>
              <a:t>) 				</a:t>
            </a:r>
          </a:p>
          <a:p>
            <a:pPr lvl="1"/>
            <a:r>
              <a:rPr lang="cs-CZ" sz="1800" dirty="0"/>
              <a:t>PA = 1 (</a:t>
            </a:r>
            <a:r>
              <a:rPr lang="cs-CZ" sz="1800" dirty="0" err="1"/>
              <a:t>sedentary</a:t>
            </a:r>
            <a:r>
              <a:rPr lang="cs-CZ" sz="1800" dirty="0"/>
              <a:t>)</a:t>
            </a:r>
          </a:p>
          <a:p>
            <a:pPr lvl="1"/>
            <a:r>
              <a:rPr lang="cs-CZ" sz="1800" dirty="0"/>
              <a:t>PA = </a:t>
            </a:r>
            <a:r>
              <a:rPr lang="cs-CZ" sz="1800" dirty="0" smtClean="0"/>
              <a:t>1,12 </a:t>
            </a:r>
            <a:r>
              <a:rPr lang="cs-CZ" sz="1800" dirty="0"/>
              <a:t>(</a:t>
            </a:r>
            <a:r>
              <a:rPr lang="cs-CZ" sz="1800" dirty="0" err="1"/>
              <a:t>low</a:t>
            </a:r>
            <a:r>
              <a:rPr lang="cs-CZ" sz="1800" dirty="0"/>
              <a:t> </a:t>
            </a:r>
            <a:r>
              <a:rPr lang="cs-CZ" sz="1800" dirty="0" err="1"/>
              <a:t>active</a:t>
            </a:r>
            <a:r>
              <a:rPr lang="cs-CZ" sz="1800" dirty="0"/>
              <a:t>)</a:t>
            </a:r>
          </a:p>
          <a:p>
            <a:pPr lvl="1"/>
            <a:r>
              <a:rPr lang="cs-CZ" sz="1800" dirty="0"/>
              <a:t>PA = </a:t>
            </a:r>
            <a:r>
              <a:rPr lang="cs-CZ" sz="1800" dirty="0" smtClean="0"/>
              <a:t>1,27 </a:t>
            </a:r>
            <a:r>
              <a:rPr lang="cs-CZ" sz="1800" dirty="0"/>
              <a:t>(</a:t>
            </a:r>
            <a:r>
              <a:rPr lang="cs-CZ" sz="1800" dirty="0" err="1"/>
              <a:t>active</a:t>
            </a:r>
            <a:r>
              <a:rPr lang="cs-CZ" sz="1800" dirty="0"/>
              <a:t>)</a:t>
            </a:r>
          </a:p>
          <a:p>
            <a:pPr lvl="1"/>
            <a:r>
              <a:rPr lang="cs-CZ" sz="1800" dirty="0"/>
              <a:t>PA = </a:t>
            </a:r>
            <a:r>
              <a:rPr lang="cs-CZ" sz="1800" dirty="0" smtClean="0"/>
              <a:t>1,45 </a:t>
            </a:r>
            <a:r>
              <a:rPr lang="cs-CZ" sz="1800" dirty="0"/>
              <a:t>(very </a:t>
            </a:r>
            <a:r>
              <a:rPr lang="cs-CZ" sz="1800" dirty="0" err="1"/>
              <a:t>active</a:t>
            </a:r>
            <a:r>
              <a:rPr lang="cs-CZ" sz="1800" dirty="0"/>
              <a:t>) </a:t>
            </a:r>
            <a:endParaRPr lang="cs-CZ" sz="1800" dirty="0" smtClean="0"/>
          </a:p>
          <a:p>
            <a:pPr lvl="1"/>
            <a:endParaRPr lang="cs-CZ" sz="1800" dirty="0"/>
          </a:p>
          <a:p>
            <a:pPr lvl="1"/>
            <a:r>
              <a:rPr lang="cs-CZ" sz="1800" dirty="0" smtClean="0"/>
              <a:t>Zdroj: </a:t>
            </a:r>
            <a:r>
              <a:rPr lang="cs-CZ" sz="1800" dirty="0" err="1" smtClean="0"/>
              <a:t>Krause´s</a:t>
            </a:r>
            <a:r>
              <a:rPr lang="cs-CZ" sz="1800" dirty="0" smtClean="0"/>
              <a:t> Food and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Nutrition</a:t>
            </a:r>
            <a:r>
              <a:rPr lang="cs-CZ" sz="1800" dirty="0" smtClean="0"/>
              <a:t> Care </a:t>
            </a:r>
            <a:r>
              <a:rPr lang="cs-CZ" sz="1800" dirty="0" err="1" smtClean="0"/>
              <a:t>Process</a:t>
            </a:r>
            <a:r>
              <a:rPr lang="cs-CZ" sz="1800" dirty="0" smtClean="0"/>
              <a:t>, str. 27</a:t>
            </a:r>
          </a:p>
          <a:p>
            <a:pPr lvl="1"/>
            <a:endParaRPr lang="cs-CZ" sz="1800" dirty="0"/>
          </a:p>
          <a:p>
            <a:pPr lvl="1"/>
            <a:r>
              <a:rPr lang="cs-CZ" sz="1800" b="1" dirty="0" smtClean="0"/>
              <a:t>GDA </a:t>
            </a:r>
            <a:r>
              <a:rPr lang="cs-CZ" sz="1800" dirty="0" smtClean="0"/>
              <a:t>- Ženy 2000 kcal (8400 </a:t>
            </a:r>
            <a:r>
              <a:rPr lang="cs-CZ" sz="1800" dirty="0" err="1" smtClean="0"/>
              <a:t>kJ</a:t>
            </a:r>
            <a:r>
              <a:rPr lang="cs-CZ" sz="1800" dirty="0" smtClean="0"/>
              <a:t>), Muži 2500 kcal (10500 </a:t>
            </a:r>
            <a:r>
              <a:rPr lang="cs-CZ" sz="1800" dirty="0" err="1" smtClean="0"/>
              <a:t>kJ</a:t>
            </a:r>
            <a:r>
              <a:rPr lang="cs-CZ" sz="1800" dirty="0" smtClean="0"/>
              <a:t>)</a:t>
            </a:r>
            <a:endParaRPr lang="cs-CZ" sz="18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364" y="5140075"/>
            <a:ext cx="34480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1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– kolik můžu sníst?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Vypočítejte dle uvedených rovnic a dopočítejte celkovou energetickou potřebu.</a:t>
            </a:r>
          </a:p>
          <a:p>
            <a:r>
              <a:rPr lang="cs-CZ" sz="2400" dirty="0" smtClean="0"/>
              <a:t>Vypočtené hodnoty srovnejte.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4893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Optimální poměr živin ve stravě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0" lvl="6" indent="0">
              <a:buNone/>
            </a:pPr>
            <a:r>
              <a:rPr lang="cs-CZ" dirty="0" smtClean="0"/>
              <a:t>       			</a:t>
            </a:r>
            <a:r>
              <a:rPr lang="cs-CZ" sz="1600" dirty="0" smtClean="0"/>
              <a:t>redukce hmotnosti								</a:t>
            </a:r>
            <a:r>
              <a:rPr lang="cs-CZ" sz="1600" dirty="0" err="1" smtClean="0"/>
              <a:t>trojpoměr</a:t>
            </a:r>
            <a:r>
              <a:rPr lang="cs-CZ" sz="1600" dirty="0" smtClean="0"/>
              <a:t> živin</a:t>
            </a:r>
          </a:p>
          <a:p>
            <a:r>
              <a:rPr lang="cs-CZ" sz="2400" dirty="0" smtClean="0"/>
              <a:t>Sacharidy		55-60 %		40-50 %		1g S = 17 </a:t>
            </a:r>
            <a:r>
              <a:rPr lang="cs-CZ" sz="2400" dirty="0" err="1" smtClean="0"/>
              <a:t>kJ</a:t>
            </a:r>
            <a:r>
              <a:rPr lang="cs-CZ" sz="2400" dirty="0" smtClean="0"/>
              <a:t> = 4 kcal        		4</a:t>
            </a:r>
          </a:p>
          <a:p>
            <a:r>
              <a:rPr lang="cs-CZ" sz="2400" dirty="0" smtClean="0"/>
              <a:t>Tuky				do 30 %		do 30 %		1g T = 38 </a:t>
            </a:r>
            <a:r>
              <a:rPr lang="cs-CZ" sz="2400" dirty="0" err="1" smtClean="0"/>
              <a:t>kJ</a:t>
            </a:r>
            <a:r>
              <a:rPr lang="cs-CZ" sz="2400" dirty="0" smtClean="0"/>
              <a:t> = 9 kcal			1</a:t>
            </a:r>
          </a:p>
          <a:p>
            <a:r>
              <a:rPr lang="cs-CZ" sz="2400" dirty="0" smtClean="0"/>
              <a:t>Bílkoviny		15 %			20-30 %		1g B = 17 </a:t>
            </a:r>
            <a:r>
              <a:rPr lang="cs-CZ" sz="2400" dirty="0" err="1" smtClean="0"/>
              <a:t>kJ</a:t>
            </a:r>
            <a:r>
              <a:rPr lang="cs-CZ" sz="2400" dirty="0" smtClean="0"/>
              <a:t> = 4 kcal			1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734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a">
  <a:themeElements>
    <a:clrScheme name="Dividend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a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555</TotalTime>
  <Words>321</Words>
  <Application>Microsoft Office PowerPoint</Application>
  <PresentationFormat>Širokoúhlá obrazovka</PresentationFormat>
  <Paragraphs>106</Paragraphs>
  <Slides>15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Calibri</vt:lpstr>
      <vt:lpstr>Gill Sans MT</vt:lpstr>
      <vt:lpstr>Wingdings 2</vt:lpstr>
      <vt:lpstr>Dividenda</vt:lpstr>
      <vt:lpstr>Prezentace aplikace PowerPoint</vt:lpstr>
      <vt:lpstr>Základy sestavování / hodnocení  jídelníčku</vt:lpstr>
      <vt:lpstr>Co musí splňovat správně sestavený jídelníček?</vt:lpstr>
      <vt:lpstr>pravidelnost</vt:lpstr>
      <vt:lpstr>pestrost</vt:lpstr>
      <vt:lpstr>přiměřenost</vt:lpstr>
      <vt:lpstr>přiměřenost</vt:lpstr>
      <vt:lpstr>Úkol – kolik můžu sníst?</vt:lpstr>
      <vt:lpstr>Optimální poměr živin ve stravě</vt:lpstr>
      <vt:lpstr>konzistence</vt:lpstr>
      <vt:lpstr>barevnost</vt:lpstr>
      <vt:lpstr>chuť</vt:lpstr>
      <vt:lpstr>Technologická úprava</vt:lpstr>
      <vt:lpstr>Sytost a stravitelnost pokrmů</vt:lpstr>
      <vt:lpstr>Na všechno zmíněné pamatujme při sestavování jakéhokoliv jídelníčku V PREVENCI I LÉČEBNÉ VÝŽIVĚ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sestavování jídelníčku</dc:title>
  <dc:creator>Jana Stávková</dc:creator>
  <cp:lastModifiedBy>Jana Stávková</cp:lastModifiedBy>
  <cp:revision>62</cp:revision>
  <cp:lastPrinted>2016-09-01T06:50:43Z</cp:lastPrinted>
  <dcterms:created xsi:type="dcterms:W3CDTF">2015-02-04T14:33:08Z</dcterms:created>
  <dcterms:modified xsi:type="dcterms:W3CDTF">2016-09-22T07:52:46Z</dcterms:modified>
</cp:coreProperties>
</file>