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3"/>
  </p:notesMasterIdLst>
  <p:handoutMasterIdLst>
    <p:handoutMasterId r:id="rId34"/>
  </p:handoutMasterIdLst>
  <p:sldIdLst>
    <p:sldId id="256" r:id="rId3"/>
    <p:sldId id="272" r:id="rId4"/>
    <p:sldId id="259" r:id="rId5"/>
    <p:sldId id="279" r:id="rId6"/>
    <p:sldId id="273" r:id="rId7"/>
    <p:sldId id="274" r:id="rId8"/>
    <p:sldId id="275" r:id="rId9"/>
    <p:sldId id="276" r:id="rId10"/>
    <p:sldId id="277" r:id="rId11"/>
    <p:sldId id="280" r:id="rId12"/>
    <p:sldId id="278" r:id="rId13"/>
    <p:sldId id="295" r:id="rId14"/>
    <p:sldId id="260" r:id="rId15"/>
    <p:sldId id="261" r:id="rId16"/>
    <p:sldId id="296" r:id="rId17"/>
    <p:sldId id="285" r:id="rId18"/>
    <p:sldId id="281" r:id="rId19"/>
    <p:sldId id="282" r:id="rId20"/>
    <p:sldId id="286" r:id="rId21"/>
    <p:sldId id="287" r:id="rId22"/>
    <p:sldId id="288" r:id="rId23"/>
    <p:sldId id="290" r:id="rId24"/>
    <p:sldId id="291" r:id="rId25"/>
    <p:sldId id="289" r:id="rId26"/>
    <p:sldId id="292" r:id="rId27"/>
    <p:sldId id="293" r:id="rId28"/>
    <p:sldId id="262" r:id="rId29"/>
    <p:sldId id="294" r:id="rId30"/>
    <p:sldId id="271" r:id="rId31"/>
    <p:sldId id="297" r:id="rId32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6800"/>
    <a:srgbClr val="B27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732" autoAdjust="0"/>
  </p:normalViewPr>
  <p:slideViewPr>
    <p:cSldViewPr>
      <p:cViewPr varScale="1">
        <p:scale>
          <a:sx n="80" d="100"/>
          <a:sy n="80" d="100"/>
        </p:scale>
        <p:origin x="18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926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6EBC9-25AA-45E1-B746-11D1A078AD78}" type="datetimeFigureOut">
              <a:rPr lang="cs-CZ" smtClean="0"/>
              <a:pPr/>
              <a:t>24.11.2016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79466-0CE9-45C3-9E52-B86E5BE5BA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121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7AAF32-AE53-41C6-A852-43121A1C81C0}" type="datetimeFigureOut">
              <a:rPr lang="en-US"/>
              <a:pPr>
                <a:defRPr/>
              </a:pPr>
              <a:t>11/24/2016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3FFCB9-9DC1-4037-BD57-FBFD9287B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70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 smtClean="0"/>
              <a:t>myelosuprese</a:t>
            </a:r>
            <a:r>
              <a:rPr lang="cs-CZ" b="1" dirty="0" smtClean="0"/>
              <a:t> = </a:t>
            </a:r>
            <a:r>
              <a:rPr lang="cs-CZ" dirty="0" smtClean="0"/>
              <a:t>potlačení funkce kostní dřeně, projevuje se změnami v krevním obrazu, nejčastěji poklesem počtu bílých krvinek, ale i červených krvinek nebo krevních destiček. </a:t>
            </a:r>
            <a:r>
              <a:rPr lang="cs-CZ" dirty="0" err="1" smtClean="0"/>
              <a:t>Mylesuprese</a:t>
            </a:r>
            <a:r>
              <a:rPr lang="cs-CZ" dirty="0" smtClean="0"/>
              <a:t> je častým nežádoucím účinkem některých protinádorových léků.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3FFCB9-9DC1-4037-BD57-FBFD9287B87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7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3FFCB9-9DC1-4037-BD57-FBFD9287B87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8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Někdy v kombinaci s RT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3FFCB9-9DC1-4037-BD57-FBFD9287B87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18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3FFCB9-9DC1-4037-BD57-FBFD9287B87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04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3FFCB9-9DC1-4037-BD57-FBFD9287B87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96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3FFCB9-9DC1-4037-BD57-FBFD9287B87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37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3FFCB9-9DC1-4037-BD57-FBFD9287B87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3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410200"/>
            <a:ext cx="77724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72200"/>
            <a:ext cx="6400800" cy="4572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C858A-F3F0-441D-BB21-289074920EFA}" type="datetimeFigureOut">
              <a:rPr lang="cs-CZ" smtClean="0"/>
              <a:pPr>
                <a:defRPr/>
              </a:pPr>
              <a:t>24.11.2016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A87C3-0DFF-4DF1-9769-17C8989E037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5399D-8BEA-41D7-9BED-DDF54629EC2E}" type="datetimeFigureOut">
              <a:rPr lang="cs-CZ" smtClean="0"/>
              <a:pPr>
                <a:defRPr/>
              </a:pPr>
              <a:t>24.11.2016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ADEC-F3B6-4B65-8A07-85C2AB5BFC0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CB4F7-DD01-46B1-B386-66C28966568A}" type="datetimeFigureOut">
              <a:rPr lang="cs-CZ" smtClean="0"/>
              <a:pPr>
                <a:defRPr/>
              </a:pPr>
              <a:t>24.11.2016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881AF-E12E-4AD9-8997-320F554051B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F7F3D-B160-42E1-9CE1-5496209F9A5C}" type="datetimeFigureOut">
              <a:rPr lang="cs-CZ" smtClean="0"/>
              <a:pPr>
                <a:defRPr/>
              </a:pPr>
              <a:t>24.11.2016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E6837-E104-4974-95CB-D862FF79802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1AED4-C48F-41B9-868C-E4A14688BA3E}" type="datetimeFigureOut">
              <a:rPr lang="cs-CZ" smtClean="0"/>
              <a:pPr>
                <a:defRPr/>
              </a:pPr>
              <a:t>24.11.2016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11D2E-89BA-4327-96CE-1593B09348C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D206-F105-4F72-91FE-46DA973ADB9A}" type="datetimeFigureOut">
              <a:rPr lang="cs-CZ" smtClean="0"/>
              <a:pPr>
                <a:defRPr/>
              </a:pPr>
              <a:t>24.11.2016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3A173-6E66-4399-8044-3E55C65608F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D0850-8350-4D7F-A3E6-0AA711618980}" type="datetimeFigureOut">
              <a:rPr lang="cs-CZ" smtClean="0"/>
              <a:pPr>
                <a:defRPr/>
              </a:pPr>
              <a:t>24.11.2016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387DD-F786-4EEB-9B83-0D33D46CFBF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1F298-C158-4DA5-9741-D0ACEC5B9AD0}" type="datetimeFigureOut">
              <a:rPr lang="cs-CZ" smtClean="0"/>
              <a:pPr>
                <a:defRPr/>
              </a:pPr>
              <a:t>24.11.2016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92375-5F19-4B90-AC71-9F05B9DA086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6A0BE-5103-4809-8458-84C3EE5550E3}" type="datetimeFigureOut">
              <a:rPr lang="cs-CZ" smtClean="0"/>
              <a:pPr>
                <a:defRPr/>
              </a:pPr>
              <a:t>24.11.2016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48063-8B6F-46C5-AE64-351F55CEF16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1258B-C17D-4CC2-919F-7799C3732990}" type="datetimeFigureOut">
              <a:rPr lang="cs-CZ" smtClean="0"/>
              <a:pPr>
                <a:defRPr/>
              </a:pPr>
              <a:t>24.11.2016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7957D-18B0-4C16-99EF-A8DCC90BA29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BF861-ADCD-497F-BE33-70B97932E5AB}" type="datetimeFigureOut">
              <a:rPr lang="cs-CZ" smtClean="0"/>
              <a:pPr>
                <a:defRPr/>
              </a:pPr>
              <a:t>24.11.2016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9C8A5-24A6-410E-AB7D-9F23C2D36C1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52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514600"/>
            <a:ext cx="822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1A9145-282D-4177-878E-C0FF4BF744E7}" type="datetimeFigureOut">
              <a:rPr lang="cs-CZ" smtClean="0"/>
              <a:pPr>
                <a:defRPr/>
              </a:pPr>
              <a:t>24.11.2016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AE65F9-F9F3-49F3-93CD-6F87D35B55D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nohocetnymyelom.cz/?p=12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7787208" cy="18002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cs-CZ" sz="5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Nízkomikrobiální</a:t>
            </a:r>
            <a:r>
              <a:rPr lang="cs-CZ" sz="5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strava</a:t>
            </a:r>
            <a:br>
              <a:rPr lang="cs-CZ" sz="5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5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IZOLAČNÍ DIETA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27584" y="4077072"/>
            <a:ext cx="7097216" cy="2232248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Jana Spáčilová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Kateřina Krčková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629400" cy="743744"/>
          </a:xfrm>
        </p:spPr>
        <p:txBody>
          <a:bodyPr/>
          <a:lstStyle/>
          <a:p>
            <a:r>
              <a:rPr lang="cs-CZ" dirty="0" smtClean="0">
                <a:latin typeface="Tahoma" pitchFamily="112" charset="0"/>
                <a:cs typeface="Tahoma" pitchFamily="112" charset="0"/>
              </a:rPr>
              <a:t>Režimová opatření po transplantaci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pic>
        <p:nvPicPr>
          <p:cNvPr id="4" name="Zástupný symbol pro obsah 3" descr="poko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43808" y="1916832"/>
            <a:ext cx="5328592" cy="397594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629400" cy="743744"/>
          </a:xfrm>
        </p:spPr>
        <p:txBody>
          <a:bodyPr/>
          <a:lstStyle/>
          <a:p>
            <a:r>
              <a:rPr lang="cs-CZ" dirty="0" smtClean="0">
                <a:latin typeface="Tahoma" pitchFamily="112" charset="0"/>
                <a:cs typeface="Tahoma" pitchFamily="112" charset="0"/>
              </a:rPr>
              <a:t>Režimová opatření po transplantaci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2286000" y="1628800"/>
            <a:ext cx="6629400" cy="4848200"/>
          </a:xfrm>
        </p:spPr>
        <p:txBody>
          <a:bodyPr/>
          <a:lstStyle/>
          <a:p>
            <a:pPr>
              <a:buNone/>
            </a:pPr>
            <a:r>
              <a:rPr lang="cs-CZ" sz="2400" u="sng" dirty="0" smtClean="0"/>
              <a:t>Prostředí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rgbClr val="0070C0"/>
                </a:solidFill>
              </a:rPr>
              <a:t>po zvýšení počtu bílých krvinek</a:t>
            </a:r>
          </a:p>
          <a:p>
            <a:r>
              <a:rPr lang="cs-CZ" sz="2400" dirty="0" smtClean="0"/>
              <a:t>Přemístění pacienta na pokoj s označením „izolační pokoj“</a:t>
            </a:r>
          </a:p>
          <a:p>
            <a:r>
              <a:rPr lang="cs-CZ" sz="2400" dirty="0" smtClean="0"/>
              <a:t>Co nejmenší počet osob na jednom pokoji, bez infekce</a:t>
            </a:r>
          </a:p>
          <a:p>
            <a:r>
              <a:rPr lang="cs-CZ" sz="2400" dirty="0" smtClean="0"/>
              <a:t>Vstup do pokoje s rouškou na ústech, dezinfekce rukou</a:t>
            </a:r>
          </a:p>
          <a:p>
            <a:r>
              <a:rPr lang="cs-CZ" sz="2400" dirty="0" smtClean="0"/>
              <a:t>Na pokoji nejsou živé květiny, zvlhčovače vzduchu</a:t>
            </a:r>
          </a:p>
          <a:p>
            <a:r>
              <a:rPr lang="cs-CZ" sz="2400" dirty="0" smtClean="0"/>
              <a:t>Denní úklid, neprášit</a:t>
            </a:r>
          </a:p>
          <a:p>
            <a:r>
              <a:rPr lang="cs-CZ" sz="2400" dirty="0" smtClean="0"/>
              <a:t>V domácím prostředí se vyhýbat místům s velkým počtem lidí, zvířatům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629400" cy="743744"/>
          </a:xfrm>
        </p:spPr>
        <p:txBody>
          <a:bodyPr/>
          <a:lstStyle/>
          <a:p>
            <a:r>
              <a:rPr lang="cs-CZ" dirty="0" smtClean="0">
                <a:latin typeface="Tahoma" pitchFamily="112" charset="0"/>
                <a:cs typeface="Tahoma" pitchFamily="112" charset="0"/>
              </a:rPr>
              <a:t>Režimová opatření po transplantaci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2286000" y="1628800"/>
            <a:ext cx="6629400" cy="4848200"/>
          </a:xfrm>
        </p:spPr>
        <p:txBody>
          <a:bodyPr/>
          <a:lstStyle/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19550" r="15001" b="39501"/>
          <a:stretch/>
        </p:blipFill>
        <p:spPr>
          <a:xfrm>
            <a:off x="2987824" y="1628800"/>
            <a:ext cx="560923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37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629400" cy="743744"/>
          </a:xfrm>
        </p:spPr>
        <p:txBody>
          <a:bodyPr/>
          <a:lstStyle/>
          <a:p>
            <a:r>
              <a:rPr lang="cs-CZ" sz="3200" dirty="0" err="1" smtClean="0">
                <a:latin typeface="Tahoma" pitchFamily="112" charset="0"/>
                <a:cs typeface="Tahoma" pitchFamily="112" charset="0"/>
              </a:rPr>
              <a:t>Nízkomikrobiální</a:t>
            </a:r>
            <a:r>
              <a:rPr lang="cs-CZ" sz="3200" dirty="0" smtClean="0">
                <a:latin typeface="Tahoma" pitchFamily="112" charset="0"/>
                <a:cs typeface="Tahoma" pitchFamily="112" charset="0"/>
              </a:rPr>
              <a:t> / </a:t>
            </a:r>
            <a:r>
              <a:rPr lang="cs-CZ" sz="3200" b="1" dirty="0" smtClean="0">
                <a:latin typeface="Tahoma" pitchFamily="112" charset="0"/>
                <a:cs typeface="Tahoma" pitchFamily="112" charset="0"/>
              </a:rPr>
              <a:t>izolační dieta</a:t>
            </a:r>
            <a:endParaRPr lang="en-US" sz="3200" b="1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2286000" y="1268760"/>
            <a:ext cx="6629400" cy="520824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= </a:t>
            </a:r>
            <a:r>
              <a:rPr lang="cs-CZ" dirty="0" err="1" smtClean="0"/>
              <a:t>neutropenická</a:t>
            </a:r>
            <a:r>
              <a:rPr lang="cs-CZ" dirty="0" smtClean="0"/>
              <a:t> (</a:t>
            </a:r>
            <a:r>
              <a:rPr lang="cs-CZ" dirty="0" err="1" smtClean="0"/>
              <a:t>neutropenic</a:t>
            </a:r>
            <a:r>
              <a:rPr lang="cs-CZ" dirty="0" smtClean="0"/>
              <a:t> diet), sterilní, </a:t>
            </a:r>
            <a:r>
              <a:rPr lang="cs-CZ" dirty="0" err="1" smtClean="0"/>
              <a:t>nízkobakteriální</a:t>
            </a:r>
            <a:endParaRPr lang="cs-CZ" dirty="0" smtClean="0"/>
          </a:p>
          <a:p>
            <a:r>
              <a:rPr lang="cs-CZ" dirty="0" smtClean="0"/>
              <a:t>Cíl: snížit riziko vzniku alimentárního onemocnění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Indikace: dle počtu </a:t>
            </a:r>
            <a:r>
              <a:rPr lang="cs-CZ" dirty="0" err="1" smtClean="0">
                <a:solidFill>
                  <a:schemeClr val="bg1"/>
                </a:solidFill>
              </a:rPr>
              <a:t>neutrofilů</a:t>
            </a:r>
            <a:r>
              <a:rPr lang="cs-CZ" dirty="0" smtClean="0">
                <a:solidFill>
                  <a:schemeClr val="bg1"/>
                </a:solidFill>
              </a:rPr>
              <a:t>, před transplantací, </a:t>
            </a:r>
            <a:r>
              <a:rPr lang="cs-CZ" dirty="0" smtClean="0">
                <a:solidFill>
                  <a:schemeClr val="bg1"/>
                </a:solidFill>
              </a:rPr>
              <a:t>po transplantaci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Doporučená délka dodržování diety: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Po alogenní transplantaci 6 měsíců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Po autologní transplantaci 1-3 měsíce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Dle počtu </a:t>
            </a:r>
            <a:r>
              <a:rPr lang="cs-CZ" dirty="0" err="1" smtClean="0"/>
              <a:t>neutrofilů</a:t>
            </a:r>
            <a:r>
              <a:rPr lang="cs-CZ" dirty="0" smtClean="0"/>
              <a:t> (&gt;1 x </a:t>
            </a:r>
            <a:r>
              <a:rPr lang="cs-CZ" dirty="0" smtClean="0">
                <a:solidFill>
                  <a:schemeClr val="bg1"/>
                </a:solidFill>
              </a:rPr>
              <a:t>10</a:t>
            </a:r>
            <a:r>
              <a:rPr lang="cs-CZ" baseline="30000" dirty="0" smtClean="0">
                <a:solidFill>
                  <a:schemeClr val="bg1"/>
                </a:solidFill>
              </a:rPr>
              <a:t>9 </a:t>
            </a:r>
            <a:r>
              <a:rPr lang="cs-CZ" dirty="0" smtClean="0">
                <a:solidFill>
                  <a:schemeClr val="bg1"/>
                </a:solidFill>
              </a:rPr>
              <a:t>/l)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 nemocnici brána jako dieta izolační </a:t>
            </a:r>
          </a:p>
          <a:p>
            <a:r>
              <a:rPr lang="cs-CZ" dirty="0" smtClean="0"/>
              <a:t>Pacient dbá na osobní hygienu, vyhýbá se rizikovému prostředí (velké množství lidí), používá roušku na ústa, omezený kontakt se zvířaty, vyskytuje se v čistém prostředí (uklizené místnosti)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629400" cy="743744"/>
          </a:xfrm>
        </p:spPr>
        <p:txBody>
          <a:bodyPr/>
          <a:lstStyle/>
          <a:p>
            <a:r>
              <a:rPr lang="cs-CZ" dirty="0" smtClean="0">
                <a:latin typeface="Tahoma" pitchFamily="112" charset="0"/>
                <a:cs typeface="Tahoma" pitchFamily="112" charset="0"/>
              </a:rPr>
              <a:t>Zásady </a:t>
            </a:r>
            <a:r>
              <a:rPr lang="cs-CZ" dirty="0" err="1" smtClean="0">
                <a:latin typeface="Tahoma" pitchFamily="112" charset="0"/>
                <a:cs typeface="Tahoma" pitchFamily="112" charset="0"/>
              </a:rPr>
              <a:t>nízkomikrobiální</a:t>
            </a:r>
            <a:r>
              <a:rPr lang="cs-CZ" dirty="0" smtClean="0">
                <a:latin typeface="Tahoma" pitchFamily="112" charset="0"/>
                <a:cs typeface="Tahoma" pitchFamily="112" charset="0"/>
              </a:rPr>
              <a:t> diety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2286000" y="1628800"/>
            <a:ext cx="6629400" cy="4848200"/>
          </a:xfrm>
        </p:spPr>
        <p:txBody>
          <a:bodyPr/>
          <a:lstStyle/>
          <a:p>
            <a:pPr>
              <a:buNone/>
            </a:pPr>
            <a:endParaRPr lang="cs-CZ" dirty="0" smtClean="0"/>
          </a:p>
        </p:txBody>
      </p:sp>
      <p:sp>
        <p:nvSpPr>
          <p:cNvPr id="2" name="Tlačítko akce: Nápověda 1">
            <a:hlinkClick r:id="" action="ppaction://noaction" highlightClick="1"/>
          </p:cNvPr>
          <p:cNvSpPr/>
          <p:nvPr/>
        </p:nvSpPr>
        <p:spPr>
          <a:xfrm>
            <a:off x="4355976" y="2204864"/>
            <a:ext cx="2376264" cy="3384376"/>
          </a:xfrm>
          <a:prstGeom prst="actionButtonHelp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629400" cy="743744"/>
          </a:xfrm>
        </p:spPr>
        <p:txBody>
          <a:bodyPr/>
          <a:lstStyle/>
          <a:p>
            <a:r>
              <a:rPr lang="cs-CZ" dirty="0" smtClean="0">
                <a:latin typeface="Tahoma" pitchFamily="112" charset="0"/>
                <a:cs typeface="Tahoma" pitchFamily="112" charset="0"/>
              </a:rPr>
              <a:t>Zásady </a:t>
            </a:r>
            <a:r>
              <a:rPr lang="cs-CZ" dirty="0" err="1" smtClean="0">
                <a:latin typeface="Tahoma" pitchFamily="112" charset="0"/>
                <a:cs typeface="Tahoma" pitchFamily="112" charset="0"/>
              </a:rPr>
              <a:t>nízkomikrobiální</a:t>
            </a:r>
            <a:r>
              <a:rPr lang="cs-CZ" dirty="0" smtClean="0">
                <a:latin typeface="Tahoma" pitchFamily="112" charset="0"/>
                <a:cs typeface="Tahoma" pitchFamily="112" charset="0"/>
              </a:rPr>
              <a:t> diety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2286000" y="1628800"/>
            <a:ext cx="6629400" cy="4848200"/>
          </a:xfrm>
        </p:spPr>
        <p:txBody>
          <a:bodyPr/>
          <a:lstStyle/>
          <a:p>
            <a:r>
              <a:rPr lang="cs-CZ" dirty="0" smtClean="0"/>
              <a:t>Potraviny zdravotně nezávadné, bez podezřelé barvy, vůně, konzistence</a:t>
            </a:r>
          </a:p>
          <a:p>
            <a:r>
              <a:rPr lang="cs-CZ" dirty="0" smtClean="0"/>
              <a:t>Kontrolujeme neporušenost obalu, </a:t>
            </a:r>
            <a:r>
              <a:rPr lang="cs-CZ" dirty="0" smtClean="0">
                <a:solidFill>
                  <a:schemeClr val="bg1"/>
                </a:solidFill>
              </a:rPr>
              <a:t>datum použitelnosti/ minimální trvanlivosti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Vhodné skladovací podmínky</a:t>
            </a:r>
          </a:p>
          <a:p>
            <a:r>
              <a:rPr lang="cs-CZ" dirty="0" smtClean="0"/>
              <a:t>Tepelné zpracování potravin!</a:t>
            </a:r>
          </a:p>
          <a:p>
            <a:r>
              <a:rPr lang="cs-CZ" dirty="0" smtClean="0"/>
              <a:t>Připravenou stravu podávat pouze čerstvou</a:t>
            </a:r>
          </a:p>
          <a:p>
            <a:r>
              <a:rPr lang="cs-CZ" dirty="0" smtClean="0"/>
              <a:t>Hygiena při manipulaci s potravinami, přípravě pokrmů</a:t>
            </a:r>
          </a:p>
          <a:p>
            <a:r>
              <a:rPr lang="cs-CZ" dirty="0" smtClean="0"/>
              <a:t>Čisté nádobí, náčiní a utěrky</a:t>
            </a:r>
          </a:p>
          <a:p>
            <a:r>
              <a:rPr lang="cs-CZ" dirty="0" smtClean="0"/>
              <a:t>Nestravovat se ve veřejných stravovacích zařízeních (restaurace, rychlé občerstvení, točená zmrzlina)</a:t>
            </a:r>
          </a:p>
          <a:p>
            <a:r>
              <a:rPr lang="cs-CZ" dirty="0" smtClean="0"/>
              <a:t>Voda jen z ověřeného zdroje, převařená nebo speciální minerální vody</a:t>
            </a:r>
          </a:p>
          <a:p>
            <a:r>
              <a:rPr lang="cs-CZ" dirty="0" smtClean="0"/>
              <a:t>Koření nepřidávat do hotového pokrmu</a:t>
            </a:r>
          </a:p>
          <a:p>
            <a:pPr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57640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0" y="188640"/>
            <a:ext cx="6629400" cy="720080"/>
          </a:xfrm>
        </p:spPr>
        <p:txBody>
          <a:bodyPr/>
          <a:lstStyle/>
          <a:p>
            <a:r>
              <a:rPr lang="cs-CZ" dirty="0" smtClean="0">
                <a:latin typeface="Tahoma" pitchFamily="112" charset="0"/>
                <a:cs typeface="Tahoma" pitchFamily="112" charset="0"/>
              </a:rPr>
              <a:t>Mléko a mléčné výrobky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2123728" y="980728"/>
            <a:ext cx="7020272" cy="5496272"/>
          </a:xfrm>
        </p:spPr>
        <p:txBody>
          <a:bodyPr/>
          <a:lstStyle/>
          <a:p>
            <a:pPr>
              <a:buNone/>
            </a:pPr>
            <a:r>
              <a:rPr lang="cs-CZ" b="1" u="sng" dirty="0" smtClean="0">
                <a:solidFill>
                  <a:srgbClr val="0070C0"/>
                </a:solidFill>
              </a:rPr>
              <a:t>Vhodné</a:t>
            </a:r>
          </a:p>
          <a:p>
            <a:r>
              <a:rPr lang="cs-CZ" sz="1800" dirty="0" smtClean="0"/>
              <a:t>Mléko - UHT, sterilizované vysokou teplotou (ne dlouho otevřené)</a:t>
            </a:r>
          </a:p>
          <a:p>
            <a:r>
              <a:rPr lang="cs-CZ" sz="1800" dirty="0" smtClean="0"/>
              <a:t>Tavené sýry, tvrdé sýry - zabalené v alobalu, vakuově balené</a:t>
            </a:r>
          </a:p>
          <a:p>
            <a:r>
              <a:rPr lang="cs-CZ" sz="1800" dirty="0" smtClean="0"/>
              <a:t>Balené sýry typu čedar, parmazán, mozzarella</a:t>
            </a:r>
          </a:p>
          <a:p>
            <a:r>
              <a:rPr lang="cs-CZ" sz="1800" dirty="0" smtClean="0"/>
              <a:t>Mléčné výrobky vyrobené z mléka ošetřeného UHT - krémové sýry, </a:t>
            </a:r>
            <a:r>
              <a:rPr lang="cs-CZ" sz="1800" dirty="0" err="1" smtClean="0"/>
              <a:t>cottage</a:t>
            </a:r>
            <a:r>
              <a:rPr lang="cs-CZ" sz="1800" dirty="0" smtClean="0"/>
              <a:t>, </a:t>
            </a:r>
            <a:r>
              <a:rPr lang="cs-CZ" sz="1800" dirty="0" err="1" smtClean="0"/>
              <a:t>ricotta</a:t>
            </a:r>
            <a:endParaRPr lang="cs-CZ" sz="1800" dirty="0" smtClean="0"/>
          </a:p>
          <a:p>
            <a:r>
              <a:rPr lang="cs-CZ" sz="1800" dirty="0" smtClean="0"/>
              <a:t>Jogurty (bez živých kultur, např. </a:t>
            </a:r>
            <a:r>
              <a:rPr lang="cs-CZ" sz="1800" dirty="0" err="1" smtClean="0"/>
              <a:t>termizované</a:t>
            </a:r>
            <a:r>
              <a:rPr lang="cs-CZ" sz="1800" dirty="0" smtClean="0"/>
              <a:t> tvarohy, </a:t>
            </a:r>
            <a:r>
              <a:rPr lang="cs-CZ" sz="1800" dirty="0" err="1" smtClean="0"/>
              <a:t>termix</a:t>
            </a:r>
            <a:r>
              <a:rPr lang="cs-CZ" sz="1800" dirty="0" smtClean="0"/>
              <a:t>, </a:t>
            </a:r>
            <a:r>
              <a:rPr lang="cs-CZ" sz="1800" dirty="0" err="1" smtClean="0"/>
              <a:t>Lipánek</a:t>
            </a:r>
            <a:r>
              <a:rPr lang="cs-CZ" sz="1800" dirty="0" smtClean="0"/>
              <a:t>, </a:t>
            </a:r>
            <a:r>
              <a:rPr lang="cs-CZ" sz="1800" dirty="0" err="1" smtClean="0"/>
              <a:t>Créme</a:t>
            </a:r>
            <a:r>
              <a:rPr lang="cs-CZ" sz="1800" dirty="0" smtClean="0"/>
              <a:t> pudink, </a:t>
            </a:r>
            <a:r>
              <a:rPr lang="cs-CZ" sz="1800" dirty="0" err="1" smtClean="0"/>
              <a:t>Danette</a:t>
            </a:r>
            <a:r>
              <a:rPr lang="cs-CZ" sz="1800" dirty="0" smtClean="0"/>
              <a:t>, Monte)</a:t>
            </a:r>
          </a:p>
          <a:p>
            <a:pPr>
              <a:buNone/>
            </a:pPr>
            <a:r>
              <a:rPr lang="cs-CZ" b="1" u="sng" dirty="0" smtClean="0">
                <a:solidFill>
                  <a:srgbClr val="FF0000"/>
                </a:solidFill>
              </a:rPr>
              <a:t>Nevhodné</a:t>
            </a:r>
          </a:p>
          <a:p>
            <a:r>
              <a:rPr lang="cs-CZ" sz="1800" dirty="0" smtClean="0"/>
              <a:t>Tepelně neošetřené mléko</a:t>
            </a:r>
          </a:p>
          <a:p>
            <a:r>
              <a:rPr lang="cs-CZ" sz="1800" dirty="0" smtClean="0"/>
              <a:t>Čerstvé sýry, krájené vážené sýry - prodávané v supermarketech za pultem </a:t>
            </a:r>
          </a:p>
          <a:p>
            <a:r>
              <a:rPr lang="cs-CZ" sz="1800" dirty="0" smtClean="0"/>
              <a:t>Plísňové sýry (niva, hermelín, </a:t>
            </a:r>
            <a:r>
              <a:rPr lang="cs-CZ" sz="1800" dirty="0" err="1" smtClean="0"/>
              <a:t>roquefort</a:t>
            </a:r>
            <a:r>
              <a:rPr lang="cs-CZ" sz="1800" dirty="0" smtClean="0"/>
              <a:t>, gorgonzola), kysaná smetana, zrající sýry (tvarůžky, </a:t>
            </a:r>
            <a:r>
              <a:rPr lang="cs-CZ" sz="1800" dirty="0" err="1" smtClean="0"/>
              <a:t>Romadur</a:t>
            </a:r>
            <a:r>
              <a:rPr lang="cs-CZ" sz="1800" dirty="0" smtClean="0"/>
              <a:t>)</a:t>
            </a:r>
          </a:p>
          <a:p>
            <a:r>
              <a:rPr lang="cs-CZ" sz="1800" dirty="0" smtClean="0"/>
              <a:t>Jogurty s živými kulturami </a:t>
            </a:r>
          </a:p>
          <a:p>
            <a:r>
              <a:rPr lang="cs-CZ" sz="1800" dirty="0" smtClean="0"/>
              <a:t>Zakysané mléčné výrobky </a:t>
            </a:r>
          </a:p>
          <a:p>
            <a:r>
              <a:rPr lang="cs-CZ" sz="1800" dirty="0" smtClean="0"/>
              <a:t>Sýry obsahující tepelně neupravenou zeleninu (jen přírodní sýry)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629400" cy="743744"/>
          </a:xfrm>
        </p:spPr>
        <p:txBody>
          <a:bodyPr/>
          <a:lstStyle/>
          <a:p>
            <a:r>
              <a:rPr lang="cs-CZ" dirty="0" err="1" smtClean="0">
                <a:latin typeface="Tahoma" pitchFamily="112" charset="0"/>
                <a:cs typeface="Tahoma" pitchFamily="112" charset="0"/>
              </a:rPr>
              <a:t>Probiotika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2286000" y="1412776"/>
            <a:ext cx="6629400" cy="5064224"/>
          </a:xfrm>
        </p:spPr>
        <p:txBody>
          <a:bodyPr/>
          <a:lstStyle/>
          <a:p>
            <a:pPr>
              <a:buNone/>
            </a:pPr>
            <a:r>
              <a:rPr lang="cs-CZ" i="1" dirty="0" smtClean="0"/>
              <a:t>„FAO/WHO charakterizuje </a:t>
            </a:r>
            <a:r>
              <a:rPr lang="cs-CZ" i="1" dirty="0" err="1" smtClean="0"/>
              <a:t>probiotikum</a:t>
            </a:r>
            <a:r>
              <a:rPr lang="cs-CZ" i="1" dirty="0" smtClean="0"/>
              <a:t> jako živé mikroorganismy, které v adekvátním množství působí pozitivně na zdraví člověka.“</a:t>
            </a:r>
          </a:p>
          <a:p>
            <a:pPr>
              <a:buNone/>
            </a:pPr>
            <a:endParaRPr lang="cs-CZ" i="1" dirty="0" smtClean="0"/>
          </a:p>
          <a:p>
            <a:r>
              <a:rPr lang="cs-CZ" dirty="0" smtClean="0"/>
              <a:t>Příznivě působí na střevní mikroflóru </a:t>
            </a:r>
          </a:p>
          <a:p>
            <a:r>
              <a:rPr lang="cs-CZ" dirty="0" smtClean="0"/>
              <a:t>Chrání střevní sliznici před vznikem infekcí</a:t>
            </a:r>
          </a:p>
          <a:p>
            <a:r>
              <a:rPr lang="cs-CZ" dirty="0" smtClean="0"/>
              <a:t>Zmírňují příznaky laktátové intolerance</a:t>
            </a:r>
          </a:p>
          <a:p>
            <a:r>
              <a:rPr lang="cs-CZ" dirty="0" smtClean="0"/>
              <a:t>Zlepšují funkci imunitního systému</a:t>
            </a:r>
          </a:p>
          <a:p>
            <a:r>
              <a:rPr lang="cs-CZ" dirty="0" smtClean="0"/>
              <a:t>Snižují hladinu sérového cholesterolu</a:t>
            </a:r>
          </a:p>
          <a:p>
            <a:r>
              <a:rPr lang="cs-CZ" dirty="0" smtClean="0"/>
              <a:t>Prevence průjmových onemocnění….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Označení „</a:t>
            </a:r>
            <a:r>
              <a:rPr lang="cs-CZ" dirty="0" err="1" smtClean="0"/>
              <a:t>probiotický</a:t>
            </a:r>
            <a:r>
              <a:rPr lang="cs-CZ" dirty="0" smtClean="0"/>
              <a:t>“</a:t>
            </a:r>
            <a:r>
              <a:rPr lang="cs-CZ" dirty="0" smtClean="0">
                <a:sym typeface="Wingdings" pitchFamily="2" charset="2"/>
              </a:rPr>
              <a:t> počet </a:t>
            </a:r>
            <a:r>
              <a:rPr lang="cs-CZ" dirty="0" smtClean="0"/>
              <a:t>živých mikroorganismů ve </a:t>
            </a:r>
            <a:r>
              <a:rPr lang="cs-CZ" dirty="0" smtClean="0">
                <a:sym typeface="Wingdings" pitchFamily="2" charset="2"/>
              </a:rPr>
              <a:t>finálním výrobku musí být alespoň </a:t>
            </a:r>
            <a:r>
              <a:rPr lang="cs-CZ" dirty="0" smtClean="0"/>
              <a:t>10</a:t>
            </a:r>
            <a:r>
              <a:rPr lang="cs-CZ" baseline="30000" dirty="0" smtClean="0"/>
              <a:t>6</a:t>
            </a:r>
            <a:r>
              <a:rPr lang="cs-CZ" dirty="0" smtClean="0"/>
              <a:t> – </a:t>
            </a:r>
            <a:r>
              <a:rPr lang="cs-CZ" smtClean="0"/>
              <a:t>10</a:t>
            </a:r>
            <a:r>
              <a:rPr lang="cs-CZ" baseline="30000" smtClean="0"/>
              <a:t>8</a:t>
            </a:r>
            <a:r>
              <a:rPr lang="cs-CZ" smtClean="0"/>
              <a:t> KTJ/ml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629400" cy="743744"/>
          </a:xfrm>
        </p:spPr>
        <p:txBody>
          <a:bodyPr/>
          <a:lstStyle/>
          <a:p>
            <a:r>
              <a:rPr lang="cs-CZ" dirty="0" err="1" smtClean="0">
                <a:latin typeface="Tahoma" pitchFamily="112" charset="0"/>
                <a:cs typeface="Tahoma" pitchFamily="112" charset="0"/>
              </a:rPr>
              <a:t>Probiotika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2286000" y="1412776"/>
            <a:ext cx="6629400" cy="5064224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POZOR!</a:t>
            </a:r>
          </a:p>
          <a:p>
            <a:r>
              <a:rPr lang="cs-CZ" dirty="0" smtClean="0"/>
              <a:t>i přes pozitivní účinky </a:t>
            </a:r>
            <a:r>
              <a:rPr lang="cs-CZ" dirty="0" err="1" smtClean="0"/>
              <a:t>probiotik</a:t>
            </a:r>
            <a:r>
              <a:rPr lang="cs-CZ" dirty="0" smtClean="0"/>
              <a:t> na lidský organismus existují případy, kdy se </a:t>
            </a:r>
            <a:r>
              <a:rPr lang="cs-CZ" u="sng" dirty="0" smtClean="0">
                <a:solidFill>
                  <a:schemeClr val="bg1"/>
                </a:solidFill>
              </a:rPr>
              <a:t>užívání </a:t>
            </a:r>
            <a:r>
              <a:rPr lang="cs-CZ" dirty="0" err="1" smtClean="0">
                <a:solidFill>
                  <a:schemeClr val="bg1"/>
                </a:solidFill>
              </a:rPr>
              <a:t>probiotik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b="1" u="sng" dirty="0" smtClean="0">
                <a:solidFill>
                  <a:srgbClr val="FF0000"/>
                </a:solidFill>
              </a:rPr>
              <a:t>nedoporučuje</a:t>
            </a:r>
            <a:r>
              <a:rPr lang="cs-CZ" u="sng" dirty="0" smtClean="0">
                <a:solidFill>
                  <a:srgbClr val="FF0000"/>
                </a:solidFill>
              </a:rPr>
              <a:t>!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– onemocnění narušující funkci imunitního systému (HIV/AIDS),  autoimunitní onemocnění (lupus </a:t>
            </a:r>
            <a:r>
              <a:rPr lang="cs-CZ" dirty="0" err="1" smtClean="0"/>
              <a:t>erythematodes</a:t>
            </a:r>
            <a:r>
              <a:rPr lang="cs-CZ" dirty="0" smtClean="0"/>
              <a:t>, </a:t>
            </a:r>
            <a:r>
              <a:rPr lang="cs-CZ" dirty="0" err="1" smtClean="0"/>
              <a:t>Sjögrenův</a:t>
            </a:r>
            <a:r>
              <a:rPr lang="cs-CZ" dirty="0" smtClean="0"/>
              <a:t> syndrom, revmatoidní arthritis),  některá nádorová onemocnění (leukemie) léčená CHT či </a:t>
            </a:r>
            <a:r>
              <a:rPr lang="cs-CZ" dirty="0" err="1" smtClean="0"/>
              <a:t>imunosupresivy</a:t>
            </a:r>
            <a:endParaRPr lang="cs-CZ" dirty="0" smtClean="0"/>
          </a:p>
          <a:p>
            <a:r>
              <a:rPr lang="cs-CZ" dirty="0" err="1" smtClean="0"/>
              <a:t>Protinádorová</a:t>
            </a:r>
            <a:r>
              <a:rPr lang="cs-CZ" dirty="0" smtClean="0"/>
              <a:t> léčba narušuje střevní sliznici (zabraňuje průniku MO do krevního řečiště), v kombinaci s </a:t>
            </a:r>
            <a:r>
              <a:rPr lang="cs-CZ" dirty="0" err="1" smtClean="0"/>
              <a:t>probiotiky</a:t>
            </a:r>
            <a:r>
              <a:rPr lang="cs-CZ" dirty="0" smtClean="0"/>
              <a:t> může zvýšit riziko infekce, proto se </a:t>
            </a:r>
            <a:r>
              <a:rPr lang="cs-CZ" dirty="0" err="1" smtClean="0"/>
              <a:t>probiotikům</a:t>
            </a:r>
            <a:r>
              <a:rPr lang="cs-CZ" dirty="0" smtClean="0"/>
              <a:t> raději vyhýbáme nebo jejich užívání konzultujeme s lékařem</a:t>
            </a:r>
          </a:p>
          <a:p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629400" cy="743744"/>
          </a:xfrm>
        </p:spPr>
        <p:txBody>
          <a:bodyPr/>
          <a:lstStyle/>
          <a:p>
            <a:r>
              <a:rPr lang="cs-CZ" dirty="0" smtClean="0">
                <a:latin typeface="Tahoma" pitchFamily="112" charset="0"/>
                <a:cs typeface="Tahoma" pitchFamily="112" charset="0"/>
              </a:rPr>
              <a:t>Maso a uzeniny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2286000" y="1412776"/>
            <a:ext cx="6629400" cy="5064224"/>
          </a:xfrm>
        </p:spPr>
        <p:txBody>
          <a:bodyPr/>
          <a:lstStyle/>
          <a:p>
            <a:pPr>
              <a:buNone/>
            </a:pPr>
            <a:r>
              <a:rPr lang="cs-CZ" b="1" u="sng" dirty="0" smtClean="0">
                <a:solidFill>
                  <a:srgbClr val="0070C0"/>
                </a:solidFill>
              </a:rPr>
              <a:t>Vhodné</a:t>
            </a:r>
          </a:p>
          <a:p>
            <a:r>
              <a:rPr lang="cs-CZ" dirty="0" smtClean="0"/>
              <a:t>Jakékoliv druhy masa a uzenin - dobře tepelně upraveny nebo konzervovány</a:t>
            </a:r>
          </a:p>
          <a:p>
            <a:r>
              <a:rPr lang="cs-CZ" dirty="0" smtClean="0"/>
              <a:t>Salámy a šunky - komerčně zabalené, vakuově balené</a:t>
            </a:r>
          </a:p>
          <a:p>
            <a:r>
              <a:rPr lang="cs-CZ" dirty="0" smtClean="0"/>
              <a:t>Párky - uvařené (omezeně)</a:t>
            </a:r>
          </a:p>
          <a:p>
            <a:pPr>
              <a:buNone/>
            </a:pPr>
            <a:r>
              <a:rPr lang="cs-CZ" b="1" u="sng" dirty="0" smtClean="0">
                <a:solidFill>
                  <a:srgbClr val="FF0000"/>
                </a:solidFill>
              </a:rPr>
              <a:t>Nevhodné</a:t>
            </a:r>
          </a:p>
          <a:p>
            <a:r>
              <a:rPr lang="cs-CZ" dirty="0" smtClean="0"/>
              <a:t>Zabíjačky (tlačenky, ovary, sekaná apod.)</a:t>
            </a:r>
          </a:p>
          <a:p>
            <a:r>
              <a:rPr lang="cs-CZ" dirty="0" smtClean="0"/>
              <a:t>Syrové maso (např. „</a:t>
            </a:r>
            <a:r>
              <a:rPr lang="cs-CZ" dirty="0" err="1" smtClean="0"/>
              <a:t>tatarák</a:t>
            </a:r>
            <a:r>
              <a:rPr lang="cs-CZ" dirty="0" smtClean="0"/>
              <a:t>“)</a:t>
            </a:r>
          </a:p>
          <a:p>
            <a:r>
              <a:rPr lang="cs-CZ" dirty="0" smtClean="0"/>
              <a:t>Domácí uzené maso a klobásky </a:t>
            </a:r>
            <a:endParaRPr lang="cs-CZ" dirty="0"/>
          </a:p>
          <a:p>
            <a:r>
              <a:rPr lang="cs-CZ" dirty="0" smtClean="0"/>
              <a:t>Salámy s plísní na povrchu (maďarské salámy)</a:t>
            </a:r>
          </a:p>
          <a:p>
            <a:r>
              <a:rPr lang="cs-CZ" dirty="0" smtClean="0"/>
              <a:t>Uzeniny vyráběné sušením syrového masa (Lovecký, Poličan, Herkules, Čabajka)</a:t>
            </a:r>
          </a:p>
          <a:p>
            <a:r>
              <a:rPr lang="cs-CZ" dirty="0" smtClean="0"/>
              <a:t>Krájené vážené salámy prodávané za pultem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629400" cy="1066800"/>
          </a:xfrm>
        </p:spPr>
        <p:txBody>
          <a:bodyPr/>
          <a:lstStyle/>
          <a:p>
            <a:r>
              <a:rPr lang="cs-CZ" dirty="0" smtClean="0">
                <a:latin typeface="Tahoma" pitchFamily="112" charset="0"/>
                <a:cs typeface="Tahoma" pitchFamily="112" charset="0"/>
              </a:rPr>
              <a:t>CHT a nežádoucí účinky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2286000" y="1828800"/>
            <a:ext cx="6629400" cy="4648200"/>
          </a:xfrm>
        </p:spPr>
        <p:txBody>
          <a:bodyPr/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Léčba zhoubných nádorů; přípravná fáze na transplantaci kostní dřeně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NÚ: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nevolnost a zvracení,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mukozitida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, průjem, zácpa, nechutenství, bolest,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kardiotoxicita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nefrotoxicita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neurotoxicita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, plicní toxicita, kožní toxicita,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hepatotoxicita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gonadotoxicita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Útlum kostní dřeně, tj. krvetvorby (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myelosuprese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) - krvácivé projevy, anémie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Snížená obranyschopnost organismu </a:t>
            </a:r>
            <a:br>
              <a:rPr lang="cs-C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→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infekční komplikace !!!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			NEUTROPENIE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629400" cy="743744"/>
          </a:xfrm>
        </p:spPr>
        <p:txBody>
          <a:bodyPr/>
          <a:lstStyle/>
          <a:p>
            <a:r>
              <a:rPr lang="cs-CZ" dirty="0" smtClean="0">
                <a:latin typeface="Tahoma" pitchFamily="112" charset="0"/>
                <a:cs typeface="Tahoma" pitchFamily="112" charset="0"/>
              </a:rPr>
              <a:t>Pečivo, přílohy, pochutiny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2286000" y="1412776"/>
            <a:ext cx="6629400" cy="5064224"/>
          </a:xfrm>
        </p:spPr>
        <p:txBody>
          <a:bodyPr/>
          <a:lstStyle/>
          <a:p>
            <a:pPr>
              <a:buNone/>
            </a:pPr>
            <a:r>
              <a:rPr lang="cs-CZ" b="1" u="sng" dirty="0" smtClean="0">
                <a:solidFill>
                  <a:srgbClr val="0070C0"/>
                </a:solidFill>
              </a:rPr>
              <a:t>Vhodné</a:t>
            </a:r>
          </a:p>
          <a:p>
            <a:r>
              <a:rPr lang="cs-CZ" dirty="0" smtClean="0"/>
              <a:t>Všechny čerstvé druhy pečiva</a:t>
            </a:r>
          </a:p>
          <a:p>
            <a:r>
              <a:rPr lang="cs-CZ" dirty="0" smtClean="0"/>
              <a:t>Vařené obiloviny a obilné výrobky, těstoviny, rýže, brambory </a:t>
            </a:r>
          </a:p>
          <a:p>
            <a:endParaRPr lang="cs-CZ" dirty="0" smtClean="0"/>
          </a:p>
          <a:p>
            <a:pPr>
              <a:buNone/>
            </a:pPr>
            <a:r>
              <a:rPr lang="cs-CZ" b="1" u="sng" dirty="0" smtClean="0">
                <a:solidFill>
                  <a:srgbClr val="FF0000"/>
                </a:solidFill>
              </a:rPr>
              <a:t>Nevhodné</a:t>
            </a:r>
          </a:p>
          <a:p>
            <a:r>
              <a:rPr lang="cs-CZ" dirty="0" smtClean="0"/>
              <a:t>Špatně skladované pečivo (např. v igelitových sáčcích – riziko zaplísnění!)</a:t>
            </a:r>
          </a:p>
          <a:p>
            <a:r>
              <a:rPr lang="cs-CZ" dirty="0" smtClean="0"/>
              <a:t>Tepelně neupravené obilné výrobky</a:t>
            </a:r>
          </a:p>
          <a:p>
            <a:r>
              <a:rPr lang="cs-CZ" dirty="0" smtClean="0"/>
              <a:t>Pečivo obsahující tepelně neupravené ořechy (pečivo s obsahem semen – slunečnice, sezam, len, mák)</a:t>
            </a:r>
          </a:p>
          <a:p>
            <a:r>
              <a:rPr lang="cs-CZ" dirty="0" smtClean="0"/>
              <a:t>Bramborový salát se syrovou zeleninou nebo vejci</a:t>
            </a:r>
          </a:p>
          <a:p>
            <a:r>
              <a:rPr lang="cs-CZ" dirty="0" smtClean="0"/>
              <a:t>Obilné klíčky, klíčené luštěniny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0" y="188640"/>
            <a:ext cx="6629400" cy="720080"/>
          </a:xfrm>
        </p:spPr>
        <p:txBody>
          <a:bodyPr/>
          <a:lstStyle/>
          <a:p>
            <a:r>
              <a:rPr lang="cs-CZ" dirty="0" smtClean="0">
                <a:latin typeface="Tahoma" pitchFamily="112" charset="0"/>
                <a:cs typeface="Tahoma" pitchFamily="112" charset="0"/>
              </a:rPr>
              <a:t>Ryby, dary moře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2286000" y="836712"/>
            <a:ext cx="6629400" cy="5640288"/>
          </a:xfrm>
        </p:spPr>
        <p:txBody>
          <a:bodyPr/>
          <a:lstStyle/>
          <a:p>
            <a:pPr>
              <a:buNone/>
            </a:pPr>
            <a:r>
              <a:rPr lang="cs-CZ" b="1" u="sng" dirty="0" smtClean="0">
                <a:solidFill>
                  <a:srgbClr val="0070C0"/>
                </a:solidFill>
              </a:rPr>
              <a:t>Vhodné</a:t>
            </a:r>
          </a:p>
          <a:p>
            <a:r>
              <a:rPr lang="cs-CZ" dirty="0" smtClean="0"/>
              <a:t>Všechny zmrazené, konzervované nebo čerstvé, ale dobře tepelně upravené (přes 70 °C/10 minut). </a:t>
            </a:r>
          </a:p>
          <a:p>
            <a:pPr>
              <a:buNone/>
            </a:pPr>
            <a:r>
              <a:rPr lang="cs-CZ" b="1" u="sng" dirty="0" smtClean="0">
                <a:solidFill>
                  <a:srgbClr val="FF0000"/>
                </a:solidFill>
              </a:rPr>
              <a:t>Nevhodné</a:t>
            </a:r>
          </a:p>
          <a:p>
            <a:r>
              <a:rPr lang="cs-CZ" dirty="0" smtClean="0"/>
              <a:t>Syrové (</a:t>
            </a:r>
            <a:r>
              <a:rPr lang="cs-CZ" dirty="0" err="1" smtClean="0"/>
              <a:t>sushi</a:t>
            </a:r>
            <a:r>
              <a:rPr lang="cs-CZ" dirty="0" smtClean="0"/>
              <a:t>), uzené (makrely), marinované (pečenáče, zavináče), syrové (</a:t>
            </a:r>
            <a:r>
              <a:rPr lang="cs-CZ" dirty="0" err="1" smtClean="0"/>
              <a:t>tatarák</a:t>
            </a:r>
            <a:r>
              <a:rPr lang="cs-CZ" dirty="0" smtClean="0"/>
              <a:t> z lososa)</a:t>
            </a:r>
          </a:p>
          <a:p>
            <a:r>
              <a:rPr lang="cs-CZ" dirty="0" smtClean="0"/>
              <a:t>Tepelně nezpracované mořské plody (např. ústřice)</a:t>
            </a:r>
          </a:p>
          <a:p>
            <a:endParaRPr lang="cs-CZ" dirty="0" smtClean="0"/>
          </a:p>
          <a:p>
            <a:pPr algn="ctr">
              <a:buNone/>
            </a:pPr>
            <a:r>
              <a:rPr lang="cs-CZ" sz="4400" dirty="0" smtClean="0">
                <a:latin typeface="Tahoma" pitchFamily="34" charset="0"/>
                <a:cs typeface="Tahoma" pitchFamily="34" charset="0"/>
              </a:rPr>
              <a:t>Vejce</a:t>
            </a:r>
          </a:p>
          <a:p>
            <a:pPr>
              <a:buNone/>
            </a:pPr>
            <a:r>
              <a:rPr lang="cs-CZ" b="1" u="sng" dirty="0" smtClean="0">
                <a:solidFill>
                  <a:srgbClr val="0070C0"/>
                </a:solidFill>
              </a:rPr>
              <a:t>Vhodné</a:t>
            </a:r>
          </a:p>
          <a:p>
            <a:r>
              <a:rPr lang="cs-CZ" dirty="0" smtClean="0"/>
              <a:t>Dobře tepelně upravené (omeleta, vařené natvrdo, míchaná – dostatečně dlouho)</a:t>
            </a:r>
          </a:p>
          <a:p>
            <a:pPr>
              <a:buNone/>
            </a:pPr>
            <a:r>
              <a:rPr lang="cs-CZ" b="1" u="sng" dirty="0" smtClean="0">
                <a:solidFill>
                  <a:srgbClr val="FF0000"/>
                </a:solidFill>
              </a:rPr>
              <a:t>Nevhodné</a:t>
            </a:r>
          </a:p>
          <a:p>
            <a:r>
              <a:rPr lang="cs-CZ" dirty="0" smtClean="0"/>
              <a:t>Syrová, „ztracená“ vejce, vařená naměkko 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0" y="188640"/>
            <a:ext cx="6629400" cy="720080"/>
          </a:xfrm>
        </p:spPr>
        <p:txBody>
          <a:bodyPr/>
          <a:lstStyle/>
          <a:p>
            <a:r>
              <a:rPr lang="cs-CZ" dirty="0" smtClean="0">
                <a:latin typeface="Tahoma" pitchFamily="112" charset="0"/>
                <a:cs typeface="Tahoma" pitchFamily="112" charset="0"/>
              </a:rPr>
              <a:t>Ovoce, ořechy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2286000" y="836712"/>
            <a:ext cx="6629400" cy="5640288"/>
          </a:xfrm>
        </p:spPr>
        <p:txBody>
          <a:bodyPr/>
          <a:lstStyle/>
          <a:p>
            <a:pPr>
              <a:buNone/>
            </a:pPr>
            <a:r>
              <a:rPr lang="cs-CZ" b="1" u="sng" dirty="0" smtClean="0">
                <a:solidFill>
                  <a:srgbClr val="0070C0"/>
                </a:solidFill>
              </a:rPr>
              <a:t>Vhodné</a:t>
            </a:r>
          </a:p>
          <a:p>
            <a:r>
              <a:rPr lang="cs-CZ" dirty="0" smtClean="0"/>
              <a:t>Ovoce, které lze oloupat nebo dobře umýt</a:t>
            </a:r>
          </a:p>
          <a:p>
            <a:r>
              <a:rPr lang="cs-CZ" dirty="0" smtClean="0"/>
              <a:t>Kompoty a džemy - komerčně vyrobené</a:t>
            </a:r>
          </a:p>
          <a:p>
            <a:r>
              <a:rPr lang="cs-CZ" dirty="0" smtClean="0"/>
              <a:t>Ořechy - tepelně upravené v pečivu</a:t>
            </a:r>
          </a:p>
          <a:p>
            <a:endParaRPr lang="cs-CZ" dirty="0" smtClean="0"/>
          </a:p>
          <a:p>
            <a:pPr>
              <a:buNone/>
            </a:pPr>
            <a:r>
              <a:rPr lang="cs-CZ" b="1" u="sng" dirty="0" smtClean="0">
                <a:solidFill>
                  <a:srgbClr val="FF0000"/>
                </a:solidFill>
              </a:rPr>
              <a:t>Nevhodné</a:t>
            </a:r>
          </a:p>
          <a:p>
            <a:r>
              <a:rPr lang="cs-CZ" dirty="0" smtClean="0"/>
              <a:t>Jahody, maliny, ostružiny, rybíz, třešně, švestky a další ovoce, které nejde dobře umýt</a:t>
            </a:r>
          </a:p>
          <a:p>
            <a:r>
              <a:rPr lang="cs-CZ" dirty="0" smtClean="0"/>
              <a:t>Ořechy a sušené ovoce (bývají častým zdrojem plísní)!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0" y="188640"/>
            <a:ext cx="6629400" cy="720080"/>
          </a:xfrm>
        </p:spPr>
        <p:txBody>
          <a:bodyPr/>
          <a:lstStyle/>
          <a:p>
            <a:r>
              <a:rPr lang="cs-CZ" dirty="0" smtClean="0">
                <a:latin typeface="Tahoma" pitchFamily="112" charset="0"/>
                <a:cs typeface="Tahoma" pitchFamily="112" charset="0"/>
              </a:rPr>
              <a:t>Zelenina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2286000" y="836712"/>
            <a:ext cx="6629400" cy="5640288"/>
          </a:xfrm>
        </p:spPr>
        <p:txBody>
          <a:bodyPr/>
          <a:lstStyle/>
          <a:p>
            <a:pPr>
              <a:buNone/>
            </a:pPr>
            <a:r>
              <a:rPr lang="cs-CZ" b="1" u="sng" dirty="0" smtClean="0">
                <a:solidFill>
                  <a:srgbClr val="0070C0"/>
                </a:solidFill>
              </a:rPr>
              <a:t>Vhodné</a:t>
            </a:r>
          </a:p>
          <a:p>
            <a:r>
              <a:rPr lang="cs-CZ" dirty="0" smtClean="0"/>
              <a:t>Všechna tepelně upravená, sterilovaná</a:t>
            </a:r>
          </a:p>
          <a:p>
            <a:r>
              <a:rPr lang="cs-CZ" dirty="0" smtClean="0"/>
              <a:t>Z čerstvých druhů pouze ty, které lze oloupat, případně dobře umýt</a:t>
            </a:r>
          </a:p>
          <a:p>
            <a:endParaRPr lang="cs-CZ" dirty="0" smtClean="0"/>
          </a:p>
          <a:p>
            <a:pPr>
              <a:buNone/>
            </a:pPr>
            <a:r>
              <a:rPr lang="cs-CZ" b="1" u="sng" dirty="0" smtClean="0">
                <a:solidFill>
                  <a:srgbClr val="FF0000"/>
                </a:solidFill>
              </a:rPr>
              <a:t>Nevhodné</a:t>
            </a:r>
          </a:p>
          <a:p>
            <a:r>
              <a:rPr lang="cs-CZ" dirty="0" smtClean="0"/>
              <a:t>Syrový salát, čínské zelí a restovaná zelenina</a:t>
            </a:r>
          </a:p>
          <a:p>
            <a:r>
              <a:rPr lang="cs-CZ" dirty="0" smtClean="0"/>
              <a:t>Kysané zelí a zelenina konzervovaná kvašením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0" y="0"/>
            <a:ext cx="6629400" cy="764704"/>
          </a:xfrm>
        </p:spPr>
        <p:txBody>
          <a:bodyPr/>
          <a:lstStyle/>
          <a:p>
            <a:r>
              <a:rPr lang="cs-CZ" dirty="0" smtClean="0">
                <a:latin typeface="Tahoma" pitchFamily="112" charset="0"/>
                <a:cs typeface="Tahoma" pitchFamily="112" charset="0"/>
              </a:rPr>
              <a:t>Tuky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2123728" y="764704"/>
            <a:ext cx="7020272" cy="5712296"/>
          </a:xfrm>
        </p:spPr>
        <p:txBody>
          <a:bodyPr/>
          <a:lstStyle/>
          <a:p>
            <a:pPr>
              <a:buNone/>
            </a:pPr>
            <a:r>
              <a:rPr lang="cs-CZ" b="1" u="sng" dirty="0" smtClean="0">
                <a:solidFill>
                  <a:srgbClr val="0070C0"/>
                </a:solidFill>
              </a:rPr>
              <a:t>Vhodné</a:t>
            </a:r>
          </a:p>
          <a:p>
            <a:r>
              <a:rPr lang="cs-CZ" dirty="0" smtClean="0"/>
              <a:t>Máslo, margaríny, kvalitní rostlinné oleje, chlazené vepřové sádlo</a:t>
            </a:r>
          </a:p>
          <a:p>
            <a:r>
              <a:rPr lang="cs-CZ" dirty="0" smtClean="0"/>
              <a:t>Komerčně vyrobené majonézy a salátové dresinky </a:t>
            </a:r>
          </a:p>
          <a:p>
            <a:pPr>
              <a:buNone/>
            </a:pPr>
            <a:r>
              <a:rPr lang="cs-CZ" b="1" u="sng" dirty="0" smtClean="0">
                <a:solidFill>
                  <a:srgbClr val="FF0000"/>
                </a:solidFill>
              </a:rPr>
              <a:t>Nevhodné</a:t>
            </a:r>
          </a:p>
          <a:p>
            <a:r>
              <a:rPr lang="cs-CZ" dirty="0" smtClean="0"/>
              <a:t> Domácí majonézy a salátové dresinky (čerstvá vejce)</a:t>
            </a:r>
          </a:p>
          <a:p>
            <a:pPr algn="ctr">
              <a:buNone/>
            </a:pPr>
            <a:r>
              <a:rPr lang="cs-CZ" sz="4400" dirty="0" smtClean="0">
                <a:latin typeface="Tahoma" pitchFamily="34" charset="0"/>
                <a:cs typeface="Tahoma" pitchFamily="34" charset="0"/>
              </a:rPr>
              <a:t>Dezerty</a:t>
            </a:r>
          </a:p>
          <a:p>
            <a:pPr>
              <a:buNone/>
            </a:pPr>
            <a:r>
              <a:rPr lang="cs-CZ" sz="1800" b="1" u="sng" dirty="0" smtClean="0">
                <a:solidFill>
                  <a:srgbClr val="0070C0"/>
                </a:solidFill>
              </a:rPr>
              <a:t>Vhodné</a:t>
            </a:r>
          </a:p>
          <a:p>
            <a:r>
              <a:rPr lang="cs-CZ" sz="1800" dirty="0" smtClean="0"/>
              <a:t>Domácí nebo kupované sladké koláče, pečivo, pudinky</a:t>
            </a:r>
          </a:p>
          <a:p>
            <a:r>
              <a:rPr lang="cs-CZ" sz="1800" dirty="0" smtClean="0"/>
              <a:t>Žvýkačky, želé bonbony, tvrdé bonbony, sušenky, piškoty</a:t>
            </a:r>
          </a:p>
          <a:p>
            <a:r>
              <a:rPr lang="cs-CZ" sz="1800" dirty="0" smtClean="0"/>
              <a:t>Jednotlivé balení zmrzliny (nanuk)</a:t>
            </a:r>
          </a:p>
          <a:p>
            <a:pPr marL="0" indent="0">
              <a:buNone/>
            </a:pPr>
            <a:r>
              <a:rPr lang="cs-CZ" sz="1800" b="1" u="sng" dirty="0" smtClean="0">
                <a:solidFill>
                  <a:srgbClr val="FF0000"/>
                </a:solidFill>
              </a:rPr>
              <a:t>Nevhodné</a:t>
            </a:r>
          </a:p>
          <a:p>
            <a:r>
              <a:rPr lang="cs-CZ" sz="1800" dirty="0" smtClean="0"/>
              <a:t>Krémové pečivo, zákusky, točená/kopečková zmrzlina</a:t>
            </a:r>
          </a:p>
          <a:p>
            <a:r>
              <a:rPr lang="cs-CZ" sz="1800" dirty="0" smtClean="0"/>
              <a:t>Dezerty s tepelně neupravenými ořechy</a:t>
            </a:r>
          </a:p>
          <a:p>
            <a:endParaRPr lang="cs-CZ" dirty="0" smtClean="0"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0" y="0"/>
            <a:ext cx="6629400" cy="764704"/>
          </a:xfrm>
        </p:spPr>
        <p:txBody>
          <a:bodyPr/>
          <a:lstStyle/>
          <a:p>
            <a:r>
              <a:rPr lang="cs-CZ" dirty="0" smtClean="0">
                <a:latin typeface="Tahoma" pitchFamily="112" charset="0"/>
                <a:cs typeface="Tahoma" pitchFamily="112" charset="0"/>
              </a:rPr>
              <a:t>Ostatní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2286000" y="764704"/>
            <a:ext cx="6629400" cy="5712296"/>
          </a:xfrm>
        </p:spPr>
        <p:txBody>
          <a:bodyPr/>
          <a:lstStyle/>
          <a:p>
            <a:pPr>
              <a:buNone/>
            </a:pPr>
            <a:r>
              <a:rPr lang="cs-CZ" b="1" u="sng" dirty="0" smtClean="0">
                <a:solidFill>
                  <a:srgbClr val="0070C0"/>
                </a:solidFill>
              </a:rPr>
              <a:t>Vhodné</a:t>
            </a:r>
          </a:p>
          <a:p>
            <a:r>
              <a:rPr lang="cs-CZ" dirty="0" smtClean="0"/>
              <a:t>Sůl, cukr, ocet </a:t>
            </a:r>
          </a:p>
          <a:p>
            <a:r>
              <a:rPr lang="cs-CZ" dirty="0" smtClean="0"/>
              <a:t>Koření (tepelně zpracované)</a:t>
            </a:r>
          </a:p>
          <a:p>
            <a:r>
              <a:rPr lang="cs-CZ" dirty="0" smtClean="0"/>
              <a:t>Komerčně pasterizovaný med </a:t>
            </a:r>
          </a:p>
          <a:p>
            <a:r>
              <a:rPr lang="cs-CZ" dirty="0" smtClean="0"/>
              <a:t>Sirup, kečup, hořčice, sójová omáčka, maggi, olivy -  po otevření skladovat v lednici</a:t>
            </a:r>
          </a:p>
          <a:p>
            <a:r>
              <a:rPr lang="cs-CZ" dirty="0" smtClean="0"/>
              <a:t>Konzervovaná dětská výživa</a:t>
            </a:r>
          </a:p>
          <a:p>
            <a:endParaRPr lang="cs-CZ" dirty="0" smtClean="0"/>
          </a:p>
          <a:p>
            <a:pPr>
              <a:buNone/>
            </a:pPr>
            <a:r>
              <a:rPr lang="cs-CZ" b="1" u="sng" dirty="0" smtClean="0">
                <a:solidFill>
                  <a:srgbClr val="FF0000"/>
                </a:solidFill>
              </a:rPr>
              <a:t>Nevhodné</a:t>
            </a:r>
          </a:p>
          <a:p>
            <a:r>
              <a:rPr lang="cs-CZ" dirty="0" smtClean="0"/>
              <a:t>Holandská omáčka</a:t>
            </a:r>
          </a:p>
          <a:p>
            <a:r>
              <a:rPr lang="cs-CZ" dirty="0" smtClean="0">
                <a:cs typeface="Tahoma" pitchFamily="34" charset="0"/>
              </a:rPr>
              <a:t>Sušené houby</a:t>
            </a:r>
          </a:p>
          <a:p>
            <a:r>
              <a:rPr lang="cs-CZ" dirty="0" smtClean="0">
                <a:cs typeface="Tahoma" pitchFamily="34" charset="0"/>
              </a:rPr>
              <a:t>Koření, které nebylo tepelně zpracováno v pokrmu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0" y="0"/>
            <a:ext cx="6629400" cy="764704"/>
          </a:xfrm>
        </p:spPr>
        <p:txBody>
          <a:bodyPr/>
          <a:lstStyle/>
          <a:p>
            <a:r>
              <a:rPr lang="cs-CZ" dirty="0" smtClean="0">
                <a:latin typeface="Tahoma" pitchFamily="112" charset="0"/>
                <a:cs typeface="Tahoma" pitchFamily="112" charset="0"/>
              </a:rPr>
              <a:t>Nápoje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2123728" y="764704"/>
            <a:ext cx="7020272" cy="5712296"/>
          </a:xfrm>
        </p:spPr>
        <p:txBody>
          <a:bodyPr/>
          <a:lstStyle/>
          <a:p>
            <a:pPr>
              <a:buNone/>
            </a:pPr>
            <a:r>
              <a:rPr lang="cs-CZ" sz="1800" b="1" u="sng" dirty="0" smtClean="0">
                <a:solidFill>
                  <a:srgbClr val="0070C0"/>
                </a:solidFill>
              </a:rPr>
              <a:t>Vhodné</a:t>
            </a:r>
            <a:endParaRPr lang="cs-CZ" sz="1800" b="1" dirty="0" smtClean="0">
              <a:solidFill>
                <a:srgbClr val="0070C0"/>
              </a:solidFill>
            </a:endParaRPr>
          </a:p>
          <a:p>
            <a:r>
              <a:rPr lang="cs-CZ" sz="1800" dirty="0" smtClean="0"/>
              <a:t>Balená voda, minerální balené vody</a:t>
            </a:r>
          </a:p>
          <a:p>
            <a:r>
              <a:rPr lang="cs-CZ" sz="1800" dirty="0" smtClean="0"/>
              <a:t>Voda převařená (déle než 1 minutu) - převařenou vodu uchováváme v čisté, zakryté nádobě a uchováváme ji nejdéle 2 dny</a:t>
            </a:r>
          </a:p>
          <a:p>
            <a:r>
              <a:rPr lang="cs-CZ" sz="1800" dirty="0" smtClean="0"/>
              <a:t>Pacienti by se měli v místě bydliště informovat na hygienické stanici </a:t>
            </a:r>
            <a:br>
              <a:rPr lang="cs-CZ" sz="1800" dirty="0" smtClean="0"/>
            </a:br>
            <a:r>
              <a:rPr lang="cs-CZ" sz="1800" dirty="0" smtClean="0"/>
              <a:t>o kvalitě pitné vody</a:t>
            </a:r>
          </a:p>
          <a:p>
            <a:r>
              <a:rPr lang="cs-CZ" sz="1800" dirty="0" smtClean="0"/>
              <a:t>Čaj a káva, pokud byla při jejich přípravě použita převařená voda </a:t>
            </a:r>
          </a:p>
          <a:p>
            <a:r>
              <a:rPr lang="cs-CZ" sz="1800" dirty="0" smtClean="0"/>
              <a:t>Nápoje v plechovkách, lahvích a prášky pro výrobu nápojů, džus pasterovaný</a:t>
            </a:r>
          </a:p>
          <a:p>
            <a:r>
              <a:rPr lang="cs-CZ" sz="1800" dirty="0" smtClean="0"/>
              <a:t>Nutriční doplňky tekuté nebo práškové (</a:t>
            </a:r>
            <a:r>
              <a:rPr lang="cs-CZ" sz="1800" dirty="0" err="1" smtClean="0"/>
              <a:t>sipping</a:t>
            </a:r>
            <a:r>
              <a:rPr lang="cs-CZ" sz="1800" dirty="0" smtClean="0"/>
              <a:t>, </a:t>
            </a:r>
            <a:r>
              <a:rPr lang="cs-CZ" sz="1800" dirty="0" err="1" smtClean="0"/>
              <a:t>Protifar</a:t>
            </a:r>
            <a:r>
              <a:rPr lang="cs-CZ" sz="1800" dirty="0" smtClean="0"/>
              <a:t> apod.) </a:t>
            </a:r>
          </a:p>
          <a:p>
            <a:endParaRPr lang="cs-CZ" sz="1800" dirty="0" smtClean="0"/>
          </a:p>
          <a:p>
            <a:pPr>
              <a:buNone/>
            </a:pPr>
            <a:r>
              <a:rPr lang="cs-CZ" sz="1800" b="1" u="sng" dirty="0" smtClean="0">
                <a:solidFill>
                  <a:srgbClr val="FF0000"/>
                </a:solidFill>
              </a:rPr>
              <a:t>Nevhodné</a:t>
            </a:r>
          </a:p>
          <a:p>
            <a:r>
              <a:rPr lang="cs-CZ" sz="1800" dirty="0" smtClean="0"/>
              <a:t>Voda ze studny</a:t>
            </a:r>
          </a:p>
          <a:p>
            <a:r>
              <a:rPr lang="cs-CZ" sz="1800" dirty="0" smtClean="0"/>
              <a:t>Točené pivo, víno</a:t>
            </a:r>
          </a:p>
          <a:p>
            <a:r>
              <a:rPr lang="cs-CZ" sz="1800" dirty="0" smtClean="0">
                <a:cs typeface="Tahoma" pitchFamily="34" charset="0"/>
              </a:rPr>
              <a:t>Voda z vodovodu</a:t>
            </a:r>
          </a:p>
          <a:p>
            <a:r>
              <a:rPr lang="cs-CZ" sz="1800" dirty="0" smtClean="0">
                <a:cs typeface="Tahoma" pitchFamily="34" charset="0"/>
              </a:rPr>
              <a:t>Káva z automatu (nepřevařená voda)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629400" cy="743744"/>
          </a:xfrm>
        </p:spPr>
        <p:txBody>
          <a:bodyPr/>
          <a:lstStyle/>
          <a:p>
            <a:r>
              <a:rPr lang="cs-CZ" dirty="0" smtClean="0">
                <a:latin typeface="Tahoma" pitchFamily="112" charset="0"/>
                <a:cs typeface="Tahoma" pitchFamily="112" charset="0"/>
              </a:rPr>
              <a:t>Zásady </a:t>
            </a:r>
            <a:r>
              <a:rPr lang="cs-CZ" dirty="0" err="1" smtClean="0">
                <a:latin typeface="Tahoma" pitchFamily="112" charset="0"/>
                <a:cs typeface="Tahoma" pitchFamily="112" charset="0"/>
              </a:rPr>
              <a:t>nízkomikrobiální</a:t>
            </a:r>
            <a:r>
              <a:rPr lang="cs-CZ" dirty="0" smtClean="0">
                <a:latin typeface="Tahoma" pitchFamily="112" charset="0"/>
                <a:cs typeface="Tahoma" pitchFamily="112" charset="0"/>
              </a:rPr>
              <a:t> diety - shrnutí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2286000" y="1484784"/>
            <a:ext cx="6629400" cy="4992216"/>
          </a:xfrm>
        </p:spPr>
        <p:txBody>
          <a:bodyPr/>
          <a:lstStyle/>
          <a:p>
            <a:pPr>
              <a:buNone/>
            </a:pPr>
            <a:endParaRPr lang="cs-CZ" sz="2800" dirty="0" smtClean="0"/>
          </a:p>
          <a:p>
            <a:pPr algn="ctr">
              <a:buNone/>
            </a:pPr>
            <a:r>
              <a:rPr lang="cs-CZ" sz="4000" dirty="0" smtClean="0">
                <a:solidFill>
                  <a:srgbClr val="FF0000"/>
                </a:solidFill>
              </a:rPr>
              <a:t>Zakázané potraviny</a:t>
            </a:r>
          </a:p>
          <a:p>
            <a:pPr algn="ctr">
              <a:buNone/>
            </a:pPr>
            <a:r>
              <a:rPr lang="cs-CZ" sz="4000" dirty="0" smtClean="0">
                <a:solidFill>
                  <a:srgbClr val="FF0000"/>
                </a:solidFill>
              </a:rPr>
              <a:t>???????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629400" cy="743744"/>
          </a:xfrm>
        </p:spPr>
        <p:txBody>
          <a:bodyPr/>
          <a:lstStyle/>
          <a:p>
            <a:r>
              <a:rPr lang="cs-CZ" dirty="0" smtClean="0">
                <a:latin typeface="Tahoma" pitchFamily="112" charset="0"/>
                <a:cs typeface="Tahoma" pitchFamily="112" charset="0"/>
              </a:rPr>
              <a:t>Zásady </a:t>
            </a:r>
            <a:r>
              <a:rPr lang="cs-CZ" dirty="0" err="1" smtClean="0">
                <a:latin typeface="Tahoma" pitchFamily="112" charset="0"/>
                <a:cs typeface="Tahoma" pitchFamily="112" charset="0"/>
              </a:rPr>
              <a:t>nízkomikrobiální</a:t>
            </a:r>
            <a:r>
              <a:rPr lang="cs-CZ" dirty="0" smtClean="0">
                <a:latin typeface="Tahoma" pitchFamily="112" charset="0"/>
                <a:cs typeface="Tahoma" pitchFamily="112" charset="0"/>
              </a:rPr>
              <a:t> diety - shrnutí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2286000" y="1484784"/>
            <a:ext cx="6629400" cy="4992216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Zakázané potraviny</a:t>
            </a:r>
          </a:p>
          <a:p>
            <a:r>
              <a:rPr lang="cs-CZ" dirty="0" smtClean="0"/>
              <a:t>Tepelně neupravené potraviny (mléko, maso, vejce)</a:t>
            </a:r>
          </a:p>
          <a:p>
            <a:r>
              <a:rPr lang="cs-CZ" dirty="0" smtClean="0"/>
              <a:t>Ohřáté pokrmy</a:t>
            </a:r>
          </a:p>
          <a:p>
            <a:r>
              <a:rPr lang="cs-CZ" dirty="0" smtClean="0"/>
              <a:t>Zrající, plísňové sýry</a:t>
            </a:r>
          </a:p>
          <a:p>
            <a:r>
              <a:rPr lang="cs-CZ" dirty="0" smtClean="0"/>
              <a:t>Jogurty s živou kulturou</a:t>
            </a:r>
          </a:p>
          <a:p>
            <a:r>
              <a:rPr lang="cs-CZ" dirty="0" smtClean="0"/>
              <a:t>Fermentované salámy</a:t>
            </a:r>
          </a:p>
          <a:p>
            <a:r>
              <a:rPr lang="cs-CZ" dirty="0" smtClean="0"/>
              <a:t>Salámy, sýry, pomazánky kupované za pultem</a:t>
            </a:r>
          </a:p>
          <a:p>
            <a:r>
              <a:rPr lang="cs-CZ" dirty="0" smtClean="0"/>
              <a:t>Ořechy a sušené ovoce častým zdrojem plísní!</a:t>
            </a:r>
          </a:p>
          <a:p>
            <a:r>
              <a:rPr lang="cs-CZ" dirty="0" smtClean="0"/>
              <a:t>Majonézy, dresinky (domácí)</a:t>
            </a:r>
          </a:p>
          <a:p>
            <a:r>
              <a:rPr lang="cs-CZ" dirty="0" smtClean="0"/>
              <a:t>Kysané zelí a jiná kvašená zelenina</a:t>
            </a:r>
          </a:p>
          <a:p>
            <a:r>
              <a:rPr lang="cs-CZ" dirty="0" smtClean="0"/>
              <a:t>Ovoce a zelenina, která jde špatně umýt</a:t>
            </a:r>
          </a:p>
          <a:p>
            <a:r>
              <a:rPr lang="cs-CZ" dirty="0" smtClean="0"/>
              <a:t>Uzené potraviny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2160240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629400" cy="743744"/>
          </a:xfrm>
        </p:spPr>
        <p:txBody>
          <a:bodyPr/>
          <a:lstStyle/>
          <a:p>
            <a:r>
              <a:rPr lang="cs-CZ" dirty="0" err="1" smtClean="0">
                <a:latin typeface="Tahoma" pitchFamily="112" charset="0"/>
                <a:cs typeface="Tahoma" pitchFamily="112" charset="0"/>
              </a:rPr>
              <a:t>Neutropenie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2286000" y="1412776"/>
            <a:ext cx="6629400" cy="5064224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= Snížení počtu bílých krvinek (neutrofilních granulocytů) </a:t>
            </a:r>
            <a:br>
              <a:rPr lang="cs-CZ" dirty="0" smtClean="0"/>
            </a:br>
            <a:r>
              <a:rPr lang="cs-CZ" dirty="0" smtClean="0"/>
              <a:t>pod </a:t>
            </a:r>
            <a:r>
              <a:rPr lang="cs-CZ" dirty="0"/>
              <a:t>1,0.10</a:t>
            </a:r>
            <a:r>
              <a:rPr lang="cs-CZ" baseline="30000" dirty="0"/>
              <a:t>9</a:t>
            </a:r>
            <a:r>
              <a:rPr lang="cs-CZ" dirty="0"/>
              <a:t>/l </a:t>
            </a:r>
            <a:r>
              <a:rPr lang="cs-CZ" dirty="0" smtClean="0">
                <a:sym typeface="Wingdings" pitchFamily="2" charset="2"/>
              </a:rPr>
              <a:t> snížená obranyschopnost</a:t>
            </a:r>
          </a:p>
          <a:p>
            <a:pPr>
              <a:buNone/>
            </a:pPr>
            <a:r>
              <a:rPr lang="cs-CZ" u="sng" dirty="0" smtClean="0">
                <a:sym typeface="Wingdings" pitchFamily="2" charset="2"/>
              </a:rPr>
              <a:t>Neutrofilní granulocyty</a:t>
            </a:r>
          </a:p>
          <a:p>
            <a:r>
              <a:rPr lang="cs-CZ" dirty="0" smtClean="0">
                <a:sym typeface="Wingdings" pitchFamily="2" charset="2"/>
              </a:rPr>
              <a:t>Nejpočetnější složka bílých krvinek</a:t>
            </a:r>
          </a:p>
          <a:p>
            <a:r>
              <a:rPr lang="cs-CZ" dirty="0" smtClean="0">
                <a:sym typeface="Wingdings" pitchFamily="2" charset="2"/>
              </a:rPr>
              <a:t>Schopnost fagocytózy (pohlcení a destrukce cizorodých látek v těle)</a:t>
            </a:r>
          </a:p>
          <a:p>
            <a:r>
              <a:rPr lang="cs-CZ" dirty="0" smtClean="0">
                <a:sym typeface="Wingdings" pitchFamily="2" charset="2"/>
              </a:rPr>
              <a:t>Chrání organismus před mikroorganismy pronikajícími do těla (bakterie, viry, plísně)</a:t>
            </a:r>
          </a:p>
          <a:p>
            <a:pPr>
              <a:buNone/>
            </a:pPr>
            <a:endParaRPr lang="cs-CZ" u="sng" dirty="0" smtClean="0">
              <a:sym typeface="Wingdings" pitchFamily="2" charset="2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286000" y="4941168"/>
            <a:ext cx="6246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+mn-lt"/>
              </a:rPr>
              <a:t>Výrazný pokles těchto buněk imunitního systému snižuje schopnost organismu bránit se proti infekcím a zvyšuje riziko vzniku komplikací nejen u onkologicky nemocných pacientů </a:t>
            </a:r>
          </a:p>
          <a:p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n-lt"/>
              </a:rPr>
              <a:t>Zdrojem </a:t>
            </a:r>
            <a:r>
              <a:rPr lang="cs-CZ" sz="2000" dirty="0">
                <a:latin typeface="+mn-lt"/>
              </a:rPr>
              <a:t>infekce: vnější prostředí, potraviny</a:t>
            </a:r>
          </a:p>
          <a:p>
            <a:endParaRPr lang="cs-CZ" sz="2000" dirty="0">
              <a:latin typeface="+mn-lt"/>
            </a:endParaRPr>
          </a:p>
        </p:txBody>
      </p:sp>
      <p:sp>
        <p:nvSpPr>
          <p:cNvPr id="9" name="Šipka dolů 8"/>
          <p:cNvSpPr/>
          <p:nvPr/>
        </p:nvSpPr>
        <p:spPr>
          <a:xfrm>
            <a:off x="5436096" y="4365104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68424"/>
            <a:ext cx="1750068" cy="17281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KRČKOVÁ, K. </a:t>
            </a:r>
            <a:r>
              <a:rPr lang="cs-CZ" i="1" dirty="0" err="1" smtClean="0"/>
              <a:t>Nízkomikrobiální</a:t>
            </a:r>
            <a:r>
              <a:rPr lang="cs-CZ" i="1" dirty="0" smtClean="0"/>
              <a:t> strava onkologických pacientů</a:t>
            </a:r>
            <a:r>
              <a:rPr lang="cs-CZ" dirty="0" smtClean="0"/>
              <a:t>. Brno: Masarykova univerzita, 2012. Bakalářská práce.</a:t>
            </a:r>
          </a:p>
          <a:p>
            <a:r>
              <a:rPr lang="cs-CZ" dirty="0" smtClean="0">
                <a:hlinkClick r:id="rId2"/>
              </a:rPr>
              <a:t>www.mnohocetnymyelom.cz/?p=124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8192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629400" cy="743744"/>
          </a:xfrm>
        </p:spPr>
        <p:txBody>
          <a:bodyPr/>
          <a:lstStyle/>
          <a:p>
            <a:r>
              <a:rPr lang="cs-CZ" dirty="0" err="1" smtClean="0">
                <a:latin typeface="Tahoma" pitchFamily="112" charset="0"/>
                <a:cs typeface="Tahoma" pitchFamily="112" charset="0"/>
              </a:rPr>
              <a:t>Neutropenie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2286000" y="1772816"/>
            <a:ext cx="6629400" cy="4752528"/>
          </a:xfrm>
        </p:spPr>
        <p:txBody>
          <a:bodyPr/>
          <a:lstStyle/>
          <a:p>
            <a:r>
              <a:rPr lang="cs-CZ" sz="2400" dirty="0" smtClean="0">
                <a:sym typeface="Wingdings" pitchFamily="2" charset="2"/>
              </a:rPr>
              <a:t>Vznik v důsledku chemoterapeutické léčby </a:t>
            </a:r>
          </a:p>
          <a:p>
            <a:r>
              <a:rPr lang="cs-CZ" sz="2400" dirty="0" smtClean="0"/>
              <a:t>Jako následek transplantace krvetvorných buněk a užívání imunosupresivních </a:t>
            </a:r>
            <a:r>
              <a:rPr lang="cs-CZ" sz="2400" dirty="0" smtClean="0"/>
              <a:t>léčiv</a:t>
            </a:r>
          </a:p>
          <a:p>
            <a:endParaRPr lang="cs-CZ" sz="2400" dirty="0" smtClean="0"/>
          </a:p>
          <a:p>
            <a:pPr>
              <a:buNone/>
            </a:pPr>
            <a:r>
              <a:rPr lang="cs-CZ" sz="2400" b="1" u="sng" dirty="0" smtClean="0"/>
              <a:t>3 stupně </a:t>
            </a:r>
            <a:r>
              <a:rPr lang="cs-CZ" sz="2400" b="1" u="sng" dirty="0" err="1" smtClean="0"/>
              <a:t>neutropenie</a:t>
            </a:r>
            <a:r>
              <a:rPr lang="cs-CZ" sz="2400" b="1" u="sng" dirty="0" smtClean="0"/>
              <a:t>:</a:t>
            </a:r>
          </a:p>
          <a:p>
            <a:r>
              <a:rPr lang="cs-CZ" sz="2400" b="1" dirty="0" smtClean="0"/>
              <a:t>Mírná</a:t>
            </a:r>
            <a:r>
              <a:rPr lang="cs-CZ" sz="2400" dirty="0" smtClean="0"/>
              <a:t> - počet </a:t>
            </a:r>
            <a:r>
              <a:rPr lang="cs-CZ" sz="2400" dirty="0" err="1" smtClean="0"/>
              <a:t>neutrofilů</a:t>
            </a:r>
            <a:r>
              <a:rPr lang="cs-CZ" sz="2400" dirty="0" smtClean="0"/>
              <a:t> &lt; 1,0.10</a:t>
            </a:r>
            <a:r>
              <a:rPr lang="cs-CZ" sz="2400" baseline="30000" dirty="0" smtClean="0"/>
              <a:t>9</a:t>
            </a:r>
            <a:r>
              <a:rPr lang="cs-CZ" sz="2400" dirty="0" smtClean="0"/>
              <a:t>/l - mírné riziko infekce</a:t>
            </a:r>
          </a:p>
          <a:p>
            <a:r>
              <a:rPr lang="cs-CZ" sz="2400" b="1" dirty="0" smtClean="0"/>
              <a:t>Středně závažná </a:t>
            </a:r>
            <a:r>
              <a:rPr lang="cs-CZ" sz="2400" dirty="0" smtClean="0"/>
              <a:t>&lt; 0,5.10</a:t>
            </a:r>
            <a:r>
              <a:rPr lang="cs-CZ" sz="2400" baseline="30000" dirty="0" smtClean="0"/>
              <a:t>9</a:t>
            </a:r>
            <a:r>
              <a:rPr lang="cs-CZ" sz="2400" dirty="0" smtClean="0"/>
              <a:t>/l – střední riziko infekce</a:t>
            </a:r>
          </a:p>
          <a:p>
            <a:r>
              <a:rPr lang="cs-CZ" sz="2400" b="1" dirty="0" smtClean="0"/>
              <a:t>Velmi závažná </a:t>
            </a:r>
            <a:r>
              <a:rPr lang="cs-CZ" sz="2400" dirty="0" smtClean="0"/>
              <a:t>&lt; 0,1.10</a:t>
            </a:r>
            <a:r>
              <a:rPr lang="cs-CZ" sz="2400" baseline="30000" dirty="0" smtClean="0"/>
              <a:t>9</a:t>
            </a:r>
            <a:r>
              <a:rPr lang="cs-CZ" sz="2400" dirty="0" smtClean="0"/>
              <a:t>/l – velmi vysoké riziko infekce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629400" cy="743744"/>
          </a:xfrm>
        </p:spPr>
        <p:txBody>
          <a:bodyPr/>
          <a:lstStyle/>
          <a:p>
            <a:r>
              <a:rPr lang="cs-CZ" dirty="0" smtClean="0">
                <a:latin typeface="Tahoma" pitchFamily="112" charset="0"/>
                <a:cs typeface="Tahoma" pitchFamily="112" charset="0"/>
              </a:rPr>
              <a:t>Transplantace kostní dřeně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2286000" y="1628800"/>
            <a:ext cx="6629400" cy="4848200"/>
          </a:xfrm>
        </p:spPr>
        <p:txBody>
          <a:bodyPr/>
          <a:lstStyle/>
          <a:p>
            <a:r>
              <a:rPr lang="cs-CZ" sz="2400" dirty="0" smtClean="0"/>
              <a:t>Léčba poruch krvetvorby, imunodeficience, některých druhů zhoubných nádorových onemocnění (např. leukemie, lymfom, mnohočetný myelom)</a:t>
            </a:r>
          </a:p>
          <a:p>
            <a:r>
              <a:rPr lang="cs-CZ" sz="2400" dirty="0" smtClean="0"/>
              <a:t>Podání krvetvorných buněk do žíly</a:t>
            </a:r>
          </a:p>
          <a:p>
            <a:endParaRPr lang="cs-CZ" sz="2400" dirty="0" smtClean="0"/>
          </a:p>
          <a:p>
            <a:pPr>
              <a:buNone/>
            </a:pPr>
            <a:r>
              <a:rPr lang="cs-CZ" sz="2400" b="1" dirty="0" smtClean="0"/>
              <a:t>Rozdělení: </a:t>
            </a:r>
          </a:p>
          <a:p>
            <a:r>
              <a:rPr lang="cs-CZ" sz="2400" dirty="0" smtClean="0"/>
              <a:t>a) autologní (transplantace vlastní kostní dřeně téhož pacienta)</a:t>
            </a:r>
          </a:p>
          <a:p>
            <a:r>
              <a:rPr lang="cs-CZ" sz="2400" dirty="0" smtClean="0"/>
              <a:t>b</a:t>
            </a:r>
            <a:r>
              <a:rPr lang="cs-CZ" sz="2400" baseline="30000" dirty="0" smtClean="0"/>
              <a:t>1</a:t>
            </a:r>
            <a:r>
              <a:rPr lang="cs-CZ" sz="2400" dirty="0" smtClean="0"/>
              <a:t>) </a:t>
            </a:r>
            <a:r>
              <a:rPr lang="cs-CZ" sz="2400" dirty="0" err="1" smtClean="0"/>
              <a:t>alogennÍ</a:t>
            </a:r>
            <a:r>
              <a:rPr lang="cs-CZ" sz="2400" dirty="0" smtClean="0"/>
              <a:t> (dárcem </a:t>
            </a:r>
            <a:r>
              <a:rPr lang="cs-CZ" sz="2400" dirty="0" smtClean="0"/>
              <a:t>„cizí“ dárce)</a:t>
            </a:r>
          </a:p>
          <a:p>
            <a:r>
              <a:rPr lang="cs-CZ" sz="2400" dirty="0" smtClean="0"/>
              <a:t>b</a:t>
            </a:r>
            <a:r>
              <a:rPr lang="cs-CZ" sz="2400" baseline="30000" dirty="0" smtClean="0"/>
              <a:t>2</a:t>
            </a:r>
            <a:r>
              <a:rPr lang="cs-CZ" sz="2400" dirty="0" smtClean="0"/>
              <a:t>) </a:t>
            </a:r>
            <a:r>
              <a:rPr lang="cs-CZ" sz="2400" dirty="0" err="1" smtClean="0"/>
              <a:t>syngenní</a:t>
            </a:r>
            <a:r>
              <a:rPr lang="cs-CZ" sz="2400" dirty="0" smtClean="0"/>
              <a:t> (dárcem jednovaječné geneticky identické dvojče)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629400" cy="743744"/>
          </a:xfrm>
        </p:spPr>
        <p:txBody>
          <a:bodyPr/>
          <a:lstStyle/>
          <a:p>
            <a:r>
              <a:rPr lang="cs-CZ" dirty="0" smtClean="0">
                <a:latin typeface="Tahoma" pitchFamily="112" charset="0"/>
                <a:cs typeface="Tahoma" pitchFamily="112" charset="0"/>
              </a:rPr>
              <a:t>Přípravný režim </a:t>
            </a:r>
            <a:br>
              <a:rPr lang="cs-CZ" dirty="0" smtClean="0">
                <a:latin typeface="Tahoma" pitchFamily="112" charset="0"/>
                <a:cs typeface="Tahoma" pitchFamily="112" charset="0"/>
              </a:rPr>
            </a:br>
            <a:r>
              <a:rPr lang="cs-CZ" dirty="0" smtClean="0">
                <a:latin typeface="Tahoma" pitchFamily="112" charset="0"/>
                <a:cs typeface="Tahoma" pitchFamily="112" charset="0"/>
              </a:rPr>
              <a:t>k transplantaci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2286000" y="1628800"/>
            <a:ext cx="6629400" cy="4848200"/>
          </a:xfrm>
        </p:spPr>
        <p:txBody>
          <a:bodyPr/>
          <a:lstStyle/>
          <a:p>
            <a:r>
              <a:rPr lang="cs-CZ" sz="2400" dirty="0" smtClean="0"/>
              <a:t>Podstoupení několikadenní </a:t>
            </a:r>
            <a:r>
              <a:rPr lang="cs-CZ" sz="2400" dirty="0" err="1" smtClean="0"/>
              <a:t>vysokodávkové</a:t>
            </a:r>
            <a:r>
              <a:rPr lang="cs-CZ" sz="2400" dirty="0" smtClean="0"/>
              <a:t> CHT (či RT) - riziko: NÚ stejné jako u protinádorové CHT, ale větší intenzita NÚ (vyšší dávky)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Cíl: zničit maligní klon nádorových buněk, potlačit imunitní systém pacienta a uvolnit místo pro „nové“ buňky</a:t>
            </a:r>
          </a:p>
          <a:p>
            <a:r>
              <a:rPr lang="cs-CZ" sz="2400" dirty="0" smtClean="0"/>
              <a:t>Součástí přípravného režimu (i </a:t>
            </a:r>
            <a:r>
              <a:rPr lang="cs-CZ" sz="2400" dirty="0" err="1" smtClean="0"/>
              <a:t>potransplantačního</a:t>
            </a:r>
            <a:r>
              <a:rPr lang="cs-CZ" sz="2400" dirty="0" smtClean="0"/>
              <a:t>) je podávání imunosupresivních léků</a:t>
            </a:r>
            <a:r>
              <a:rPr lang="cs-CZ" sz="2400" dirty="0" smtClean="0">
                <a:sym typeface="Wingdings" pitchFamily="2" charset="2"/>
              </a:rPr>
              <a:t> </a:t>
            </a:r>
            <a:r>
              <a:rPr lang="cs-CZ" sz="2400" b="1" dirty="0" smtClean="0">
                <a:solidFill>
                  <a:srgbClr val="0070C0"/>
                </a:solidFill>
                <a:sym typeface="Wingdings" pitchFamily="2" charset="2"/>
              </a:rPr>
              <a:t>+</a:t>
            </a:r>
            <a:r>
              <a:rPr lang="cs-CZ" sz="2400" dirty="0" smtClean="0">
                <a:sym typeface="Wingdings" pitchFamily="2" charset="2"/>
              </a:rPr>
              <a:t>/ snižují odmítnutí štěpu, </a:t>
            </a:r>
            <a:r>
              <a:rPr lang="cs-CZ" sz="2400" b="1" dirty="0" smtClean="0">
                <a:solidFill>
                  <a:srgbClr val="FF0000"/>
                </a:solidFill>
                <a:sym typeface="Wingdings" pitchFamily="2" charset="2"/>
              </a:rPr>
              <a:t>-</a:t>
            </a:r>
            <a:r>
              <a:rPr lang="cs-CZ" sz="2400" dirty="0" smtClean="0">
                <a:sym typeface="Wingdings" pitchFamily="2" charset="2"/>
              </a:rPr>
              <a:t>/ výrazně oslabují imunitu pacienta (snižují počet bílých krvinek)</a:t>
            </a:r>
            <a:endParaRPr lang="cs-CZ" sz="2400" dirty="0" smtClean="0"/>
          </a:p>
        </p:txBody>
      </p:sp>
      <p:sp>
        <p:nvSpPr>
          <p:cNvPr id="4" name="Šipka dolů 3"/>
          <p:cNvSpPr/>
          <p:nvPr/>
        </p:nvSpPr>
        <p:spPr>
          <a:xfrm>
            <a:off x="4211960" y="2780928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4040188" cy="864096"/>
          </a:xfrm>
        </p:spPr>
        <p:txBody>
          <a:bodyPr/>
          <a:lstStyle/>
          <a:p>
            <a:r>
              <a:rPr lang="cs-CZ" u="sng" dirty="0" smtClean="0"/>
              <a:t>Autologní transplantace</a:t>
            </a:r>
          </a:p>
          <a:p>
            <a:r>
              <a:rPr lang="cs-CZ" b="0" dirty="0" err="1" smtClean="0"/>
              <a:t>Imunosupresiva</a:t>
            </a:r>
            <a:r>
              <a:rPr lang="cs-CZ" b="0" dirty="0" smtClean="0"/>
              <a:t> nejsou nutná</a:t>
            </a:r>
            <a:endParaRPr lang="cs-CZ" b="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645025" y="1988840"/>
            <a:ext cx="4041775" cy="1440160"/>
          </a:xfrm>
        </p:spPr>
        <p:txBody>
          <a:bodyPr/>
          <a:lstStyle/>
          <a:p>
            <a:r>
              <a:rPr lang="cs-CZ" u="sng" dirty="0" smtClean="0"/>
              <a:t>Alogenní transplantace</a:t>
            </a:r>
          </a:p>
          <a:p>
            <a:r>
              <a:rPr lang="cs-CZ" b="0" dirty="0" smtClean="0"/>
              <a:t>Nutná </a:t>
            </a:r>
            <a:r>
              <a:rPr lang="cs-CZ" b="0" dirty="0" err="1" smtClean="0"/>
              <a:t>imunosupresiva</a:t>
            </a:r>
            <a:endParaRPr lang="cs-CZ" b="0" dirty="0" smtClean="0"/>
          </a:p>
          <a:p>
            <a:r>
              <a:rPr lang="cs-CZ" b="0" dirty="0" smtClean="0"/>
              <a:t>Reakce štěpu proti hostiteli</a:t>
            </a:r>
          </a:p>
        </p:txBody>
      </p:sp>
      <p:pic>
        <p:nvPicPr>
          <p:cNvPr id="9" name="Obrázek 2" descr="alogenni transplantace.jp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789040"/>
            <a:ext cx="3810000" cy="2857500"/>
          </a:xfrm>
          <a:prstGeom prst="rect">
            <a:avLst/>
          </a:prstGeom>
        </p:spPr>
      </p:pic>
      <p:pic>
        <p:nvPicPr>
          <p:cNvPr id="10" name="Obrázek 1" descr="autologni transplantace.jpg"/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95536" y="3645024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629400" cy="743744"/>
          </a:xfrm>
        </p:spPr>
        <p:txBody>
          <a:bodyPr/>
          <a:lstStyle/>
          <a:p>
            <a:r>
              <a:rPr lang="cs-CZ" dirty="0" smtClean="0">
                <a:latin typeface="Tahoma" pitchFamily="112" charset="0"/>
                <a:cs typeface="Tahoma" pitchFamily="112" charset="0"/>
              </a:rPr>
              <a:t>Režimová opatření po transplantaci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2286000" y="1628800"/>
            <a:ext cx="6629400" cy="4848200"/>
          </a:xfrm>
        </p:spPr>
        <p:txBody>
          <a:bodyPr/>
          <a:lstStyle/>
          <a:p>
            <a:pPr>
              <a:buNone/>
            </a:pPr>
            <a:r>
              <a:rPr lang="cs-CZ" u="sng" dirty="0" smtClean="0"/>
              <a:t>Edukace</a:t>
            </a:r>
          </a:p>
          <a:p>
            <a:r>
              <a:rPr lang="cs-CZ" dirty="0" smtClean="0"/>
              <a:t>Nemocný, rodina, příbuzní, personál</a:t>
            </a:r>
          </a:p>
          <a:p>
            <a:r>
              <a:rPr lang="cs-CZ" dirty="0" smtClean="0"/>
              <a:t>Hraje významnou úlohu v prevenci vzniku infekce</a:t>
            </a:r>
          </a:p>
          <a:p>
            <a:pPr>
              <a:buNone/>
            </a:pPr>
            <a:r>
              <a:rPr lang="cs-CZ" u="sng" dirty="0" smtClean="0"/>
              <a:t>Podpůrná léčba</a:t>
            </a:r>
          </a:p>
          <a:p>
            <a:r>
              <a:rPr lang="cs-CZ" dirty="0" smtClean="0"/>
              <a:t>ATB, imunoglobuliny, růstové faktory,…</a:t>
            </a:r>
          </a:p>
          <a:p>
            <a:pPr>
              <a:buNone/>
            </a:pPr>
            <a:r>
              <a:rPr lang="cs-CZ" u="sng" dirty="0" smtClean="0"/>
              <a:t>Hygiena</a:t>
            </a:r>
          </a:p>
          <a:p>
            <a:r>
              <a:rPr lang="cs-CZ" dirty="0" smtClean="0"/>
              <a:t>Každodenní celotělová hygiena, koupel po stolici</a:t>
            </a:r>
          </a:p>
          <a:p>
            <a:r>
              <a:rPr lang="cs-CZ" dirty="0" smtClean="0"/>
              <a:t>Časté mytí rukou (po toaletě, před jídlem) + dezinfekce</a:t>
            </a:r>
          </a:p>
          <a:p>
            <a:r>
              <a:rPr lang="cs-CZ" dirty="0" smtClean="0"/>
              <a:t>Hygiena o DÚ měkkým kartáčkem</a:t>
            </a:r>
          </a:p>
          <a:p>
            <a:r>
              <a:rPr lang="cs-CZ" dirty="0" smtClean="0"/>
              <a:t>Ochrana pokožky před zraněním, poškozením</a:t>
            </a:r>
          </a:p>
          <a:p>
            <a:r>
              <a:rPr lang="cs-CZ" dirty="0" smtClean="0"/>
              <a:t>Péče o žilní kanyly</a:t>
            </a:r>
          </a:p>
          <a:p>
            <a:r>
              <a:rPr lang="cs-CZ" dirty="0" smtClean="0"/>
              <a:t>Vyhýbat se vyšetření per </a:t>
            </a:r>
            <a:r>
              <a:rPr lang="cs-CZ" dirty="0" err="1" smtClean="0"/>
              <a:t>rectum</a:t>
            </a:r>
            <a:r>
              <a:rPr lang="cs-CZ" dirty="0" smtClean="0"/>
              <a:t>, podávání rektálních čípků, zavádění močových katetrů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629400" cy="743744"/>
          </a:xfrm>
        </p:spPr>
        <p:txBody>
          <a:bodyPr/>
          <a:lstStyle/>
          <a:p>
            <a:r>
              <a:rPr lang="cs-CZ" dirty="0" smtClean="0">
                <a:latin typeface="Tahoma" pitchFamily="112" charset="0"/>
                <a:cs typeface="Tahoma" pitchFamily="112" charset="0"/>
              </a:rPr>
              <a:t>Režimová opatření po transplantaci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2286000" y="1628800"/>
            <a:ext cx="6629400" cy="4848200"/>
          </a:xfrm>
        </p:spPr>
        <p:txBody>
          <a:bodyPr/>
          <a:lstStyle/>
          <a:p>
            <a:pPr>
              <a:buNone/>
            </a:pPr>
            <a:r>
              <a:rPr lang="cs-CZ" sz="2400" u="sng" dirty="0" smtClean="0"/>
              <a:t>Prostředí</a:t>
            </a:r>
          </a:p>
          <a:p>
            <a:pPr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- po transplantaci, snížení počtu bílých krvinek,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trvá 1-3 týdny?</a:t>
            </a:r>
          </a:p>
          <a:p>
            <a:r>
              <a:rPr lang="cs-CZ" sz="2400" dirty="0" smtClean="0"/>
              <a:t>Umístění pacienta v tzv. „aseptickém pokoji“ (sterilní)</a:t>
            </a:r>
          </a:p>
          <a:p>
            <a:r>
              <a:rPr lang="cs-CZ" sz="2400" dirty="0" smtClean="0"/>
              <a:t>HEPA filtry s laminárním prouděním vzduchu</a:t>
            </a:r>
          </a:p>
          <a:p>
            <a:r>
              <a:rPr lang="cs-CZ" sz="2400" dirty="0" smtClean="0"/>
              <a:t>V pokoji vyšší tlak vzduchu než v okolním prostředí</a:t>
            </a:r>
          </a:p>
          <a:p>
            <a:r>
              <a:rPr lang="cs-CZ" sz="2400" dirty="0" smtClean="0"/>
              <a:t>Sterilizace předmětů</a:t>
            </a:r>
          </a:p>
          <a:p>
            <a:r>
              <a:rPr lang="cs-CZ" sz="2400" dirty="0" smtClean="0"/>
              <a:t>Komunikace s návštěvou přes skleněnou zeď</a:t>
            </a:r>
          </a:p>
          <a:p>
            <a:pPr>
              <a:buNone/>
            </a:pPr>
            <a:r>
              <a:rPr lang="cs-CZ" sz="2400" u="sng" dirty="0" smtClean="0"/>
              <a:t>Strava - </a:t>
            </a:r>
            <a:r>
              <a:rPr lang="cs-CZ" sz="2400" u="sng" dirty="0" err="1"/>
              <a:t>n</a:t>
            </a:r>
            <a:r>
              <a:rPr lang="cs-CZ" sz="2400" u="sng" dirty="0" err="1" smtClean="0"/>
              <a:t>ízkomikrobiální</a:t>
            </a:r>
            <a:r>
              <a:rPr lang="cs-CZ" sz="2400" u="sng" dirty="0" smtClean="0"/>
              <a:t> dieta (izolační dieta)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67698">
  <a:themeElements>
    <a:clrScheme name="gry&amp; brown">
      <a:dk1>
        <a:sysClr val="windowText" lastClr="000000"/>
      </a:dk1>
      <a:lt1>
        <a:srgbClr val="000000"/>
      </a:lt1>
      <a:dk2>
        <a:srgbClr val="1F497D"/>
      </a:dk2>
      <a:lt2>
        <a:srgbClr val="E8C285"/>
      </a:lt2>
      <a:accent1>
        <a:srgbClr val="416373"/>
      </a:accent1>
      <a:accent2>
        <a:srgbClr val="C08F43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C2784D"/>
      </a:hlink>
      <a:folHlink>
        <a:srgbClr val="5C2C0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BD6C24-F38D-488C-A280-A815D60208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5077</TotalTime>
  <Words>1305</Words>
  <Application>Microsoft Office PowerPoint</Application>
  <PresentationFormat>Předvádění na obrazovce (4:3)</PresentationFormat>
  <Paragraphs>252</Paragraphs>
  <Slides>30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Calibri</vt:lpstr>
      <vt:lpstr>Courier New</vt:lpstr>
      <vt:lpstr>Tahoma</vt:lpstr>
      <vt:lpstr>Times New Roman</vt:lpstr>
      <vt:lpstr>Wingdings</vt:lpstr>
      <vt:lpstr>TS101967698</vt:lpstr>
      <vt:lpstr>Nízkomikrobiální strava IZOLAČNÍ DIETA</vt:lpstr>
      <vt:lpstr>CHT a nežádoucí účinky</vt:lpstr>
      <vt:lpstr>Neutropenie</vt:lpstr>
      <vt:lpstr>Neutropenie</vt:lpstr>
      <vt:lpstr>Transplantace kostní dřeně</vt:lpstr>
      <vt:lpstr>Přípravný režim  k transplantaci</vt:lpstr>
      <vt:lpstr>Prezentace aplikace PowerPoint</vt:lpstr>
      <vt:lpstr>Režimová opatření po transplantaci</vt:lpstr>
      <vt:lpstr>Režimová opatření po transplantaci</vt:lpstr>
      <vt:lpstr>Režimová opatření po transplantaci</vt:lpstr>
      <vt:lpstr>Režimová opatření po transplantaci</vt:lpstr>
      <vt:lpstr>Režimová opatření po transplantaci</vt:lpstr>
      <vt:lpstr>Nízkomikrobiální / izolační dieta</vt:lpstr>
      <vt:lpstr>Zásady nízkomikrobiální diety</vt:lpstr>
      <vt:lpstr>Zásady nízkomikrobiální diety</vt:lpstr>
      <vt:lpstr>Mléko a mléčné výrobky</vt:lpstr>
      <vt:lpstr>Probiotika</vt:lpstr>
      <vt:lpstr>Probiotika</vt:lpstr>
      <vt:lpstr>Maso a uzeniny</vt:lpstr>
      <vt:lpstr>Pečivo, přílohy, pochutiny</vt:lpstr>
      <vt:lpstr>Ryby, dary moře</vt:lpstr>
      <vt:lpstr>Ovoce, ořechy</vt:lpstr>
      <vt:lpstr>Zelenina</vt:lpstr>
      <vt:lpstr>Tuky</vt:lpstr>
      <vt:lpstr>Ostatní</vt:lpstr>
      <vt:lpstr>Nápoje</vt:lpstr>
      <vt:lpstr>Zásady nízkomikrobiální diety - shrnutí</vt:lpstr>
      <vt:lpstr>Zásady nízkomikrobiální diety - shrnutí</vt:lpstr>
      <vt:lpstr>Děkuji za pozornost</vt:lpstr>
      <vt:lpstr>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Nízkomikrobiální strava onkologických pacientů</dc:title>
  <dc:creator>Kitty</dc:creator>
  <cp:lastModifiedBy>Jana Stávková</cp:lastModifiedBy>
  <cp:revision>354</cp:revision>
  <cp:lastPrinted>2015-11-03T08:06:05Z</cp:lastPrinted>
  <dcterms:created xsi:type="dcterms:W3CDTF">2012-06-05T20:11:05Z</dcterms:created>
  <dcterms:modified xsi:type="dcterms:W3CDTF">2016-11-24T11:49:34Z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TC019676989991</vt:lpwstr>
  </property>
</Properties>
</file>