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handoutMasterIdLst>
    <p:handoutMasterId r:id="rId66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</p:sldIdLst>
  <p:sldSz cx="9144000" cy="6858000" type="screen4x3"/>
  <p:notesSz cx="6858000" cy="9144000"/>
  <p:custDataLst>
    <p:tags r:id="rId67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888A"/>
    <a:srgbClr val="87888E"/>
    <a:srgbClr val="EBECEE"/>
    <a:srgbClr val="D9DADB"/>
    <a:srgbClr val="E9E9E9"/>
    <a:srgbClr val="EBEBEB"/>
    <a:srgbClr val="F0F0F0"/>
    <a:srgbClr val="DCDC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436" autoAdjust="0"/>
    <p:restoredTop sz="94660" autoAdjust="0"/>
  </p:normalViewPr>
  <p:slideViewPr>
    <p:cSldViewPr>
      <p:cViewPr varScale="1">
        <p:scale>
          <a:sx n="75" d="100"/>
          <a:sy n="75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gs" Target="tags/tag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de-DE"/>
              <a:t>Hallo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4E0B6CC-34E4-4FC5-B30E-DC4B5B5E3F9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294A1F-EC5D-436F-886E-6538C7F3765F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gray">
          <a:xfrm>
            <a:off x="0" y="749300"/>
            <a:ext cx="8958263" cy="1528763"/>
          </a:xfrm>
          <a:prstGeom prst="rect">
            <a:avLst/>
          </a:prstGeom>
          <a:solidFill>
            <a:srgbClr val="D9DAD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gray">
          <a:xfrm>
            <a:off x="8956675" y="749300"/>
            <a:ext cx="187325" cy="1528763"/>
          </a:xfrm>
          <a:prstGeom prst="rect">
            <a:avLst/>
          </a:prstGeom>
          <a:solidFill>
            <a:srgbClr val="87888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1800">
              <a:cs typeface="+mn-cs"/>
            </a:endParaRPr>
          </a:p>
        </p:txBody>
      </p:sp>
      <p:pic>
        <p:nvPicPr>
          <p:cNvPr id="6" name="Obrázek 11" descr="AAK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8138" y="4999038"/>
            <a:ext cx="15557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13" descr="mapa_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747713"/>
            <a:ext cx="4797425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811000"/>
            <a:ext cx="6408912" cy="7620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2800"/>
              </a:lnSpc>
              <a:defRPr sz="2800" b="1" baseline="0"/>
            </a:lvl1pPr>
          </a:lstStyle>
          <a:p>
            <a:r>
              <a:rPr lang="cs-CZ" smtClean="0"/>
              <a:t>Klepnutím lze upravit styl předlohy nadpisů.</a:t>
            </a:r>
            <a:endParaRPr lang="de-DE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850544"/>
            <a:ext cx="5688912" cy="1656000"/>
          </a:xfrm>
        </p:spPr>
        <p:txBody>
          <a:bodyPr/>
          <a:lstStyle>
            <a:lvl1pPr marL="0" indent="0" algn="l">
              <a:defRPr sz="2400" baseline="0">
                <a:solidFill>
                  <a:srgbClr val="87888E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de-DE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 flipH="1">
            <a:off x="9205913" y="6577013"/>
            <a:ext cx="46037" cy="46037"/>
          </a:xfrm>
          <a:prstGeom prst="rect">
            <a:avLst/>
          </a:prstGeom>
        </p:spPr>
        <p:txBody>
          <a:bodyPr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0FA72D1-7CE8-49F5-8EEE-E6529CC9A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gray">
          <a:xfrm>
            <a:off x="828675" y="1258888"/>
            <a:ext cx="7991475" cy="461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de-DE" sz="14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cs-CZ" noProof="0" smtClean="0"/>
              <a:t>Klepnutím lze upravit styly předlohy textu.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"/>
            </a:lvl1pPr>
          </a:lstStyle>
          <a:p>
            <a:pPr>
              <a:defRPr/>
            </a:pPr>
            <a:fld id="{824DA4EA-FDC5-4429-8341-FB4248D2DDC6}" type="datetimeFigureOut">
              <a:rPr lang="en-US"/>
              <a:pPr>
                <a:defRPr/>
              </a:pPr>
              <a:t>9/1/2013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gray">
          <a:xfrm>
            <a:off x="0" y="749300"/>
            <a:ext cx="8958263" cy="1528763"/>
          </a:xfrm>
          <a:prstGeom prst="rect">
            <a:avLst/>
          </a:prstGeom>
          <a:solidFill>
            <a:srgbClr val="D9DAD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gray">
          <a:xfrm>
            <a:off x="8956675" y="749300"/>
            <a:ext cx="187325" cy="1528763"/>
          </a:xfrm>
          <a:prstGeom prst="rect">
            <a:avLst/>
          </a:prstGeom>
          <a:solidFill>
            <a:srgbClr val="87888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1800">
              <a:cs typeface="+mn-cs"/>
            </a:endParaRPr>
          </a:p>
        </p:txBody>
      </p:sp>
      <p:sp>
        <p:nvSpPr>
          <p:cNvPr id="6" name="Rectangle 28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811000"/>
            <a:ext cx="6408000" cy="7620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2800"/>
              </a:lnSpc>
              <a:defRPr sz="2800" b="1" baseline="0">
                <a:solidFill>
                  <a:srgbClr val="87888A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de-DE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850544"/>
            <a:ext cx="5688000" cy="1656000"/>
          </a:xfrm>
        </p:spPr>
        <p:txBody>
          <a:bodyPr/>
          <a:lstStyle>
            <a:lvl1pPr marL="0" indent="0">
              <a:buClr>
                <a:srgbClr val="87888A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de-DE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 flipH="1">
            <a:off x="18421350" y="5876925"/>
            <a:ext cx="46038" cy="44450"/>
          </a:xfrm>
        </p:spPr>
        <p:txBody>
          <a:bodyPr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Tuttlingen, 27 September 2010</a:t>
            </a:r>
            <a:endParaRPr lang="en-US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9396413" y="6597650"/>
            <a:ext cx="46037" cy="71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200" kern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/>
              <a:t>Jméno autora, Aesculap Akademie</a:t>
            </a:r>
            <a:endParaRPr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251950" y="6667500"/>
            <a:ext cx="46038" cy="73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t>Page </a:t>
            </a:r>
            <a:fld id="{32C3C533-6B2A-48AE-85B9-7F35EB99B391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8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rgbClr val="E9E9E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768350"/>
            <a:ext cx="9144000" cy="6083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828675" y="1258888"/>
            <a:ext cx="7991475" cy="461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029" name="Titelplatzhalter 14"/>
          <p:cNvSpPr>
            <a:spLocks noGrp="1"/>
          </p:cNvSpPr>
          <p:nvPr>
            <p:ph type="title"/>
          </p:nvPr>
        </p:nvSpPr>
        <p:spPr bwMode="auto">
          <a:xfrm>
            <a:off x="825500" y="355600"/>
            <a:ext cx="799465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6" name="Datumsplatzhalter 3"/>
          <p:cNvSpPr>
            <a:spLocks noGrp="1"/>
          </p:cNvSpPr>
          <p:nvPr>
            <p:ph type="dt" sz="half" idx="2"/>
          </p:nvPr>
        </p:nvSpPr>
        <p:spPr>
          <a:xfrm flipH="1">
            <a:off x="9205913" y="6381750"/>
            <a:ext cx="46037" cy="4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Tuttlingen, 27 September 2010</a:t>
            </a:r>
            <a:endParaRPr lang="en-US" dirty="0"/>
          </a:p>
        </p:txBody>
      </p:sp>
      <p:pic>
        <p:nvPicPr>
          <p:cNvPr id="1032" name="Obrázek 9" descr="AAK_logo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74025" y="6021388"/>
            <a:ext cx="80645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20000"/>
        </a:spcBef>
        <a:spcAft>
          <a:spcPct val="0"/>
        </a:spcAft>
        <a:defRPr lang="de-DE" b="1">
          <a:solidFill>
            <a:schemeClr val="tx1"/>
          </a:solidFill>
          <a:latin typeface="+mn-lt"/>
          <a:ea typeface="+mj-ea"/>
          <a:cs typeface="Arial" pitchFamily="34" charset="0"/>
        </a:defRPr>
      </a:lvl1pPr>
      <a:lvl2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246063" indent="-24447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2pPr>
      <a:lvl3pPr marL="247650" indent="66675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3pPr>
      <a:lvl4pPr marL="465138" indent="-215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466725" indent="1362075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9239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13811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18383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22955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mailto:o.b.mengerova@volny.cz" TargetMode="External"/><Relationship Id="rId2" Type="http://schemas.openxmlformats.org/officeDocument/2006/relationships/hyperlink" Target="mailto:tamara.starnovsk&#225;@ftn.cz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/>
          </p:nvPr>
        </p:nvSpPr>
        <p:spPr>
          <a:xfrm>
            <a:off x="827088" y="2811463"/>
            <a:ext cx="6408737" cy="762000"/>
          </a:xfrm>
        </p:spPr>
        <p:txBody>
          <a:bodyPr/>
          <a:lstStyle/>
          <a:p>
            <a:r>
              <a:rPr lang="cs-CZ" sz="3200" dirty="0" smtClean="0"/>
              <a:t>Jak sestavovat jídelníček při CKD  - </a:t>
            </a:r>
            <a:r>
              <a:rPr lang="cs-CZ" dirty="0" smtClean="0"/>
              <a:t>problémy s přípravou a zajištěním stravy při chronických onemocněních</a:t>
            </a:r>
            <a:endParaRPr lang="cs-CZ" dirty="0" smtClean="0">
              <a:cs typeface="Arial" charset="0"/>
            </a:endParaRPr>
          </a:p>
        </p:txBody>
      </p: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899592" y="4653136"/>
            <a:ext cx="5689600" cy="1655763"/>
          </a:xfrm>
        </p:spPr>
        <p:txBody>
          <a:bodyPr/>
          <a:lstStyle/>
          <a:p>
            <a:r>
              <a:rPr lang="cs-CZ" dirty="0" smtClean="0"/>
              <a:t>Tamara </a:t>
            </a:r>
            <a:r>
              <a:rPr lang="cs-CZ" dirty="0" err="1" smtClean="0"/>
              <a:t>Starnovská</a:t>
            </a:r>
            <a:r>
              <a:rPr lang="cs-CZ" dirty="0" smtClean="0"/>
              <a:t>, NTR</a:t>
            </a:r>
          </a:p>
          <a:p>
            <a:r>
              <a:rPr lang="cs-CZ" dirty="0" smtClean="0"/>
              <a:t>Olga </a:t>
            </a:r>
            <a:r>
              <a:rPr lang="cs-CZ" dirty="0" err="1" smtClean="0"/>
              <a:t>Mengerová</a:t>
            </a:r>
            <a:r>
              <a:rPr lang="cs-CZ" dirty="0" smtClean="0"/>
              <a:t>, NTR</a:t>
            </a:r>
          </a:p>
          <a:p>
            <a:endParaRPr lang="cs-CZ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44A851E5-F295-43B3-8752-24D54DF2974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7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algn="ctr">
              <a:tabLst>
                <a:tab pos="185738" algn="l"/>
                <a:tab pos="444500" algn="l"/>
              </a:tabLst>
            </a:pPr>
            <a:r>
              <a:rPr lang="cs-CZ" sz="3400" b="1" dirty="0" smtClean="0"/>
              <a:t>PŘÍKLAD RÁMCOVÉHO JÍDELNÍČKU I.</a:t>
            </a:r>
            <a:br>
              <a:rPr lang="cs-CZ" sz="3400" b="1" dirty="0" smtClean="0"/>
            </a:br>
            <a:r>
              <a:rPr lang="cs-CZ" sz="3000" b="1" dirty="0" smtClean="0"/>
              <a:t>SNÍDANĚ A PŘESNÍDÁVKA</a:t>
            </a:r>
          </a:p>
        </p:txBody>
      </p:sp>
      <p:graphicFrame>
        <p:nvGraphicFramePr>
          <p:cNvPr id="17" name="Tabulka 16"/>
          <p:cNvGraphicFramePr>
            <a:graphicFrameLocks noGrp="1"/>
          </p:cNvGraphicFramePr>
          <p:nvPr/>
        </p:nvGraphicFramePr>
        <p:xfrm>
          <a:off x="1524000" y="2176463"/>
          <a:ext cx="6095999" cy="2505075"/>
        </p:xfrm>
        <a:graphic>
          <a:graphicData uri="http://schemas.openxmlformats.org/drawingml/2006/table">
            <a:tbl>
              <a:tblPr/>
              <a:tblGrid>
                <a:gridCol w="2498361"/>
                <a:gridCol w="421152"/>
                <a:gridCol w="306941"/>
                <a:gridCol w="535363"/>
                <a:gridCol w="306941"/>
                <a:gridCol w="192731"/>
                <a:gridCol w="628159"/>
                <a:gridCol w="521087"/>
                <a:gridCol w="342632"/>
                <a:gridCol w="342632"/>
              </a:tblGrid>
              <a:tr h="25172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Snídaně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29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sýr </a:t>
                      </a: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latin typeface="Arial CE"/>
                        </a:rPr>
                        <a:t>polotvrdý 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30% T v suš.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50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nebo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viz tabulka záměn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4929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margarín light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10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29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chléb celozrnný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75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nebo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viz tabulka záměn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4929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zelenina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100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721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72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Přesnídávka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 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29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jogurt bílý cca 3,5% tuku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150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nebo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viz tabulka záměn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172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ovoce sušené (bez cukru !)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30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72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jádra ořechů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15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nebo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20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semen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358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5856FBE1-49D7-492F-A942-5524BD513692}" type="slidenum">
              <a:rPr lang="en-US" sz="800">
                <a:solidFill>
                  <a:srgbClr val="000000"/>
                </a:solidFill>
              </a:rPr>
              <a:pPr/>
              <a:t>10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 smtClean="0"/>
              <a:t>PŘÍKLAD RÁMCOVÉHO JÍDELNÍČKU I.</a:t>
            </a:r>
            <a:r>
              <a:rPr lang="cs-CZ" sz="3400" b="1" dirty="0" smtClean="0"/>
              <a:t/>
            </a:r>
            <a:br>
              <a:rPr lang="cs-CZ" sz="3400" b="1" dirty="0" smtClean="0"/>
            </a:br>
            <a:r>
              <a:rPr lang="cs-CZ" sz="2800" b="1" dirty="0" smtClean="0"/>
              <a:t>OBĚD A </a:t>
            </a:r>
            <a:r>
              <a:rPr lang="cs-CZ" sz="2800" b="1" dirty="0" smtClean="0"/>
              <a:t>SVAČINA</a:t>
            </a:r>
            <a:endParaRPr lang="cs-CZ" sz="2800" dirty="0" smtClean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1533525" y="1397000"/>
          <a:ext cx="6076950" cy="4063998"/>
        </p:xfrm>
        <a:graphic>
          <a:graphicData uri="http://schemas.openxmlformats.org/drawingml/2006/table">
            <a:tbl>
              <a:tblPr/>
              <a:tblGrid>
                <a:gridCol w="2556410"/>
                <a:gridCol w="430937"/>
                <a:gridCol w="314073"/>
                <a:gridCol w="547802"/>
                <a:gridCol w="314073"/>
                <a:gridCol w="197209"/>
                <a:gridCol w="1716446"/>
              </a:tblGrid>
              <a:tr h="25742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Oběd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42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polévka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42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netučný vývar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94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zelenina do polévky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30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94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zavářka do polévky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5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42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hlavní jídlo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94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olej rostlinný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5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94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mouka na zahuštění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5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94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bílkovinná potravina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množství viz tabulka záměn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194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zelenina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150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42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brambory 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200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nebo 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viz tabulka záměn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946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42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Svačina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946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libovolná potravina (sušenky a pod)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v hodnotě 630 kJ (150 Kcal)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1946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(nebo viz tabulka "sacharidových" potravin; 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946"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 sloupec záměna za 75 g celozrnného chleba)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386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02FB15E4-904B-4398-88E1-C272AA00D5FB}" type="slidenum">
              <a:rPr lang="en-US" sz="800">
                <a:solidFill>
                  <a:srgbClr val="000000"/>
                </a:solidFill>
              </a:rPr>
              <a:pPr/>
              <a:t>11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7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ctr"/>
            <a:r>
              <a:rPr lang="cs-CZ" sz="3400" b="1" dirty="0" smtClean="0"/>
              <a:t>PŘÍKLAD RÁMCOVÉHO JÍDELNÍČKU I.</a:t>
            </a:r>
            <a:br>
              <a:rPr lang="cs-CZ" sz="3400" b="1" dirty="0" smtClean="0"/>
            </a:br>
            <a:r>
              <a:rPr lang="cs-CZ" sz="2800" b="1" dirty="0" smtClean="0"/>
              <a:t>VEČEŘE</a:t>
            </a:r>
            <a:endParaRPr lang="cs-CZ" sz="2800" dirty="0" smtClean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524000" y="2676525"/>
          <a:ext cx="6096000" cy="1504958"/>
        </p:xfrm>
        <a:graphic>
          <a:graphicData uri="http://schemas.openxmlformats.org/drawingml/2006/table">
            <a:tbl>
              <a:tblPr/>
              <a:tblGrid>
                <a:gridCol w="2521986"/>
                <a:gridCol w="425135"/>
                <a:gridCol w="309844"/>
                <a:gridCol w="540426"/>
                <a:gridCol w="309844"/>
                <a:gridCol w="194553"/>
                <a:gridCol w="1693333"/>
                <a:gridCol w="100879"/>
              </a:tblGrid>
              <a:tr h="2539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Večeře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24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olej rostlinný/margarín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5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24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mouka na zahuštění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5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24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bílkovinná potravina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množství viz tabulka záměn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24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zelenina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150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9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brambory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200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nebo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viz tabulka záměn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3360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7CB1FA4D-94BF-4658-88F9-14D5DC7DA25C}" type="slidenum">
              <a:rPr lang="en-US" sz="800">
                <a:solidFill>
                  <a:srgbClr val="000000"/>
                </a:solidFill>
              </a:rPr>
              <a:pPr/>
              <a:t>12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TABULKA ZÁMĚN</a:t>
            </a:r>
            <a:br>
              <a:rPr lang="cs-CZ" b="1" dirty="0" smtClean="0"/>
            </a:br>
            <a:r>
              <a:rPr lang="cs-CZ" b="1" dirty="0" smtClean="0"/>
              <a:t>„</a:t>
            </a:r>
            <a:r>
              <a:rPr lang="cs-CZ" sz="2800" b="1" dirty="0" smtClean="0"/>
              <a:t>BÍLKOVINNÝCH“ POTRAVIN I.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524000" y="1582738"/>
          <a:ext cx="6095999" cy="4222750"/>
        </p:xfrm>
        <a:graphic>
          <a:graphicData uri="http://schemas.openxmlformats.org/drawingml/2006/table">
            <a:tbl>
              <a:tblPr/>
              <a:tblGrid>
                <a:gridCol w="2416348"/>
                <a:gridCol w="1278253"/>
                <a:gridCol w="1115669"/>
                <a:gridCol w="1285729"/>
              </a:tblGrid>
              <a:tr h="3016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Potravina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Záměna za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Záměna za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Záměna 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 g 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sýra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150 g jogurtu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oběd/večeři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množství (g)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množství (g)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množství (g)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Jogurt bílý   1,5% T           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Jogurt bílý   3,5% T           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Jogurt ovocný 2,5% 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Jogurtové mléko ovocné 1,5% 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Mléko kefírové  3,5% T                 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Mléko kefírové 1,5% T                 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Mléko kefírové ovocné 1,5% 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Mléko acidofilní 3.5 % 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Podmáslí kysané 0,5% 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Mléko polotučné – 1,5% 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Mléko kondenzované 4% 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250825" y="5876925"/>
          <a:ext cx="6096000" cy="18415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Pokud použijeme potravinu označenou *, ubereme při přípravě jídla 5 g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oleje, </a:t>
                      </a:r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respektive 10 g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margarínu light.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4416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3A99C13A-5B0B-404B-A43C-4E88DE69A5F8}" type="slidenum">
              <a:rPr lang="en-US" sz="800">
                <a:solidFill>
                  <a:srgbClr val="000000"/>
                </a:solidFill>
              </a:rPr>
              <a:pPr/>
              <a:t>13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ctr"/>
            <a:r>
              <a:rPr lang="cs-CZ" b="1" dirty="0" smtClean="0"/>
              <a:t>TABULKA ZÁMĚN</a:t>
            </a:r>
            <a:br>
              <a:rPr lang="cs-CZ" b="1" dirty="0" smtClean="0"/>
            </a:br>
            <a:r>
              <a:rPr lang="cs-CZ" b="1" dirty="0" smtClean="0"/>
              <a:t>„</a:t>
            </a:r>
            <a:r>
              <a:rPr lang="cs-CZ" sz="2800" b="1" dirty="0" smtClean="0"/>
              <a:t>BÍLKOVINNÝCH“ POTRAVIN II.</a:t>
            </a:r>
            <a:endParaRPr lang="cs-CZ" sz="2800" dirty="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331913" y="1484313"/>
          <a:ext cx="6176962" cy="4105280"/>
        </p:xfrm>
        <a:graphic>
          <a:graphicData uri="http://schemas.openxmlformats.org/drawingml/2006/table">
            <a:tbl>
              <a:tblPr/>
              <a:tblGrid>
                <a:gridCol w="2448440"/>
                <a:gridCol w="1295230"/>
                <a:gridCol w="1130487"/>
                <a:gridCol w="1302805"/>
              </a:tblGrid>
              <a:tr h="2565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Potravina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Záměna za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Záměna za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Záměna 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65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 g 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sýra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150 g jogurtu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oběd/večeři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5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množství (g)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množství (g)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množství (g)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8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Sýr  Cottage 20% T v suš.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80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Sýr  Cottage s příchutí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8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Sýr  Cottage 8 % T v suš.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80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Sýr Feta (balkánský ovčí)*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80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Sýr Lučina linie*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80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Sýr mozzarella light*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80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Tvaroh měkký polotučný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80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Tvaroh na strouhání      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80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Sýr tvrdý 20% tuku v suš.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80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Sýr tvrdý 30% tuku v suš.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80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Sýr Parmezán 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80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Sýr Camembert 30 % T 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80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Vejce  (100 g = 2 ks)  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vejce + 1 bílek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vejce + 2 bílky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900113" y="5732463"/>
          <a:ext cx="6192167" cy="184150"/>
        </p:xfrm>
        <a:graphic>
          <a:graphicData uri="http://schemas.openxmlformats.org/drawingml/2006/table">
            <a:tbl>
              <a:tblPr/>
              <a:tblGrid>
                <a:gridCol w="6192167"/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Pokud použijeme potravinu označenou *, ubereme při přípravě jídla 5 g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oleje, </a:t>
                      </a:r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respektive 10 g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margarínu light. 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450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82AF17E5-3F06-4BFB-BFCA-43EEDE8B162C}" type="slidenum">
              <a:rPr lang="en-US" sz="800">
                <a:solidFill>
                  <a:srgbClr val="000000"/>
                </a:solidFill>
              </a:rPr>
              <a:pPr/>
              <a:t>14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TABULKA ZÁMĚN</a:t>
            </a:r>
            <a:br>
              <a:rPr lang="cs-CZ" b="1" dirty="0" smtClean="0"/>
            </a:br>
            <a:r>
              <a:rPr lang="cs-CZ" b="1" dirty="0" smtClean="0"/>
              <a:t>„</a:t>
            </a:r>
            <a:r>
              <a:rPr lang="cs-CZ" sz="2800" b="1" dirty="0" smtClean="0"/>
              <a:t>BÍLKOVINNÝCH“ POTRAVIN III.</a:t>
            </a:r>
            <a:endParaRPr lang="cs-CZ" sz="2800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116013" y="1773238"/>
          <a:ext cx="6696474" cy="4248468"/>
        </p:xfrm>
        <a:graphic>
          <a:graphicData uri="http://schemas.openxmlformats.org/drawingml/2006/table">
            <a:tbl>
              <a:tblPr/>
              <a:tblGrid>
                <a:gridCol w="2357548"/>
                <a:gridCol w="938146"/>
                <a:gridCol w="105086"/>
                <a:gridCol w="2357548"/>
                <a:gridCol w="938146"/>
              </a:tblGrid>
              <a:tr h="23602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Potravina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Záměna 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Potravina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Záměna 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602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oběd/večeři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oběd/večeři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02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množství (g)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množství (g)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26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Bažant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Losos*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86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26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Halibut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134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Losos uzený*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26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Hovězí maso zadní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98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Makrela 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98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26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Humr ( ne SURIMI tyčinky!!!)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157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Makrela uzená/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77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26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Játra - průměr           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111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Pstruh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131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26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Jehněčí kýta*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76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Skopová kýta bez kůže a tuku*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112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26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Kapr                     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138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Srnčí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139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26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Krabi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139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Šunka REINER Aktifit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108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26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Králík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116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Telecí kýta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121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26"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Krůta maso z prsou bez kůže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138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Telecí maso libové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142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26"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Krůta maso ze stehna bez kůže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119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Treska - filé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198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26"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Kuře maso z prsou bez kůže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135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Tuňák, bílý*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26"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Kuře maso ze stehen bez kůže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Uzená vepřová kýta 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68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26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Ledvinky                 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129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Vepřové kotlety hřbet 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114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26"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Vepřové maso - kýta*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104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517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56C62A6C-E448-4CB7-BC62-004DAD788716}" type="slidenum">
              <a:rPr lang="en-US" sz="800">
                <a:solidFill>
                  <a:srgbClr val="000000"/>
                </a:solidFill>
              </a:rPr>
              <a:pPr/>
              <a:t>15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TABULKA ZÁMĚN</a:t>
            </a:r>
            <a:br>
              <a:rPr lang="cs-CZ" b="1" dirty="0" smtClean="0"/>
            </a:br>
            <a:r>
              <a:rPr lang="cs-CZ" b="1" dirty="0" smtClean="0"/>
              <a:t>„</a:t>
            </a:r>
            <a:r>
              <a:rPr lang="cs-CZ" sz="2800" b="1" dirty="0" smtClean="0"/>
              <a:t>SACHARIDOVÝCH“ POTRAVIN I.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47813" y="1700213"/>
          <a:ext cx="5976937" cy="4064007"/>
        </p:xfrm>
        <a:graphic>
          <a:graphicData uri="http://schemas.openxmlformats.org/drawingml/2006/table">
            <a:tbl>
              <a:tblPr/>
              <a:tblGrid>
                <a:gridCol w="3322690"/>
                <a:gridCol w="1346640"/>
                <a:gridCol w="1307607"/>
              </a:tblGrid>
              <a:tr h="16179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Potravina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Záměna za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Záměna za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79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 g CZ chleba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 g brambor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79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množství (g)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množství (g)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794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Pečivo běžné - bílé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794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Pečivo celozrnné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794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Chléb bílý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794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Chléb celozrnný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794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Chléb pufovaný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794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Chléb typu Knäcke Brot              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794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Chléb toastový světlý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794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Chléb toastový tmavý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794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BeBe sušenky dobré ráno 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794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Cornflaces 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794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Müsli  - průměr 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794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Tyčinka müsli – průměr*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794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Buchty/koláče kynuté mák/tvaroh*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794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Croissant – průměr*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794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Koláč linecký*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Medovník (dort)*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794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Vánočka/mazanec*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45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Pečivo listové slané*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794">
                <a:tc>
                  <a:txBody>
                    <a:bodyPr/>
                    <a:lstStyle/>
                    <a:p>
                      <a:pPr algn="l" fontAlgn="t"/>
                      <a:endParaRPr lang="cs-CZ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7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* k takto označené potravině již nepodáváme </a:t>
                      </a:r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margarín.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7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Množství potravin je uvedeno v syrovém </a:t>
                      </a:r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stavu.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79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Množství knedlíků je uvedeno po </a:t>
                      </a:r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uvaření.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7509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A0D88D57-F711-469F-8E85-156B3F2F8926}" type="slidenum">
              <a:rPr lang="en-US" sz="800">
                <a:solidFill>
                  <a:srgbClr val="000000"/>
                </a:solidFill>
              </a:rPr>
              <a:pPr/>
              <a:t>16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TABULKA ZÁMĚN</a:t>
            </a:r>
            <a:br>
              <a:rPr lang="cs-CZ" b="1" dirty="0" smtClean="0"/>
            </a:br>
            <a:r>
              <a:rPr lang="cs-CZ" b="1" dirty="0" smtClean="0"/>
              <a:t>„</a:t>
            </a:r>
            <a:r>
              <a:rPr lang="cs-CZ" sz="2800" b="1" dirty="0" smtClean="0"/>
              <a:t>SACHARIDOVÝCH“ POTRAVIN II.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619250" y="2060575"/>
          <a:ext cx="5616153" cy="3778260"/>
        </p:xfrm>
        <a:graphic>
          <a:graphicData uri="http://schemas.openxmlformats.org/drawingml/2006/table">
            <a:tbl>
              <a:tblPr/>
              <a:tblGrid>
                <a:gridCol w="3122121"/>
                <a:gridCol w="1265355"/>
                <a:gridCol w="1228677"/>
              </a:tblGrid>
              <a:tr h="18891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Potravina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Záměna za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Záměna za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 g CZ chleba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 g brambor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množství (g)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množství (g)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Brambory - průměr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Bramborová kaše - průměr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Jáhly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Knedlíky houskové ze směsi na knedlíky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Knedlíky bramborové ze směsi na knedlíky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Ovesné otruby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Ovesné vločky            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Pohanka loupaná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Popcorn*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Pšeničná mouka, krupice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Kuskus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Rýže                     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Rýže natural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Strouhanka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Těstoviny                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Těstoviny celozrnné nevaječné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Těstoviny rýžové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519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E770E302-EBAC-4D4C-93C6-E8982589BC6F}" type="slidenum">
              <a:rPr lang="en-US" sz="800">
                <a:solidFill>
                  <a:srgbClr val="000000"/>
                </a:solidFill>
              </a:rPr>
              <a:pPr/>
              <a:t>17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3200" b="1" dirty="0" smtClean="0"/>
              <a:t>PŘÍKLAD RÁMCOVÉHO JÍDELNÍČKU II.</a:t>
            </a:r>
            <a:r>
              <a:rPr lang="cs-CZ" sz="3400" b="1" dirty="0" smtClean="0"/>
              <a:t/>
            </a:r>
            <a:br>
              <a:rPr lang="cs-CZ" sz="3400" b="1" dirty="0" smtClean="0"/>
            </a:br>
            <a:r>
              <a:rPr lang="cs-CZ" sz="2800" b="1" dirty="0" smtClean="0"/>
              <a:t>SNÍDANĚ A PŘESNÍDÁVKA</a:t>
            </a:r>
            <a:endParaRPr lang="cs-CZ" b="1" dirty="0" smtClean="0"/>
          </a:p>
        </p:txBody>
      </p:sp>
      <p:graphicFrame>
        <p:nvGraphicFramePr>
          <p:cNvPr id="14" name="Tabulka 13"/>
          <p:cNvGraphicFramePr>
            <a:graphicFrameLocks noGrp="1"/>
          </p:cNvGraphicFramePr>
          <p:nvPr/>
        </p:nvGraphicFramePr>
        <p:xfrm>
          <a:off x="1524000" y="1879600"/>
          <a:ext cx="6096001" cy="3098802"/>
        </p:xfrm>
        <a:graphic>
          <a:graphicData uri="http://schemas.openxmlformats.org/drawingml/2006/table">
            <a:tbl>
              <a:tblPr/>
              <a:tblGrid>
                <a:gridCol w="2442226"/>
                <a:gridCol w="580268"/>
                <a:gridCol w="2442226"/>
                <a:gridCol w="376218"/>
                <a:gridCol w="255063"/>
              </a:tblGrid>
              <a:tr h="22475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Snídaně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7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sýr do  30% T v suš.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0.5 - 1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balení po 50 - 100 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50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7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margarín light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vrchovatá čajová lžička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15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7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chléb celozrnný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1.5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krajíce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90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7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zelenina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kus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100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75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1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Záměna za chléb: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7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1,5  - 2 ks celozrnného pečiva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90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77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 ks koláče, buchty, závinu - ubrat celou dávku margarínu,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40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77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doplnit snídani jogurtem a malým kusem ovoce.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77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Na přesnídávku pak zařadit sýr nebo jinou bílkovinnou potravinu.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758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75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Přesnídávka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7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ovoce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středně velký kus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150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7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jogurt bílý cca 3,5% T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balení po 120 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120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ulka 14"/>
          <p:cNvGraphicFramePr>
            <a:graphicFrameLocks noGrp="1"/>
          </p:cNvGraphicFramePr>
          <p:nvPr/>
        </p:nvGraphicFramePr>
        <p:xfrm>
          <a:off x="1524000" y="1879600"/>
          <a:ext cx="6096001" cy="3098802"/>
        </p:xfrm>
        <a:graphic>
          <a:graphicData uri="http://schemas.openxmlformats.org/drawingml/2006/table">
            <a:tbl>
              <a:tblPr/>
              <a:tblGrid>
                <a:gridCol w="2442226"/>
                <a:gridCol w="580268"/>
                <a:gridCol w="2442226"/>
                <a:gridCol w="376218"/>
                <a:gridCol w="255063"/>
              </a:tblGrid>
              <a:tr h="22475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Snídaně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7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sýr do  30% T v suš.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0.5 - 1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balení po 50 - 100 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50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7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margarín light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vrchovatá čajová lžička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15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7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chléb celozrnný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1.5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krajíce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90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7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zelenina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kus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100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75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1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Záměna za chléb: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7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1,5  - 2 ks celozrnného pečiva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90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77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 ks koláče, buchty, závinu - ubrat celou dávku margarínu,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40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77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doplnit snídani jogurtem a malým kusem ovoce.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77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Na přesnídávku pak zařadit sýr nebo jinou bílkovinnou potravinu.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758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75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Přesnídávka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7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ovoce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středně velký kus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150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7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jogurt bílý cca 3,5% T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balení po 120 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120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9589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73C4C2ED-1408-46BB-80F2-F05B553C1F8E}" type="slidenum">
              <a:rPr lang="en-US" sz="800">
                <a:solidFill>
                  <a:srgbClr val="000000"/>
                </a:solidFill>
              </a:rPr>
              <a:pPr/>
              <a:t>18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3200" b="1" dirty="0" smtClean="0"/>
              <a:t>PŘÍKLAD RÁMCOVÉHO JÍDELNÍČKU II.</a:t>
            </a:r>
            <a:r>
              <a:rPr lang="cs-CZ" sz="3350" b="1" dirty="0" smtClean="0"/>
              <a:t/>
            </a:r>
            <a:br>
              <a:rPr lang="cs-CZ" sz="3350" b="1" dirty="0" smtClean="0"/>
            </a:br>
            <a:r>
              <a:rPr lang="cs-CZ" sz="2800" b="1" dirty="0" smtClean="0"/>
              <a:t>OBĚD A SVAČINA</a:t>
            </a:r>
            <a:endParaRPr lang="cs-CZ" sz="2800" dirty="0" smtClean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524000" y="1547813"/>
          <a:ext cx="6096001" cy="3762370"/>
        </p:xfrm>
        <a:graphic>
          <a:graphicData uri="http://schemas.openxmlformats.org/drawingml/2006/table">
            <a:tbl>
              <a:tblPr/>
              <a:tblGrid>
                <a:gridCol w="2442226"/>
                <a:gridCol w="580268"/>
                <a:gridCol w="2442226"/>
                <a:gridCol w="376218"/>
                <a:gridCol w="255063"/>
              </a:tblGrid>
              <a:tr h="22469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Oběd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1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olej rostlinný/margarín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rovné čajové lžičky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10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1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mouka na zahuštění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rovné čajové lžičky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10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1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maso libové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plátek velikosti dlaně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80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1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zelenina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hrnku nakrájené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120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1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brambory 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 středně velké brambory 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250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69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1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Záměna za brambory: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1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těstoviny, rýže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0.5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varného  sáčku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60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1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knedlík bramborový, houskový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2 - 3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kolečka (dle velikosti)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90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1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kaše bramborová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5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vrchovatých polévkových lžic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300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10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69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Svačina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1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margarín light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vrchovatá čajová lžička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15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1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chléb celozrnný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krajíc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60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69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zelenina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kus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100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69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1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Záměna za chléb: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1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1 - 1,5 ks celozrnného pečiva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60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569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5CF16E47-7C94-40A3-8ABE-74F62FE1F467}" type="slidenum">
              <a:rPr lang="en-US" sz="800">
                <a:solidFill>
                  <a:srgbClr val="000000"/>
                </a:solidFill>
              </a:rPr>
              <a:pPr/>
              <a:t>19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A2359AD8-1E98-43EC-8732-1945BE72F90B}" type="slidenum">
              <a:rPr lang="en-US" sz="800">
                <a:solidFill>
                  <a:srgbClr val="000000"/>
                </a:solidFill>
              </a:rPr>
              <a:pPr/>
              <a:t>2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9113" y="274638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sz="3600" dirty="0" smtClean="0"/>
              <a:t>POSTUP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Font typeface="Wingdings" pitchFamily="2" charset="2"/>
              <a:buChar char="§"/>
            </a:pPr>
            <a:r>
              <a:rPr lang="cs-CZ" sz="2800" dirty="0" smtClean="0"/>
              <a:t> Nastudování dokumentace pacienta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800" dirty="0" smtClean="0"/>
              <a:t> Sepsání nutričního dotazníku s pacientem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800" dirty="0" smtClean="0"/>
              <a:t> Sestavení potřeby pacienta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800" dirty="0" smtClean="0"/>
              <a:t> Vypracování rámcového jídelního lístku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800" dirty="0" smtClean="0"/>
              <a:t> Tvorba tabulek záměn potravin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800" dirty="0" smtClean="0"/>
              <a:t> Vyhotovení ukázkového jídelníčku</a:t>
            </a:r>
          </a:p>
          <a:p>
            <a:pPr marL="0" indent="0">
              <a:buFontTx/>
              <a:buNone/>
            </a:pPr>
            <a:endParaRPr lang="cs-CZ" sz="2400" dirty="0" smtClean="0"/>
          </a:p>
          <a:p>
            <a:pPr marL="0" indent="0">
              <a:buFontTx/>
              <a:buNone/>
            </a:pPr>
            <a:endParaRPr lang="cs-CZ" sz="2400" dirty="0" smtClean="0"/>
          </a:p>
          <a:p>
            <a:pPr marL="0" indent="0">
              <a:buFont typeface="Wingdings" pitchFamily="2" charset="2"/>
              <a:buChar char="§"/>
            </a:pPr>
            <a:endParaRPr lang="cs-CZ" sz="2100" dirty="0" smtClean="0"/>
          </a:p>
          <a:p>
            <a:pPr marL="0" indent="0">
              <a:buFont typeface="Wingdings" pitchFamily="2" charset="2"/>
              <a:buChar char="§"/>
            </a:pPr>
            <a:endParaRPr lang="cs-CZ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7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cs-CZ" sz="3350" b="1" dirty="0" smtClean="0"/>
              <a:t>PŘÍKLAD RÁMCOVÉHO JÍDELNÍČKU II.</a:t>
            </a:r>
            <a:br>
              <a:rPr lang="cs-CZ" sz="3350" b="1" dirty="0" smtClean="0"/>
            </a:br>
            <a:r>
              <a:rPr lang="cs-CZ" sz="2800" b="1" dirty="0" smtClean="0"/>
              <a:t>VEČEŘE A VEČEŘE II; BĚHEM DNE</a:t>
            </a:r>
            <a:endParaRPr lang="cs-CZ" sz="2800" dirty="0" smtClean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524000" y="1992313"/>
          <a:ext cx="6096001" cy="2873378"/>
        </p:xfrm>
        <a:graphic>
          <a:graphicData uri="http://schemas.openxmlformats.org/drawingml/2006/table">
            <a:tbl>
              <a:tblPr/>
              <a:tblGrid>
                <a:gridCol w="2442226"/>
                <a:gridCol w="580268"/>
                <a:gridCol w="2442226"/>
                <a:gridCol w="376218"/>
                <a:gridCol w="255063"/>
              </a:tblGrid>
              <a:tr h="22470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Večeře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2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margarín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rovná čajová lžička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5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2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sýr do  30% T v suš.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plátek velikosti dlaně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80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2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zelenina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1.5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hrnku nakrájené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200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2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chléb celozrnný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0.5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krajíce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30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26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70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Večeře II.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2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ovoce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středně velký kus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150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26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70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Během dne: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2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mléko do nápojů (polotučné)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5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polévkových lžic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50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ml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2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čokoláda nejméně 70% kakaa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čtvereček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10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2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jádra ořechů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3 - 5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ks (dle velikosti)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10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1573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DD318795-2F0C-4B73-85BA-790C11CBA9AE}" type="slidenum">
              <a:rPr lang="en-US" sz="800">
                <a:solidFill>
                  <a:srgbClr val="000000"/>
                </a:solidFill>
              </a:rPr>
              <a:pPr/>
              <a:t>20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7941CA8E-F501-48C6-9C03-179B00A9D4CB}" type="slidenum">
              <a:rPr lang="en-US" sz="800">
                <a:solidFill>
                  <a:srgbClr val="000000"/>
                </a:solidFill>
              </a:rPr>
              <a:pPr/>
              <a:t>21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404813"/>
            <a:ext cx="8208962" cy="1152525"/>
          </a:xfrm>
        </p:spPr>
        <p:txBody>
          <a:bodyPr/>
          <a:lstStyle/>
          <a:p>
            <a:pPr algn="ctr" eaLnBrk="1" hangingPunct="1"/>
            <a:r>
              <a:rPr lang="cs-CZ" sz="3600" b="1" dirty="0" smtClean="0"/>
              <a:t>PROBLÉMY                                       SE ZAJIŠTĚNÍM STRAVY I.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 eaLnBrk="1" hangingPunct="1"/>
            <a:r>
              <a:rPr lang="cs-CZ" sz="2800" smtClean="0"/>
              <a:t> Někteří nemocní, hlavně senioři, nejsou schopni</a:t>
            </a:r>
          </a:p>
          <a:p>
            <a:pPr marL="0" indent="0" eaLnBrk="1" hangingPunct="1">
              <a:buFontTx/>
              <a:buNone/>
            </a:pPr>
            <a:r>
              <a:rPr lang="cs-CZ" sz="2800" smtClean="0"/>
              <a:t>  si sami připravovat adekvátní stravu</a:t>
            </a:r>
          </a:p>
          <a:p>
            <a:pPr marL="0" indent="0" eaLnBrk="1" hangingPunct="1">
              <a:buFontTx/>
              <a:buNone/>
            </a:pPr>
            <a:r>
              <a:rPr lang="cs-CZ" sz="2800" smtClean="0"/>
              <a:t>  svému nutričnímu režimu</a:t>
            </a:r>
          </a:p>
          <a:p>
            <a:pPr marL="0" indent="0" eaLnBrk="1" hangingPunct="1"/>
            <a:r>
              <a:rPr lang="cs-CZ" sz="2800" smtClean="0"/>
              <a:t> Sociální podmínky neumožňují všem nemocným</a:t>
            </a:r>
          </a:p>
          <a:p>
            <a:pPr marL="0" indent="0" eaLnBrk="1" hangingPunct="1">
              <a:buFontTx/>
              <a:buNone/>
            </a:pPr>
            <a:r>
              <a:rPr lang="cs-CZ" sz="2800" smtClean="0"/>
              <a:t>  dodržovat veškerá stravovací doporučení</a:t>
            </a:r>
          </a:p>
          <a:p>
            <a:pPr marL="0" indent="0" eaLnBrk="1" hangingPunct="1"/>
            <a:r>
              <a:rPr lang="cs-CZ" sz="2800" smtClean="0"/>
              <a:t> Speciální potraviny nebývají dostupné </a:t>
            </a:r>
          </a:p>
          <a:p>
            <a:pPr marL="0" indent="0" eaLnBrk="1" hangingPunct="1">
              <a:buFontTx/>
              <a:buNone/>
            </a:pPr>
            <a:r>
              <a:rPr lang="cs-CZ" sz="2800" smtClean="0"/>
              <a:t>  pro nemocné  žijící v malých obcích</a:t>
            </a:r>
          </a:p>
          <a:p>
            <a:pPr marL="0" indent="0" eaLnBrk="1" hangingPunct="1"/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85ADA7B3-0B7A-4D9B-980B-0F1371347EFD}" type="slidenum">
              <a:rPr lang="en-US" sz="800">
                <a:solidFill>
                  <a:srgbClr val="000000"/>
                </a:solidFill>
              </a:rPr>
              <a:pPr/>
              <a:t>22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404813"/>
            <a:ext cx="8208962" cy="1152525"/>
          </a:xfrm>
        </p:spPr>
        <p:txBody>
          <a:bodyPr/>
          <a:lstStyle/>
          <a:p>
            <a:pPr algn="ctr" eaLnBrk="1" hangingPunct="1"/>
            <a:r>
              <a:rPr lang="cs-CZ" sz="3600" b="1" dirty="0" smtClean="0"/>
              <a:t>PROBLÉMY                                       SE ZAJIŠTĚNÍM STRAVY II.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 eaLnBrk="1" hangingPunct="1"/>
            <a:r>
              <a:rPr lang="cs-CZ" sz="2800" dirty="0" smtClean="0"/>
              <a:t> </a:t>
            </a:r>
            <a:r>
              <a:rPr lang="cs-CZ" sz="2800" dirty="0" smtClean="0"/>
              <a:t> Stravování </a:t>
            </a:r>
            <a:r>
              <a:rPr lang="cs-CZ" sz="2800" dirty="0" smtClean="0"/>
              <a:t>nemocného bývá velmi často </a:t>
            </a:r>
          </a:p>
          <a:p>
            <a:pPr marL="0" indent="0" eaLnBrk="1" hangingPunct="1">
              <a:buFontTx/>
              <a:buNone/>
            </a:pPr>
            <a:r>
              <a:rPr lang="cs-CZ" sz="2800" dirty="0" smtClean="0"/>
              <a:t>  narušováno návštěvami zdravotnických</a:t>
            </a:r>
          </a:p>
          <a:p>
            <a:pPr marL="0" indent="0" eaLnBrk="1" hangingPunct="1">
              <a:buFontTx/>
              <a:buNone/>
            </a:pPr>
            <a:r>
              <a:rPr lang="cs-CZ" sz="2800" dirty="0" smtClean="0"/>
              <a:t>  zařízeních respektive lačněním </a:t>
            </a:r>
          </a:p>
          <a:p>
            <a:pPr marL="0" indent="0" eaLnBrk="1" hangingPunct="1">
              <a:buFontTx/>
              <a:buNone/>
            </a:pPr>
            <a:r>
              <a:rPr lang="cs-CZ" sz="2800" dirty="0" smtClean="0"/>
              <a:t>  před různými </a:t>
            </a:r>
            <a:r>
              <a:rPr lang="cs-CZ" sz="2800" dirty="0" smtClean="0"/>
              <a:t>vyšetřeními</a:t>
            </a:r>
          </a:p>
          <a:p>
            <a:pPr marL="0" indent="0" eaLnBrk="1" hangingPunct="1">
              <a:buFontTx/>
              <a:buNone/>
            </a:pPr>
            <a:endParaRPr lang="cs-CZ" sz="2800" dirty="0" smtClean="0"/>
          </a:p>
          <a:p>
            <a:pPr marL="0" indent="0" eaLnBrk="1" hangingPunct="1"/>
            <a:r>
              <a:rPr lang="cs-CZ" sz="2800" dirty="0" smtClean="0"/>
              <a:t> </a:t>
            </a:r>
            <a:r>
              <a:rPr lang="cs-CZ" sz="2800" dirty="0" smtClean="0"/>
              <a:t> Při </a:t>
            </a:r>
            <a:r>
              <a:rPr lang="cs-CZ" sz="2800" dirty="0" smtClean="0"/>
              <a:t>dialyzačním léčení </a:t>
            </a:r>
            <a:r>
              <a:rPr lang="cs-CZ" sz="2800" dirty="0" smtClean="0"/>
              <a:t>je </a:t>
            </a:r>
            <a:r>
              <a:rPr lang="cs-CZ" sz="2800" dirty="0" smtClean="0"/>
              <a:t>režim stravovaní </a:t>
            </a:r>
          </a:p>
          <a:p>
            <a:pPr marL="0" indent="0" eaLnBrk="1" hangingPunct="1">
              <a:buFontTx/>
              <a:buNone/>
            </a:pPr>
            <a:r>
              <a:rPr lang="cs-CZ" sz="2800" dirty="0" smtClean="0"/>
              <a:t>  navíc </a:t>
            </a:r>
            <a:r>
              <a:rPr lang="cs-CZ" sz="2800" dirty="0" smtClean="0"/>
              <a:t>narušován jeho prováděním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6299AFF6-179B-4557-B1AE-111059A2B344}" type="slidenum">
              <a:rPr lang="en-US" sz="800">
                <a:solidFill>
                  <a:srgbClr val="000000"/>
                </a:solidFill>
              </a:rPr>
              <a:pPr/>
              <a:t>23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 smtClean="0"/>
              <a:t>PŘÍJEM BÍLKOVIN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/>
            <a:r>
              <a:rPr lang="cs-CZ" sz="2400" i="1" dirty="0" smtClean="0"/>
              <a:t> </a:t>
            </a:r>
            <a:r>
              <a:rPr lang="cs-CZ" sz="2400" i="1" dirty="0" smtClean="0"/>
              <a:t> Spočívá </a:t>
            </a:r>
            <a:r>
              <a:rPr lang="cs-CZ" sz="2400" i="1" dirty="0" smtClean="0"/>
              <a:t>v úpravě dávek </a:t>
            </a:r>
            <a:r>
              <a:rPr lang="cs-CZ" sz="2400" i="1" u="sng" dirty="0" smtClean="0"/>
              <a:t>všech potravin</a:t>
            </a:r>
            <a:r>
              <a:rPr lang="cs-CZ" sz="2400" i="1" dirty="0" smtClean="0"/>
              <a:t>,nejen potravin</a:t>
            </a:r>
          </a:p>
          <a:p>
            <a:pPr marL="0" indent="0">
              <a:buFontTx/>
              <a:buNone/>
            </a:pPr>
            <a:r>
              <a:rPr lang="cs-CZ" sz="2400" i="1" dirty="0" smtClean="0"/>
              <a:t>  s převahou nezbytných aminokyselin (</a:t>
            </a:r>
            <a:r>
              <a:rPr lang="cs-CZ" sz="2400" dirty="0" smtClean="0"/>
              <a:t> masa, drůbeže</a:t>
            </a:r>
            <a:r>
              <a:rPr lang="cs-CZ" sz="2400" dirty="0" smtClean="0"/>
              <a:t>,</a:t>
            </a:r>
          </a:p>
          <a:p>
            <a:pPr marL="0" indent="0">
              <a:buFontTx/>
              <a:buNone/>
            </a:pPr>
            <a:r>
              <a:rPr lang="cs-CZ" sz="2400" dirty="0" smtClean="0"/>
              <a:t>  ryb a </a:t>
            </a:r>
            <a:r>
              <a:rPr lang="cs-CZ" sz="2400" dirty="0" smtClean="0"/>
              <a:t>zvěřiny, vajec, mléka, sýrů a mléčných výrobků)</a:t>
            </a:r>
          </a:p>
          <a:p>
            <a:pPr marL="0" indent="0"/>
            <a:r>
              <a:rPr lang="cs-CZ" sz="2400" dirty="0" smtClean="0"/>
              <a:t> </a:t>
            </a:r>
            <a:r>
              <a:rPr lang="cs-CZ" sz="2400" dirty="0" smtClean="0"/>
              <a:t> Brambory </a:t>
            </a:r>
            <a:r>
              <a:rPr lang="cs-CZ" sz="2400" dirty="0" smtClean="0"/>
              <a:t>obsahují některé  nezbytné aminokyseliny </a:t>
            </a:r>
          </a:p>
          <a:p>
            <a:pPr marL="0" indent="0">
              <a:buFontTx/>
              <a:buNone/>
            </a:pPr>
            <a:r>
              <a:rPr lang="cs-CZ" sz="2400" dirty="0" smtClean="0"/>
              <a:t>  řadíme je proto k potravinám s obsahem kvalitních</a:t>
            </a:r>
          </a:p>
          <a:p>
            <a:pPr marL="0" indent="0">
              <a:buFontTx/>
              <a:buNone/>
            </a:pPr>
            <a:r>
              <a:rPr lang="cs-CZ" sz="2400" dirty="0" smtClean="0"/>
              <a:t>  bílkovin</a:t>
            </a:r>
          </a:p>
          <a:p>
            <a:pPr marL="0" indent="0"/>
            <a:r>
              <a:rPr lang="cs-CZ" sz="2400" dirty="0" smtClean="0"/>
              <a:t> </a:t>
            </a:r>
            <a:r>
              <a:rPr lang="cs-CZ" sz="2400" dirty="0" smtClean="0"/>
              <a:t> Luštěniny  </a:t>
            </a:r>
            <a:r>
              <a:rPr lang="cs-CZ" sz="2400" dirty="0" smtClean="0"/>
              <a:t>pro  vysoký obsah draslíku a fosforu </a:t>
            </a:r>
          </a:p>
          <a:p>
            <a:pPr marL="0" indent="0">
              <a:buFontTx/>
              <a:buNone/>
            </a:pPr>
            <a:r>
              <a:rPr lang="cs-CZ" sz="2400" dirty="0" smtClean="0"/>
              <a:t>  do jídelníčku většinou nezařazujeme, </a:t>
            </a:r>
          </a:p>
          <a:p>
            <a:pPr marL="0" indent="0">
              <a:buFontTx/>
              <a:buNone/>
            </a:pPr>
            <a:r>
              <a:rPr lang="cs-CZ" sz="2400" dirty="0" smtClean="0"/>
              <a:t>  přestože obsahují některé nezbytné aminokyseliny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37999255-806D-4E9F-9DB6-5E857E1299DE}" type="slidenum">
              <a:rPr lang="en-US" sz="800">
                <a:solidFill>
                  <a:srgbClr val="000000"/>
                </a:solidFill>
              </a:rPr>
              <a:pPr/>
              <a:t>24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 smtClean="0"/>
              <a:t>PŘÍJEM ENERGIE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marL="0" indent="0"/>
            <a:r>
              <a:rPr lang="cs-CZ" sz="2400" dirty="0" smtClean="0"/>
              <a:t> </a:t>
            </a:r>
            <a:r>
              <a:rPr lang="cs-CZ" sz="2400" dirty="0" smtClean="0"/>
              <a:t> Celkové </a:t>
            </a:r>
            <a:r>
              <a:rPr lang="cs-CZ" sz="2400" dirty="0" smtClean="0"/>
              <a:t>množství potřebné energie je nutné stanovit </a:t>
            </a:r>
          </a:p>
          <a:p>
            <a:pPr marL="0" indent="0">
              <a:buFontTx/>
              <a:buNone/>
            </a:pPr>
            <a:r>
              <a:rPr lang="cs-CZ" sz="2400" dirty="0" smtClean="0"/>
              <a:t>  </a:t>
            </a:r>
            <a:r>
              <a:rPr lang="cs-CZ" sz="2400" dirty="0" smtClean="0"/>
              <a:t>dle laboratorních parametrů, </a:t>
            </a:r>
            <a:r>
              <a:rPr lang="cs-CZ" sz="2400" dirty="0" smtClean="0"/>
              <a:t>pohlaví, tělesné hmotnosti a </a:t>
            </a:r>
            <a:r>
              <a:rPr lang="cs-CZ" sz="2400" dirty="0" smtClean="0"/>
              <a:t>   </a:t>
            </a:r>
          </a:p>
          <a:p>
            <a:pPr marL="0" indent="0">
              <a:buFontTx/>
              <a:buNone/>
            </a:pPr>
            <a:r>
              <a:rPr lang="cs-CZ" sz="2400" dirty="0" smtClean="0"/>
              <a:t> </a:t>
            </a:r>
            <a:r>
              <a:rPr lang="cs-CZ" sz="2400" dirty="0" smtClean="0"/>
              <a:t> </a:t>
            </a:r>
            <a:r>
              <a:rPr lang="cs-CZ" sz="2400" dirty="0" smtClean="0"/>
              <a:t>výšce</a:t>
            </a:r>
            <a:r>
              <a:rPr lang="cs-CZ" sz="2400" dirty="0" smtClean="0"/>
              <a:t>, věku, </a:t>
            </a:r>
            <a:r>
              <a:rPr lang="cs-CZ" sz="2400" dirty="0" smtClean="0"/>
              <a:t>fyzické aktivitě, přítomnosti </a:t>
            </a:r>
            <a:r>
              <a:rPr lang="cs-CZ" sz="2400" dirty="0" smtClean="0"/>
              <a:t>dalších </a:t>
            </a:r>
            <a:endParaRPr lang="cs-CZ" sz="2400" dirty="0" smtClean="0"/>
          </a:p>
          <a:p>
            <a:pPr marL="0" indent="0">
              <a:buFontTx/>
              <a:buNone/>
            </a:pPr>
            <a:r>
              <a:rPr lang="cs-CZ" sz="2400" dirty="0" smtClean="0"/>
              <a:t> </a:t>
            </a:r>
            <a:r>
              <a:rPr lang="cs-CZ" sz="2400" dirty="0" smtClean="0"/>
              <a:t> </a:t>
            </a:r>
            <a:r>
              <a:rPr lang="cs-CZ" sz="2400" dirty="0" smtClean="0"/>
              <a:t>onemocněních a </a:t>
            </a:r>
            <a:r>
              <a:rPr lang="cs-CZ" sz="2400" dirty="0" smtClean="0"/>
              <a:t>dalších faktorech </a:t>
            </a:r>
          </a:p>
          <a:p>
            <a:pPr marL="0" indent="0"/>
            <a:r>
              <a:rPr lang="cs-CZ" sz="2400" dirty="0" smtClean="0"/>
              <a:t> </a:t>
            </a:r>
            <a:r>
              <a:rPr lang="cs-CZ" sz="2400" dirty="0" smtClean="0"/>
              <a:t> Pokud </a:t>
            </a:r>
            <a:r>
              <a:rPr lang="cs-CZ" sz="2400" dirty="0" smtClean="0"/>
              <a:t>je u nemocného žádoucí snížení tělesné</a:t>
            </a:r>
          </a:p>
          <a:p>
            <a:pPr marL="0" indent="0">
              <a:buFontTx/>
              <a:buNone/>
            </a:pPr>
            <a:r>
              <a:rPr lang="cs-CZ" sz="2400" dirty="0" smtClean="0"/>
              <a:t>  hmotnosti, je nutná redukce mírným redukčním režimem,</a:t>
            </a:r>
          </a:p>
          <a:p>
            <a:pPr marL="0" indent="0">
              <a:buFontTx/>
              <a:buNone/>
            </a:pPr>
            <a:r>
              <a:rPr lang="cs-CZ" sz="2400" dirty="0" smtClean="0"/>
              <a:t>  sestaveným nutričním terapeutem, </a:t>
            </a:r>
          </a:p>
          <a:p>
            <a:pPr marL="0" indent="0">
              <a:buFontTx/>
              <a:buNone/>
            </a:pPr>
            <a:r>
              <a:rPr lang="cs-CZ" sz="2400" dirty="0" smtClean="0"/>
              <a:t>  a pod lékařským  dohledem ; nedílnou součástí režimu</a:t>
            </a:r>
          </a:p>
          <a:p>
            <a:pPr marL="0" indent="0">
              <a:buFontTx/>
              <a:buNone/>
            </a:pPr>
            <a:r>
              <a:rPr lang="cs-CZ" sz="2400" dirty="0" smtClean="0"/>
              <a:t>  je navržení režimu vhodných pohybových aktivit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11A25EFE-2019-4822-8091-B994808C347E}" type="slidenum">
              <a:rPr lang="en-US" sz="800">
                <a:solidFill>
                  <a:srgbClr val="000000"/>
                </a:solidFill>
              </a:rPr>
              <a:pPr/>
              <a:t>25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 smtClean="0"/>
              <a:t>SNÍDANĚ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cs-CZ" sz="2400" b="1" dirty="0" smtClean="0"/>
              <a:t>Vhodná kombinace: 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400" dirty="0" smtClean="0"/>
              <a:t> Chléb nebo jiný pekárenský výrobek, </a:t>
            </a:r>
          </a:p>
          <a:p>
            <a:pPr marL="0" indent="0">
              <a:buFontTx/>
              <a:buNone/>
            </a:pPr>
            <a:r>
              <a:rPr lang="cs-CZ" sz="2400" dirty="0" smtClean="0"/>
              <a:t>   v případě potřeby speciální pečivo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400" dirty="0" smtClean="0"/>
              <a:t> Margarín </a:t>
            </a:r>
            <a:r>
              <a:rPr lang="cs-CZ" sz="2400" dirty="0" smtClean="0"/>
              <a:t> nebo kvalitní rostlinný olej (občas máslo)</a:t>
            </a:r>
            <a:endParaRPr lang="cs-CZ" sz="2400" dirty="0" smtClean="0"/>
          </a:p>
          <a:p>
            <a:pPr marL="0" indent="0">
              <a:buFont typeface="Wingdings" pitchFamily="2" charset="2"/>
              <a:buChar char="§"/>
            </a:pPr>
            <a:r>
              <a:rPr lang="cs-CZ" sz="2400" dirty="0" smtClean="0"/>
              <a:t> Potravina s převahou kvalitních </a:t>
            </a:r>
            <a:r>
              <a:rPr lang="cs-CZ" sz="2400" dirty="0" smtClean="0"/>
              <a:t>bílkovin</a:t>
            </a:r>
            <a:endParaRPr lang="cs-CZ" sz="2400" dirty="0" smtClean="0"/>
          </a:p>
          <a:p>
            <a:pPr marL="0" indent="0">
              <a:buFont typeface="Wingdings" pitchFamily="2" charset="2"/>
              <a:buChar char="§"/>
            </a:pPr>
            <a:r>
              <a:rPr lang="cs-CZ" sz="2400" dirty="0" smtClean="0"/>
              <a:t> (Džem nebo med)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400" dirty="0" smtClean="0"/>
              <a:t> Zelenina nebo ovoce (zeleninový nebo ovocný džus).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400" dirty="0" smtClean="0"/>
              <a:t> Teplý nápoj </a:t>
            </a:r>
            <a:r>
              <a:rPr lang="cs-CZ" sz="2400" dirty="0" smtClean="0"/>
              <a:t>– u mléčných nápojů nutné kalkulovat </a:t>
            </a:r>
          </a:p>
          <a:p>
            <a:pPr marL="0" indent="0"/>
            <a:r>
              <a:rPr lang="cs-CZ" sz="2400" dirty="0" smtClean="0"/>
              <a:t> </a:t>
            </a:r>
            <a:r>
              <a:rPr lang="cs-CZ" sz="2400" dirty="0" smtClean="0"/>
              <a:t> </a:t>
            </a:r>
            <a:r>
              <a:rPr lang="cs-CZ" sz="2400" dirty="0" smtClean="0"/>
              <a:t> bílkoviny obsažené v mléku – pozor na náhražky mléka</a:t>
            </a:r>
            <a:endParaRPr lang="cs-CZ" sz="2400" dirty="0" smtClean="0"/>
          </a:p>
          <a:p>
            <a:pPr marL="0" indent="0">
              <a:buFont typeface="Wingdings" pitchFamily="2" charset="2"/>
              <a:buNone/>
            </a:pPr>
            <a:r>
              <a:rPr lang="cs-CZ" sz="2400" dirty="0" smtClean="0"/>
              <a:t>                         </a:t>
            </a:r>
            <a:endParaRPr lang="cs-CZ" sz="2200" dirty="0" smtClean="0"/>
          </a:p>
          <a:p>
            <a:pPr marL="0" indent="0">
              <a:buFont typeface="Wingdings" pitchFamily="2" charset="2"/>
              <a:buNone/>
            </a:pPr>
            <a:r>
              <a:rPr lang="cs-CZ" sz="2400" dirty="0" smtClean="0"/>
              <a:t>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8A0BF974-BB59-439C-951E-67156EF53961}" type="slidenum">
              <a:rPr lang="en-US" sz="800">
                <a:solidFill>
                  <a:srgbClr val="000000"/>
                </a:solidFill>
              </a:rPr>
              <a:pPr/>
              <a:t>26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 smtClean="0"/>
              <a:t>SNÍDANĚ – KONZERVATIVNÍ TERAPIE</a:t>
            </a:r>
          </a:p>
        </p:txBody>
      </p:sp>
      <p:graphicFrame>
        <p:nvGraphicFramePr>
          <p:cNvPr id="58372" name="Group 4"/>
          <p:cNvGraphicFramePr>
            <a:graphicFrameLocks noGrp="1"/>
          </p:cNvGraphicFramePr>
          <p:nvPr>
            <p:ph idx="1"/>
          </p:nvPr>
        </p:nvGraphicFramePr>
        <p:xfrm>
          <a:off x="611188" y="1560513"/>
          <a:ext cx="8208962" cy="4460096"/>
        </p:xfrm>
        <a:graphic>
          <a:graphicData uri="http://schemas.openxmlformats.org/drawingml/2006/table">
            <a:tbl>
              <a:tblPr/>
              <a:tblGrid>
                <a:gridCol w="2520950"/>
                <a:gridCol w="1511300"/>
                <a:gridCol w="1439862"/>
                <a:gridCol w="1368425"/>
                <a:gridCol w="136842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Lučina linie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 (džem)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Margarín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Chléb NB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Chléb běžný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6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Kapie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53DF7104-DFE0-4C53-B4D0-427967C8EB8A}" type="slidenum">
              <a:rPr lang="en-US" sz="800">
                <a:solidFill>
                  <a:srgbClr val="000000"/>
                </a:solidFill>
              </a:rPr>
              <a:pPr/>
              <a:t>27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 smtClean="0"/>
              <a:t>SNÍDANĚ – DIALYZAČNÍ LÉČBA</a:t>
            </a:r>
          </a:p>
        </p:txBody>
      </p:sp>
      <p:graphicFrame>
        <p:nvGraphicFramePr>
          <p:cNvPr id="70734" name="Group 78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7561262" cy="4321074"/>
        </p:xfrm>
        <a:graphic>
          <a:graphicData uri="http://schemas.openxmlformats.org/drawingml/2006/table">
            <a:tbl>
              <a:tblPr/>
              <a:tblGrid>
                <a:gridCol w="4032250"/>
                <a:gridCol w="1728787"/>
                <a:gridCol w="1800225"/>
              </a:tblGrid>
              <a:tr h="6168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83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Lučina linie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68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 (džem)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68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Margarín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83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Chléb běžný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68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Chléb celozrnný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68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Kapie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E88F172E-4BF3-4CBD-A5F2-84D43C5D5C1A}" type="slidenum">
              <a:rPr lang="en-US" sz="800">
                <a:solidFill>
                  <a:srgbClr val="000000"/>
                </a:solidFill>
              </a:rPr>
              <a:pPr/>
              <a:t>28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 smtClean="0"/>
              <a:t>SNÍDANĚ – NORMÁLNÍ FUNKCE ŠTĚPU</a:t>
            </a:r>
          </a:p>
        </p:txBody>
      </p:sp>
      <p:graphicFrame>
        <p:nvGraphicFramePr>
          <p:cNvPr id="80980" name="Group 84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8208962" cy="3241676"/>
        </p:xfrm>
        <a:graphic>
          <a:graphicData uri="http://schemas.openxmlformats.org/drawingml/2006/table">
            <a:tbl>
              <a:tblPr/>
              <a:tblGrid>
                <a:gridCol w="5472112"/>
                <a:gridCol w="273685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Lučina linie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Margarín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Chléb běžný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Kapie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56844079-A29D-466D-B43B-C21141826EE5}" type="slidenum">
              <a:rPr lang="en-US" sz="800">
                <a:solidFill>
                  <a:srgbClr val="000000"/>
                </a:solidFill>
              </a:rPr>
              <a:pPr/>
              <a:t>29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 smtClean="0"/>
              <a:t>PŘESNÍDÁVKA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cs-CZ" sz="2400" dirty="0" smtClean="0"/>
              <a:t> Pokud má snídaně dostatečné množství energie,</a:t>
            </a:r>
          </a:p>
          <a:p>
            <a:pPr marL="0" indent="0" algn="ctr">
              <a:buFontTx/>
              <a:buNone/>
              <a:defRPr/>
            </a:pPr>
            <a:r>
              <a:rPr lang="cs-CZ" sz="2400" dirty="0" smtClean="0"/>
              <a:t>  postačí na přesnídávku zařadit ovoce,</a:t>
            </a:r>
          </a:p>
          <a:p>
            <a:pPr marL="0" indent="0" algn="ctr">
              <a:buFontTx/>
              <a:buNone/>
              <a:defRPr/>
            </a:pPr>
            <a:r>
              <a:rPr lang="cs-CZ" sz="2400" dirty="0" smtClean="0"/>
              <a:t>              případně chléb nebo jiný pekárenský výrobek</a:t>
            </a:r>
          </a:p>
          <a:p>
            <a:pPr marL="0" indent="0">
              <a:buFontTx/>
              <a:buNone/>
              <a:defRPr/>
            </a:pPr>
            <a:r>
              <a:rPr lang="cs-CZ" sz="2400" dirty="0" smtClean="0"/>
              <a:t>                  </a:t>
            </a:r>
            <a:r>
              <a:rPr lang="cs-CZ" sz="2400" dirty="0" smtClean="0"/>
              <a:t>(</a:t>
            </a:r>
            <a:r>
              <a:rPr lang="cs-CZ" sz="2400" dirty="0" smtClean="0"/>
              <a:t>a margarín)</a:t>
            </a:r>
            <a:endParaRPr lang="cs-CZ" sz="2400" dirty="0" smtClean="0"/>
          </a:p>
          <a:p>
            <a:pPr marL="0" indent="0">
              <a:buFontTx/>
              <a:buNone/>
              <a:defRPr/>
            </a:pPr>
            <a:r>
              <a:rPr lang="cs-CZ" sz="2400" dirty="0" smtClean="0"/>
              <a:t>Když nemocný </a:t>
            </a:r>
            <a:r>
              <a:rPr lang="cs-CZ" sz="2400" dirty="0" smtClean="0"/>
              <a:t>snídá </a:t>
            </a:r>
            <a:r>
              <a:rPr lang="cs-CZ" sz="2400" dirty="0" smtClean="0"/>
              <a:t>tzv. „slabou“ snídani,  </a:t>
            </a:r>
          </a:p>
          <a:p>
            <a:pPr algn="ctr">
              <a:buFontTx/>
              <a:buNone/>
              <a:defRPr/>
            </a:pPr>
            <a:r>
              <a:rPr lang="cs-CZ" sz="2400" dirty="0" smtClean="0"/>
              <a:t>          je důležité</a:t>
            </a:r>
            <a:r>
              <a:rPr lang="cs-CZ" sz="2400" dirty="0" smtClean="0"/>
              <a:t> zařazení přesnídávky s vyšší biologickou a energetickou hodnotou</a:t>
            </a:r>
            <a:endParaRPr lang="cs-CZ" sz="2400" dirty="0" smtClean="0"/>
          </a:p>
          <a:p>
            <a:pPr algn="ctr">
              <a:buFontTx/>
              <a:buNone/>
              <a:defRPr/>
            </a:pPr>
            <a:r>
              <a:rPr lang="cs-CZ" sz="2400" dirty="0" smtClean="0"/>
              <a:t> 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AFCC0067-D1E8-4531-ABB0-BF7FD9BFD7D3}" type="slidenum">
              <a:rPr lang="en-US" sz="800">
                <a:solidFill>
                  <a:srgbClr val="000000"/>
                </a:solidFill>
              </a:rPr>
              <a:pPr/>
              <a:t>3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9113" y="274638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sz="3600" dirty="0" smtClean="0"/>
              <a:t>DOTAZNÍK  I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Font typeface="Wingdings" pitchFamily="2" charset="2"/>
              <a:buChar char="§"/>
            </a:pPr>
            <a:r>
              <a:rPr lang="cs-CZ" sz="2800" smtClean="0"/>
              <a:t> Choroby ovlivňující výživu pacienta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800" smtClean="0"/>
              <a:t> Medikace, užívání volně prodejných léků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800" smtClean="0"/>
              <a:t> Změny v tělesné hmotnosti pacienta 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800" smtClean="0"/>
              <a:t> Změny chuti k jídlu, vnímání chuti a vůně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800" smtClean="0"/>
              <a:t> Stav chrupu, případné orální infekce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800" smtClean="0"/>
              <a:t> Přítomnost pálení žáhy, nadýmání, průjmu, </a:t>
            </a:r>
          </a:p>
          <a:p>
            <a:pPr marL="0" indent="0">
              <a:buFontTx/>
              <a:buNone/>
            </a:pPr>
            <a:r>
              <a:rPr lang="cs-CZ" sz="2800" smtClean="0"/>
              <a:t>   zácpy, nauzey, zvracení</a:t>
            </a:r>
          </a:p>
          <a:p>
            <a:pPr marL="0" indent="0">
              <a:buFont typeface="Wingdings" pitchFamily="2" charset="2"/>
              <a:buChar char="§"/>
            </a:pPr>
            <a:endParaRPr lang="cs-CZ" sz="2400" smtClean="0"/>
          </a:p>
          <a:p>
            <a:pPr marL="0" indent="0">
              <a:buFontTx/>
              <a:buNone/>
            </a:pPr>
            <a:endParaRPr lang="cs-CZ" sz="2400" smtClean="0"/>
          </a:p>
          <a:p>
            <a:pPr marL="0" indent="0">
              <a:buFont typeface="Wingdings" pitchFamily="2" charset="2"/>
              <a:buChar char="§"/>
            </a:pPr>
            <a:endParaRPr lang="cs-CZ" sz="2100" smtClean="0"/>
          </a:p>
          <a:p>
            <a:pPr marL="0" indent="0">
              <a:buFont typeface="Wingdings" pitchFamily="2" charset="2"/>
              <a:buChar char="§"/>
            </a:pPr>
            <a:endParaRPr lang="cs-CZ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B47BDAA1-2243-4932-8A6F-0157C1F02EFB}" type="slidenum">
              <a:rPr lang="en-US" sz="800">
                <a:solidFill>
                  <a:srgbClr val="000000"/>
                </a:solidFill>
              </a:rPr>
              <a:pPr/>
              <a:t>30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 smtClean="0"/>
              <a:t>PŘESNÍDÁVKA – KONZERVATIVNÍ TERAPIE</a:t>
            </a:r>
          </a:p>
        </p:txBody>
      </p:sp>
      <p:graphicFrame>
        <p:nvGraphicFramePr>
          <p:cNvPr id="55424" name="Group 128"/>
          <p:cNvGraphicFramePr>
            <a:graphicFrameLocks noGrp="1"/>
          </p:cNvGraphicFramePr>
          <p:nvPr>
            <p:ph idx="1"/>
          </p:nvPr>
        </p:nvGraphicFramePr>
        <p:xfrm>
          <a:off x="612775" y="2565400"/>
          <a:ext cx="8208963" cy="2590800"/>
        </p:xfrm>
        <a:graphic>
          <a:graphicData uri="http://schemas.openxmlformats.org/drawingml/2006/table">
            <a:tbl>
              <a:tblPr/>
              <a:tblGrid>
                <a:gridCol w="2520950"/>
                <a:gridCol w="1511300"/>
                <a:gridCol w="1439863"/>
                <a:gridCol w="1368425"/>
                <a:gridCol w="136842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Mandarinka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 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Margarín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Chléb NB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B6977460-CA37-4480-83F2-19926DE4E394}" type="slidenum">
              <a:rPr lang="en-US" sz="800">
                <a:solidFill>
                  <a:srgbClr val="000000"/>
                </a:solidFill>
              </a:rPr>
              <a:pPr/>
              <a:t>31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 smtClean="0"/>
              <a:t>PŘESNÍDÁVKA – DIALYZAČNÍ LÉČBA</a:t>
            </a:r>
          </a:p>
        </p:txBody>
      </p:sp>
      <p:graphicFrame>
        <p:nvGraphicFramePr>
          <p:cNvPr id="71728" name="Group 48"/>
          <p:cNvGraphicFramePr>
            <a:graphicFrameLocks noGrp="1"/>
          </p:cNvGraphicFramePr>
          <p:nvPr>
            <p:ph idx="1"/>
          </p:nvPr>
        </p:nvGraphicFramePr>
        <p:xfrm>
          <a:off x="612775" y="2565400"/>
          <a:ext cx="7991475" cy="1295400"/>
        </p:xfrm>
        <a:graphic>
          <a:graphicData uri="http://schemas.openxmlformats.org/drawingml/2006/table">
            <a:tbl>
              <a:tblPr/>
              <a:tblGrid>
                <a:gridCol w="4032250"/>
                <a:gridCol w="2159000"/>
                <a:gridCol w="180022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Mandarinka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5FE7E1F9-0453-49E3-B654-06929149F086}" type="slidenum">
              <a:rPr lang="en-US" sz="800">
                <a:solidFill>
                  <a:srgbClr val="000000"/>
                </a:solidFill>
              </a:rPr>
              <a:pPr/>
              <a:t>32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 smtClean="0"/>
              <a:t>PŘESNÍDÁVKA – NORMÁLNÍ FUNKCE ŠTĚPU</a:t>
            </a:r>
          </a:p>
        </p:txBody>
      </p:sp>
      <p:graphicFrame>
        <p:nvGraphicFramePr>
          <p:cNvPr id="81941" name="Group 21"/>
          <p:cNvGraphicFramePr>
            <a:graphicFrameLocks noGrp="1"/>
          </p:cNvGraphicFramePr>
          <p:nvPr>
            <p:ph idx="1"/>
          </p:nvPr>
        </p:nvGraphicFramePr>
        <p:xfrm>
          <a:off x="612775" y="2565400"/>
          <a:ext cx="7991475" cy="1295400"/>
        </p:xfrm>
        <a:graphic>
          <a:graphicData uri="http://schemas.openxmlformats.org/drawingml/2006/table">
            <a:tbl>
              <a:tblPr/>
              <a:tblGrid>
                <a:gridCol w="5688013"/>
                <a:gridCol w="2303462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Mandarinka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01054C27-9903-4269-8CB3-334D613C31DC}" type="slidenum">
              <a:rPr lang="en-US" sz="800">
                <a:solidFill>
                  <a:srgbClr val="000000"/>
                </a:solidFill>
              </a:rPr>
              <a:pPr/>
              <a:t>33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sz="3600" b="1" dirty="0" smtClean="0"/>
              <a:t>OBĚD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cs-CZ" sz="2400" b="1" dirty="0" smtClean="0"/>
              <a:t>Vhodná kombinace: 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400" dirty="0" smtClean="0"/>
              <a:t>  Polévka (u HD většinou nezařazujeme)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400" dirty="0" smtClean="0"/>
              <a:t>  Potravina s převahou </a:t>
            </a:r>
            <a:r>
              <a:rPr lang="cs-CZ" sz="2400" dirty="0" smtClean="0"/>
              <a:t>kvalitních </a:t>
            </a:r>
            <a:r>
              <a:rPr lang="cs-CZ" sz="2400" dirty="0" smtClean="0"/>
              <a:t>bílkovin.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400" dirty="0" smtClean="0"/>
              <a:t>  </a:t>
            </a:r>
            <a:r>
              <a:rPr lang="cs-CZ" sz="2400" dirty="0" smtClean="0"/>
              <a:t>Rostlinný tuk (olej nebo margarín)</a:t>
            </a:r>
            <a:endParaRPr lang="cs-CZ" sz="2400" dirty="0" smtClean="0"/>
          </a:p>
          <a:p>
            <a:pPr marL="0" indent="0">
              <a:buFont typeface="Wingdings" pitchFamily="2" charset="2"/>
              <a:buChar char="§"/>
            </a:pPr>
            <a:r>
              <a:rPr lang="cs-CZ" sz="2400" dirty="0" smtClean="0"/>
              <a:t>  </a:t>
            </a:r>
            <a:r>
              <a:rPr lang="cs-CZ" sz="2400" dirty="0" smtClean="0"/>
              <a:t>Zahušťování pokrmů není nutné, případně tak, </a:t>
            </a:r>
          </a:p>
          <a:p>
            <a:pPr marL="0" indent="0"/>
            <a:r>
              <a:rPr lang="cs-CZ" sz="2400" dirty="0" smtClean="0"/>
              <a:t> </a:t>
            </a:r>
            <a:r>
              <a:rPr lang="cs-CZ" sz="2400" dirty="0" smtClean="0"/>
              <a:t>  </a:t>
            </a:r>
            <a:r>
              <a:rPr lang="cs-CZ" sz="2400" dirty="0" smtClean="0"/>
              <a:t>aby nebyla narušena chuť  pokrmu</a:t>
            </a:r>
            <a:endParaRPr lang="cs-CZ" sz="2400" dirty="0" smtClean="0"/>
          </a:p>
          <a:p>
            <a:pPr marL="0" indent="0">
              <a:buFont typeface="Wingdings" pitchFamily="2" charset="2"/>
              <a:buChar char="§"/>
            </a:pPr>
            <a:r>
              <a:rPr lang="cs-CZ" sz="2400" dirty="0" smtClean="0"/>
              <a:t>  Zelenina nebo ovoce.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400" dirty="0" smtClean="0"/>
              <a:t>  Příloha – </a:t>
            </a:r>
            <a:r>
              <a:rPr lang="cs-CZ" sz="2400" dirty="0" smtClean="0"/>
              <a:t>rýže</a:t>
            </a:r>
            <a:r>
              <a:rPr lang="cs-CZ" sz="2400" dirty="0" smtClean="0"/>
              <a:t>, </a:t>
            </a:r>
            <a:r>
              <a:rPr lang="cs-CZ" sz="2400" dirty="0" smtClean="0"/>
              <a:t>těstoviny, brambory, v případě potřeby</a:t>
            </a:r>
          </a:p>
          <a:p>
            <a:pPr marL="0" indent="0"/>
            <a:r>
              <a:rPr lang="cs-CZ" sz="2400" dirty="0" smtClean="0"/>
              <a:t> </a:t>
            </a:r>
            <a:r>
              <a:rPr lang="cs-CZ" sz="2400" dirty="0" smtClean="0"/>
              <a:t> </a:t>
            </a:r>
            <a:r>
              <a:rPr lang="cs-CZ" sz="2400" dirty="0" smtClean="0"/>
              <a:t>  speciální přílohy  </a:t>
            </a:r>
            <a:r>
              <a:rPr lang="cs-CZ" sz="2400" dirty="0" smtClean="0"/>
              <a:t>apod.</a:t>
            </a:r>
          </a:p>
          <a:p>
            <a:pPr marL="0" indent="0">
              <a:buFont typeface="Wingdings" pitchFamily="2" charset="2"/>
              <a:buNone/>
            </a:pPr>
            <a:r>
              <a:rPr lang="cs-CZ" sz="2400" dirty="0" smtClean="0"/>
              <a:t>               </a:t>
            </a:r>
            <a:r>
              <a:rPr lang="cs-CZ" sz="2400" dirty="0" smtClean="0"/>
              <a:t>  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CD945890-A1F0-40A3-9E44-B6B817FDB5F7}" type="slidenum">
              <a:rPr lang="en-US" sz="800">
                <a:solidFill>
                  <a:srgbClr val="000000"/>
                </a:solidFill>
              </a:rPr>
              <a:pPr/>
              <a:t>34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 smtClean="0"/>
              <a:t>OBĚD (polévka) 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KONZERVATIVNÍ </a:t>
            </a:r>
            <a:r>
              <a:rPr lang="cs-CZ" sz="2800" b="1" dirty="0" smtClean="0"/>
              <a:t>TERAPIE </a:t>
            </a:r>
          </a:p>
        </p:txBody>
      </p:sp>
      <p:graphicFrame>
        <p:nvGraphicFramePr>
          <p:cNvPr id="59455" name="Group 63"/>
          <p:cNvGraphicFramePr>
            <a:graphicFrameLocks noGrp="1"/>
          </p:cNvGraphicFramePr>
          <p:nvPr>
            <p:ph idx="1"/>
          </p:nvPr>
        </p:nvGraphicFramePr>
        <p:xfrm>
          <a:off x="611188" y="1633538"/>
          <a:ext cx="8208962" cy="4460096"/>
        </p:xfrm>
        <a:graphic>
          <a:graphicData uri="http://schemas.openxmlformats.org/drawingml/2006/table">
            <a:tbl>
              <a:tblPr/>
              <a:tblGrid>
                <a:gridCol w="2520950"/>
                <a:gridCol w="1511300"/>
                <a:gridCol w="1439862"/>
                <a:gridCol w="1368425"/>
                <a:gridCol w="136842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Zelenina polévková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Bílek vaječný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Olej rostlinný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Petrželka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Voda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707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Dieta 28 g bílkovin = bez polévky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5ACDC5C7-18E9-4BFB-919C-DE7CA35128D9}" type="slidenum">
              <a:rPr lang="en-US" sz="800">
                <a:solidFill>
                  <a:srgbClr val="000000"/>
                </a:solidFill>
              </a:rPr>
              <a:pPr/>
              <a:t>35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 smtClean="0"/>
              <a:t>OBĚD (hlavní </a:t>
            </a:r>
            <a:r>
              <a:rPr lang="cs-CZ" sz="2800" b="1" dirty="0" smtClean="0"/>
              <a:t>pokrm) </a:t>
            </a:r>
            <a:br>
              <a:rPr lang="cs-CZ" sz="2800" b="1" dirty="0" smtClean="0"/>
            </a:br>
            <a:r>
              <a:rPr lang="cs-CZ" sz="2800" b="1" dirty="0" smtClean="0"/>
              <a:t>KONZERVATIVNÍ </a:t>
            </a:r>
            <a:r>
              <a:rPr lang="cs-CZ" sz="2800" b="1" dirty="0" smtClean="0"/>
              <a:t>TERAPIE</a:t>
            </a:r>
          </a:p>
        </p:txBody>
      </p:sp>
      <p:graphicFrame>
        <p:nvGraphicFramePr>
          <p:cNvPr id="61498" name="Group 58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8208962" cy="3889376"/>
        </p:xfrm>
        <a:graphic>
          <a:graphicData uri="http://schemas.openxmlformats.org/drawingml/2006/table">
            <a:tbl>
              <a:tblPr/>
              <a:tblGrid>
                <a:gridCol w="2520950"/>
                <a:gridCol w="1511300"/>
                <a:gridCol w="1439862"/>
                <a:gridCol w="1368425"/>
                <a:gridCol w="136842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Maso krůtí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Olej rostlinný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Cibule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Zelí kysané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Mouka  hladká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41DF2C56-3A28-4338-9308-CF3EA668B290}" type="slidenum">
              <a:rPr lang="en-US" sz="800">
                <a:solidFill>
                  <a:srgbClr val="000000"/>
                </a:solidFill>
              </a:rPr>
              <a:pPr/>
              <a:t>36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 smtClean="0"/>
              <a:t>OBĚD (příloha) 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KONZERVATIVNÍ </a:t>
            </a:r>
            <a:r>
              <a:rPr lang="cs-CZ" sz="2800" b="1" dirty="0" smtClean="0"/>
              <a:t>TERAPIE</a:t>
            </a:r>
          </a:p>
        </p:txBody>
      </p:sp>
      <p:graphicFrame>
        <p:nvGraphicFramePr>
          <p:cNvPr id="62520" name="Group 56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8208962" cy="3889376"/>
        </p:xfrm>
        <a:graphic>
          <a:graphicData uri="http://schemas.openxmlformats.org/drawingml/2006/table">
            <a:tbl>
              <a:tblPr/>
              <a:tblGrid>
                <a:gridCol w="2520950"/>
                <a:gridCol w="1511300"/>
                <a:gridCol w="1439862"/>
                <a:gridCol w="1368425"/>
                <a:gridCol w="136842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Mouka NB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Mouka hrubá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Mléko </a:t>
                      </a: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polotučné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Vejce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Margarín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32C711A1-571A-4049-B100-C444C78E72C0}" type="slidenum">
              <a:rPr lang="en-US" sz="800">
                <a:solidFill>
                  <a:srgbClr val="000000"/>
                </a:solidFill>
              </a:rPr>
              <a:pPr/>
              <a:t>37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 smtClean="0"/>
              <a:t>OBĚD (polévka) 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DIALYZAČNÍ </a:t>
            </a:r>
            <a:r>
              <a:rPr lang="cs-CZ" sz="2800" b="1" dirty="0" smtClean="0"/>
              <a:t>LÉČBA </a:t>
            </a:r>
          </a:p>
        </p:txBody>
      </p:sp>
      <p:graphicFrame>
        <p:nvGraphicFramePr>
          <p:cNvPr id="72794" name="Group 90"/>
          <p:cNvGraphicFramePr>
            <a:graphicFrameLocks noGrp="1"/>
          </p:cNvGraphicFramePr>
          <p:nvPr>
            <p:ph idx="1"/>
          </p:nvPr>
        </p:nvGraphicFramePr>
        <p:xfrm>
          <a:off x="611188" y="1560513"/>
          <a:ext cx="7848600" cy="4460096"/>
        </p:xfrm>
        <a:graphic>
          <a:graphicData uri="http://schemas.openxmlformats.org/drawingml/2006/table">
            <a:tbl>
              <a:tblPr/>
              <a:tblGrid>
                <a:gridCol w="4032250"/>
                <a:gridCol w="1944687"/>
                <a:gridCol w="1871663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Zelenina polévková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Bílek vaječný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Olej rostlinný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Petrželka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Voda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699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Dieta </a:t>
                      </a: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při HD = </a:t>
                      </a: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bez polévky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3ADF6F8D-CB52-4A36-896D-76B6D2CDFE74}" type="slidenum">
              <a:rPr lang="en-US" sz="800">
                <a:solidFill>
                  <a:srgbClr val="000000"/>
                </a:solidFill>
              </a:rPr>
              <a:pPr/>
              <a:t>38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 smtClean="0"/>
              <a:t>OBĚD (hlavní </a:t>
            </a:r>
            <a:r>
              <a:rPr lang="cs-CZ" sz="2800" b="1" dirty="0" smtClean="0"/>
              <a:t>pokrm) </a:t>
            </a:r>
            <a:br>
              <a:rPr lang="cs-CZ" sz="2800" b="1" dirty="0" smtClean="0"/>
            </a:br>
            <a:r>
              <a:rPr lang="cs-CZ" sz="2800" b="1" dirty="0" smtClean="0"/>
              <a:t>DIALYZAČNÍ </a:t>
            </a:r>
            <a:r>
              <a:rPr lang="cs-CZ" sz="2800" b="1" dirty="0" smtClean="0"/>
              <a:t>LÉČBA</a:t>
            </a:r>
          </a:p>
        </p:txBody>
      </p:sp>
      <p:graphicFrame>
        <p:nvGraphicFramePr>
          <p:cNvPr id="73789" name="Group 61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8064500" cy="3889376"/>
        </p:xfrm>
        <a:graphic>
          <a:graphicData uri="http://schemas.openxmlformats.org/drawingml/2006/table">
            <a:tbl>
              <a:tblPr/>
              <a:tblGrid>
                <a:gridCol w="4032250"/>
                <a:gridCol w="2016125"/>
                <a:gridCol w="201612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HD</a:t>
                      </a:r>
                      <a:endParaRPr kumimoji="0" lang="cs-CZ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PD</a:t>
                      </a:r>
                      <a:endParaRPr kumimoji="0" lang="cs-CZ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Maso krůtí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Olej rostlinný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Cibule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Zelí kysané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Mouka  hladká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35E4DDDD-17FE-4631-8C77-3F1AF33A79C6}" type="slidenum">
              <a:rPr lang="en-US" sz="800">
                <a:solidFill>
                  <a:srgbClr val="000000"/>
                </a:solidFill>
              </a:rPr>
              <a:pPr/>
              <a:t>39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 smtClean="0"/>
              <a:t>OBĚD (příloha) 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DIALYZAČNÍ </a:t>
            </a:r>
            <a:r>
              <a:rPr lang="cs-CZ" sz="2800" b="1" dirty="0" smtClean="0"/>
              <a:t>LÉČBA</a:t>
            </a:r>
          </a:p>
        </p:txBody>
      </p:sp>
      <p:graphicFrame>
        <p:nvGraphicFramePr>
          <p:cNvPr id="74824" name="Group 72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7920037" cy="3240088"/>
        </p:xfrm>
        <a:graphic>
          <a:graphicData uri="http://schemas.openxmlformats.org/drawingml/2006/table">
            <a:tbl>
              <a:tblPr/>
              <a:tblGrid>
                <a:gridCol w="4032250"/>
                <a:gridCol w="2016125"/>
                <a:gridCol w="1871662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Mouka hrubá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 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Mléko polotučné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Vejce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Margarín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A52ABEEE-A9EC-40D3-BCF8-BA965BFB92EB}" type="slidenum">
              <a:rPr lang="en-US" sz="800">
                <a:solidFill>
                  <a:srgbClr val="000000"/>
                </a:solidFill>
              </a:rPr>
              <a:pPr/>
              <a:t>4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cs-CZ" sz="3600" dirty="0" smtClean="0"/>
              <a:t>DOTAZNÍK  II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Font typeface="Wingdings" pitchFamily="2" charset="2"/>
              <a:buChar char="§"/>
            </a:pPr>
            <a:r>
              <a:rPr lang="cs-CZ" sz="2800" smtClean="0"/>
              <a:t> Dodržování dietního režimu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800" smtClean="0"/>
              <a:t> Potravinové alergie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800" smtClean="0"/>
              <a:t> Tolerance potravin a pokrmů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800" smtClean="0"/>
              <a:t> Alternativní způsoby stravování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800" smtClean="0"/>
              <a:t> Dosavadní stravovací zvyklosti 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800" smtClean="0"/>
              <a:t> Sociální podmínky </a:t>
            </a:r>
          </a:p>
          <a:p>
            <a:pPr marL="0" indent="0">
              <a:buFont typeface="Wingdings" pitchFamily="2" charset="2"/>
              <a:buChar char="§"/>
            </a:pPr>
            <a:endParaRPr lang="cs-CZ" sz="2400" smtClean="0"/>
          </a:p>
          <a:p>
            <a:pPr marL="0" indent="0">
              <a:buFontTx/>
              <a:buNone/>
            </a:pPr>
            <a:endParaRPr lang="cs-CZ" sz="2400" smtClean="0"/>
          </a:p>
          <a:p>
            <a:pPr marL="0" indent="0">
              <a:buFont typeface="Wingdings" pitchFamily="2" charset="2"/>
              <a:buChar char="§"/>
            </a:pPr>
            <a:endParaRPr lang="cs-CZ" sz="2100" smtClean="0"/>
          </a:p>
          <a:p>
            <a:pPr marL="0" indent="0">
              <a:buFont typeface="Wingdings" pitchFamily="2" charset="2"/>
              <a:buChar char="§"/>
            </a:pPr>
            <a:endParaRPr lang="cs-CZ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C03E048B-2B79-4861-8FBF-E15418C02F2D}" type="slidenum">
              <a:rPr lang="en-US" sz="800">
                <a:solidFill>
                  <a:srgbClr val="000000"/>
                </a:solidFill>
              </a:rPr>
              <a:pPr/>
              <a:t>40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 smtClean="0"/>
              <a:t>OBĚD (polévka) 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dirty="0" smtClean="0"/>
              <a:t>TX - </a:t>
            </a:r>
            <a:r>
              <a:rPr lang="cs-CZ" sz="2800" b="1" dirty="0" smtClean="0"/>
              <a:t>NORMÁLNÍ </a:t>
            </a:r>
            <a:r>
              <a:rPr lang="cs-CZ" sz="2800" b="1" dirty="0" smtClean="0"/>
              <a:t>FUNKCE ŠTĚPU </a:t>
            </a:r>
          </a:p>
        </p:txBody>
      </p:sp>
      <p:graphicFrame>
        <p:nvGraphicFramePr>
          <p:cNvPr id="83014" name="Group 70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8064500" cy="3889376"/>
        </p:xfrm>
        <a:graphic>
          <a:graphicData uri="http://schemas.openxmlformats.org/drawingml/2006/table">
            <a:tbl>
              <a:tblPr/>
              <a:tblGrid>
                <a:gridCol w="5329237"/>
                <a:gridCol w="2735263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Zelenina polévková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Bílek vaječný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Olej rostlinný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Petrželka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Voda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856F61FB-D495-4C48-97A6-D87ACB182E54}" type="slidenum">
              <a:rPr lang="en-US" sz="800">
                <a:solidFill>
                  <a:srgbClr val="000000"/>
                </a:solidFill>
              </a:rPr>
              <a:pPr/>
              <a:t>41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400" b="1" dirty="0" smtClean="0"/>
              <a:t>OBĚD (hlavní </a:t>
            </a:r>
            <a:r>
              <a:rPr lang="cs-CZ" sz="2400" b="1" dirty="0" smtClean="0"/>
              <a:t>pokrm) </a:t>
            </a:r>
            <a:br>
              <a:rPr lang="cs-CZ" sz="2400" b="1" dirty="0" smtClean="0"/>
            </a:br>
            <a:r>
              <a:rPr lang="cs-CZ" sz="2800" b="1" dirty="0" smtClean="0"/>
              <a:t>TX– </a:t>
            </a:r>
            <a:r>
              <a:rPr lang="cs-CZ" sz="2800" b="1" dirty="0" smtClean="0"/>
              <a:t>NORMÁLNÍ FUNKCE ŠTĚPU</a:t>
            </a:r>
          </a:p>
        </p:txBody>
      </p:sp>
      <p:graphicFrame>
        <p:nvGraphicFramePr>
          <p:cNvPr id="84042" name="Group 74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8208962" cy="3889376"/>
        </p:xfrm>
        <a:graphic>
          <a:graphicData uri="http://schemas.openxmlformats.org/drawingml/2006/table">
            <a:tbl>
              <a:tblPr/>
              <a:tblGrid>
                <a:gridCol w="5472112"/>
                <a:gridCol w="273685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Maso krůtí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Olej rostlinný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Cibule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Zelí kysané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Mouka  hladká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79E1BD52-0123-4BE0-9060-4043F2836CE3}" type="slidenum">
              <a:rPr lang="en-US" sz="800">
                <a:solidFill>
                  <a:srgbClr val="000000"/>
                </a:solidFill>
              </a:rPr>
              <a:pPr/>
              <a:t>42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 smtClean="0"/>
              <a:t>OBĚD (příloha) 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dirty="0" smtClean="0"/>
              <a:t>TX</a:t>
            </a:r>
            <a:r>
              <a:rPr lang="cs-CZ" sz="2800" b="1" dirty="0" smtClean="0"/>
              <a:t>– </a:t>
            </a:r>
            <a:r>
              <a:rPr lang="cs-CZ" sz="2800" b="1" dirty="0" smtClean="0"/>
              <a:t>NORMÁLNÍ FUNKCE ŠTĚPU</a:t>
            </a:r>
          </a:p>
        </p:txBody>
      </p:sp>
      <p:graphicFrame>
        <p:nvGraphicFramePr>
          <p:cNvPr id="85064" name="Group 72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8208962" cy="3240088"/>
        </p:xfrm>
        <a:graphic>
          <a:graphicData uri="http://schemas.openxmlformats.org/drawingml/2006/table">
            <a:tbl>
              <a:tblPr/>
              <a:tblGrid>
                <a:gridCol w="5472112"/>
                <a:gridCol w="273685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Mouka hrubá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Mléko polotučné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Vejce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Margarín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E77ABAB6-D7CD-44C3-97FA-502F7902AC4B}" type="slidenum">
              <a:rPr lang="en-US" sz="800">
                <a:solidFill>
                  <a:srgbClr val="000000"/>
                </a:solidFill>
              </a:rPr>
              <a:pPr/>
              <a:t>43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cs-CZ" sz="3600" b="1" dirty="0" smtClean="0"/>
              <a:t>SVAČINA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marL="0" indent="0"/>
            <a:r>
              <a:rPr lang="cs-CZ" sz="2400" dirty="0" smtClean="0"/>
              <a:t> </a:t>
            </a:r>
            <a:r>
              <a:rPr lang="cs-CZ" sz="2400" dirty="0" smtClean="0"/>
              <a:t> Zařazení </a:t>
            </a:r>
            <a:r>
              <a:rPr lang="cs-CZ" sz="2400" dirty="0" smtClean="0"/>
              <a:t>svačiny je velice důležité z důvodu dlouhé pauzy</a:t>
            </a:r>
          </a:p>
          <a:p>
            <a:pPr marL="0" indent="0">
              <a:buFontTx/>
              <a:buNone/>
            </a:pPr>
            <a:r>
              <a:rPr lang="cs-CZ" sz="2400" dirty="0" smtClean="0"/>
              <a:t>  mezi obědem a večeří, je tak lépe rozložen příjem energie</a:t>
            </a:r>
          </a:p>
          <a:p>
            <a:pPr marL="0" indent="0">
              <a:buFontTx/>
              <a:buNone/>
            </a:pPr>
            <a:r>
              <a:rPr lang="cs-CZ" sz="2400" dirty="0" smtClean="0"/>
              <a:t>VHODNÁ SESTAVA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cs-CZ" sz="2400" dirty="0" smtClean="0"/>
              <a:t>	Mléčný zakysaný výrobek,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cs-CZ" sz="2400" dirty="0" smtClean="0"/>
              <a:t>  	(pokud byl zařazen  na snídani či přesnídávku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cs-CZ" sz="2400" dirty="0" smtClean="0"/>
              <a:t>            jiná potravina s převahou kvalitních bílkovin)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cs-CZ" sz="2400" dirty="0" smtClean="0"/>
              <a:t>	</a:t>
            </a:r>
            <a:r>
              <a:rPr lang="cs-CZ" sz="2400" dirty="0" smtClean="0"/>
              <a:t> Chléb </a:t>
            </a:r>
            <a:r>
              <a:rPr lang="cs-CZ" sz="2400" dirty="0" smtClean="0"/>
              <a:t>nebo jiný pekárenský výrobek,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cs-CZ" sz="2400" dirty="0" smtClean="0"/>
              <a:t>   	</a:t>
            </a:r>
            <a:r>
              <a:rPr lang="cs-CZ" sz="2400" dirty="0" smtClean="0"/>
              <a:t> v </a:t>
            </a:r>
            <a:r>
              <a:rPr lang="cs-CZ" sz="2400" dirty="0" smtClean="0"/>
              <a:t>případě potřeby speciální pečivo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cs-CZ" sz="2400" dirty="0" smtClean="0"/>
              <a:t>	</a:t>
            </a:r>
            <a:r>
              <a:rPr lang="cs-CZ" sz="2400" dirty="0" smtClean="0"/>
              <a:t>(margarín nebo rostlinný olej, občas i </a:t>
            </a:r>
            <a:r>
              <a:rPr lang="cs-CZ" sz="2400" dirty="0" smtClean="0"/>
              <a:t>máslo)</a:t>
            </a:r>
          </a:p>
          <a:p>
            <a:pPr marL="0" indent="0">
              <a:buFontTx/>
              <a:buNone/>
            </a:pPr>
            <a:r>
              <a:rPr lang="cs-CZ" sz="2400" dirty="0" smtClean="0"/>
              <a:t>	Zelenina (ovoce) </a:t>
            </a:r>
          </a:p>
          <a:p>
            <a:pPr marL="0" indent="0">
              <a:buFontTx/>
              <a:buNone/>
            </a:pPr>
            <a:r>
              <a:rPr lang="cs-CZ" sz="24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D1D41544-9E0F-482E-AFEC-4AC957BA1DE6}" type="slidenum">
              <a:rPr lang="en-US" sz="800">
                <a:solidFill>
                  <a:srgbClr val="000000"/>
                </a:solidFill>
              </a:rPr>
              <a:pPr/>
              <a:t>44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765175"/>
            <a:ext cx="8208963" cy="706438"/>
          </a:xfrm>
        </p:spPr>
        <p:txBody>
          <a:bodyPr/>
          <a:lstStyle/>
          <a:p>
            <a:pPr algn="ctr" eaLnBrk="1" hangingPunct="1"/>
            <a:r>
              <a:rPr lang="cs-CZ" sz="2800" b="1" dirty="0" smtClean="0"/>
              <a:t>SVAČINA – </a:t>
            </a:r>
            <a:r>
              <a:rPr lang="cs-CZ" sz="2800" b="1" dirty="0" smtClean="0"/>
              <a:t>KONZERVATIVNÍ TERAPIE</a:t>
            </a:r>
          </a:p>
        </p:txBody>
      </p:sp>
      <p:graphicFrame>
        <p:nvGraphicFramePr>
          <p:cNvPr id="60467" name="Group 51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8138170" cy="3886200"/>
        </p:xfrm>
        <a:graphic>
          <a:graphicData uri="http://schemas.openxmlformats.org/drawingml/2006/table">
            <a:tbl>
              <a:tblPr/>
              <a:tblGrid>
                <a:gridCol w="2450157"/>
                <a:gridCol w="1511300"/>
                <a:gridCol w="1439863"/>
                <a:gridCol w="1368425"/>
                <a:gridCol w="136842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Kefír </a:t>
                      </a:r>
                      <a:r>
                        <a:rPr kumimoji="0" lang="cs-CZ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polotučný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Margarín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Pečivo NB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Chléb křehký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Rajčata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EF86704D-3D8C-4C41-AFD5-07D35A8DFCED}" type="slidenum">
              <a:rPr lang="en-US" sz="800">
                <a:solidFill>
                  <a:srgbClr val="000000"/>
                </a:solidFill>
              </a:rPr>
              <a:pPr/>
              <a:t>45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765175"/>
            <a:ext cx="8208963" cy="706438"/>
          </a:xfrm>
        </p:spPr>
        <p:txBody>
          <a:bodyPr/>
          <a:lstStyle/>
          <a:p>
            <a:pPr algn="ctr" eaLnBrk="1" hangingPunct="1"/>
            <a:r>
              <a:rPr lang="cs-CZ" sz="2800" b="1" dirty="0" smtClean="0"/>
              <a:t>SVAČINA – DIALYZAČNÍ LÉČBA</a:t>
            </a:r>
          </a:p>
        </p:txBody>
      </p:sp>
      <p:graphicFrame>
        <p:nvGraphicFramePr>
          <p:cNvPr id="75831" name="Group 55"/>
          <p:cNvGraphicFramePr>
            <a:graphicFrameLocks noGrp="1"/>
          </p:cNvGraphicFramePr>
          <p:nvPr>
            <p:ph idx="1"/>
          </p:nvPr>
        </p:nvGraphicFramePr>
        <p:xfrm>
          <a:off x="827088" y="1700213"/>
          <a:ext cx="7488311" cy="4147662"/>
        </p:xfrm>
        <a:graphic>
          <a:graphicData uri="http://schemas.openxmlformats.org/drawingml/2006/table">
            <a:tbl>
              <a:tblPr/>
              <a:tblGrid>
                <a:gridCol w="3886694"/>
                <a:gridCol w="1835080"/>
                <a:gridCol w="1766537"/>
              </a:tblGrid>
              <a:tr h="6912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12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Kefír polotučný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12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Margarín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12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Pečivo  běžné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12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Pečivo celozrnné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12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Rajčata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CB528795-A590-414C-9108-D38BD36762B0}" type="slidenum">
              <a:rPr lang="en-US" sz="800">
                <a:solidFill>
                  <a:srgbClr val="000000"/>
                </a:solidFill>
              </a:rPr>
              <a:pPr/>
              <a:t>46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765175"/>
            <a:ext cx="8208963" cy="706438"/>
          </a:xfrm>
        </p:spPr>
        <p:txBody>
          <a:bodyPr/>
          <a:lstStyle/>
          <a:p>
            <a:pPr algn="ctr" eaLnBrk="1" hangingPunct="1"/>
            <a:r>
              <a:rPr lang="cs-CZ" sz="2800" b="1" dirty="0" smtClean="0"/>
              <a:t>SVAČINA </a:t>
            </a:r>
            <a:r>
              <a:rPr lang="cs-CZ" sz="2800" b="1" dirty="0" smtClean="0"/>
              <a:t> TX – </a:t>
            </a:r>
            <a:r>
              <a:rPr lang="cs-CZ" sz="2800" b="1" dirty="0" smtClean="0"/>
              <a:t>NORMÁLNÍ FUNKCE ŠTĚPU</a:t>
            </a:r>
          </a:p>
        </p:txBody>
      </p:sp>
      <p:graphicFrame>
        <p:nvGraphicFramePr>
          <p:cNvPr id="86079" name="Group 63"/>
          <p:cNvGraphicFramePr>
            <a:graphicFrameLocks noGrp="1"/>
          </p:cNvGraphicFramePr>
          <p:nvPr>
            <p:ph idx="1"/>
          </p:nvPr>
        </p:nvGraphicFramePr>
        <p:xfrm>
          <a:off x="684213" y="2565400"/>
          <a:ext cx="8137525" cy="2590800"/>
        </p:xfrm>
        <a:graphic>
          <a:graphicData uri="http://schemas.openxmlformats.org/drawingml/2006/table">
            <a:tbl>
              <a:tblPr/>
              <a:tblGrid>
                <a:gridCol w="5400675"/>
                <a:gridCol w="273685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</a:t>
                      </a:r>
                      <a:endParaRPr kumimoji="0" lang="cs-CZ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Kefír polotučný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Chléb křehký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Rajčat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FBF1F78B-0752-4410-B102-AC89725200BE}" type="slidenum">
              <a:rPr lang="en-US" sz="800">
                <a:solidFill>
                  <a:srgbClr val="000000"/>
                </a:solidFill>
              </a:rPr>
              <a:pPr/>
              <a:t>47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cs-CZ" sz="3600" b="1" dirty="0" smtClean="0"/>
              <a:t>VEČEŘE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Font typeface="Wingdings" pitchFamily="2" charset="2"/>
              <a:buChar char="§"/>
            </a:pPr>
            <a:r>
              <a:rPr lang="cs-CZ" sz="2800" dirty="0" smtClean="0"/>
              <a:t> Teplá 	</a:t>
            </a:r>
            <a:endParaRPr lang="cs-CZ" sz="2800" dirty="0" smtClean="0"/>
          </a:p>
          <a:p>
            <a:pPr marL="0" indent="0"/>
            <a:r>
              <a:rPr lang="cs-CZ" sz="2800" dirty="0" smtClean="0"/>
              <a:t> </a:t>
            </a:r>
            <a:r>
              <a:rPr lang="cs-CZ" sz="2800" dirty="0" smtClean="0"/>
              <a:t>  </a:t>
            </a:r>
            <a:r>
              <a:rPr lang="cs-CZ" sz="2800" dirty="0" smtClean="0"/>
              <a:t>jako </a:t>
            </a:r>
            <a:r>
              <a:rPr lang="cs-CZ" sz="2800" dirty="0" smtClean="0"/>
              <a:t>oběd bez polévky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800" dirty="0" smtClean="0"/>
              <a:t> </a:t>
            </a:r>
            <a:r>
              <a:rPr lang="cs-CZ" sz="2800" dirty="0" err="1" smtClean="0"/>
              <a:t>Poloteplá</a:t>
            </a:r>
            <a:r>
              <a:rPr lang="cs-CZ" sz="2800" dirty="0" smtClean="0"/>
              <a:t> </a:t>
            </a:r>
            <a:endParaRPr lang="cs-CZ" sz="2800" dirty="0" smtClean="0"/>
          </a:p>
          <a:p>
            <a:pPr marL="0" indent="0"/>
            <a:r>
              <a:rPr lang="cs-CZ" sz="2800" dirty="0" smtClean="0"/>
              <a:t> </a:t>
            </a:r>
            <a:r>
              <a:rPr lang="cs-CZ" sz="2800" dirty="0" smtClean="0"/>
              <a:t> </a:t>
            </a:r>
            <a:r>
              <a:rPr lang="cs-CZ" sz="2800" dirty="0" smtClean="0"/>
              <a:t>příloha </a:t>
            </a:r>
            <a:r>
              <a:rPr lang="cs-CZ" sz="2800" dirty="0" smtClean="0"/>
              <a:t>chléb nebo pečivo </a:t>
            </a:r>
          </a:p>
          <a:p>
            <a:pPr marL="0" indent="0">
              <a:buFont typeface="Wingdings" pitchFamily="2" charset="2"/>
              <a:buNone/>
            </a:pPr>
            <a:r>
              <a:rPr lang="cs-CZ" sz="2800" dirty="0" smtClean="0"/>
              <a:t>  </a:t>
            </a:r>
            <a:r>
              <a:rPr lang="cs-CZ" sz="2800" dirty="0" smtClean="0"/>
              <a:t>případně </a:t>
            </a:r>
            <a:r>
              <a:rPr lang="cs-CZ" sz="2800" dirty="0" smtClean="0"/>
              <a:t>speciální pečivo)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800" dirty="0" smtClean="0"/>
              <a:t>  </a:t>
            </a:r>
            <a:r>
              <a:rPr lang="cs-CZ" sz="2800" dirty="0" smtClean="0"/>
              <a:t>Studená 	</a:t>
            </a:r>
            <a:r>
              <a:rPr lang="cs-CZ" sz="2400" dirty="0" smtClean="0"/>
              <a:t> </a:t>
            </a:r>
            <a:endParaRPr lang="cs-CZ" sz="2400" dirty="0" smtClean="0"/>
          </a:p>
          <a:p>
            <a:pPr marL="0" indent="0">
              <a:buFontTx/>
              <a:buNone/>
            </a:pPr>
            <a:r>
              <a:rPr lang="cs-CZ" sz="2400" dirty="0" smtClean="0"/>
              <a:t>    </a:t>
            </a:r>
            <a:r>
              <a:rPr lang="cs-CZ" sz="2400" dirty="0" smtClean="0"/>
              <a:t>jako její základ jsou vhodné </a:t>
            </a:r>
            <a:r>
              <a:rPr lang="cs-CZ" sz="2400" dirty="0" smtClean="0"/>
              <a:t>různé druhy </a:t>
            </a:r>
            <a:r>
              <a:rPr lang="cs-CZ" sz="2400" dirty="0" smtClean="0"/>
              <a:t>doma</a:t>
            </a:r>
          </a:p>
          <a:p>
            <a:pPr marL="0" indent="0">
              <a:buFontTx/>
              <a:buNone/>
            </a:pPr>
            <a:r>
              <a:rPr lang="cs-CZ" sz="2400" dirty="0" smtClean="0"/>
              <a:t> </a:t>
            </a:r>
            <a:r>
              <a:rPr lang="cs-CZ" sz="2400" dirty="0" smtClean="0"/>
              <a:t>   </a:t>
            </a:r>
            <a:r>
              <a:rPr lang="cs-CZ" sz="2400" dirty="0" smtClean="0"/>
              <a:t>připravených pomazánek, </a:t>
            </a:r>
            <a:r>
              <a:rPr lang="cs-CZ" sz="2400" dirty="0" smtClean="0"/>
              <a:t>studených </a:t>
            </a:r>
            <a:r>
              <a:rPr lang="cs-CZ" sz="2400" dirty="0" smtClean="0"/>
              <a:t>pečených mas,</a:t>
            </a:r>
          </a:p>
          <a:p>
            <a:pPr marL="0" indent="0">
              <a:buFontTx/>
              <a:buNone/>
            </a:pPr>
            <a:r>
              <a:rPr lang="cs-CZ" sz="2400" dirty="0" smtClean="0"/>
              <a:t> </a:t>
            </a:r>
            <a:r>
              <a:rPr lang="cs-CZ" sz="2400" dirty="0" smtClean="0"/>
              <a:t>   </a:t>
            </a:r>
            <a:r>
              <a:rPr lang="cs-CZ" sz="2400" dirty="0" smtClean="0"/>
              <a:t>sekaných pečení, karbanátků … </a:t>
            </a:r>
            <a:endParaRPr lang="cs-CZ" sz="2400" dirty="0" smtClean="0"/>
          </a:p>
          <a:p>
            <a:pPr marL="0" indent="0">
              <a:buFont typeface="Wingdings" pitchFamily="2" charset="2"/>
              <a:buChar char="§"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27C3CCC1-A065-4764-BDA9-129E672669F1}" type="slidenum">
              <a:rPr lang="en-US" sz="800">
                <a:solidFill>
                  <a:srgbClr val="000000"/>
                </a:solidFill>
              </a:rPr>
              <a:pPr/>
              <a:t>48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 smtClean="0"/>
              <a:t>VEČEŘE – KONZERVATIVNÍ TERAPIE</a:t>
            </a:r>
          </a:p>
        </p:txBody>
      </p:sp>
      <p:graphicFrame>
        <p:nvGraphicFramePr>
          <p:cNvPr id="63555" name="Group 67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8208962" cy="3240088"/>
        </p:xfrm>
        <a:graphic>
          <a:graphicData uri="http://schemas.openxmlformats.org/drawingml/2006/table">
            <a:tbl>
              <a:tblPr/>
              <a:tblGrid>
                <a:gridCol w="2520950"/>
                <a:gridCol w="1511300"/>
                <a:gridCol w="1439862"/>
                <a:gridCol w="1368425"/>
                <a:gridCol w="1368425"/>
              </a:tblGrid>
              <a:tr h="647700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Bílky plněné tvarohem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Bílek vaječný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Tvaroh měkký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Margarín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7F375BFD-D65D-433D-94CA-E7CB42012105}" type="slidenum">
              <a:rPr lang="en-US" sz="800">
                <a:solidFill>
                  <a:srgbClr val="000000"/>
                </a:solidFill>
              </a:rPr>
              <a:pPr/>
              <a:t>49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 smtClean="0"/>
              <a:t>VEČEŘE – KONZERVATIVNÍ TERAPIE</a:t>
            </a:r>
          </a:p>
        </p:txBody>
      </p:sp>
      <p:graphicFrame>
        <p:nvGraphicFramePr>
          <p:cNvPr id="64562" name="Group 50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8208962" cy="3240088"/>
        </p:xfrm>
        <a:graphic>
          <a:graphicData uri="http://schemas.openxmlformats.org/drawingml/2006/table">
            <a:tbl>
              <a:tblPr/>
              <a:tblGrid>
                <a:gridCol w="2520950"/>
                <a:gridCol w="1511300"/>
                <a:gridCol w="1439862"/>
                <a:gridCol w="1368425"/>
                <a:gridCol w="136842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Margarín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Chléb NB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Bageta</a:t>
                      </a: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celozrnná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Okurka </a:t>
                      </a: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salátová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/>
              <a:t>STANOVENÍ POTŘEBY PACIENTA</a:t>
            </a:r>
            <a:endParaRPr lang="cs-CZ" sz="2800" b="1" dirty="0" smtClean="0"/>
          </a:p>
        </p:txBody>
      </p:sp>
      <p:graphicFrame>
        <p:nvGraphicFramePr>
          <p:cNvPr id="19" name="Tabulka 18"/>
          <p:cNvGraphicFramePr>
            <a:graphicFrameLocks noGrp="1"/>
          </p:cNvGraphicFramePr>
          <p:nvPr/>
        </p:nvGraphicFramePr>
        <p:xfrm>
          <a:off x="1258888" y="1628775"/>
          <a:ext cx="6197420" cy="4320484"/>
        </p:xfrm>
        <a:graphic>
          <a:graphicData uri="http://schemas.openxmlformats.org/drawingml/2006/table">
            <a:tbl>
              <a:tblPr/>
              <a:tblGrid>
                <a:gridCol w="3364071"/>
                <a:gridCol w="542115"/>
                <a:gridCol w="637783"/>
                <a:gridCol w="414559"/>
                <a:gridCol w="626622"/>
                <a:gridCol w="306135"/>
                <a:gridCol w="306135"/>
              </a:tblGrid>
              <a:tr h="216574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 dirty="0">
                          <a:latin typeface="Arial"/>
                        </a:rPr>
                        <a:t>Hmotnost pacienta (kg)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 dirty="0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latin typeface="Arial"/>
                        </a:rPr>
                        <a:t>72</a:t>
                      </a:r>
                    </a:p>
                  </a:txBody>
                  <a:tcPr marL="4272" marR="4272" marT="4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25"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574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>
                          <a:latin typeface="Arial"/>
                        </a:rPr>
                        <a:t>Výška pacienta (m)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latin typeface="Arial"/>
                        </a:rPr>
                        <a:t>1.83</a:t>
                      </a:r>
                    </a:p>
                  </a:txBody>
                  <a:tcPr marL="4272" marR="4272" marT="4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25"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574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latin typeface="Arial"/>
                        </a:rPr>
                        <a:t>BMI (m</a:t>
                      </a:r>
                      <a:r>
                        <a:rPr lang="cs-CZ" sz="1300" b="0" i="0" u="none" strike="noStrike" baseline="30000">
                          <a:latin typeface="Arial"/>
                        </a:rPr>
                        <a:t>2</a:t>
                      </a:r>
                      <a:r>
                        <a:rPr lang="cs-CZ" sz="1300" b="0" i="0" u="none" strike="noStrike">
                          <a:latin typeface="Arial"/>
                        </a:rPr>
                        <a:t>)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latin typeface="Arial"/>
                        </a:rPr>
                        <a:t>21.50</a:t>
                      </a:r>
                    </a:p>
                  </a:txBody>
                  <a:tcPr marL="4272" marR="4272" marT="4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25"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574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>
                          <a:latin typeface="Arial"/>
                        </a:rPr>
                        <a:t>Věk pacienta (roky)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latin typeface="Arial"/>
                        </a:rPr>
                        <a:t>54</a:t>
                      </a:r>
                    </a:p>
                  </a:txBody>
                  <a:tcPr marL="4272" marR="4272" marT="4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574"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574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1" u="none" strike="noStrike">
                          <a:latin typeface="Arial"/>
                        </a:rPr>
                        <a:t>Koeficient pro fyzickou aktivitu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574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latin typeface="Arial"/>
                        </a:rPr>
                        <a:t>Denně méně než 30 minut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 dirty="0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574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0" i="0" u="none" strike="noStrike">
                          <a:latin typeface="Arial"/>
                        </a:rPr>
                        <a:t>Denně  30 až 60 minuti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latin typeface="Arial"/>
                        </a:rPr>
                        <a:t>1.11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574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latin typeface="Arial"/>
                        </a:rPr>
                        <a:t>Denně Více než 60 minut 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latin typeface="Arial"/>
                        </a:rPr>
                        <a:t>1.25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574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>
                          <a:latin typeface="Arial"/>
                        </a:rPr>
                        <a:t>Faktor aktivity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300" b="1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latin typeface="Arial"/>
                        </a:rPr>
                        <a:t>1.11</a:t>
                      </a:r>
                    </a:p>
                  </a:txBody>
                  <a:tcPr marL="4272" marR="4272" marT="4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25"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574">
                <a:tc>
                  <a:txBody>
                    <a:bodyPr/>
                    <a:lstStyle/>
                    <a:p>
                      <a:pPr algn="ctr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>
                          <a:latin typeface="Arial"/>
                        </a:rPr>
                        <a:t>Muži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>
                          <a:latin typeface="Arial"/>
                        </a:rPr>
                        <a:t>Ženy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574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>
                          <a:latin typeface="Arial"/>
                        </a:rPr>
                        <a:t>Energie na den (Kcal)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latin typeface="Arial"/>
                        </a:rPr>
                        <a:t>2 516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latin typeface="Arial"/>
                        </a:rPr>
                        <a:t>Kcal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latin typeface="Arial"/>
                        </a:rPr>
                        <a:t>2 204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latin typeface="Arial"/>
                        </a:rPr>
                        <a:t>Kcal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6574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>
                          <a:latin typeface="Arial"/>
                        </a:rPr>
                        <a:t>Energie na den ( kJ)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300" b="1" i="1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latin typeface="Arial"/>
                        </a:rPr>
                        <a:t>10 533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latin typeface="Arial"/>
                        </a:rPr>
                        <a:t>9 226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574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>
                          <a:latin typeface="Arial"/>
                        </a:rPr>
                        <a:t>Bílkoviny/kg TH/den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latin typeface="Arial"/>
                        </a:rPr>
                        <a:t>1.2</a:t>
                      </a:r>
                    </a:p>
                  </a:txBody>
                  <a:tcPr marL="4272" marR="4272" marT="427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latin typeface="Arial"/>
                        </a:rPr>
                        <a:t>86</a:t>
                      </a:r>
                    </a:p>
                  </a:txBody>
                  <a:tcPr marL="4272" marR="4272" marT="4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latin typeface="Arial"/>
                        </a:rPr>
                        <a:t>B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latin typeface="Arial"/>
                        </a:rPr>
                        <a:t>86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latin typeface="Arial"/>
                        </a:rPr>
                        <a:t>B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574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>
                          <a:latin typeface="Arial"/>
                        </a:rPr>
                        <a:t>Tuky 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latin typeface="Arial"/>
                        </a:rPr>
                        <a:t>35%</a:t>
                      </a:r>
                    </a:p>
                  </a:txBody>
                  <a:tcPr marL="4272" marR="4272" marT="427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latin typeface="Arial"/>
                        </a:rPr>
                        <a:t>95</a:t>
                      </a:r>
                    </a:p>
                  </a:txBody>
                  <a:tcPr marL="4272" marR="4272" marT="4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latin typeface="Arial"/>
                        </a:rPr>
                        <a:t>T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latin typeface="Arial"/>
                        </a:rPr>
                        <a:t>83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latin typeface="Arial"/>
                        </a:rPr>
                        <a:t>T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574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>
                          <a:latin typeface="Arial"/>
                        </a:rPr>
                        <a:t>Sacharidy (dopočtem)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latin typeface="Arial"/>
                        </a:rPr>
                        <a:t>312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latin typeface="Arial"/>
                        </a:rPr>
                        <a:t>S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latin typeface="Arial"/>
                        </a:rPr>
                        <a:t>263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 dirty="0" smtClean="0">
                          <a:latin typeface="Arial"/>
                        </a:rPr>
                        <a:t> S</a:t>
                      </a:r>
                      <a:endParaRPr lang="cs-CZ" sz="1300" b="0" i="0" u="none" strike="noStrike" dirty="0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 dirty="0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311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CCDDA428-E8C7-4E25-8516-76BB12ACD0CD}" type="slidenum">
              <a:rPr lang="en-US" sz="800">
                <a:solidFill>
                  <a:srgbClr val="000000"/>
                </a:solidFill>
              </a:rPr>
              <a:pPr/>
              <a:t>5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FB33E7E3-2F17-41F1-87AF-C516D70509BB}" type="slidenum">
              <a:rPr lang="en-US" sz="800">
                <a:solidFill>
                  <a:srgbClr val="000000"/>
                </a:solidFill>
              </a:rPr>
              <a:pPr/>
              <a:t>50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 smtClean="0"/>
              <a:t>VEČEŘE – DIALYZAČNÍ LÉČBA</a:t>
            </a:r>
          </a:p>
        </p:txBody>
      </p:sp>
      <p:graphicFrame>
        <p:nvGraphicFramePr>
          <p:cNvPr id="76871" name="Group 71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7848600" cy="3240088"/>
        </p:xfrm>
        <a:graphic>
          <a:graphicData uri="http://schemas.openxmlformats.org/drawingml/2006/table">
            <a:tbl>
              <a:tblPr/>
              <a:tblGrid>
                <a:gridCol w="4032250"/>
                <a:gridCol w="1873250"/>
                <a:gridCol w="1943100"/>
              </a:tblGrid>
              <a:tr h="6477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Bílky plněné tvarohem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Bílek vaječný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Tvaroh měkký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Margarín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D76D623C-C78C-4906-A0B4-AAB3F433B663}" type="slidenum">
              <a:rPr lang="en-US" sz="800">
                <a:solidFill>
                  <a:srgbClr val="000000"/>
                </a:solidFill>
              </a:rPr>
              <a:pPr/>
              <a:t>51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 smtClean="0"/>
              <a:t>VEČEŘE – DIALYZAČNÍ LÉČBA</a:t>
            </a:r>
          </a:p>
        </p:txBody>
      </p:sp>
      <p:graphicFrame>
        <p:nvGraphicFramePr>
          <p:cNvPr id="77877" name="Group 53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7993062" cy="3240088"/>
        </p:xfrm>
        <a:graphic>
          <a:graphicData uri="http://schemas.openxmlformats.org/drawingml/2006/table">
            <a:tbl>
              <a:tblPr/>
              <a:tblGrid>
                <a:gridCol w="4032250"/>
                <a:gridCol w="2160587"/>
                <a:gridCol w="180022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Margarín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Bageta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Bageta celozrnná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Okurka salátová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B8AAF59C-9161-44F9-8431-57B30DCFA97D}" type="slidenum">
              <a:rPr lang="en-US" sz="800">
                <a:solidFill>
                  <a:srgbClr val="000000"/>
                </a:solidFill>
              </a:rPr>
              <a:pPr/>
              <a:t>52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 smtClean="0"/>
              <a:t>VEČEŘE – </a:t>
            </a:r>
            <a:r>
              <a:rPr lang="cs-CZ" sz="2800" b="1" dirty="0" smtClean="0"/>
              <a:t>TX NORMÁLNÍ </a:t>
            </a:r>
            <a:r>
              <a:rPr lang="cs-CZ" sz="2800" b="1" dirty="0" smtClean="0"/>
              <a:t>FUNKCE ŠTĚPU</a:t>
            </a:r>
          </a:p>
        </p:txBody>
      </p:sp>
      <p:graphicFrame>
        <p:nvGraphicFramePr>
          <p:cNvPr id="87105" name="Group 65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8208962" cy="3240088"/>
        </p:xfrm>
        <a:graphic>
          <a:graphicData uri="http://schemas.openxmlformats.org/drawingml/2006/table">
            <a:tbl>
              <a:tblPr/>
              <a:tblGrid>
                <a:gridCol w="5472112"/>
                <a:gridCol w="2736850"/>
              </a:tblGrid>
              <a:tr h="6477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Bílky plněné tvarohem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Bílek vaječný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Tvaroh měkký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Margarín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B2095CFE-8941-418D-BBEA-CB95BCFB66E5}" type="slidenum">
              <a:rPr lang="en-US" sz="800">
                <a:solidFill>
                  <a:srgbClr val="000000"/>
                </a:solidFill>
              </a:rPr>
              <a:pPr/>
              <a:t>53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 smtClean="0"/>
              <a:t>VEČEŘE – </a:t>
            </a:r>
            <a:r>
              <a:rPr lang="cs-CZ" sz="2800" b="1" dirty="0" smtClean="0"/>
              <a:t>TX NORMÁLNÍ </a:t>
            </a:r>
            <a:r>
              <a:rPr lang="cs-CZ" sz="2800" b="1" dirty="0" smtClean="0"/>
              <a:t>FUNKCE ŠTĚPU</a:t>
            </a:r>
          </a:p>
        </p:txBody>
      </p:sp>
      <p:graphicFrame>
        <p:nvGraphicFramePr>
          <p:cNvPr id="88125" name="Group 61"/>
          <p:cNvGraphicFramePr>
            <a:graphicFrameLocks noGrp="1"/>
          </p:cNvGraphicFramePr>
          <p:nvPr>
            <p:ph idx="1"/>
          </p:nvPr>
        </p:nvGraphicFramePr>
        <p:xfrm>
          <a:off x="612775" y="2349500"/>
          <a:ext cx="8208963" cy="2592388"/>
        </p:xfrm>
        <a:graphic>
          <a:graphicData uri="http://schemas.openxmlformats.org/drawingml/2006/table">
            <a:tbl>
              <a:tblPr/>
              <a:tblGrid>
                <a:gridCol w="5472113"/>
                <a:gridCol w="273685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Margarín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Bageta celozrnná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Okurka salátová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97C3254B-7E01-4017-BF3C-ECC308F4052A}" type="slidenum">
              <a:rPr lang="en-US" sz="800">
                <a:solidFill>
                  <a:srgbClr val="000000"/>
                </a:solidFill>
              </a:rPr>
              <a:pPr/>
              <a:t>54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cs-CZ" sz="3600" b="1" dirty="0" smtClean="0"/>
              <a:t>VEČEŘE II. 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/>
            <a:r>
              <a:rPr lang="cs-CZ" sz="2400" dirty="0" smtClean="0"/>
              <a:t> Vhodná pro nemocné, kteří večeří časně respektive </a:t>
            </a:r>
          </a:p>
          <a:p>
            <a:pPr marL="0" indent="0">
              <a:buFontTx/>
              <a:buNone/>
            </a:pPr>
            <a:r>
              <a:rPr lang="cs-CZ" sz="2400" dirty="0" smtClean="0"/>
              <a:t>  se ukládají ke spánku v pozdější dobu, </a:t>
            </a:r>
          </a:p>
          <a:p>
            <a:pPr marL="0" indent="0">
              <a:buFontTx/>
              <a:buNone/>
            </a:pPr>
            <a:r>
              <a:rPr lang="cs-CZ" sz="2400" dirty="0" smtClean="0"/>
              <a:t>  zkracuje se tak noční pauza.</a:t>
            </a:r>
          </a:p>
          <a:p>
            <a:pPr marL="0" indent="0"/>
            <a:endParaRPr lang="cs-CZ" sz="1200" dirty="0" smtClean="0"/>
          </a:p>
          <a:p>
            <a:pPr marL="0" indent="0"/>
            <a:r>
              <a:rPr lang="cs-CZ" sz="2400" dirty="0" smtClean="0"/>
              <a:t> Nikdy nemá být hlavním jídle dne !</a:t>
            </a:r>
          </a:p>
          <a:p>
            <a:pPr marL="0" indent="0"/>
            <a:endParaRPr lang="cs-CZ" sz="1200" dirty="0" smtClean="0"/>
          </a:p>
          <a:p>
            <a:pPr marL="0" indent="0"/>
            <a:r>
              <a:rPr lang="cs-CZ" sz="2400" dirty="0" smtClean="0"/>
              <a:t> Postačí ovoce, </a:t>
            </a:r>
            <a:r>
              <a:rPr lang="cs-CZ" sz="2400" dirty="0" smtClean="0"/>
              <a:t>zelenina pečivo…</a:t>
            </a:r>
            <a:endParaRPr lang="cs-CZ" sz="2400" dirty="0" smtClean="0"/>
          </a:p>
          <a:p>
            <a:pPr marL="0" indent="0">
              <a:buFontTx/>
              <a:buNone/>
            </a:pPr>
            <a:endParaRPr lang="cs-CZ" sz="2400" dirty="0" smtClean="0"/>
          </a:p>
          <a:p>
            <a:pPr marL="0" indent="0"/>
            <a:r>
              <a:rPr lang="cs-CZ" sz="2400" dirty="0" smtClean="0"/>
              <a:t> Pozor na nekontrolovaný příjem stravy </a:t>
            </a:r>
          </a:p>
          <a:p>
            <a:pPr marL="0" indent="0">
              <a:buFontTx/>
              <a:buNone/>
            </a:pPr>
            <a:r>
              <a:rPr lang="cs-CZ" sz="2400" dirty="0" smtClean="0"/>
              <a:t> </a:t>
            </a:r>
            <a:r>
              <a:rPr lang="cs-CZ" sz="2400" dirty="0" smtClean="0"/>
              <a:t>při </a:t>
            </a:r>
            <a:r>
              <a:rPr lang="cs-CZ" sz="2400" dirty="0" smtClean="0"/>
              <a:t>sledování televize, v kině, divadle apod.</a:t>
            </a:r>
          </a:p>
          <a:p>
            <a:pPr marL="0" indent="0"/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BA27D5D6-F9C7-4BC4-B0B3-6DB2676284AD}" type="slidenum">
              <a:rPr lang="en-US" sz="800">
                <a:solidFill>
                  <a:srgbClr val="000000"/>
                </a:solidFill>
              </a:rPr>
              <a:pPr/>
              <a:t>55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 smtClean="0"/>
              <a:t>VEČEŘE II. – KONZERVATIVNÍ TERAPIE</a:t>
            </a:r>
          </a:p>
        </p:txBody>
      </p:sp>
      <p:graphicFrame>
        <p:nvGraphicFramePr>
          <p:cNvPr id="65578" name="Group 42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8208962" cy="1296987"/>
        </p:xfrm>
        <a:graphic>
          <a:graphicData uri="http://schemas.openxmlformats.org/drawingml/2006/table">
            <a:tbl>
              <a:tblPr/>
              <a:tblGrid>
                <a:gridCol w="2520950"/>
                <a:gridCol w="1511300"/>
                <a:gridCol w="1439862"/>
                <a:gridCol w="1368425"/>
                <a:gridCol w="136842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Jablka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6CB3F9CF-45BE-4B58-BDB5-D256E7832A74}" type="slidenum">
              <a:rPr lang="en-US" sz="800">
                <a:solidFill>
                  <a:srgbClr val="000000"/>
                </a:solidFill>
              </a:rPr>
              <a:pPr/>
              <a:t>56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 smtClean="0"/>
              <a:t>VEČEŘE II. – DIALYZAČNÍ LÉČBA</a:t>
            </a:r>
          </a:p>
        </p:txBody>
      </p:sp>
      <p:graphicFrame>
        <p:nvGraphicFramePr>
          <p:cNvPr id="79902" name="Group 30"/>
          <p:cNvGraphicFramePr>
            <a:graphicFrameLocks noGrp="1"/>
          </p:cNvGraphicFramePr>
          <p:nvPr>
            <p:ph idx="1"/>
          </p:nvPr>
        </p:nvGraphicFramePr>
        <p:xfrm>
          <a:off x="900113" y="1917700"/>
          <a:ext cx="7559675" cy="1296988"/>
        </p:xfrm>
        <a:graphic>
          <a:graphicData uri="http://schemas.openxmlformats.org/drawingml/2006/table">
            <a:tbl>
              <a:tblPr/>
              <a:tblGrid>
                <a:gridCol w="4216400"/>
                <a:gridCol w="1455737"/>
                <a:gridCol w="1887538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Jablka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DE659D47-88D7-4B4D-9A68-833B0214DC4C}" type="slidenum">
              <a:rPr lang="en-US" sz="800">
                <a:solidFill>
                  <a:srgbClr val="000000"/>
                </a:solidFill>
              </a:rPr>
              <a:pPr/>
              <a:t>57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 dirty="0" smtClean="0"/>
              <a:t>VEČEŘE II. – </a:t>
            </a:r>
            <a:r>
              <a:rPr lang="cs-CZ" sz="2800" b="1" dirty="0" smtClean="0"/>
              <a:t>TX NORMÁLNÍ </a:t>
            </a:r>
            <a:r>
              <a:rPr lang="cs-CZ" sz="2800" b="1" dirty="0" smtClean="0"/>
              <a:t>FUNKCE ŠTĚPU</a:t>
            </a:r>
          </a:p>
        </p:txBody>
      </p:sp>
      <p:graphicFrame>
        <p:nvGraphicFramePr>
          <p:cNvPr id="89118" name="Group 30"/>
          <p:cNvGraphicFramePr>
            <a:graphicFrameLocks noGrp="1"/>
          </p:cNvGraphicFramePr>
          <p:nvPr>
            <p:ph idx="1"/>
          </p:nvPr>
        </p:nvGraphicFramePr>
        <p:xfrm>
          <a:off x="612775" y="2492375"/>
          <a:ext cx="8208963" cy="1296988"/>
        </p:xfrm>
        <a:graphic>
          <a:graphicData uri="http://schemas.openxmlformats.org/drawingml/2006/table">
            <a:tbl>
              <a:tblPr/>
              <a:tblGrid>
                <a:gridCol w="5472113"/>
                <a:gridCol w="273685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Jablka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5E087BCC-608A-463C-A8A1-EBEE4FCF807C}" type="slidenum">
              <a:rPr lang="en-US" sz="800">
                <a:solidFill>
                  <a:srgbClr val="000000"/>
                </a:solidFill>
              </a:rPr>
              <a:pPr/>
              <a:t>58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dirty="0" smtClean="0"/>
              <a:t>BĚHEM DNE – KONZERVATIVNÍ TERAPIE </a:t>
            </a:r>
          </a:p>
        </p:txBody>
      </p:sp>
      <p:graphicFrame>
        <p:nvGraphicFramePr>
          <p:cNvPr id="66607" name="Group 47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8208962" cy="2595561"/>
        </p:xfrm>
        <a:graphic>
          <a:graphicData uri="http://schemas.openxmlformats.org/drawingml/2006/table">
            <a:tbl>
              <a:tblPr/>
              <a:tblGrid>
                <a:gridCol w="2520950"/>
                <a:gridCol w="1511300"/>
                <a:gridCol w="1439862"/>
                <a:gridCol w="1368425"/>
                <a:gridCol w="136842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Mléko </a:t>
                      </a:r>
                      <a:r>
                        <a:rPr kumimoji="0" lang="cs-CZ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polotučné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Smetana </a:t>
                      </a:r>
                      <a:r>
                        <a:rPr kumimoji="0" lang="cs-CZ" sz="2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10% T</a:t>
                      </a:r>
                      <a:endParaRPr kumimoji="0" lang="cs-CZ" sz="2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Cukr </a:t>
                      </a:r>
                      <a:r>
                        <a:rPr kumimoji="0" lang="cs-CZ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 nápojích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96FE891B-822B-4DEE-946C-60C0CCBD63D8}" type="slidenum">
              <a:rPr lang="en-US" sz="800">
                <a:solidFill>
                  <a:srgbClr val="000000"/>
                </a:solidFill>
              </a:rPr>
              <a:pPr/>
              <a:t>59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DŮLEŽITÉ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/>
              <a:t>Velice důležité je dodržování pitného režimu formou vhodných nápojů.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/>
              <a:t>Pokud si nemocný přidává během dne do nápojů mléko, nebo ho pije samostatně, je nutné celkové množství vypitého mléka započítat do celkového příjmu živin.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/>
              <a:t>Stejné pravidlo platí i pro </a:t>
            </a:r>
            <a:r>
              <a:rPr lang="cs-CZ" sz="2400" dirty="0" smtClean="0"/>
              <a:t>příjem jakéhokoliv nápoje s obsahem energie a </a:t>
            </a:r>
            <a:r>
              <a:rPr lang="cs-CZ" sz="2400" dirty="0" err="1" smtClean="0"/>
              <a:t>makroživin</a:t>
            </a:r>
            <a:endParaRPr lang="cs-CZ" sz="2400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/>
              <a:t>Stejně jako pro ovoce a zeleninu snězenou navíc (velice důležité při omezení draslíku v dietě)!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/>
              <a:t>Pozor na ochutnávání </a:t>
            </a:r>
            <a:r>
              <a:rPr lang="cs-CZ" sz="2400" dirty="0" smtClean="0"/>
              <a:t>pokrmů </a:t>
            </a:r>
            <a:r>
              <a:rPr lang="cs-CZ" sz="2400" dirty="0" smtClean="0"/>
              <a:t>pro ostatní členy rodiny, případně i různé ochutnávky při nákupech.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algn="ctr"/>
            <a:r>
              <a:rPr lang="cs-CZ" sz="3600" b="1" dirty="0" smtClean="0"/>
              <a:t>STANOVENÍ POTŘEBY PACIENTA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 </a:t>
            </a:r>
            <a:r>
              <a:rPr lang="cs-CZ" sz="3600" b="1" dirty="0" smtClean="0"/>
              <a:t>(</a:t>
            </a:r>
            <a:r>
              <a:rPr lang="cs-CZ" sz="2400" b="1" dirty="0" smtClean="0"/>
              <a:t>FAKTOR ONEMOCNĚNÍ A TĚLESNÉ TEPLOTY)</a:t>
            </a:r>
            <a:endParaRPr lang="cs-CZ" sz="2400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76375" y="1628775"/>
          <a:ext cx="6551613" cy="4176685"/>
        </p:xfrm>
        <a:graphic>
          <a:graphicData uri="http://schemas.openxmlformats.org/drawingml/2006/table">
            <a:tbl>
              <a:tblPr/>
              <a:tblGrid>
                <a:gridCol w="3667083"/>
                <a:gridCol w="724659"/>
                <a:gridCol w="647962"/>
                <a:gridCol w="1173160"/>
                <a:gridCol w="338749"/>
              </a:tblGrid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1" u="none" strike="noStrike" dirty="0">
                          <a:latin typeface="Arial"/>
                        </a:rPr>
                        <a:t>Koeficient pro onemocnění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1" u="none" strike="noStrike" dirty="0">
                          <a:latin typeface="Arial"/>
                        </a:rPr>
                        <a:t>OD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1" u="none" strike="noStrike" dirty="0">
                          <a:latin typeface="Arial"/>
                        </a:rPr>
                        <a:t>DO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"/>
                        </a:rPr>
                        <a:t>Nemocný bez komplikací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1.00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latin typeface="Arial"/>
                        </a:rPr>
                        <a:t>1.00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"/>
                        </a:rPr>
                        <a:t>Elektivní operace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1.00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latin typeface="Arial"/>
                        </a:rPr>
                        <a:t>1.10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"/>
                        </a:rPr>
                        <a:t>Peritonitis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1.20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latin typeface="Arial"/>
                        </a:rPr>
                        <a:t>1.50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"/>
                        </a:rPr>
                        <a:t>Mnohočetné zlomeniny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1.20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latin typeface="Arial"/>
                        </a:rPr>
                        <a:t>1.35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"/>
                        </a:rPr>
                        <a:t>Těžká sepse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1.40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latin typeface="Arial"/>
                        </a:rPr>
                        <a:t>1.60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"/>
                        </a:rPr>
                        <a:t>Popáleniny do 20%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1.00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latin typeface="Arial"/>
                        </a:rPr>
                        <a:t>1.50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latin typeface="Arial"/>
                        </a:rPr>
                        <a:t>Popáleniny 20 - 40%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1.50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latin typeface="Arial"/>
                        </a:rPr>
                        <a:t>1.85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"/>
                        </a:rPr>
                        <a:t>Popáleniny 40 - 100%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1.85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latin typeface="Arial"/>
                        </a:rPr>
                        <a:t>2.05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"/>
                        </a:rPr>
                        <a:t>Polytrauma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1.40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latin typeface="Arial"/>
                        </a:rPr>
                        <a:t>2.00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"/>
                        </a:rPr>
                        <a:t>Hypertyreóza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1.10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latin typeface="Arial"/>
                        </a:rPr>
                        <a:t>2.00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latin typeface="Arial"/>
                        </a:rPr>
                        <a:t>1.10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"/>
                        </a:rPr>
                        <a:t>Malabsorbce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1.20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latin typeface="Arial"/>
                        </a:rPr>
                        <a:t>1.50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"/>
                        </a:rPr>
                        <a:t>Řízená respirace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0.80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latin typeface="Arial"/>
                        </a:rPr>
                        <a:t>0.90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"/>
                        </a:rPr>
                        <a:t>Kóma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0.90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latin typeface="Arial"/>
                        </a:rPr>
                        <a:t>Faktor onemocnění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latin typeface="Arial"/>
                        </a:rPr>
                        <a:t>1.10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5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1" u="none" strike="noStrike" dirty="0">
                          <a:latin typeface="Arial"/>
                        </a:rPr>
                        <a:t>Koeficient pro tělesnou teplotu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595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37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1.0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595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37 - 38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1.1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latin typeface="Arial"/>
                        </a:rPr>
                        <a:t>1.1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595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38 - 39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1.2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595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latin typeface="Arial"/>
                        </a:rPr>
                        <a:t>39 - 40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1.3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595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40 - 41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1.4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595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latin typeface="Arial"/>
                        </a:rPr>
                        <a:t>Faktor tělesné teploty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latin typeface="Arial"/>
                        </a:rPr>
                        <a:t>1.1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287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0537055B-1295-4BEE-93C6-29BF8437CB43}" type="slidenum">
              <a:rPr lang="en-US" sz="800">
                <a:solidFill>
                  <a:srgbClr val="000000"/>
                </a:solidFill>
              </a:rPr>
              <a:pPr/>
              <a:t>6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E606C160-7AAE-419B-BA05-ACA7C197D59A}" type="slidenum">
              <a:rPr lang="en-US" sz="800">
                <a:solidFill>
                  <a:srgbClr val="000000"/>
                </a:solidFill>
              </a:rPr>
              <a:pPr/>
              <a:t>60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 smtClean="0"/>
              <a:t>BĚHEM DNE – KONZERVATIVNÍ TERAPIE </a:t>
            </a:r>
          </a:p>
        </p:txBody>
      </p:sp>
      <p:graphicFrame>
        <p:nvGraphicFramePr>
          <p:cNvPr id="66607" name="Group 47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8208962" cy="2595561"/>
        </p:xfrm>
        <a:graphic>
          <a:graphicData uri="http://schemas.openxmlformats.org/drawingml/2006/table">
            <a:tbl>
              <a:tblPr/>
              <a:tblGrid>
                <a:gridCol w="2520950"/>
                <a:gridCol w="1511300"/>
                <a:gridCol w="1439862"/>
                <a:gridCol w="1368425"/>
                <a:gridCol w="136842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Mléko </a:t>
                      </a: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polotučné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Smetana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Cukr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CCD5EBDE-602E-4DE2-8181-9A9EC2FB7AE0}" type="slidenum">
              <a:rPr lang="en-US" sz="800">
                <a:solidFill>
                  <a:srgbClr val="000000"/>
                </a:solidFill>
              </a:rPr>
              <a:pPr/>
              <a:t>61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 smtClean="0"/>
              <a:t>BĚHEM DNE – DIALYZAČNÍ LÉČBA </a:t>
            </a:r>
          </a:p>
        </p:txBody>
      </p:sp>
      <p:graphicFrame>
        <p:nvGraphicFramePr>
          <p:cNvPr id="78895" name="Group 47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7777162" cy="1946276"/>
        </p:xfrm>
        <a:graphic>
          <a:graphicData uri="http://schemas.openxmlformats.org/drawingml/2006/table">
            <a:tbl>
              <a:tblPr/>
              <a:tblGrid>
                <a:gridCol w="4032250"/>
                <a:gridCol w="1944687"/>
                <a:gridCol w="180022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HD</a:t>
                      </a:r>
                      <a:endParaRPr kumimoji="0" lang="cs-CZ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PD</a:t>
                      </a:r>
                      <a:endParaRPr kumimoji="0" lang="cs-CZ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Mléko polotučné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Cukr 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C0B266B7-0F50-407D-A245-C2C3B1AEE3FA}" type="slidenum">
              <a:rPr lang="en-US" sz="800">
                <a:solidFill>
                  <a:srgbClr val="000000"/>
                </a:solidFill>
              </a:rPr>
              <a:pPr/>
              <a:t>62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 smtClean="0"/>
              <a:t>BĚHEM DNE 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 TX NORMÁLNÍ </a:t>
            </a:r>
            <a:r>
              <a:rPr lang="cs-CZ" sz="2800" b="1" dirty="0" smtClean="0"/>
              <a:t>FUNKCE ŠTĚPU </a:t>
            </a:r>
          </a:p>
        </p:txBody>
      </p:sp>
      <p:graphicFrame>
        <p:nvGraphicFramePr>
          <p:cNvPr id="90160" name="Group 48"/>
          <p:cNvGraphicFramePr>
            <a:graphicFrameLocks noGrp="1"/>
          </p:cNvGraphicFramePr>
          <p:nvPr>
            <p:ph idx="1"/>
          </p:nvPr>
        </p:nvGraphicFramePr>
        <p:xfrm>
          <a:off x="612775" y="2492375"/>
          <a:ext cx="8208963" cy="1946276"/>
        </p:xfrm>
        <a:graphic>
          <a:graphicData uri="http://schemas.openxmlformats.org/drawingml/2006/table">
            <a:tbl>
              <a:tblPr/>
              <a:tblGrid>
                <a:gridCol w="5472113"/>
                <a:gridCol w="273685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Mléko polotučné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Cukr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cap="all" dirty="0" smtClean="0"/>
              <a:t>Děkujeme                                                        za pozornost</a:t>
            </a:r>
            <a:endParaRPr lang="cs-CZ" sz="2800" b="1" cap="all" dirty="0"/>
          </a:p>
        </p:txBody>
      </p:sp>
      <p:sp>
        <p:nvSpPr>
          <p:cNvPr id="65539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400" smtClean="0">
                <a:hlinkClick r:id="rId2"/>
              </a:rPr>
              <a:t>tamara.starnovská</a:t>
            </a:r>
            <a:r>
              <a:rPr lang="en-US" sz="2400" smtClean="0">
                <a:hlinkClick r:id="rId2"/>
              </a:rPr>
              <a:t>@</a:t>
            </a:r>
            <a:r>
              <a:rPr lang="cs-CZ" sz="2400" smtClean="0">
                <a:hlinkClick r:id="rId2"/>
              </a:rPr>
              <a:t>ftn.cz</a:t>
            </a:r>
            <a:endParaRPr lang="cs-CZ" sz="2400" smtClean="0"/>
          </a:p>
          <a:p>
            <a:endParaRPr lang="cs-CZ" sz="2400" smtClean="0"/>
          </a:p>
          <a:p>
            <a:r>
              <a:rPr lang="cs-CZ" sz="2400" smtClean="0">
                <a:hlinkClick r:id="rId3"/>
              </a:rPr>
              <a:t>o.b.mengerova</a:t>
            </a:r>
            <a:r>
              <a:rPr lang="en-US" sz="2400" smtClean="0">
                <a:hlinkClick r:id="rId3"/>
              </a:rPr>
              <a:t>@</a:t>
            </a:r>
            <a:r>
              <a:rPr lang="cs-CZ" sz="2400" smtClean="0">
                <a:hlinkClick r:id="rId3"/>
              </a:rPr>
              <a:t>volny.cz</a:t>
            </a:r>
            <a:endParaRPr lang="cs-CZ" sz="2400" smtClean="0"/>
          </a:p>
          <a:p>
            <a:endParaRPr lang="cs-CZ" sz="2400" smtClean="0"/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70660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546850"/>
            <a:ext cx="254000" cy="144463"/>
          </a:xfrm>
        </p:spPr>
        <p:txBody>
          <a:bodyPr/>
          <a:lstStyle/>
          <a:p>
            <a:pPr>
              <a:defRPr/>
            </a:pPr>
            <a:fld id="{D99AC697-CB30-4EE4-91B2-1BC1D232FD58}" type="slidenum">
              <a:rPr lang="en-US" smtClean="0"/>
              <a:pPr>
                <a:defRPr/>
              </a:pPr>
              <a:t>63</a:t>
            </a:fld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 smtClean="0"/>
              <a:t>STANOVENÍ POTŘEBY PACIENTA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 </a:t>
            </a:r>
            <a:r>
              <a:rPr lang="cs-CZ" sz="3600" b="1" dirty="0" smtClean="0"/>
              <a:t>(VÝSLEDNÉ HODNOTY)</a:t>
            </a:r>
            <a:endParaRPr lang="cs-CZ" dirty="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116013" y="1628775"/>
          <a:ext cx="6624736" cy="4392511"/>
        </p:xfrm>
        <a:graphic>
          <a:graphicData uri="http://schemas.openxmlformats.org/drawingml/2006/table">
            <a:tbl>
              <a:tblPr/>
              <a:tblGrid>
                <a:gridCol w="3151098"/>
                <a:gridCol w="664624"/>
                <a:gridCol w="832904"/>
                <a:gridCol w="457249"/>
                <a:gridCol w="768227"/>
                <a:gridCol w="375317"/>
                <a:gridCol w="375317"/>
              </a:tblGrid>
              <a:tr h="258383"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 dirty="0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1" i="0" u="none" strike="noStrike">
                          <a:latin typeface="Arial"/>
                        </a:rPr>
                        <a:t>Muži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1" i="0" u="none" strike="noStrike">
                          <a:latin typeface="Arial"/>
                        </a:rPr>
                        <a:t>Ženy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83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latin typeface="Arial"/>
                        </a:rPr>
                        <a:t>Energie na den (Kcal)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3 044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Kcal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2 666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Kcal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8383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latin typeface="Arial"/>
                        </a:rPr>
                        <a:t>Energie na den ( kJ)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500" b="1" i="1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12 745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11 164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83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latin typeface="Arial"/>
                        </a:rPr>
                        <a:t>Snížení energie (Kcal)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4981" marR="4981" marT="498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3 044</a:t>
                      </a:r>
                    </a:p>
                  </a:txBody>
                  <a:tcPr marL="4981" marR="4981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Kcal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2 666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Kcal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8383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latin typeface="Arial"/>
                        </a:rPr>
                        <a:t>Snížení energie (kJ)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4981" marR="4981" marT="498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12 745</a:t>
                      </a:r>
                    </a:p>
                  </a:txBody>
                  <a:tcPr marL="4981" marR="4981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11 164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83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latin typeface="Arial"/>
                        </a:rPr>
                        <a:t>Bílkoviny/kg T/den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1.2</a:t>
                      </a:r>
                    </a:p>
                  </a:txBody>
                  <a:tcPr marL="4981" marR="4981" marT="498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86</a:t>
                      </a:r>
                    </a:p>
                  </a:txBody>
                  <a:tcPr marL="4981" marR="4981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B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86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B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83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latin typeface="Arial"/>
                        </a:rPr>
                        <a:t>Tuky 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35%</a:t>
                      </a:r>
                    </a:p>
                  </a:txBody>
                  <a:tcPr marL="4981" marR="4981" marT="498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115</a:t>
                      </a:r>
                    </a:p>
                  </a:txBody>
                  <a:tcPr marL="4981" marR="4981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T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100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T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83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latin typeface="Arial"/>
                        </a:rPr>
                        <a:t>Sacharidy (dopočtem)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396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S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336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S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83"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83"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1" i="0" u="none" strike="noStrike">
                          <a:latin typeface="Arial"/>
                        </a:rPr>
                        <a:t>Muži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1" i="0" u="none" strike="noStrike">
                          <a:latin typeface="Arial"/>
                        </a:rPr>
                        <a:t>Ženy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83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latin typeface="Arial"/>
                        </a:rPr>
                        <a:t>Snídaně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25%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3 186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2 791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83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latin typeface="Arial"/>
                        </a:rPr>
                        <a:t>Přesnídávka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8%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1 020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893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83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latin typeface="Arial"/>
                        </a:rPr>
                        <a:t>Oběd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29%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3 696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3 237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83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latin typeface="Arial"/>
                        </a:rPr>
                        <a:t>Svačina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8%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1 020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893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83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latin typeface="Arial"/>
                        </a:rPr>
                        <a:t>Večeře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25%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3 186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2 791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83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latin typeface="Arial"/>
                        </a:rPr>
                        <a:t>Večeře II.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5%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637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558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83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latin typeface="Arial"/>
                        </a:rPr>
                        <a:t>Celkem za den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1" i="0" u="none" strike="noStrike">
                          <a:latin typeface="Arial"/>
                        </a:rPr>
                        <a:t>100%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1" i="0" u="none" strike="noStrike">
                          <a:latin typeface="Arial"/>
                        </a:rPr>
                        <a:t>12 745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1" i="0" u="none" strike="noStrike">
                          <a:latin typeface="Arial"/>
                        </a:rPr>
                        <a:t>11 164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319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F34C9983-4202-494B-92B7-4682BDD8E030}" type="slidenum">
              <a:rPr lang="en-US" sz="800">
                <a:solidFill>
                  <a:srgbClr val="000000"/>
                </a:solidFill>
              </a:rPr>
              <a:pPr/>
              <a:t>7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4FD8C970-5968-4BA2-8064-7F72F840CBBB}" type="slidenum">
              <a:rPr lang="en-US" sz="800">
                <a:solidFill>
                  <a:srgbClr val="000000"/>
                </a:solidFill>
              </a:rPr>
              <a:pPr/>
              <a:t>8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cs-CZ" sz="2800" dirty="0" smtClean="0"/>
              <a:t>JAK SESTAVOVAT JÍDELNÍČEK </a:t>
            </a:r>
            <a:br>
              <a:rPr lang="cs-CZ" sz="2800" dirty="0" smtClean="0"/>
            </a:br>
            <a:r>
              <a:rPr lang="cs-CZ" sz="2800" dirty="0" smtClean="0"/>
              <a:t>PRO PACIENTA S CKD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Font typeface="Wingdings" pitchFamily="2" charset="2"/>
              <a:buChar char="§"/>
            </a:pPr>
            <a:r>
              <a:rPr lang="cs-CZ" sz="2100" dirty="0" smtClean="0"/>
              <a:t>  Při sestavování jídelníčku je </a:t>
            </a:r>
            <a:r>
              <a:rPr lang="cs-CZ" sz="2100" dirty="0" smtClean="0"/>
              <a:t>nutné, aby  </a:t>
            </a:r>
            <a:r>
              <a:rPr lang="cs-CZ" sz="2100" dirty="0" smtClean="0"/>
              <a:t>kromě </a:t>
            </a:r>
            <a:r>
              <a:rPr lang="cs-CZ" sz="2100" dirty="0" smtClean="0"/>
              <a:t>laboratorních  </a:t>
            </a:r>
          </a:p>
          <a:p>
            <a:pPr marL="0" indent="0"/>
            <a:r>
              <a:rPr lang="cs-CZ" sz="2100" dirty="0" smtClean="0"/>
              <a:t>    a dalších parametrů byly vzaty v </a:t>
            </a:r>
            <a:r>
              <a:rPr lang="cs-CZ" sz="2100" dirty="0" smtClean="0"/>
              <a:t>úvahu i stravovací zvyklosti</a:t>
            </a:r>
          </a:p>
          <a:p>
            <a:pPr marL="0" indent="0">
              <a:buFontTx/>
              <a:buNone/>
            </a:pPr>
            <a:r>
              <a:rPr lang="cs-CZ" sz="2100" dirty="0" smtClean="0"/>
              <a:t>    a sociální podmínky nemocného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100" dirty="0" smtClean="0"/>
              <a:t>  </a:t>
            </a:r>
            <a:r>
              <a:rPr lang="cs-CZ" sz="2100" b="1" dirty="0" smtClean="0"/>
              <a:t>Nemocnému pomůže pouze takový </a:t>
            </a:r>
            <a:r>
              <a:rPr lang="cs-CZ" sz="2100" b="1" dirty="0" smtClean="0"/>
              <a:t>jídelníček který je</a:t>
            </a:r>
          </a:p>
          <a:p>
            <a:pPr marL="0" indent="0"/>
            <a:r>
              <a:rPr lang="cs-CZ" sz="2100" b="1" dirty="0" smtClean="0"/>
              <a:t> </a:t>
            </a:r>
            <a:r>
              <a:rPr lang="cs-CZ" sz="2100" b="1" dirty="0" smtClean="0"/>
              <a:t> </a:t>
            </a:r>
            <a:r>
              <a:rPr lang="cs-CZ" sz="2100" b="1" dirty="0" smtClean="0"/>
              <a:t>  srozumitelný </a:t>
            </a:r>
            <a:r>
              <a:rPr lang="cs-CZ" sz="2100" b="1" dirty="0" smtClean="0"/>
              <a:t>a </a:t>
            </a:r>
            <a:r>
              <a:rPr lang="cs-CZ" sz="2100" b="1" dirty="0" smtClean="0"/>
              <a:t>proveditelný v podmínkách pacienta</a:t>
            </a:r>
            <a:endParaRPr lang="cs-CZ" sz="2100" b="1" dirty="0" smtClean="0"/>
          </a:p>
          <a:p>
            <a:pPr marL="0" indent="0">
              <a:buFont typeface="Wingdings" pitchFamily="2" charset="2"/>
              <a:buChar char="§"/>
            </a:pPr>
            <a:r>
              <a:rPr lang="cs-CZ" sz="2100" dirty="0" smtClean="0"/>
              <a:t>  Při CKD není žádná potravina respektive pokrm zakázán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100" dirty="0" smtClean="0"/>
              <a:t>  Jedná se o dlouhodobý nutriční režim, proto nejsou vhodná </a:t>
            </a:r>
          </a:p>
          <a:p>
            <a:pPr marL="0" indent="0">
              <a:buFontTx/>
              <a:buNone/>
            </a:pPr>
            <a:r>
              <a:rPr lang="cs-CZ" sz="2100" dirty="0" smtClean="0"/>
              <a:t>    striktní omezení stylu „nesmíte“ či „musíte“.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100" dirty="0" smtClean="0"/>
              <a:t>  Do jídelníčku by mělo být zařazeno denně alespoň jedno teplé</a:t>
            </a:r>
          </a:p>
          <a:p>
            <a:pPr marL="0" indent="0"/>
            <a:r>
              <a:rPr lang="cs-CZ" sz="2100" dirty="0" smtClean="0"/>
              <a:t>    </a:t>
            </a:r>
            <a:r>
              <a:rPr lang="cs-CZ" sz="2100" dirty="0" smtClean="0"/>
              <a:t> </a:t>
            </a:r>
            <a:r>
              <a:rPr lang="cs-CZ" sz="2100" dirty="0" smtClean="0"/>
              <a:t>jídlo </a:t>
            </a:r>
            <a:r>
              <a:rPr lang="cs-CZ" sz="2100" dirty="0" smtClean="0"/>
              <a:t>teplé.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100" dirty="0" smtClean="0"/>
              <a:t>  Jídelníček by měl být pestrý, obsahovat všechny skupiny </a:t>
            </a:r>
          </a:p>
          <a:p>
            <a:pPr marL="0" indent="0"/>
            <a:r>
              <a:rPr lang="cs-CZ" sz="2100" dirty="0" smtClean="0"/>
              <a:t> </a:t>
            </a:r>
            <a:r>
              <a:rPr lang="cs-CZ" sz="2100" dirty="0" smtClean="0"/>
              <a:t>  </a:t>
            </a:r>
            <a:r>
              <a:rPr lang="cs-CZ" sz="2100" dirty="0" smtClean="0"/>
              <a:t> potravin.</a:t>
            </a:r>
            <a:endParaRPr lang="cs-CZ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93C1E5D1-E949-4EA5-8113-FB69028B6E37}" type="slidenum">
              <a:rPr lang="en-US" sz="800">
                <a:solidFill>
                  <a:srgbClr val="000000"/>
                </a:solidFill>
              </a:rPr>
              <a:pPr/>
              <a:t>9</a:t>
            </a:fld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cs-CZ" sz="3600" b="1" dirty="0" smtClean="0"/>
              <a:t>RÁMCOVÝ JÍDELNÍ LÍSTEK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711325"/>
            <a:ext cx="8229600" cy="4525963"/>
          </a:xfrm>
        </p:spPr>
        <p:txBody>
          <a:bodyPr/>
          <a:lstStyle/>
          <a:p>
            <a:pPr marL="0" indent="0">
              <a:buFont typeface="Wingdings" pitchFamily="2" charset="2"/>
              <a:buChar char="§"/>
            </a:pPr>
            <a:r>
              <a:rPr lang="cs-CZ" sz="2000" dirty="0" smtClean="0"/>
              <a:t>  Více než konkrétní jídelní lístek </a:t>
            </a:r>
          </a:p>
          <a:p>
            <a:pPr marL="0" indent="0">
              <a:buFontTx/>
              <a:buNone/>
            </a:pPr>
            <a:r>
              <a:rPr lang="cs-CZ" sz="2000" dirty="0" smtClean="0"/>
              <a:t>                                          pomůže nemocnému tzv. rámcový jídelníček.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000" dirty="0" smtClean="0"/>
              <a:t>  V rámcovém jídelníčku  je strava rozvržena do několika </a:t>
            </a:r>
          </a:p>
          <a:p>
            <a:pPr marL="0" indent="0">
              <a:buFontTx/>
              <a:buNone/>
            </a:pPr>
            <a:r>
              <a:rPr lang="cs-CZ" sz="2000" dirty="0" smtClean="0"/>
              <a:t>    denních dávek dle denního režimu nemocného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000" dirty="0" smtClean="0"/>
              <a:t>  Pro </a:t>
            </a:r>
            <a:r>
              <a:rPr lang="cs-CZ" sz="2000" dirty="0" smtClean="0"/>
              <a:t>nemocné </a:t>
            </a:r>
            <a:r>
              <a:rPr lang="cs-CZ" sz="2000" dirty="0" smtClean="0"/>
              <a:t>je </a:t>
            </a:r>
            <a:r>
              <a:rPr lang="cs-CZ" sz="2000" dirty="0" smtClean="0"/>
              <a:t>důležité aby měl na každý denní režim jiný rámcový</a:t>
            </a:r>
          </a:p>
          <a:p>
            <a:pPr marL="0" indent="0"/>
            <a:r>
              <a:rPr lang="cs-CZ" sz="2000" dirty="0" smtClean="0"/>
              <a:t> </a:t>
            </a:r>
            <a:r>
              <a:rPr lang="cs-CZ" sz="2000" dirty="0" smtClean="0"/>
              <a:t>   </a:t>
            </a:r>
            <a:r>
              <a:rPr lang="cs-CZ" sz="2000" dirty="0" smtClean="0"/>
              <a:t>jídelníček  (pracovní x nepracovní, den dialýzy x den bez dialýzy…)</a:t>
            </a:r>
            <a:endParaRPr lang="cs-CZ" sz="2000" dirty="0" smtClean="0"/>
          </a:p>
          <a:p>
            <a:pPr marL="0" indent="0">
              <a:buFont typeface="Wingdings" pitchFamily="2" charset="2"/>
              <a:buChar char="§"/>
            </a:pPr>
            <a:r>
              <a:rPr lang="cs-CZ" sz="2000" dirty="0" smtClean="0"/>
              <a:t>  Potraviny jsou v rámcovém jídelníčku rozděleny do několika skupin  </a:t>
            </a:r>
          </a:p>
          <a:p>
            <a:pPr marL="0" indent="0">
              <a:buFontTx/>
              <a:buNone/>
            </a:pPr>
            <a:r>
              <a:rPr lang="cs-CZ" sz="2000" dirty="0" smtClean="0"/>
              <a:t>   (potraviny s obsahem živočišných </a:t>
            </a:r>
            <a:r>
              <a:rPr lang="cs-CZ" sz="2000" dirty="0" smtClean="0"/>
              <a:t>bílkovin, </a:t>
            </a:r>
            <a:r>
              <a:rPr lang="cs-CZ" sz="2000" dirty="0" smtClean="0"/>
              <a:t>volné tuky, přílohy, ovoce</a:t>
            </a:r>
          </a:p>
          <a:p>
            <a:pPr marL="0" indent="0">
              <a:buFontTx/>
              <a:buNone/>
            </a:pPr>
            <a:r>
              <a:rPr lang="cs-CZ" sz="2000" dirty="0" smtClean="0"/>
              <a:t>   respektive zelenina, tekutiny, volný cukr)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000" dirty="0" smtClean="0"/>
              <a:t> Potraviny s obsahem živočišných bílkovin </a:t>
            </a:r>
            <a:r>
              <a:rPr lang="cs-CZ" sz="2000" dirty="0" smtClean="0"/>
              <a:t>je vhodné rozdělit do</a:t>
            </a:r>
          </a:p>
          <a:p>
            <a:pPr marL="0" indent="0"/>
            <a:r>
              <a:rPr lang="cs-CZ" sz="2000" dirty="0" smtClean="0"/>
              <a:t> </a:t>
            </a:r>
            <a:r>
              <a:rPr lang="cs-CZ" sz="2000" dirty="0" smtClean="0"/>
              <a:t> </a:t>
            </a:r>
            <a:r>
              <a:rPr lang="cs-CZ" sz="2000" dirty="0" smtClean="0"/>
              <a:t> několika jídel</a:t>
            </a:r>
            <a:endParaRPr lang="cs-CZ" sz="2000" dirty="0" smtClean="0"/>
          </a:p>
          <a:p>
            <a:pPr marL="0" indent="0">
              <a:buFontTx/>
              <a:buNone/>
            </a:pPr>
            <a:r>
              <a:rPr lang="cs-CZ" sz="2000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PALETTEDESIGNATOR" val="BBraun"/>
  <p:tag name="EXTENDEDCOLORPALETTEDESIGNATOR" val="BBraun"/>
  <p:tag name="PRESENTATIONLANGUAGE" val="deutsch"/>
  <p:tag name="DATE" val="2010-09-23"/>
</p:tagLst>
</file>

<file path=ppt/theme/theme1.xml><?xml version="1.0" encoding="utf-8"?>
<a:theme xmlns:a="http://schemas.openxmlformats.org/drawingml/2006/main" name="PowerPoint_AAK2010_CZ">
  <a:themeElements>
    <a:clrScheme name="Standarddesign 1">
      <a:dk1>
        <a:srgbClr val="000000"/>
      </a:dk1>
      <a:lt1>
        <a:srgbClr val="FFFFFF"/>
      </a:lt1>
      <a:dk2>
        <a:srgbClr val="4BA99B"/>
      </a:dk2>
      <a:lt2>
        <a:srgbClr val="05CDB3"/>
      </a:lt2>
      <a:accent1>
        <a:srgbClr val="97D9C9"/>
      </a:accent1>
      <a:accent2>
        <a:srgbClr val="D4F0EE"/>
      </a:accent2>
      <a:accent3>
        <a:srgbClr val="FFFFFF"/>
      </a:accent3>
      <a:accent4>
        <a:srgbClr val="000000"/>
      </a:accent4>
      <a:accent5>
        <a:srgbClr val="C9E9E1"/>
      </a:accent5>
      <a:accent6>
        <a:srgbClr val="C0D9D8"/>
      </a:accent6>
      <a:hlink>
        <a:srgbClr val="008375"/>
      </a:hlink>
      <a:folHlink>
        <a:srgbClr val="4BA9A4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72000" rIns="0" bIns="72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72000" rIns="0" bIns="72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 anchor="b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kern="0" cap="none" spc="0" normalizeH="0" baseline="0" noProof="0" dirty="0" smtClean="0">
            <a:ln>
              <a:noFill/>
            </a:ln>
            <a:solidFill>
              <a:schemeClr val="tx1">
                <a:tint val="75000"/>
              </a:schemeClr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4BA99B"/>
        </a:dk2>
        <a:lt2>
          <a:srgbClr val="05CDB3"/>
        </a:lt2>
        <a:accent1>
          <a:srgbClr val="97D9C9"/>
        </a:accent1>
        <a:accent2>
          <a:srgbClr val="D4F0EE"/>
        </a:accent2>
        <a:accent3>
          <a:srgbClr val="FFFFFF"/>
        </a:accent3>
        <a:accent4>
          <a:srgbClr val="000000"/>
        </a:accent4>
        <a:accent5>
          <a:srgbClr val="C9E9E1"/>
        </a:accent5>
        <a:accent6>
          <a:srgbClr val="C0D9D8"/>
        </a:accent6>
        <a:hlink>
          <a:srgbClr val="008375"/>
        </a:hlink>
        <a:folHlink>
          <a:srgbClr val="4BA9A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5C39B"/>
        </a:dk2>
        <a:lt2>
          <a:srgbClr val="05CDB3"/>
        </a:lt2>
        <a:accent1>
          <a:srgbClr val="99E1CD"/>
        </a:accent1>
        <a:accent2>
          <a:srgbClr val="BEBEBE"/>
        </a:accent2>
        <a:accent3>
          <a:srgbClr val="FFFFFF"/>
        </a:accent3>
        <a:accent4>
          <a:srgbClr val="000000"/>
        </a:accent4>
        <a:accent5>
          <a:srgbClr val="CAEEE3"/>
        </a:accent5>
        <a:accent6>
          <a:srgbClr val="ACACAC"/>
        </a:accent6>
        <a:hlink>
          <a:srgbClr val="00B482"/>
        </a:hlink>
        <a:folHlink>
          <a:srgbClr val="66D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PowerPoint_AAK2010_CZ</Template>
  <TotalTime>66</TotalTime>
  <Words>3514</Words>
  <Application>Microsoft Office PowerPoint</Application>
  <PresentationFormat>Předvádění na obrazovce (4:3)</PresentationFormat>
  <Paragraphs>1497</Paragraphs>
  <Slides>63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63</vt:i4>
      </vt:variant>
    </vt:vector>
  </HeadingPairs>
  <TitlesOfParts>
    <vt:vector size="64" baseType="lpstr">
      <vt:lpstr>PowerPoint_AAK2010_CZ</vt:lpstr>
      <vt:lpstr>Jak sestavovat jídelníček při CKD  - problémy s přípravou a zajištěním stravy při chronických onemocněních</vt:lpstr>
      <vt:lpstr>POSTUP</vt:lpstr>
      <vt:lpstr>DOTAZNÍK  I</vt:lpstr>
      <vt:lpstr>DOTAZNÍK  II</vt:lpstr>
      <vt:lpstr>STANOVENÍ POTŘEBY PACIENTA</vt:lpstr>
      <vt:lpstr>STANOVENÍ POTŘEBY PACIENTA  (FAKTOR ONEMOCNĚNÍ A TĚLESNÉ TEPLOTY)</vt:lpstr>
      <vt:lpstr>STANOVENÍ POTŘEBY PACIENTA  (VÝSLEDNÉ HODNOTY)</vt:lpstr>
      <vt:lpstr>JAK SESTAVOVAT JÍDELNÍČEK  PRO PACIENTA S CKD</vt:lpstr>
      <vt:lpstr>RÁMCOVÝ JÍDELNÍ LÍSTEK</vt:lpstr>
      <vt:lpstr>PŘÍKLAD RÁMCOVÉHO JÍDELNÍČKU I. SNÍDANĚ A PŘESNÍDÁVKA</vt:lpstr>
      <vt:lpstr>PŘÍKLAD RÁMCOVÉHO JÍDELNÍČKU I. OBĚD A SVAČINA</vt:lpstr>
      <vt:lpstr>PŘÍKLAD RÁMCOVÉHO JÍDELNÍČKU I. VEČEŘE</vt:lpstr>
      <vt:lpstr>TABULKA ZÁMĚN „BÍLKOVINNÝCH“ POTRAVIN I.</vt:lpstr>
      <vt:lpstr>TABULKA ZÁMĚN „BÍLKOVINNÝCH“ POTRAVIN II.</vt:lpstr>
      <vt:lpstr>TABULKA ZÁMĚN „BÍLKOVINNÝCH“ POTRAVIN III.</vt:lpstr>
      <vt:lpstr> TABULKA ZÁMĚN „SACHARIDOVÝCH“ POTRAVIN I. </vt:lpstr>
      <vt:lpstr> TABULKA ZÁMĚN „SACHARIDOVÝCH“ POTRAVIN II. </vt:lpstr>
      <vt:lpstr>PŘÍKLAD RÁMCOVÉHO JÍDELNÍČKU II. SNÍDANĚ A PŘESNÍDÁVKA</vt:lpstr>
      <vt:lpstr>PŘÍKLAD RÁMCOVÉHO JÍDELNÍČKU II. OBĚD A SVAČINA</vt:lpstr>
      <vt:lpstr>PŘÍKLAD RÁMCOVÉHO JÍDELNÍČKU II. VEČEŘE A VEČEŘE II; BĚHEM DNE</vt:lpstr>
      <vt:lpstr>PROBLÉMY                                       SE ZAJIŠTĚNÍM STRAVY I.</vt:lpstr>
      <vt:lpstr>PROBLÉMY                                       SE ZAJIŠTĚNÍM STRAVY II.</vt:lpstr>
      <vt:lpstr>PŘÍJEM BÍLKOVIN</vt:lpstr>
      <vt:lpstr>PŘÍJEM ENERGIE</vt:lpstr>
      <vt:lpstr>SNÍDANĚ</vt:lpstr>
      <vt:lpstr>SNÍDANĚ – KONZERVATIVNÍ TERAPIE</vt:lpstr>
      <vt:lpstr>SNÍDANĚ – DIALYZAČNÍ LÉČBA</vt:lpstr>
      <vt:lpstr>SNÍDANĚ – NORMÁLNÍ FUNKCE ŠTĚPU</vt:lpstr>
      <vt:lpstr>PŘESNÍDÁVKA</vt:lpstr>
      <vt:lpstr>PŘESNÍDÁVKA – KONZERVATIVNÍ TERAPIE</vt:lpstr>
      <vt:lpstr>PŘESNÍDÁVKA – DIALYZAČNÍ LÉČBA</vt:lpstr>
      <vt:lpstr>PŘESNÍDÁVKA – NORMÁLNÍ FUNKCE ŠTĚPU</vt:lpstr>
      <vt:lpstr>OBĚD</vt:lpstr>
      <vt:lpstr>OBĚD (polévka)  KONZERVATIVNÍ TERAPIE </vt:lpstr>
      <vt:lpstr>OBĚD (hlavní pokrm)  KONZERVATIVNÍ TERAPIE</vt:lpstr>
      <vt:lpstr>OBĚD (příloha)  KONZERVATIVNÍ TERAPIE</vt:lpstr>
      <vt:lpstr>OBĚD (polévka)  DIALYZAČNÍ LÉČBA </vt:lpstr>
      <vt:lpstr>OBĚD (hlavní pokrm)  DIALYZAČNÍ LÉČBA</vt:lpstr>
      <vt:lpstr>OBĚD (příloha)  DIALYZAČNÍ LÉČBA</vt:lpstr>
      <vt:lpstr>OBĚD (polévka)  TX - NORMÁLNÍ FUNKCE ŠTĚPU </vt:lpstr>
      <vt:lpstr>OBĚD (hlavní pokrm)  TX– NORMÁLNÍ FUNKCE ŠTĚPU</vt:lpstr>
      <vt:lpstr>OBĚD (příloha)  TX– NORMÁLNÍ FUNKCE ŠTĚPU</vt:lpstr>
      <vt:lpstr>SVAČINA</vt:lpstr>
      <vt:lpstr>SVAČINA – KONZERVATIVNÍ TERAPIE</vt:lpstr>
      <vt:lpstr>SVAČINA – DIALYZAČNÍ LÉČBA</vt:lpstr>
      <vt:lpstr>SVAČINA  TX – NORMÁLNÍ FUNKCE ŠTĚPU</vt:lpstr>
      <vt:lpstr>VEČEŘE</vt:lpstr>
      <vt:lpstr>VEČEŘE – KONZERVATIVNÍ TERAPIE</vt:lpstr>
      <vt:lpstr>VEČEŘE – KONZERVATIVNÍ TERAPIE</vt:lpstr>
      <vt:lpstr>VEČEŘE – DIALYZAČNÍ LÉČBA</vt:lpstr>
      <vt:lpstr>VEČEŘE – DIALYZAČNÍ LÉČBA</vt:lpstr>
      <vt:lpstr>VEČEŘE – TX NORMÁLNÍ FUNKCE ŠTĚPU</vt:lpstr>
      <vt:lpstr>VEČEŘE – TX NORMÁLNÍ FUNKCE ŠTĚPU</vt:lpstr>
      <vt:lpstr>VEČEŘE II. </vt:lpstr>
      <vt:lpstr>VEČEŘE II. – KONZERVATIVNÍ TERAPIE</vt:lpstr>
      <vt:lpstr>VEČEŘE II. – DIALYZAČNÍ LÉČBA</vt:lpstr>
      <vt:lpstr>VEČEŘE II. – TX NORMÁLNÍ FUNKCE ŠTĚPU</vt:lpstr>
      <vt:lpstr>BĚHEM DNE – KONZERVATIVNÍ TERAPIE </vt:lpstr>
      <vt:lpstr>DŮLEŽITÉ</vt:lpstr>
      <vt:lpstr>BĚHEM DNE – KONZERVATIVNÍ TERAPIE </vt:lpstr>
      <vt:lpstr>BĚHEM DNE – DIALYZAČNÍ LÉČBA </vt:lpstr>
      <vt:lpstr>BĚHEM DNE   TX NORMÁLNÍ FUNKCE ŠTĚPU </vt:lpstr>
      <vt:lpstr>Děkujeme                                                        za pozornost</vt:lpstr>
    </vt:vector>
  </TitlesOfParts>
  <Company>B.Braun Melsungen AG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nepiancz</dc:creator>
  <cp:lastModifiedBy>Olga</cp:lastModifiedBy>
  <cp:revision>25</cp:revision>
  <dcterms:created xsi:type="dcterms:W3CDTF">2013-03-05T10:15:18Z</dcterms:created>
  <dcterms:modified xsi:type="dcterms:W3CDTF">2013-09-01T15:27:05Z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BBraun_template.potx</vt:lpwstr>
  </property>
</Properties>
</file>