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1"/>
  </p:notesMasterIdLst>
  <p:sldIdLst>
    <p:sldId id="256" r:id="rId2"/>
    <p:sldId id="299" r:id="rId3"/>
    <p:sldId id="258" r:id="rId4"/>
    <p:sldId id="280" r:id="rId5"/>
    <p:sldId id="283" r:id="rId6"/>
    <p:sldId id="276" r:id="rId7"/>
    <p:sldId id="284" r:id="rId8"/>
    <p:sldId id="285" r:id="rId9"/>
    <p:sldId id="300" r:id="rId10"/>
    <p:sldId id="288" r:id="rId11"/>
    <p:sldId id="287" r:id="rId12"/>
    <p:sldId id="292" r:id="rId13"/>
    <p:sldId id="301" r:id="rId14"/>
    <p:sldId id="302" r:id="rId15"/>
    <p:sldId id="289" r:id="rId16"/>
    <p:sldId id="296" r:id="rId17"/>
    <p:sldId id="297" r:id="rId18"/>
    <p:sldId id="303" r:id="rId19"/>
    <p:sldId id="290" r:id="rId20"/>
    <p:sldId id="304" r:id="rId21"/>
    <p:sldId id="305" r:id="rId22"/>
    <p:sldId id="306" r:id="rId23"/>
    <p:sldId id="279" r:id="rId24"/>
    <p:sldId id="308" r:id="rId25"/>
    <p:sldId id="309" r:id="rId26"/>
    <p:sldId id="310" r:id="rId27"/>
    <p:sldId id="291" r:id="rId28"/>
    <p:sldId id="311" r:id="rId29"/>
    <p:sldId id="257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</p:sldIdLst>
  <p:sldSz cx="9144000" cy="6858000" type="screen4x3"/>
  <p:notesSz cx="6858000" cy="9144000"/>
  <p:embeddedFontLst>
    <p:embeddedFont>
      <p:font typeface="Segoe UI Black" charset="0"/>
      <p:bold r:id="rId42"/>
      <p:boldItalic r:id="rId43"/>
    </p:embeddedFont>
    <p:embeddedFont>
      <p:font typeface="Segoe UI Semibold" pitchFamily="34" charset="0"/>
      <p:bold r:id="rId44"/>
    </p:embeddedFont>
    <p:embeddedFont>
      <p:font typeface="Segoe UI" pitchFamily="34" charset="0"/>
      <p:regular r:id="rId45"/>
      <p:bold r:id="rId46"/>
      <p:italic r:id="rId47"/>
      <p:boldItalic r:id="rId48"/>
    </p:embeddedFont>
    <p:embeddedFont>
      <p:font typeface="Wingdings 3" pitchFamily="18" charset="2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Calibri Light" pitchFamily="34" charset="0"/>
      <p:regular r:id="rId54"/>
      <p:italic r:id="rId55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F4F3E-CF78-4C27-A249-2E17FBA70D44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F0E57-6CF5-4F70-8FC9-9D20DF97BED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545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0E57-6CF5-4F70-8FC9-9D20DF97BED9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08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351" y="1414463"/>
            <a:ext cx="7315200" cy="2387600"/>
          </a:xfrm>
        </p:spPr>
        <p:txBody>
          <a:bodyPr anchor="b"/>
          <a:lstStyle>
            <a:lvl1pPr algn="l">
              <a:defRPr sz="60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351" y="3894138"/>
            <a:ext cx="6858000" cy="563562"/>
          </a:xfrm>
        </p:spPr>
        <p:txBody>
          <a:bodyPr/>
          <a:lstStyle>
            <a:lvl1pPr marL="0" indent="0" algn="l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9351" y="6356351"/>
            <a:ext cx="2057400" cy="365125"/>
          </a:xfrm>
        </p:spPr>
        <p:txBody>
          <a:bodyPr/>
          <a:lstStyle>
            <a:lvl1pPr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4. 6. 2015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8700" y="6356351"/>
            <a:ext cx="5175250" cy="365125"/>
          </a:xfrm>
        </p:spPr>
        <p:txBody>
          <a:bodyPr/>
          <a:lstStyle>
            <a:lvl1pPr>
              <a:defRPr sz="16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algn="r"/>
            <a:r>
              <a:rPr lang="cs-CZ" dirty="0"/>
              <a:t>Ústav ochrany a podpory zdraví LF MU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06450" y="0"/>
            <a:ext cx="0" cy="6858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 userDrawn="1"/>
        </p:nvSpPr>
        <p:spPr>
          <a:xfrm>
            <a:off x="193675" y="4794250"/>
            <a:ext cx="1225550" cy="122555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www.bezlepkovadieta.cz/data/articles/down_43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53" b="15522"/>
          <a:stretch/>
        </p:blipFill>
        <p:spPr bwMode="auto">
          <a:xfrm>
            <a:off x="289110" y="4890294"/>
            <a:ext cx="1034680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 userDrawn="1"/>
        </p:nvSpPr>
        <p:spPr>
          <a:xfrm>
            <a:off x="193675" y="4794250"/>
            <a:ext cx="1225550" cy="1225550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635000" y="0"/>
            <a:ext cx="0" cy="45847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635000" y="6242049"/>
            <a:ext cx="0" cy="615951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4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59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25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22288"/>
            <a:ext cx="7067549" cy="1133474"/>
          </a:xfrm>
        </p:spPr>
        <p:txBody>
          <a:bodyPr>
            <a:normAutofit/>
          </a:bodyPr>
          <a:lstStyle>
            <a:lvl1pPr>
              <a:defRPr sz="400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351338"/>
          </a:xfrm>
        </p:spPr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Přímá spojnice 17"/>
          <p:cNvCxnSpPr/>
          <p:nvPr userDrawn="1"/>
        </p:nvCxnSpPr>
        <p:spPr>
          <a:xfrm>
            <a:off x="730250" y="0"/>
            <a:ext cx="0" cy="6858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/>
          <p:cNvSpPr/>
          <p:nvPr userDrawn="1"/>
        </p:nvSpPr>
        <p:spPr>
          <a:xfrm>
            <a:off x="320675" y="679450"/>
            <a:ext cx="819151" cy="81915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2" descr="http://www.bezlepkovadieta.cz/data/articles/down_43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53" b="15522"/>
          <a:stretch/>
        </p:blipFill>
        <p:spPr bwMode="auto">
          <a:xfrm>
            <a:off x="409545" y="768697"/>
            <a:ext cx="641410" cy="6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ál 20"/>
          <p:cNvSpPr/>
          <p:nvPr userDrawn="1"/>
        </p:nvSpPr>
        <p:spPr>
          <a:xfrm>
            <a:off x="320675" y="679450"/>
            <a:ext cx="819151" cy="81915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/>
          <p:cNvCxnSpPr/>
          <p:nvPr userDrawn="1"/>
        </p:nvCxnSpPr>
        <p:spPr>
          <a:xfrm>
            <a:off x="558800" y="0"/>
            <a:ext cx="0" cy="48895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 userDrawn="1"/>
        </p:nvCxnSpPr>
        <p:spPr>
          <a:xfrm>
            <a:off x="558800" y="1714500"/>
            <a:ext cx="0" cy="51562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23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08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9" name="Přímá spojnice 18"/>
          <p:cNvCxnSpPr/>
          <p:nvPr userDrawn="1"/>
        </p:nvCxnSpPr>
        <p:spPr>
          <a:xfrm>
            <a:off x="730250" y="0"/>
            <a:ext cx="0" cy="6858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 userDrawn="1"/>
        </p:nvSpPr>
        <p:spPr>
          <a:xfrm>
            <a:off x="320675" y="679450"/>
            <a:ext cx="819151" cy="819151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Picture 2" descr="http://www.bezlepkovadieta.cz/data/articles/down_43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53" b="15522"/>
          <a:stretch/>
        </p:blipFill>
        <p:spPr bwMode="auto">
          <a:xfrm>
            <a:off x="409545" y="768697"/>
            <a:ext cx="641410" cy="6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ál 21"/>
          <p:cNvSpPr/>
          <p:nvPr userDrawn="1"/>
        </p:nvSpPr>
        <p:spPr>
          <a:xfrm>
            <a:off x="320675" y="679450"/>
            <a:ext cx="819151" cy="819151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/>
          <p:cNvCxnSpPr/>
          <p:nvPr userDrawn="1"/>
        </p:nvCxnSpPr>
        <p:spPr>
          <a:xfrm>
            <a:off x="558800" y="0"/>
            <a:ext cx="0" cy="48895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 userDrawn="1"/>
        </p:nvCxnSpPr>
        <p:spPr>
          <a:xfrm>
            <a:off x="558800" y="1714500"/>
            <a:ext cx="0" cy="515620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447800" y="522288"/>
            <a:ext cx="7067549" cy="1133474"/>
          </a:xfrm>
        </p:spPr>
        <p:txBody>
          <a:bodyPr>
            <a:normAutofit/>
          </a:bodyPr>
          <a:lstStyle>
            <a:lvl1pPr>
              <a:defRPr sz="4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240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726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654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748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748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34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E1A8-C8F6-4F70-86C4-708D171DA900}" type="datetimeFigureOut">
              <a:rPr lang="cs-CZ" smtClean="0"/>
              <a:pPr/>
              <a:t>8.11.2016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CCCF-A988-4152-8E50-F9289EC197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32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9351" y="2161438"/>
            <a:ext cx="7315200" cy="2387600"/>
          </a:xfrm>
        </p:spPr>
        <p:txBody>
          <a:bodyPr/>
          <a:lstStyle/>
          <a:p>
            <a:r>
              <a:rPr lang="cs-CZ" dirty="0"/>
              <a:t>Kombinované diety při celiakii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4353" y="4937326"/>
            <a:ext cx="7170401" cy="974076"/>
          </a:xfrm>
        </p:spPr>
        <p:txBody>
          <a:bodyPr>
            <a:normAutofit/>
          </a:bodyPr>
          <a:lstStyle/>
          <a:p>
            <a:r>
              <a:rPr lang="cs-CZ" dirty="0"/>
              <a:t>Bc. Martin Krobot</a:t>
            </a:r>
          </a:p>
          <a:p>
            <a:r>
              <a:rPr lang="cs-CZ" dirty="0"/>
              <a:t>Ústav ochrany a podpory zdraví LF MU</a:t>
            </a:r>
          </a:p>
        </p:txBody>
      </p:sp>
    </p:spTree>
    <p:extLst>
      <p:ext uri="{BB962C8B-B14F-4D97-AF65-F5344CB8AC3E}">
        <p14:creationId xmlns:p14="http://schemas.microsoft.com/office/powerpoint/2010/main" xmlns="" val="42797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Konzultace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6524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/>
              <a:t>odstranit lepek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výměnné jednotky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skryté zdroje</a:t>
            </a:r>
            <a:endParaRPr lang="cs-CZ" sz="2600" dirty="0"/>
          </a:p>
          <a:p>
            <a:endParaRPr lang="cs-CZ" sz="2800" dirty="0"/>
          </a:p>
          <a:p>
            <a:r>
              <a:rPr lang="cs-CZ" sz="2800" dirty="0"/>
              <a:t>komplexně, ne separátně</a:t>
            </a:r>
          </a:p>
          <a:p>
            <a:r>
              <a:rPr lang="cs-CZ" sz="2800" dirty="0"/>
              <a:t>problematická compliance – adolescenti</a:t>
            </a:r>
          </a:p>
        </p:txBody>
      </p:sp>
    </p:spTree>
    <p:extLst>
      <p:ext uri="{BB962C8B-B14F-4D97-AF65-F5344CB8AC3E}">
        <p14:creationId xmlns:p14="http://schemas.microsoft.com/office/powerpoint/2010/main" xmlns="" val="348123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914400" y="1399471"/>
            <a:ext cx="7315200" cy="4059058"/>
            <a:chOff x="891774" y="1337189"/>
            <a:chExt cx="7315200" cy="4059058"/>
          </a:xfrm>
        </p:grpSpPr>
        <p:sp>
          <p:nvSpPr>
            <p:cNvPr id="2" name="Nadpis 1"/>
            <p:cNvSpPr txBox="1">
              <a:spLocks/>
            </p:cNvSpPr>
            <p:nvPr/>
          </p:nvSpPr>
          <p:spPr>
            <a:xfrm>
              <a:off x="891774" y="1337189"/>
              <a:ext cx="7315200" cy="22688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6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Celiakie</a:t>
              </a:r>
            </a:p>
            <a:p>
              <a:pPr algn="ctr"/>
              <a:endParaRPr lang="cs-CZ" sz="3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cs-CZ" sz="4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3" name="Nadpis 1"/>
            <p:cNvSpPr txBox="1">
              <a:spLocks/>
            </p:cNvSpPr>
            <p:nvPr/>
          </p:nvSpPr>
          <p:spPr>
            <a:xfrm>
              <a:off x="891774" y="3309870"/>
              <a:ext cx="7315200" cy="20863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defRPr>
              </a:lvl1pPr>
            </a:lstStyle>
            <a:p>
              <a:pPr algn="ctr"/>
              <a:r>
                <a:rPr lang="cs-CZ" dirty="0"/>
                <a:t>LAKTÓZOVÁ INTOLERANCE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8677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Koincidence CD + 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hypolaktázie kongenitální / primární / </a:t>
            </a:r>
            <a:r>
              <a:rPr lang="cs-CZ" sz="2800" b="1" dirty="0"/>
              <a:t>sekundární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někdy jediný projev celiakie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/>
              <a:t>19 % celiaků mělo LI (</a:t>
            </a:r>
            <a:r>
              <a:rPr lang="cs-CZ" sz="2800" dirty="0" err="1"/>
              <a:t>norm</a:t>
            </a:r>
            <a:r>
              <a:rPr lang="cs-CZ" sz="2800" dirty="0"/>
              <a:t>. 5 – 10 %)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24 % intolerantních mělo CD (</a:t>
            </a:r>
            <a:r>
              <a:rPr lang="cs-CZ" sz="2800" dirty="0" err="1"/>
              <a:t>norm</a:t>
            </a:r>
            <a:r>
              <a:rPr lang="cs-CZ" sz="2800" dirty="0"/>
              <a:t>. 1 %)</a:t>
            </a:r>
          </a:p>
        </p:txBody>
      </p:sp>
    </p:spTree>
    <p:extLst>
      <p:ext uri="{BB962C8B-B14F-4D97-AF65-F5344CB8AC3E}">
        <p14:creationId xmlns:p14="http://schemas.microsoft.com/office/powerpoint/2010/main" xmlns="" val="88631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Výživa při CD a 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suplementace laktázy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bezlaktózová dieta – 4 t. + znovuzavedení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/>
              <a:t>striktní BLP a BML postup 2 – 3 týdny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+vodíkový test ještě 2 – 3 měsíce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odlišení primární a sekundární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bezlepkové a bezlaktózové výrobky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ym typeface="Wingdings 3" panose="05040102010807070707" pitchFamily="18" charset="2"/>
              </a:rPr>
              <a:t> Na -  kalciurie</a:t>
            </a:r>
          </a:p>
          <a:p>
            <a:pPr>
              <a:spcBef>
                <a:spcPts val="12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4304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nutrienty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makronutrienty: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plnohodnotné bílkoviny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/>
              <a:t>mikronutrienty: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vitaminy B</a:t>
            </a:r>
            <a:r>
              <a:rPr lang="cs-CZ" sz="2600" baseline="-25000" dirty="0"/>
              <a:t>2</a:t>
            </a:r>
            <a:r>
              <a:rPr lang="cs-CZ" sz="2600" dirty="0"/>
              <a:t>, D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xmlns="" val="1160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914400" y="1399471"/>
            <a:ext cx="7315200" cy="4059058"/>
            <a:chOff x="891774" y="1337189"/>
            <a:chExt cx="7315200" cy="4059058"/>
          </a:xfrm>
        </p:grpSpPr>
        <p:sp>
          <p:nvSpPr>
            <p:cNvPr id="2" name="Nadpis 1"/>
            <p:cNvSpPr txBox="1">
              <a:spLocks/>
            </p:cNvSpPr>
            <p:nvPr/>
          </p:nvSpPr>
          <p:spPr>
            <a:xfrm>
              <a:off x="891774" y="1337189"/>
              <a:ext cx="7315200" cy="22688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6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Celiakie</a:t>
              </a:r>
            </a:p>
            <a:p>
              <a:pPr algn="ctr"/>
              <a:endParaRPr lang="cs-CZ" sz="3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cs-CZ" sz="4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3" name="Nadpis 1"/>
            <p:cNvSpPr txBox="1">
              <a:spLocks/>
            </p:cNvSpPr>
            <p:nvPr/>
          </p:nvSpPr>
          <p:spPr>
            <a:xfrm>
              <a:off x="891774" y="3309870"/>
              <a:ext cx="7315200" cy="20863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defRPr>
              </a:lvl1pPr>
            </a:lstStyle>
            <a:p>
              <a:pPr algn="ctr"/>
              <a:r>
                <a:rPr lang="cs-CZ" dirty="0"/>
                <a:t>POTRAVINOVÉ ALERGIE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3783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Koincidence CD + 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atopie a celiakie předmětem výzkumu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alergie protektivní / neutrální / riziková pro rozvoj celiakie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zvýšení slizniční propustnosti (?)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/>
              <a:t>atopické potíže u 3,1 – 3,8 % celiaků (zvýšený výskyt i u příbuzných)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BLP dieta zatím neprokazatelný vliv</a:t>
            </a:r>
          </a:p>
        </p:txBody>
      </p:sp>
    </p:spTree>
    <p:extLst>
      <p:ext uri="{BB962C8B-B14F-4D97-AF65-F5344CB8AC3E}">
        <p14:creationId xmlns:p14="http://schemas.microsoft.com/office/powerpoint/2010/main" xmlns="" val="66012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Výživa při CD a 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striktní eliminační dieta – zátěž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/>
              <a:t>mléko – podobné jako LI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sušené mléko, syrovátkový protein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ym typeface="Wingdings 3" panose="05040102010807070707" pitchFamily="18" charset="2"/>
              </a:rPr>
              <a:t>ovoce – zelenina + fortifikované BLP</a:t>
            </a:r>
          </a:p>
          <a:p>
            <a:pPr lvl="1">
              <a:spcBef>
                <a:spcPts val="1200"/>
              </a:spcBef>
            </a:pPr>
            <a:r>
              <a:rPr lang="cs-CZ" sz="2600" dirty="0">
                <a:sym typeface="Wingdings 3" panose="05040102010807070707" pitchFamily="18" charset="2"/>
              </a:rPr>
              <a:t>náplně, příchutě, jogurty, pečivo apod.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ym typeface="Wingdings 3" panose="05040102010807070707" pitchFamily="18" charset="2"/>
              </a:rPr>
              <a:t>kukuřice – významné omezení</a:t>
            </a:r>
          </a:p>
          <a:p>
            <a:pPr>
              <a:spcBef>
                <a:spcPts val="12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0606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nutrienty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652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mléko: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MA – plnohodnotné bílkoviny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MI – Ca, vit. B</a:t>
            </a:r>
            <a:r>
              <a:rPr lang="cs-CZ" sz="2600" baseline="-25000" dirty="0"/>
              <a:t>2</a:t>
            </a:r>
            <a:r>
              <a:rPr lang="cs-CZ" sz="2600" dirty="0"/>
              <a:t>, D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ovoce: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MA – vláknina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MI – K, vit. C, antioxidační látky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kukuřice: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MA – sacharidy (komplexní)</a:t>
            </a:r>
          </a:p>
        </p:txBody>
      </p:sp>
    </p:spTree>
    <p:extLst>
      <p:ext uri="{BB962C8B-B14F-4D97-AF65-F5344CB8AC3E}">
        <p14:creationId xmlns:p14="http://schemas.microsoft.com/office/powerpoint/2010/main" xmlns="" val="36260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914400" y="1399471"/>
            <a:ext cx="7315200" cy="4059058"/>
            <a:chOff x="891774" y="1337189"/>
            <a:chExt cx="7315200" cy="4059058"/>
          </a:xfrm>
        </p:grpSpPr>
        <p:sp>
          <p:nvSpPr>
            <p:cNvPr id="2" name="Nadpis 1"/>
            <p:cNvSpPr txBox="1">
              <a:spLocks/>
            </p:cNvSpPr>
            <p:nvPr/>
          </p:nvSpPr>
          <p:spPr>
            <a:xfrm>
              <a:off x="891774" y="1337189"/>
              <a:ext cx="7315200" cy="22688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6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Celiakie</a:t>
              </a:r>
            </a:p>
            <a:p>
              <a:pPr algn="ctr"/>
              <a:endParaRPr lang="cs-CZ" sz="3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cs-CZ" sz="4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3" name="Nadpis 1"/>
            <p:cNvSpPr txBox="1">
              <a:spLocks/>
            </p:cNvSpPr>
            <p:nvPr/>
          </p:nvSpPr>
          <p:spPr>
            <a:xfrm>
              <a:off x="891774" y="3309870"/>
              <a:ext cx="7315200" cy="20863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defRPr>
              </a:lvl1pPr>
            </a:lstStyle>
            <a:p>
              <a:pPr algn="ctr"/>
              <a:r>
                <a:rPr lang="cs-CZ" dirty="0"/>
                <a:t>m. CROHN</a:t>
              </a:r>
            </a:p>
            <a:p>
              <a:pPr algn="ctr"/>
              <a:r>
                <a:rPr lang="cs-CZ" dirty="0"/>
                <a:t>ULCER. KOLITIDA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1673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do poradny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i="1" dirty="0"/>
          </a:p>
          <a:p>
            <a:pPr marL="0" indent="0" algn="ctr">
              <a:buNone/>
            </a:pPr>
            <a:r>
              <a:rPr lang="cs-CZ" sz="2800" i="1" dirty="0"/>
              <a:t>Dobrý den, mám 4letou dceru </a:t>
            </a:r>
            <a:r>
              <a:rPr lang="cs-CZ" sz="2800" b="1" i="1" dirty="0"/>
              <a:t>diabetičku</a:t>
            </a:r>
            <a:br>
              <a:rPr lang="cs-CZ" sz="2800" b="1" i="1" dirty="0"/>
            </a:br>
            <a:r>
              <a:rPr lang="cs-CZ" sz="2800" b="1" i="1" dirty="0"/>
              <a:t>s celiakií, alergií na mléko a sóju</a:t>
            </a:r>
            <a:r>
              <a:rPr lang="cs-CZ" sz="2800" i="1" dirty="0"/>
              <a:t>. Potřebovala bych poradit, jak účinně doplnit vápník a další prvky, poradit jídelníček. Děkuji.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76849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genetiky…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799" y="1825625"/>
            <a:ext cx="7271197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společné znaky onemocnění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autoimunitní </a:t>
            </a:r>
            <a:r>
              <a:rPr lang="cs-CZ" sz="2800" dirty="0" err="1"/>
              <a:t>potenciace</a:t>
            </a:r>
            <a:r>
              <a:rPr lang="cs-CZ" sz="2800" dirty="0"/>
              <a:t> (23,5 % vs. 12,8 %)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MYO9B – mutace při CD, až 40 % IBD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CD + UC – tight junctions, </a:t>
            </a:r>
            <a:r>
              <a:rPr lang="cs-CZ" sz="2800" dirty="0">
                <a:sym typeface="Wingdings 3" panose="05040102010807070707" pitchFamily="18" charset="2"/>
              </a:rPr>
              <a:t> </a:t>
            </a:r>
            <a:r>
              <a:rPr lang="cs-CZ" sz="2800" dirty="0"/>
              <a:t>permeabilita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/>
              <a:t>CD rizikový faktor pro IBD a naopak (?)</a:t>
            </a:r>
          </a:p>
        </p:txBody>
      </p:sp>
    </p:spTree>
    <p:extLst>
      <p:ext uri="{BB962C8B-B14F-4D97-AF65-F5344CB8AC3E}">
        <p14:creationId xmlns:p14="http://schemas.microsoft.com/office/powerpoint/2010/main" xmlns="" val="125494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Koincidence CD + IBD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799" y="1825624"/>
            <a:ext cx="7271197" cy="478123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výsledky se rozchází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riziko CD u pacientů s IBD normální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kolísá kolem 1 %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riziko IBD u pacientů s CD zvýšené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zdraví do 2 % MC a do 2,5 % UC</a:t>
            </a:r>
          </a:p>
          <a:p>
            <a:pPr lvl="1">
              <a:spcBef>
                <a:spcPts val="1200"/>
              </a:spcBef>
            </a:pPr>
            <a:r>
              <a:rPr lang="cs-CZ" sz="2600" dirty="0" err="1"/>
              <a:t>rel</a:t>
            </a:r>
            <a:r>
              <a:rPr lang="cs-CZ" sz="2600" dirty="0"/>
              <a:t>. riziko 8,49 pro MC a 3,56 pro UC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příbuzní riziko 4,6 – 15x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nižší u kuřáků – +efekt na UC, CD?</a:t>
            </a:r>
          </a:p>
        </p:txBody>
      </p:sp>
    </p:spTree>
    <p:extLst>
      <p:ext uri="{BB962C8B-B14F-4D97-AF65-F5344CB8AC3E}">
        <p14:creationId xmlns:p14="http://schemas.microsoft.com/office/powerpoint/2010/main" xmlns="" val="412802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Výživa při CD a IBD – </a:t>
            </a:r>
            <a:r>
              <a:rPr lang="cs-CZ" dirty="0" err="1">
                <a:latin typeface="Segoe UI Black" panose="020B0A02040204020203" pitchFamily="34" charset="0"/>
                <a:cs typeface="Segoe UI Black" panose="020B0A02040204020203" pitchFamily="34" charset="0"/>
              </a:rPr>
              <a:t>prev</a:t>
            </a:r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protektivní faktory</a:t>
            </a:r>
          </a:p>
          <a:p>
            <a:pPr lvl="1">
              <a:spcBef>
                <a:spcPts val="1200"/>
              </a:spcBef>
            </a:pPr>
            <a:r>
              <a:rPr lang="cs-CZ" sz="2600" dirty="0">
                <a:sym typeface="Wingdings 3" panose="05040102010807070707" pitchFamily="18" charset="2"/>
              </a:rPr>
              <a:t>vláknina, PUFA, DHA,  n-3/n-6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rizikové faktory</a:t>
            </a:r>
          </a:p>
          <a:p>
            <a:pPr lvl="1">
              <a:spcBef>
                <a:spcPts val="1200"/>
              </a:spcBef>
            </a:pPr>
            <a:r>
              <a:rPr lang="cs-CZ" sz="2600" dirty="0">
                <a:sym typeface="Wingdings 3" panose="05040102010807070707" pitchFamily="18" charset="2"/>
              </a:rPr>
              <a:t>mono- a disacharidy, &gt;300 g sacharidů nebo &gt;200 g škrobu denně</a:t>
            </a:r>
          </a:p>
          <a:p>
            <a:pPr lvl="1">
              <a:spcBef>
                <a:spcPts val="1200"/>
              </a:spcBef>
            </a:pPr>
            <a:r>
              <a:rPr lang="cs-CZ" sz="2600" dirty="0">
                <a:sym typeface="Wingdings 3" panose="05040102010807070707" pitchFamily="18" charset="2"/>
              </a:rPr>
              <a:t>nadměrné množství živočišných bílkovin</a:t>
            </a:r>
          </a:p>
          <a:p>
            <a:pPr lvl="1">
              <a:spcBef>
                <a:spcPts val="1200"/>
              </a:spcBef>
            </a:pPr>
            <a:r>
              <a:rPr lang="cs-CZ" sz="2600" dirty="0">
                <a:sym typeface="Wingdings 3" panose="05040102010807070707" pitchFamily="18" charset="2"/>
              </a:rPr>
              <a:t>západní styl stravování</a:t>
            </a:r>
          </a:p>
          <a:p>
            <a:pPr lvl="1">
              <a:spcBef>
                <a:spcPts val="1200"/>
              </a:spcBef>
            </a:pPr>
            <a:r>
              <a:rPr lang="cs-CZ" sz="2600" dirty="0">
                <a:sym typeface="Wingdings 3" panose="05040102010807070707" pitchFamily="18" charset="2"/>
              </a:rPr>
              <a:t>strava náchylná k bakteriální kontaminaci</a:t>
            </a:r>
          </a:p>
          <a:p>
            <a:pPr lvl="1">
              <a:spcBef>
                <a:spcPts val="1200"/>
              </a:spcBef>
            </a:pPr>
            <a:endParaRPr lang="cs-CZ" sz="2600" dirty="0">
              <a:sym typeface="Wingdings 3" panose="05040102010807070707" pitchFamily="18" charset="2"/>
            </a:endParaRPr>
          </a:p>
          <a:p>
            <a:pPr>
              <a:spcBef>
                <a:spcPts val="12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1540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při CD a IBD – </a:t>
            </a:r>
            <a:r>
              <a:rPr lang="cs-CZ" dirty="0" err="1"/>
              <a:t>prev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343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dostatek ovoce a zeleniny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fortifikované BLP výrobky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důraz na olivový olej, </a:t>
            </a:r>
            <a:r>
              <a:rPr lang="cs-CZ" sz="2800" b="1" dirty="0"/>
              <a:t>ryby</a:t>
            </a:r>
            <a:r>
              <a:rPr lang="cs-CZ" sz="2800" dirty="0"/>
              <a:t>, ořechy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/>
              <a:t>bezlepkové výrobky hodně škrobu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až 60 %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zařazovat přirozeně BLP potraviny</a:t>
            </a:r>
          </a:p>
        </p:txBody>
      </p:sp>
    </p:spTree>
    <p:extLst>
      <p:ext uri="{BB962C8B-B14F-4D97-AF65-F5344CB8AC3E}">
        <p14:creationId xmlns:p14="http://schemas.microsoft.com/office/powerpoint/2010/main" xmlns="" val="3496253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Výživa při CD a IBD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>
                <a:sym typeface="Wingdings 3" panose="05040102010807070707" pitchFamily="18" charset="2"/>
              </a:rPr>
              <a:t>malnutrice: 20 – 75 % pacientů</a:t>
            </a:r>
          </a:p>
          <a:p>
            <a:pPr lvl="1">
              <a:spcBef>
                <a:spcPts val="1200"/>
              </a:spcBef>
            </a:pPr>
            <a:r>
              <a:rPr lang="cs-CZ" dirty="0">
                <a:sym typeface="Wingdings 3" panose="05040102010807070707" pitchFamily="18" charset="2"/>
              </a:rPr>
              <a:t>nechutenství, katabolismus, průjmy, </a:t>
            </a:r>
            <a:r>
              <a:rPr lang="cs-CZ" dirty="0" err="1">
                <a:sym typeface="Wingdings 3" panose="05040102010807070707" pitchFamily="18" charset="2"/>
              </a:rPr>
              <a:t>maldigesce</a:t>
            </a:r>
            <a:r>
              <a:rPr lang="cs-CZ" dirty="0">
                <a:sym typeface="Wingdings 3" panose="05040102010807070707" pitchFamily="18" charset="2"/>
              </a:rPr>
              <a:t>, malabsorpce, resekce, bypass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ym typeface="Wingdings 3" panose="05040102010807070707" pitchFamily="18" charset="2"/>
              </a:rPr>
              <a:t>deficity</a:t>
            </a:r>
          </a:p>
          <a:p>
            <a:pPr lvl="1">
              <a:spcBef>
                <a:spcPts val="1200"/>
              </a:spcBef>
            </a:pPr>
            <a:r>
              <a:rPr lang="cs-CZ" dirty="0" err="1">
                <a:sym typeface="Wingdings 3" panose="05040102010807070707" pitchFamily="18" charset="2"/>
              </a:rPr>
              <a:t>Fe</a:t>
            </a:r>
            <a:r>
              <a:rPr lang="cs-CZ" dirty="0">
                <a:sym typeface="Wingdings 3" panose="05040102010807070707" pitchFamily="18" charset="2"/>
              </a:rPr>
              <a:t> (krvácení), Ca (vstřebávání, mléko), </a:t>
            </a:r>
            <a:r>
              <a:rPr lang="cs-CZ" dirty="0" err="1">
                <a:sym typeface="Wingdings 3" panose="05040102010807070707" pitchFamily="18" charset="2"/>
              </a:rPr>
              <a:t>Zn+Se</a:t>
            </a:r>
            <a:r>
              <a:rPr lang="cs-CZ" dirty="0">
                <a:sym typeface="Wingdings 3" panose="05040102010807070707" pitchFamily="18" charset="2"/>
              </a:rPr>
              <a:t> (píštěle), B</a:t>
            </a:r>
            <a:r>
              <a:rPr lang="cs-CZ" baseline="-25000" dirty="0">
                <a:sym typeface="Wingdings 3" panose="05040102010807070707" pitchFamily="18" charset="2"/>
              </a:rPr>
              <a:t>9</a:t>
            </a:r>
            <a:r>
              <a:rPr lang="cs-CZ" dirty="0">
                <a:sym typeface="Wingdings 3" panose="05040102010807070707" pitchFamily="18" charset="2"/>
              </a:rPr>
              <a:t> (bezezbytkové diety), B</a:t>
            </a:r>
            <a:r>
              <a:rPr lang="cs-CZ" baseline="-25000" dirty="0">
                <a:sym typeface="Wingdings 3" panose="05040102010807070707" pitchFamily="18" charset="2"/>
              </a:rPr>
              <a:t>12</a:t>
            </a:r>
            <a:r>
              <a:rPr lang="cs-CZ" dirty="0">
                <a:sym typeface="Wingdings 3" panose="05040102010807070707" pitchFamily="18" charset="2"/>
              </a:rPr>
              <a:t> (resekce), ADEK (malabsorpce MK)</a:t>
            </a:r>
          </a:p>
          <a:p>
            <a:pPr>
              <a:spcBef>
                <a:spcPts val="1200"/>
              </a:spcBef>
            </a:pPr>
            <a:r>
              <a:rPr lang="cs-CZ" sz="2800" dirty="0">
                <a:sym typeface="Wingdings 3" panose="05040102010807070707" pitchFamily="18" charset="2"/>
              </a:rPr>
              <a:t>obezita</a:t>
            </a:r>
          </a:p>
          <a:p>
            <a:pPr lvl="1">
              <a:spcBef>
                <a:spcPts val="1200"/>
              </a:spcBef>
            </a:pPr>
            <a:r>
              <a:rPr lang="cs-CZ" dirty="0">
                <a:sym typeface="Wingdings 3" panose="05040102010807070707" pitchFamily="18" charset="2"/>
              </a:rPr>
              <a:t>prozánětlivé působení produktů adipocytů</a:t>
            </a:r>
          </a:p>
          <a:p>
            <a:pPr lvl="1">
              <a:spcBef>
                <a:spcPts val="1200"/>
              </a:spcBef>
            </a:pPr>
            <a:endParaRPr lang="cs-CZ" sz="2600" dirty="0">
              <a:sym typeface="Wingdings 3" panose="05040102010807070707" pitchFamily="18" charset="2"/>
            </a:endParaRPr>
          </a:p>
          <a:p>
            <a:pPr>
              <a:spcBef>
                <a:spcPts val="12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9325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při CD a IBD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343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individualizace stravy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vliv živin na remisi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kombinace opatření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prohloubení malnutrice – neznalost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absence obilovin – deficity</a:t>
            </a:r>
          </a:p>
          <a:p>
            <a:pPr lvl="1"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r>
              <a:rPr lang="cs-CZ" sz="2800" dirty="0"/>
              <a:t>velmi žádoucí pravidelné návštěvy NT</a:t>
            </a:r>
          </a:p>
        </p:txBody>
      </p:sp>
    </p:spTree>
    <p:extLst>
      <p:ext uri="{BB962C8B-B14F-4D97-AF65-F5344CB8AC3E}">
        <p14:creationId xmlns:p14="http://schemas.microsoft.com/office/powerpoint/2010/main" xmlns="" val="132691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nutrienty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6524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makronutrienty: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plnohodnotné bílkoviny, PUFA</a:t>
            </a:r>
          </a:p>
          <a:p>
            <a:pPr lvl="1">
              <a:spcBef>
                <a:spcPts val="1200"/>
              </a:spcBef>
            </a:pP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b="1" dirty="0"/>
              <a:t>mikronutrienty: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vit. A, B</a:t>
            </a:r>
            <a:r>
              <a:rPr lang="cs-CZ" sz="2600" baseline="-25000" dirty="0"/>
              <a:t>9</a:t>
            </a:r>
            <a:r>
              <a:rPr lang="cs-CZ" sz="2600" dirty="0"/>
              <a:t>, B</a:t>
            </a:r>
            <a:r>
              <a:rPr lang="cs-CZ" sz="2600" baseline="-25000" dirty="0"/>
              <a:t>12</a:t>
            </a:r>
            <a:r>
              <a:rPr lang="cs-CZ" sz="2600" dirty="0"/>
              <a:t>, D, E, K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Ca, </a:t>
            </a:r>
            <a:r>
              <a:rPr lang="cs-CZ" sz="2600" dirty="0" err="1"/>
              <a:t>Fe</a:t>
            </a:r>
            <a:r>
              <a:rPr lang="cs-CZ" sz="2600" dirty="0"/>
              <a:t>, </a:t>
            </a:r>
            <a:r>
              <a:rPr lang="cs-CZ" sz="2600" dirty="0" err="1"/>
              <a:t>Zn</a:t>
            </a:r>
            <a:r>
              <a:rPr lang="cs-CZ" sz="2600" dirty="0"/>
              <a:t>, Se</a:t>
            </a:r>
          </a:p>
        </p:txBody>
      </p:sp>
    </p:spTree>
    <p:extLst>
      <p:ext uri="{BB962C8B-B14F-4D97-AF65-F5344CB8AC3E}">
        <p14:creationId xmlns:p14="http://schemas.microsoft.com/office/powerpoint/2010/main" xmlns="" val="253536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914400" y="2912789"/>
            <a:ext cx="7315200" cy="103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algn="ctr"/>
            <a:r>
              <a:rPr lang="cs-CZ" dirty="0"/>
              <a:t>KAZUISTIKY</a:t>
            </a:r>
          </a:p>
        </p:txBody>
      </p:sp>
    </p:spTree>
    <p:extLst>
      <p:ext uri="{BB962C8B-B14F-4D97-AF65-F5344CB8AC3E}">
        <p14:creationId xmlns:p14="http://schemas.microsoft.com/office/powerpoint/2010/main" xmlns="" val="4089572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Specifika pacientů s kombinací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BLP dieta – eliminační charakter</a:t>
            </a: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každá další dieta zátěž</a:t>
            </a:r>
          </a:p>
          <a:p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non-compliance, deprese</a:t>
            </a:r>
          </a:p>
          <a:p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nehodnotný či jednostranný jídelníček</a:t>
            </a:r>
          </a:p>
        </p:txBody>
      </p:sp>
    </p:spTree>
    <p:extLst>
      <p:ext uri="{BB962C8B-B14F-4D97-AF65-F5344CB8AC3E}">
        <p14:creationId xmlns:p14="http://schemas.microsoft.com/office/powerpoint/2010/main" xmlns="" val="2842321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799" y="1825625"/>
            <a:ext cx="7245439" cy="4351338"/>
          </a:xfrm>
        </p:spPr>
        <p:txBody>
          <a:bodyPr/>
          <a:lstStyle/>
          <a:p>
            <a:r>
              <a:rPr lang="cs-CZ" dirty="0"/>
              <a:t>kazuistiky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paní M., 28 let, CD + T1DM + alergie na BKM</a:t>
            </a:r>
          </a:p>
          <a:p>
            <a:pPr lvl="1"/>
            <a:r>
              <a:rPr lang="cs-CZ" dirty="0"/>
              <a:t>paní L., 26 let, CD + LI + obezita</a:t>
            </a:r>
          </a:p>
          <a:p>
            <a:pPr lvl="1"/>
            <a:r>
              <a:rPr lang="cs-CZ" dirty="0"/>
              <a:t>paní D., 28 let, CD + vícečetné alergie</a:t>
            </a:r>
          </a:p>
        </p:txBody>
      </p:sp>
    </p:spTree>
    <p:extLst>
      <p:ext uri="{BB962C8B-B14F-4D97-AF65-F5344CB8AC3E}">
        <p14:creationId xmlns:p14="http://schemas.microsoft.com/office/powerpoint/2010/main" xmlns="" val="61951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stručný popis celiakie</a:t>
            </a:r>
          </a:p>
          <a:p>
            <a:r>
              <a:rPr lang="cs-CZ" dirty="0"/>
              <a:t>přehled problematiky čtyř kombinací</a:t>
            </a:r>
          </a:p>
          <a:p>
            <a:pPr lvl="1">
              <a:spcBef>
                <a:spcPts val="1200"/>
              </a:spcBef>
            </a:pPr>
            <a:r>
              <a:rPr lang="cs-CZ" dirty="0"/>
              <a:t>CD + diabetes mellitus I. typu</a:t>
            </a:r>
          </a:p>
          <a:p>
            <a:pPr lvl="1"/>
            <a:r>
              <a:rPr lang="cs-CZ" dirty="0"/>
              <a:t>CD + laktózová intolerance</a:t>
            </a:r>
          </a:p>
          <a:p>
            <a:pPr lvl="1"/>
            <a:r>
              <a:rPr lang="cs-CZ" dirty="0"/>
              <a:t>CD + potravinové alergie</a:t>
            </a:r>
          </a:p>
          <a:p>
            <a:pPr lvl="1"/>
            <a:r>
              <a:rPr lang="cs-CZ" dirty="0"/>
              <a:t>CD + nespecifické střevní záněty</a:t>
            </a:r>
          </a:p>
          <a:p>
            <a:r>
              <a:rPr lang="cs-CZ" dirty="0"/>
              <a:t>kazuistiky</a:t>
            </a:r>
          </a:p>
        </p:txBody>
      </p:sp>
    </p:spTree>
    <p:extLst>
      <p:ext uri="{BB962C8B-B14F-4D97-AF65-F5344CB8AC3E}">
        <p14:creationId xmlns:p14="http://schemas.microsoft.com/office/powerpoint/2010/main" xmlns="" val="4219647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Kazuistika 2 − paní L., 26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4"/>
            <a:ext cx="7193924" cy="487139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celiakie, laktózová intolerance, obezita</a:t>
            </a:r>
          </a:p>
          <a:p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171 cm, 120 kg, BMI 41 kg/m</a:t>
            </a:r>
            <a:r>
              <a:rPr lang="cs-CZ" sz="2400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cs-CZ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od 2009 po konzumaci lepku průjmy a křeče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podzim 2014 návštěva PL, odeslána na alergologii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12/2014 − alergologie, 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</a:t>
            </a:r>
            <a:r>
              <a:rPr lang="cs-CZ" sz="2400" dirty="0" err="1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atTG</a:t>
            </a:r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, slíbil doporučení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kontaktovala PL − vynechat mléko a lepek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po urgencích vydáno doporučení na 06/2015</a:t>
            </a:r>
          </a:p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  <a:sym typeface="Wingdings 3" panose="05040102010807070707" pitchFamily="18" charset="2"/>
            </a:endParaRPr>
          </a:p>
          <a:p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  <a:sym typeface="Wingdings 3" panose="05040102010807070707" pitchFamily="18" charset="2"/>
              </a:rPr>
              <a:t>nepochopitelné zanedbání lékařské péče</a:t>
            </a:r>
            <a:endParaRPr lang="cs-CZ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887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Kazuistika 2 − paní L., 26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4"/>
            <a:ext cx="7193924" cy="487139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strach z jídla − jízlivé poznámky o jejím vzhledu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pocit neustálé časové zaneprázdněnosti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poruchy spánku − spí asi 4 hodiny denně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poruchy menstruačního cyklu</a:t>
            </a: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hraniční </a:t>
            </a:r>
            <a:r>
              <a:rPr lang="cs-CZ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hypothyreóza</a:t>
            </a: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dirty="0"/>
              <a:t>hypoproteinemické otoky</a:t>
            </a:r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cs-CZ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sz="2400" dirty="0">
                <a:latin typeface="Segoe UI" panose="020B0502040204020203" pitchFamily="34" charset="0"/>
                <a:cs typeface="Segoe UI" panose="020B0502040204020203" pitchFamily="34" charset="0"/>
              </a:rPr>
              <a:t>kombinuje 6 různých doplňků stravy</a:t>
            </a:r>
          </a:p>
          <a:p>
            <a:pPr lvl="1"/>
            <a:r>
              <a:rPr lang="cs-CZ" dirty="0" err="1"/>
              <a:t>betaglukany</a:t>
            </a:r>
            <a:r>
              <a:rPr lang="cs-CZ" dirty="0"/>
              <a:t>, </a:t>
            </a:r>
            <a:r>
              <a:rPr lang="cs-CZ" dirty="0" err="1"/>
              <a:t>Nahrin</a:t>
            </a:r>
            <a:r>
              <a:rPr lang="cs-CZ" dirty="0"/>
              <a:t> </a:t>
            </a:r>
            <a:r>
              <a:rPr lang="cs-CZ" dirty="0" err="1"/>
              <a:t>Basico</a:t>
            </a:r>
            <a:r>
              <a:rPr lang="cs-CZ" dirty="0"/>
              <a:t>, </a:t>
            </a:r>
            <a:r>
              <a:rPr lang="cs-CZ" dirty="0" err="1"/>
              <a:t>Nahrin</a:t>
            </a:r>
            <a:r>
              <a:rPr lang="cs-CZ" dirty="0"/>
              <a:t> </a:t>
            </a:r>
            <a:r>
              <a:rPr lang="cs-CZ" dirty="0" err="1"/>
              <a:t>OsArTen</a:t>
            </a:r>
            <a:r>
              <a:rPr lang="cs-CZ" dirty="0"/>
              <a:t>, </a:t>
            </a:r>
            <a:r>
              <a:rPr lang="cs-CZ" dirty="0" err="1"/>
              <a:t>Favea</a:t>
            </a:r>
            <a:r>
              <a:rPr lang="cs-CZ" dirty="0"/>
              <a:t> </a:t>
            </a:r>
            <a:r>
              <a:rPr lang="cs-CZ" dirty="0" err="1"/>
              <a:t>Superželezo</a:t>
            </a:r>
            <a:r>
              <a:rPr lang="cs-CZ" dirty="0"/>
              <a:t>, </a:t>
            </a:r>
            <a:r>
              <a:rPr lang="cs-CZ" dirty="0" err="1"/>
              <a:t>Lymphomyosot</a:t>
            </a:r>
            <a:r>
              <a:rPr lang="cs-CZ" dirty="0"/>
              <a:t>, </a:t>
            </a:r>
            <a:r>
              <a:rPr lang="cs-CZ" dirty="0" err="1"/>
              <a:t>Enterosgel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83180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799" y="1825625"/>
            <a:ext cx="7387107" cy="4351338"/>
          </a:xfrm>
        </p:spPr>
        <p:txBody>
          <a:bodyPr>
            <a:normAutofit/>
          </a:bodyPr>
          <a:lstStyle/>
          <a:p>
            <a:r>
              <a:rPr lang="cs-CZ" sz="2400" dirty="0"/>
              <a:t>velmi nepravidelná strava − 2−4x denně</a:t>
            </a:r>
          </a:p>
          <a:p>
            <a:r>
              <a:rPr lang="cs-CZ" dirty="0"/>
              <a:t>často vynechává oběd</a:t>
            </a:r>
          </a:p>
          <a:p>
            <a:r>
              <a:rPr lang="cs-CZ" sz="2400" dirty="0"/>
              <a:t>večeří velmi nepravidelně</a:t>
            </a:r>
          </a:p>
          <a:p>
            <a:r>
              <a:rPr lang="cs-CZ" dirty="0"/>
              <a:t>vynechává tučné a sladké pokrmy, omáčky, hovězí maso a bílé pečivo</a:t>
            </a:r>
          </a:p>
          <a:p>
            <a:endParaRPr lang="cs-CZ" sz="2400" dirty="0"/>
          </a:p>
          <a:p>
            <a:r>
              <a:rPr lang="cs-CZ" b="1" dirty="0"/>
              <a:t>pohyb:</a:t>
            </a:r>
            <a:r>
              <a:rPr lang="cs-CZ" dirty="0"/>
              <a:t> 5x týdně </a:t>
            </a:r>
            <a:r>
              <a:rPr lang="cs-CZ" dirty="0" err="1"/>
              <a:t>alpining</a:t>
            </a:r>
            <a:r>
              <a:rPr lang="cs-CZ" dirty="0"/>
              <a:t> nebo </a:t>
            </a:r>
            <a:r>
              <a:rPr lang="cs-CZ" dirty="0" err="1"/>
              <a:t>kalanetika</a:t>
            </a:r>
            <a:endParaRPr lang="cs-CZ" dirty="0"/>
          </a:p>
          <a:p>
            <a:r>
              <a:rPr lang="cs-CZ" dirty="0"/>
              <a:t>občas kolapsové stavy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69091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denního jídelníčku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b="1" dirty="0" err="1"/>
              <a:t>Sn</a:t>
            </a:r>
            <a:r>
              <a:rPr lang="cs-CZ" b="1" dirty="0"/>
              <a:t>:</a:t>
            </a:r>
            <a:r>
              <a:rPr lang="cs-CZ" dirty="0"/>
              <a:t> 1 </a:t>
            </a:r>
            <a:r>
              <a:rPr lang="cs-CZ" dirty="0" err="1"/>
              <a:t>pl</a:t>
            </a:r>
            <a:r>
              <a:rPr lang="cs-CZ" dirty="0"/>
              <a:t>. žitného chleba, 10 g Lučiny, 40 g papriky</a:t>
            </a:r>
          </a:p>
          <a:p>
            <a:pPr>
              <a:spcAft>
                <a:spcPts val="1200"/>
              </a:spcAft>
            </a:pPr>
            <a:r>
              <a:rPr lang="cs-CZ" b="1" dirty="0" err="1"/>
              <a:t>Sv</a:t>
            </a:r>
            <a:r>
              <a:rPr lang="cs-CZ" b="1" dirty="0"/>
              <a:t>:</a:t>
            </a:r>
            <a:r>
              <a:rPr lang="cs-CZ" dirty="0"/>
              <a:t> −</a:t>
            </a:r>
          </a:p>
          <a:p>
            <a:pPr>
              <a:spcAft>
                <a:spcPts val="1200"/>
              </a:spcAft>
            </a:pPr>
            <a:r>
              <a:rPr lang="cs-CZ" b="1" dirty="0"/>
              <a:t>Ob:</a:t>
            </a:r>
            <a:r>
              <a:rPr lang="cs-CZ" dirty="0"/>
              <a:t> 0,2 l zeleninové polévky, 200 g dušené rýže, 50 g dušené zeleniny, 100 g okurkového salátu</a:t>
            </a:r>
          </a:p>
          <a:p>
            <a:pPr>
              <a:spcAft>
                <a:spcPts val="1200"/>
              </a:spcAft>
            </a:pPr>
            <a:r>
              <a:rPr lang="cs-CZ" b="1" dirty="0" err="1"/>
              <a:t>Sv</a:t>
            </a:r>
            <a:r>
              <a:rPr lang="cs-CZ" b="1" dirty="0"/>
              <a:t>:</a:t>
            </a:r>
            <a:r>
              <a:rPr lang="cs-CZ" dirty="0"/>
              <a:t> pomeranč</a:t>
            </a:r>
          </a:p>
          <a:p>
            <a:pPr>
              <a:spcAft>
                <a:spcPts val="1200"/>
              </a:spcAft>
            </a:pPr>
            <a:r>
              <a:rPr lang="cs-CZ" b="1" dirty="0"/>
              <a:t>Ve:</a:t>
            </a:r>
            <a:r>
              <a:rPr lang="cs-CZ" dirty="0"/>
              <a:t> 150 g salátu z červené řepy, 20 g hrášku, 20 g okurky, 20 g strouhaného Eidamu 30 % t. v s.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411951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nutriční spotřeby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9450577"/>
              </p:ext>
            </p:extLst>
          </p:nvPr>
        </p:nvGraphicFramePr>
        <p:xfrm>
          <a:off x="1447800" y="1825625"/>
          <a:ext cx="7067550" cy="38782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0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56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1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572">
                <a:tc>
                  <a:txBody>
                    <a:bodyPr/>
                    <a:lstStyle/>
                    <a:p>
                      <a:pPr algn="ctr"/>
                      <a:endParaRPr lang="cs-CZ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Doporučený přívod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Průměrný přívod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Energie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7 764 kJ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3 379 kJ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Bílkoviny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88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34,3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Tuky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max. 61,3 g</a:t>
                      </a:r>
                      <a:endParaRPr lang="cs-CZ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25,8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Sacharidy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225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119,6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Vitamin</a:t>
                      </a:r>
                      <a:r>
                        <a:rPr lang="cs-CZ" b="1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</a:t>
                      </a:r>
                      <a:r>
                        <a:rPr lang="cs-CZ" b="1" baseline="-250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cs-CZ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 </a:t>
                      </a:r>
                      <a:r>
                        <a:rPr lang="el-G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</a:t>
                      </a:r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135,8</a:t>
                      </a:r>
                      <a:r>
                        <a:rPr lang="cs-CZ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l-G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</a:t>
                      </a:r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Vitamin B</a:t>
                      </a:r>
                      <a:r>
                        <a:rPr lang="cs-CZ" b="1" baseline="-250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cs-CZ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</a:t>
                      </a:r>
                      <a:r>
                        <a:rPr lang="el-G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</a:t>
                      </a:r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1,4 </a:t>
                      </a:r>
                      <a:r>
                        <a:rPr lang="el-G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</a:t>
                      </a:r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Vápník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1 000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479,2 mg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21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Železo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7,8 mg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8045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diagnózy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794116"/>
          </a:xfrm>
        </p:spPr>
        <p:txBody>
          <a:bodyPr>
            <a:normAutofit/>
          </a:bodyPr>
          <a:lstStyle/>
          <a:p>
            <a:r>
              <a:rPr lang="cs-CZ" dirty="0"/>
              <a:t>obezita</a:t>
            </a:r>
          </a:p>
          <a:p>
            <a:r>
              <a:rPr lang="cs-CZ" dirty="0"/>
              <a:t>nedostatečný příjem stravy z hlediska energie a makronutrientů</a:t>
            </a:r>
          </a:p>
          <a:p>
            <a:r>
              <a:rPr lang="cs-CZ" dirty="0"/>
              <a:t>nedostatečný příjem vitaminů A, D, E, skupiny B a minerálních látek</a:t>
            </a:r>
          </a:p>
          <a:p>
            <a:r>
              <a:rPr lang="cs-CZ" dirty="0"/>
              <a:t>nepravidelný příjem vlákniny</a:t>
            </a:r>
          </a:p>
          <a:p>
            <a:r>
              <a:rPr lang="cs-CZ" dirty="0"/>
              <a:t>nevyvážený příjem mastných kyselin</a:t>
            </a:r>
          </a:p>
          <a:p>
            <a:r>
              <a:rPr lang="cs-CZ" dirty="0"/>
              <a:t>nedostatečné zastoupení mléčných výrobků, ryb a luštěnin ve stravě</a:t>
            </a:r>
          </a:p>
          <a:p>
            <a:r>
              <a:rPr lang="cs-CZ" dirty="0"/>
              <a:t>nevhodná skladba jídelníčku s ohledem na plánované těhotenství</a:t>
            </a:r>
          </a:p>
        </p:txBody>
      </p:sp>
    </p:spTree>
    <p:extLst>
      <p:ext uri="{BB962C8B-B14F-4D97-AF65-F5344CB8AC3E}">
        <p14:creationId xmlns:p14="http://schemas.microsoft.com/office/powerpoint/2010/main" xmlns="" val="1753389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oblasti intervencí</a:t>
            </a:r>
          </a:p>
          <a:p>
            <a:pPr lvl="1"/>
            <a:r>
              <a:rPr lang="cs-CZ" dirty="0"/>
              <a:t>kompenzace celiakie</a:t>
            </a:r>
          </a:p>
          <a:p>
            <a:pPr lvl="1"/>
            <a:r>
              <a:rPr lang="cs-CZ" dirty="0"/>
              <a:t>normalizace jídelníčku</a:t>
            </a:r>
          </a:p>
          <a:p>
            <a:pPr lvl="1"/>
            <a:r>
              <a:rPr lang="cs-CZ" dirty="0"/>
              <a:t>redukce hmotnosti</a:t>
            </a:r>
          </a:p>
          <a:p>
            <a:pPr lvl="1"/>
            <a:endParaRPr lang="cs-CZ" dirty="0"/>
          </a:p>
          <a:p>
            <a:r>
              <a:rPr lang="cs-CZ" dirty="0"/>
              <a:t>kompenzace celiakie</a:t>
            </a:r>
          </a:p>
          <a:p>
            <a:pPr lvl="1"/>
            <a:r>
              <a:rPr lang="cs-CZ" dirty="0"/>
              <a:t>vyloučení lepku ze stravy</a:t>
            </a:r>
          </a:p>
          <a:p>
            <a:pPr lvl="1"/>
            <a:r>
              <a:rPr lang="cs-CZ" dirty="0"/>
              <a:t>edukace pacientky ohledně BLP diety</a:t>
            </a:r>
          </a:p>
        </p:txBody>
      </p:sp>
    </p:spTree>
    <p:extLst>
      <p:ext uri="{BB962C8B-B14F-4D97-AF65-F5344CB8AC3E}">
        <p14:creationId xmlns:p14="http://schemas.microsoft.com/office/powerpoint/2010/main" xmlns="" val="848813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910026"/>
          </a:xfrm>
        </p:spPr>
        <p:txBody>
          <a:bodyPr>
            <a:normAutofit/>
          </a:bodyPr>
          <a:lstStyle/>
          <a:p>
            <a:r>
              <a:rPr lang="cs-CZ" dirty="0"/>
              <a:t>normalizace jídelníčku</a:t>
            </a:r>
          </a:p>
          <a:p>
            <a:pPr lvl="1"/>
            <a:r>
              <a:rPr lang="cs-CZ" dirty="0"/>
              <a:t>zvýšení množství stravy</a:t>
            </a:r>
          </a:p>
          <a:p>
            <a:pPr lvl="1"/>
            <a:r>
              <a:rPr lang="cs-CZ" dirty="0"/>
              <a:t>zvýšení podílu mléčných výrobků (B, Ca)</a:t>
            </a:r>
          </a:p>
          <a:p>
            <a:pPr lvl="1"/>
            <a:r>
              <a:rPr lang="cs-CZ" dirty="0"/>
              <a:t>zvýšení podílu živočišných potravin (B, </a:t>
            </a:r>
            <a:r>
              <a:rPr lang="cs-CZ" dirty="0" err="1"/>
              <a:t>Fe</a:t>
            </a:r>
            <a:r>
              <a:rPr lang="cs-CZ" dirty="0"/>
              <a:t>, B</a:t>
            </a:r>
            <a:r>
              <a:rPr lang="cs-CZ" baseline="-25000" dirty="0"/>
              <a:t>12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zařazení ryb do jídelníčku (EPA, DHA)</a:t>
            </a:r>
          </a:p>
          <a:p>
            <a:pPr lvl="1"/>
            <a:r>
              <a:rPr lang="cs-CZ" dirty="0"/>
              <a:t>upravení poměru mastných kyselin</a:t>
            </a:r>
          </a:p>
          <a:p>
            <a:pPr lvl="1"/>
            <a:r>
              <a:rPr lang="cs-CZ" dirty="0"/>
              <a:t>zařazení alespoň 5 porcí O/Z denně</a:t>
            </a:r>
          </a:p>
          <a:p>
            <a:pPr lvl="1"/>
            <a:r>
              <a:rPr lang="cs-CZ" dirty="0"/>
              <a:t>zařazení modulačních dietetik (</a:t>
            </a:r>
            <a:r>
              <a:rPr lang="cs-CZ" dirty="0" err="1"/>
              <a:t>Protifar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edukace pacientky ohledně zásad správného stravování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4088576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redukce hmotnosti</a:t>
            </a:r>
          </a:p>
          <a:p>
            <a:pPr lvl="1"/>
            <a:r>
              <a:rPr lang="cs-CZ" dirty="0"/>
              <a:t>edukace pacientky ohledně redukčních postupů při zachování plnohodnotné stravy </a:t>
            </a:r>
          </a:p>
          <a:p>
            <a:pPr lvl="1"/>
            <a:r>
              <a:rPr lang="cs-CZ" dirty="0"/>
              <a:t>omezení nevhodných technologických postupů (smažení aj.)</a:t>
            </a:r>
          </a:p>
          <a:p>
            <a:pPr lvl="1"/>
            <a:r>
              <a:rPr lang="cs-CZ" dirty="0"/>
              <a:t>omezení jednoduchých sacharidů </a:t>
            </a:r>
          </a:p>
          <a:p>
            <a:pPr lvl="1"/>
            <a:r>
              <a:rPr lang="cs-CZ" dirty="0"/>
              <a:t>omezení tučných potravin, např. smetanových jogurtů, tučného masa a uzenin apod. </a:t>
            </a:r>
          </a:p>
          <a:p>
            <a:pPr lvl="1"/>
            <a:r>
              <a:rPr lang="pl-PL" dirty="0"/>
              <a:t>redukce hmotnosti alespoň o 10 %, tj. na 108 kg (příp. méně </a:t>
            </a:r>
            <a:r>
              <a:rPr lang="cs-CZ" dirty="0"/>
              <a:t>− otoky)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98985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teoretická část</a:t>
            </a:r>
          </a:p>
          <a:p>
            <a:pPr lvl="1"/>
            <a:r>
              <a:rPr lang="cs-CZ" dirty="0" err="1"/>
              <a:t>guidelines</a:t>
            </a:r>
            <a:r>
              <a:rPr lang="cs-CZ" dirty="0"/>
              <a:t> kombinovaných diet neexistují</a:t>
            </a:r>
          </a:p>
          <a:p>
            <a:pPr lvl="1"/>
            <a:r>
              <a:rPr lang="cs-CZ" dirty="0"/>
              <a:t>kombinace dietních opatření zvyšuje rizika karencí</a:t>
            </a:r>
          </a:p>
          <a:p>
            <a:pPr lvl="1"/>
            <a:r>
              <a:rPr lang="cs-CZ" dirty="0"/>
              <a:t>vytvoření doporučení pro jednotlivé kombinace</a:t>
            </a:r>
          </a:p>
          <a:p>
            <a:pPr lvl="1"/>
            <a:endParaRPr lang="cs-CZ" dirty="0"/>
          </a:p>
          <a:p>
            <a:r>
              <a:rPr lang="cs-CZ" dirty="0"/>
              <a:t>praktická část</a:t>
            </a:r>
          </a:p>
          <a:p>
            <a:pPr lvl="1"/>
            <a:r>
              <a:rPr lang="cs-CZ" dirty="0"/>
              <a:t>prokázány deficity rizikových živin</a:t>
            </a:r>
          </a:p>
          <a:p>
            <a:pPr lvl="1"/>
            <a:r>
              <a:rPr lang="cs-CZ" dirty="0"/>
              <a:t>potřeba důsledné edukace</a:t>
            </a:r>
          </a:p>
          <a:p>
            <a:pPr lvl="1"/>
            <a:r>
              <a:rPr lang="cs-CZ" dirty="0"/>
              <a:t>dlouhodobý monitoring stravování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403704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Celiakie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cs-CZ" dirty="0"/>
              <a:t>Postižený orgán</a:t>
            </a:r>
          </a:p>
          <a:p>
            <a:pPr>
              <a:spcAft>
                <a:spcPts val="2400"/>
              </a:spcAft>
            </a:pPr>
            <a:r>
              <a:rPr lang="cs-CZ" dirty="0"/>
              <a:t>Etiopatogeneze</a:t>
            </a:r>
          </a:p>
          <a:p>
            <a:pPr>
              <a:spcAft>
                <a:spcPts val="2400"/>
              </a:spcAft>
            </a:pPr>
            <a:r>
              <a:rPr lang="cs-CZ" dirty="0"/>
              <a:t>Klinické projevy</a:t>
            </a:r>
          </a:p>
          <a:p>
            <a:pPr>
              <a:spcAft>
                <a:spcPts val="2400"/>
              </a:spcAft>
            </a:pPr>
            <a:r>
              <a:rPr lang="cs-CZ" dirty="0"/>
              <a:t>Diagnostika</a:t>
            </a:r>
          </a:p>
          <a:p>
            <a:pPr>
              <a:spcAft>
                <a:spcPts val="2400"/>
              </a:spcAft>
            </a:pPr>
            <a:r>
              <a:rPr lang="cs-CZ" dirty="0"/>
              <a:t>Léčba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422006" y="1249250"/>
            <a:ext cx="213789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7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3806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914400" y="1399471"/>
            <a:ext cx="7315200" cy="4059058"/>
            <a:chOff x="891774" y="1337189"/>
            <a:chExt cx="7315200" cy="4059058"/>
          </a:xfrm>
        </p:grpSpPr>
        <p:sp>
          <p:nvSpPr>
            <p:cNvPr id="2" name="Nadpis 1"/>
            <p:cNvSpPr txBox="1">
              <a:spLocks/>
            </p:cNvSpPr>
            <p:nvPr/>
          </p:nvSpPr>
          <p:spPr>
            <a:xfrm>
              <a:off x="891774" y="1337189"/>
              <a:ext cx="7315200" cy="226889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cs-CZ" sz="6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Celiakie</a:t>
              </a:r>
            </a:p>
            <a:p>
              <a:pPr algn="ctr"/>
              <a:endParaRPr lang="cs-CZ" sz="3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cs-CZ" sz="4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  <p:sp>
          <p:nvSpPr>
            <p:cNvPr id="3" name="Nadpis 1"/>
            <p:cNvSpPr txBox="1">
              <a:spLocks/>
            </p:cNvSpPr>
            <p:nvPr/>
          </p:nvSpPr>
          <p:spPr>
            <a:xfrm>
              <a:off x="891774" y="3309870"/>
              <a:ext cx="7315200" cy="20863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defRPr>
              </a:lvl1pPr>
            </a:lstStyle>
            <a:p>
              <a:pPr algn="ctr"/>
              <a:r>
                <a:rPr lang="cs-CZ" dirty="0"/>
                <a:t>DIABETES MELLITUS I. TYPU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3015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Koincidence CD + T1DM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2. nejčastější: 4,4 – 11,1 %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ovlivnění věku diagnózy celiakie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2 – 3 roky &gt; 7 – 8 let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DM dříve – čím dříve, tím spíš celiakie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brzké zavedení lepku – autoimunita (?)</a:t>
            </a:r>
          </a:p>
        </p:txBody>
      </p:sp>
    </p:spTree>
    <p:extLst>
      <p:ext uri="{BB962C8B-B14F-4D97-AF65-F5344CB8AC3E}">
        <p14:creationId xmlns:p14="http://schemas.microsoft.com/office/powerpoint/2010/main" xmlns="" val="107261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Screening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děti s T1DM </a:t>
            </a:r>
            <a:r>
              <a:rPr lang="cs-CZ" sz="2800" b="1" dirty="0"/>
              <a:t>16 %</a:t>
            </a:r>
            <a:r>
              <a:rPr lang="cs-CZ" sz="2800" dirty="0"/>
              <a:t> </a:t>
            </a:r>
            <a:r>
              <a:rPr lang="cs-CZ" sz="2800" dirty="0" err="1"/>
              <a:t>atTG</a:t>
            </a:r>
            <a:r>
              <a:rPr lang="cs-CZ" sz="2800" dirty="0"/>
              <a:t>, </a:t>
            </a:r>
            <a:r>
              <a:rPr lang="cs-CZ" sz="2800" b="1" dirty="0"/>
              <a:t>6,2 %</a:t>
            </a:r>
            <a:r>
              <a:rPr lang="cs-CZ" sz="2800" dirty="0"/>
              <a:t> +histologie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41,2 %</a:t>
            </a:r>
            <a:r>
              <a:rPr lang="cs-CZ" sz="2800" dirty="0"/>
              <a:t> vyvine celiakii do 6 </a:t>
            </a:r>
            <a:r>
              <a:rPr lang="cs-CZ" sz="2800" dirty="0" err="1"/>
              <a:t>měs</a:t>
            </a:r>
            <a:r>
              <a:rPr lang="cs-CZ" sz="2800" dirty="0"/>
              <a:t>. od DM</a:t>
            </a:r>
          </a:p>
          <a:p>
            <a:pPr>
              <a:spcBef>
                <a:spcPts val="1200"/>
              </a:spcBef>
            </a:pPr>
            <a:endParaRPr lang="cs-CZ" sz="2800" b="1" dirty="0"/>
          </a:p>
          <a:p>
            <a:pPr>
              <a:spcBef>
                <a:spcPts val="1200"/>
              </a:spcBef>
            </a:pPr>
            <a:r>
              <a:rPr lang="cs-CZ" sz="2800" dirty="0"/>
              <a:t>vyšetření celiakie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hned po diagnóze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4 roky každý rok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6 let každé dva roky</a:t>
            </a:r>
          </a:p>
          <a:p>
            <a:pPr lvl="1">
              <a:spcBef>
                <a:spcPts val="1200"/>
              </a:spcBef>
            </a:pPr>
            <a:r>
              <a:rPr lang="cs-CZ" sz="2600" dirty="0"/>
              <a:t>pak v případě symptomů</a:t>
            </a:r>
          </a:p>
        </p:txBody>
      </p:sp>
    </p:spTree>
    <p:extLst>
      <p:ext uri="{BB962C8B-B14F-4D97-AF65-F5344CB8AC3E}">
        <p14:creationId xmlns:p14="http://schemas.microsoft.com/office/powerpoint/2010/main" xmlns="" val="201761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25625"/>
            <a:ext cx="7067550" cy="4652448"/>
          </a:xfrm>
        </p:spPr>
        <p:txBody>
          <a:bodyPr>
            <a:normAutofit/>
          </a:bodyPr>
          <a:lstStyle/>
          <a:p>
            <a:r>
              <a:rPr lang="cs-CZ" sz="2800" dirty="0"/>
              <a:t>převážně silentní, GIT obtíže 10 %</a:t>
            </a:r>
          </a:p>
          <a:p>
            <a:r>
              <a:rPr lang="cs-CZ" sz="2800" dirty="0"/>
              <a:t>příznaky neurčité</a:t>
            </a:r>
          </a:p>
          <a:p>
            <a:pPr lvl="1"/>
            <a:r>
              <a:rPr lang="cs-CZ" sz="2600" dirty="0"/>
              <a:t>vyčerpání, GIT potíže, pozvolné hubnutí</a:t>
            </a:r>
          </a:p>
          <a:p>
            <a:pPr lvl="1"/>
            <a:r>
              <a:rPr lang="cs-CZ" sz="2600" dirty="0"/>
              <a:t>nevysvětlitelné kolísání glykemie, pády do hypoglykemií</a:t>
            </a:r>
          </a:p>
          <a:p>
            <a:pPr lvl="1"/>
            <a:r>
              <a:rPr lang="cs-CZ" sz="2600" dirty="0"/>
              <a:t>potíže s růstem, opožděná puberta</a:t>
            </a:r>
          </a:p>
          <a:p>
            <a:pPr lvl="1"/>
            <a:r>
              <a:rPr lang="cs-CZ" sz="2600" dirty="0"/>
              <a:t>snížení denzity kostní hmoty</a:t>
            </a:r>
          </a:p>
          <a:p>
            <a:endParaRPr lang="cs-CZ" sz="2800" dirty="0"/>
          </a:p>
          <a:p>
            <a:r>
              <a:rPr lang="cs-CZ" sz="2800" dirty="0"/>
              <a:t>po BLP dietě zlepšení (i retrospektivně)</a:t>
            </a:r>
          </a:p>
        </p:txBody>
      </p:sp>
    </p:spTree>
    <p:extLst>
      <p:ext uri="{BB962C8B-B14F-4D97-AF65-F5344CB8AC3E}">
        <p14:creationId xmlns:p14="http://schemas.microsoft.com/office/powerpoint/2010/main" xmlns="" val="15855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Black" panose="020B0A02040204020203" pitchFamily="34" charset="0"/>
                <a:cs typeface="Segoe UI Black" panose="020B0A02040204020203" pitchFamily="34" charset="0"/>
              </a:rPr>
              <a:t>Výživa při CD a T1DM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/>
              <a:t>cíl </a:t>
            </a:r>
            <a:r>
              <a:rPr lang="cs-CZ" sz="2800" dirty="0"/>
              <a:t>–</a:t>
            </a:r>
            <a:r>
              <a:rPr lang="cs-CZ" sz="2800" b="1" dirty="0"/>
              <a:t> </a:t>
            </a:r>
            <a:r>
              <a:rPr lang="cs-CZ" sz="2600" dirty="0"/>
              <a:t>dosáhnout optimální glykemie</a:t>
            </a:r>
          </a:p>
          <a:p>
            <a:pPr>
              <a:spcBef>
                <a:spcPts val="1200"/>
              </a:spcBef>
            </a:pPr>
            <a:endParaRPr lang="cs-CZ" sz="2600" dirty="0"/>
          </a:p>
          <a:p>
            <a:pPr>
              <a:spcBef>
                <a:spcPts val="1200"/>
              </a:spcBef>
            </a:pPr>
            <a:r>
              <a:rPr lang="cs-CZ" sz="2800" dirty="0"/>
              <a:t>výměnné jednotky – různé S, glykemie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vyšší glykemický index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přirozeně BLP – upravit inzulin</a:t>
            </a:r>
          </a:p>
          <a:p>
            <a:pPr>
              <a:spcBef>
                <a:spcPts val="1200"/>
              </a:spcBef>
            </a:pPr>
            <a:r>
              <a:rPr lang="cs-CZ" sz="2800" dirty="0"/>
              <a:t>zhojování – upravit inzulin</a:t>
            </a:r>
          </a:p>
          <a:p>
            <a:pPr>
              <a:spcBef>
                <a:spcPts val="1200"/>
              </a:spcBef>
            </a:pP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dirty="0"/>
              <a:t>s ohledem na metabolické parametry</a:t>
            </a:r>
          </a:p>
        </p:txBody>
      </p:sp>
    </p:spTree>
    <p:extLst>
      <p:ext uri="{BB962C8B-B14F-4D97-AF65-F5344CB8AC3E}">
        <p14:creationId xmlns:p14="http://schemas.microsoft.com/office/powerpoint/2010/main" xmlns="" val="10159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1337</Words>
  <Application>Microsoft Office PowerPoint</Application>
  <PresentationFormat>Předvádění na obrazovce (4:3)</PresentationFormat>
  <Paragraphs>297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Segoe UI Black</vt:lpstr>
      <vt:lpstr>Segoe UI Semibold</vt:lpstr>
      <vt:lpstr>Segoe UI</vt:lpstr>
      <vt:lpstr>Wingdings 3</vt:lpstr>
      <vt:lpstr>Calibri</vt:lpstr>
      <vt:lpstr>Calibri Light</vt:lpstr>
      <vt:lpstr>Motiv Office</vt:lpstr>
      <vt:lpstr>Kombinované diety při celiakii</vt:lpstr>
      <vt:lpstr>Dotaz do poradny</vt:lpstr>
      <vt:lpstr>Obsah</vt:lpstr>
      <vt:lpstr>Celiakie</vt:lpstr>
      <vt:lpstr>Snímek 5</vt:lpstr>
      <vt:lpstr>Koincidence CD + T1DM</vt:lpstr>
      <vt:lpstr>Screening</vt:lpstr>
      <vt:lpstr>Klinické příznaky</vt:lpstr>
      <vt:lpstr>Výživa při CD a T1DM</vt:lpstr>
      <vt:lpstr>Konzultace</vt:lpstr>
      <vt:lpstr>Snímek 11</vt:lpstr>
      <vt:lpstr>Koincidence CD + LI</vt:lpstr>
      <vt:lpstr>Výživa při CD a LI</vt:lpstr>
      <vt:lpstr>Rizikové nutrienty</vt:lpstr>
      <vt:lpstr>Snímek 15</vt:lpstr>
      <vt:lpstr>Koincidence CD + PA</vt:lpstr>
      <vt:lpstr>Výživa při CD a PA</vt:lpstr>
      <vt:lpstr>Rizikové nutrienty</vt:lpstr>
      <vt:lpstr>Snímek 19</vt:lpstr>
      <vt:lpstr>Trocha genetiky…</vt:lpstr>
      <vt:lpstr>Koincidence CD + IBD</vt:lpstr>
      <vt:lpstr>Výživa při CD a IBD – prev.</vt:lpstr>
      <vt:lpstr>Výživa při CD a IBD – prev.</vt:lpstr>
      <vt:lpstr>Výživa při CD a IBD</vt:lpstr>
      <vt:lpstr>Výživa při CD a IBD</vt:lpstr>
      <vt:lpstr>Rizikové nutrienty</vt:lpstr>
      <vt:lpstr>Snímek 27</vt:lpstr>
      <vt:lpstr>Specifika pacientů s kombinací</vt:lpstr>
      <vt:lpstr>Praktická část</vt:lpstr>
      <vt:lpstr>Kazuistika 2 − paní L., 26 let</vt:lpstr>
      <vt:lpstr>Kazuistika 2 − paní L., 26 let</vt:lpstr>
      <vt:lpstr>Nutriční anamnéza</vt:lpstr>
      <vt:lpstr>Příklad denního jídelníčku</vt:lpstr>
      <vt:lpstr>Hodnocení nutriční spotřeby</vt:lpstr>
      <vt:lpstr>Nutriční diagnózy</vt:lpstr>
      <vt:lpstr>Nutriční intervence</vt:lpstr>
      <vt:lpstr>Nutriční intervence</vt:lpstr>
      <vt:lpstr>Nutriční intervence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Krobot</dc:creator>
  <cp:lastModifiedBy>Uživatel</cp:lastModifiedBy>
  <cp:revision>56</cp:revision>
  <dcterms:created xsi:type="dcterms:W3CDTF">2015-05-27T20:39:04Z</dcterms:created>
  <dcterms:modified xsi:type="dcterms:W3CDTF">2016-11-08T19:20:43Z</dcterms:modified>
</cp:coreProperties>
</file>