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</p:sldIdLst>
  <p:sldSz cx="9144000" cy="6858000" type="screen4x3"/>
  <p:notesSz cx="6858000" cy="9144000"/>
  <p:custDataLst>
    <p:tags r:id="rId43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888A"/>
    <a:srgbClr val="87888E"/>
    <a:srgbClr val="EBECEE"/>
    <a:srgbClr val="D9DADB"/>
    <a:srgbClr val="E9E9E9"/>
    <a:srgbClr val="EBEBEB"/>
    <a:srgbClr val="F0F0F0"/>
    <a:srgbClr val="DCDC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43" autoAdjust="0"/>
    <p:restoredTop sz="94660" autoAdjust="0"/>
  </p:normalViewPr>
  <p:slideViewPr>
    <p:cSldViewPr>
      <p:cViewPr varScale="1">
        <p:scale>
          <a:sx n="69" d="100"/>
          <a:sy n="69" d="100"/>
        </p:scale>
        <p:origin x="-15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208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8726362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de-DE"/>
              <a:t>Hallo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4E0B6CC-34E4-4FC5-B30E-DC4B5B5E3F9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1513861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gray">
          <a:xfrm>
            <a:off x="0" y="749300"/>
            <a:ext cx="8958263" cy="1528763"/>
          </a:xfrm>
          <a:prstGeom prst="rect">
            <a:avLst/>
          </a:prstGeom>
          <a:solidFill>
            <a:srgbClr val="D9DAD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5" name="Rectangle 29"/>
          <p:cNvSpPr>
            <a:spLocks noChangeArrowheads="1"/>
          </p:cNvSpPr>
          <p:nvPr/>
        </p:nvSpPr>
        <p:spPr bwMode="gray">
          <a:xfrm>
            <a:off x="8956675" y="749300"/>
            <a:ext cx="187325" cy="1528763"/>
          </a:xfrm>
          <a:prstGeom prst="rect">
            <a:avLst/>
          </a:prstGeom>
          <a:solidFill>
            <a:srgbClr val="87888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 sz="1800">
              <a:cs typeface="+mn-cs"/>
            </a:endParaRPr>
          </a:p>
        </p:txBody>
      </p:sp>
      <p:pic>
        <p:nvPicPr>
          <p:cNvPr id="6" name="Obrázek 11" descr="AAK_log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88138" y="4999038"/>
            <a:ext cx="1555750" cy="108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13" descr="mapa_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" y="747713"/>
            <a:ext cx="4797425" cy="152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2811000"/>
            <a:ext cx="6408912" cy="762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2800"/>
              </a:lnSpc>
              <a:defRPr sz="2800" b="1" baseline="0"/>
            </a:lvl1pPr>
          </a:lstStyle>
          <a:p>
            <a:r>
              <a:rPr lang="cs-CZ" smtClean="0"/>
              <a:t>Klepnutím lze upravit styl předlohy nadpisů.</a:t>
            </a:r>
            <a:endParaRPr lang="de-DE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850544"/>
            <a:ext cx="5688912" cy="1656000"/>
          </a:xfrm>
        </p:spPr>
        <p:txBody>
          <a:bodyPr/>
          <a:lstStyle>
            <a:lvl1pPr marL="0" indent="0" algn="l">
              <a:defRPr sz="2400" baseline="0">
                <a:solidFill>
                  <a:srgbClr val="87888E"/>
                </a:solidFill>
              </a:defRPr>
            </a:lvl1pPr>
          </a:lstStyle>
          <a:p>
            <a:r>
              <a:rPr lang="cs-CZ" smtClean="0"/>
              <a:t>Klepnutím lze upravit styl předlohy podnadpisů.</a:t>
            </a:r>
            <a:endParaRPr lang="de-DE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2"/>
          </p:nvPr>
        </p:nvSpPr>
        <p:spPr>
          <a:xfrm flipH="1">
            <a:off x="9205913" y="6577013"/>
            <a:ext cx="46037" cy="46037"/>
          </a:xfrm>
          <a:prstGeom prst="rect">
            <a:avLst/>
          </a:prstGeom>
        </p:spPr>
        <p:txBody>
          <a:bodyPr/>
          <a:lstStyle>
            <a:lvl1pPr algn="l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0FA72D1-7CE8-49F5-8EEE-E6529CC9AC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gray">
          <a:xfrm>
            <a:off x="828675" y="1258888"/>
            <a:ext cx="7991475" cy="461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de-DE" sz="14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cs-CZ" noProof="0" smtClean="0"/>
              <a:t>Klepnutím lze upravit styly předlohy textu.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200"/>
            </a:lvl1pPr>
          </a:lstStyle>
          <a:p>
            <a:pPr>
              <a:defRPr/>
            </a:pPr>
            <a:fld id="{824DA4EA-FDC5-4429-8341-FB4248D2DDC6}" type="datetimeFigureOut">
              <a:rPr lang="en-US"/>
              <a:pPr>
                <a:defRPr/>
              </a:pPr>
              <a:t>12/15/2016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gray">
          <a:xfrm>
            <a:off x="0" y="749300"/>
            <a:ext cx="8958263" cy="1528763"/>
          </a:xfrm>
          <a:prstGeom prst="rect">
            <a:avLst/>
          </a:prstGeom>
          <a:solidFill>
            <a:srgbClr val="D9DAD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5" name="Rectangle 29"/>
          <p:cNvSpPr>
            <a:spLocks noChangeArrowheads="1"/>
          </p:cNvSpPr>
          <p:nvPr/>
        </p:nvSpPr>
        <p:spPr bwMode="gray">
          <a:xfrm>
            <a:off x="8956675" y="749300"/>
            <a:ext cx="187325" cy="1528763"/>
          </a:xfrm>
          <a:prstGeom prst="rect">
            <a:avLst/>
          </a:prstGeom>
          <a:solidFill>
            <a:srgbClr val="87888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 sz="1800">
              <a:cs typeface="+mn-cs"/>
            </a:endParaRPr>
          </a:p>
        </p:txBody>
      </p:sp>
      <p:sp>
        <p:nvSpPr>
          <p:cNvPr id="6" name="Rectangle 28"/>
          <p:cNvSpPr>
            <a:spLocks noChangeArrowheads="1"/>
          </p:cNvSpPr>
          <p:nvPr/>
        </p:nvSpPr>
        <p:spPr bwMode="gray">
          <a:xfrm>
            <a:off x="0" y="0"/>
            <a:ext cx="9144000" cy="7667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2811000"/>
            <a:ext cx="6408000" cy="762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2800"/>
              </a:lnSpc>
              <a:defRPr sz="2800" b="1" baseline="0">
                <a:solidFill>
                  <a:srgbClr val="87888A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de-DE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850544"/>
            <a:ext cx="5688000" cy="1656000"/>
          </a:xfrm>
        </p:spPr>
        <p:txBody>
          <a:bodyPr/>
          <a:lstStyle>
            <a:lvl1pPr marL="0" indent="0">
              <a:buClr>
                <a:srgbClr val="87888A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podnadpisů.</a:t>
            </a:r>
            <a:endParaRPr lang="de-DE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>
          <a:xfrm flipH="1">
            <a:off x="18421350" y="5876925"/>
            <a:ext cx="46038" cy="44450"/>
          </a:xfrm>
        </p:spPr>
        <p:txBody>
          <a:bodyPr/>
          <a:lstStyle>
            <a:lvl1pPr algn="l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Tuttlingen, 27 September 2010</a:t>
            </a:r>
            <a:endParaRPr lang="en-US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9396413" y="6597650"/>
            <a:ext cx="46037" cy="71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200" kern="1200" smtClean="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/>
              <a:t>Jméno autora, Aesculap Akademie</a:t>
            </a:r>
            <a:endParaRPr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9251950" y="6667500"/>
            <a:ext cx="46038" cy="73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2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t>Page </a:t>
            </a:r>
            <a:fld id="{32C3C533-6B2A-48AE-85B9-7F35EB99B391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722E8-4B27-4813-A1F3-0ECBE997F4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8"/>
          <p:cNvSpPr>
            <a:spLocks noChangeArrowheads="1"/>
          </p:cNvSpPr>
          <p:nvPr/>
        </p:nvSpPr>
        <p:spPr bwMode="gray">
          <a:xfrm>
            <a:off x="0" y="0"/>
            <a:ext cx="9144000" cy="766763"/>
          </a:xfrm>
          <a:prstGeom prst="rect">
            <a:avLst/>
          </a:prstGeom>
          <a:solidFill>
            <a:srgbClr val="E9E9E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0" y="768350"/>
            <a:ext cx="9144000" cy="6083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cs typeface="+mn-cs"/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828675" y="1258888"/>
            <a:ext cx="7991475" cy="461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029" name="Titelplatzhalter 14"/>
          <p:cNvSpPr>
            <a:spLocks noGrp="1"/>
          </p:cNvSpPr>
          <p:nvPr>
            <p:ph type="title"/>
          </p:nvPr>
        </p:nvSpPr>
        <p:spPr bwMode="auto">
          <a:xfrm>
            <a:off x="825500" y="355600"/>
            <a:ext cx="799465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6" name="Datumsplatzhalter 3"/>
          <p:cNvSpPr>
            <a:spLocks noGrp="1"/>
          </p:cNvSpPr>
          <p:nvPr>
            <p:ph type="dt" sz="half" idx="2"/>
          </p:nvPr>
        </p:nvSpPr>
        <p:spPr>
          <a:xfrm flipH="1">
            <a:off x="9205913" y="6381750"/>
            <a:ext cx="46037" cy="44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Tuttlingen, 27 September 2010</a:t>
            </a:r>
            <a:endParaRPr lang="en-US" dirty="0"/>
          </a:p>
        </p:txBody>
      </p:sp>
      <p:pic>
        <p:nvPicPr>
          <p:cNvPr id="1032" name="Obrázek 9" descr="AAK_logo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74025" y="6021388"/>
            <a:ext cx="80645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20000"/>
        </a:spcBef>
        <a:spcAft>
          <a:spcPct val="0"/>
        </a:spcAft>
        <a:defRPr lang="de-DE" b="1">
          <a:solidFill>
            <a:schemeClr val="tx1"/>
          </a:solidFill>
          <a:latin typeface="+mn-lt"/>
          <a:ea typeface="+mj-ea"/>
          <a:cs typeface="Arial" pitchFamily="34" charset="0"/>
        </a:defRPr>
      </a:lvl1pPr>
      <a:lvl2pPr algn="l" rtl="0" eaLnBrk="1" fontAlgn="base" hangingPunct="1">
        <a:spcBef>
          <a:spcPct val="20000"/>
        </a:spcBef>
        <a:spcAft>
          <a:spcPct val="0"/>
        </a:spcAft>
        <a:defRPr b="1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20000"/>
        </a:spcBef>
        <a:spcAft>
          <a:spcPct val="0"/>
        </a:spcAft>
        <a:defRPr b="1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20000"/>
        </a:spcBef>
        <a:spcAft>
          <a:spcPct val="0"/>
        </a:spcAft>
        <a:defRPr b="1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20000"/>
        </a:spcBef>
        <a:spcAft>
          <a:spcPct val="0"/>
        </a:spcAft>
        <a:defRPr b="1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246063" indent="-244475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2pPr>
      <a:lvl3pPr marL="247650" indent="66675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3pPr>
      <a:lvl4pPr marL="465138" indent="-215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466725" indent="1362075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5pPr>
      <a:lvl6pPr marL="923925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6pPr>
      <a:lvl7pPr marL="1381125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7pPr>
      <a:lvl8pPr marL="1838325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8pPr>
      <a:lvl9pPr marL="2295525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ctrTitle"/>
          </p:nvPr>
        </p:nvSpPr>
        <p:spPr>
          <a:xfrm>
            <a:off x="827088" y="2811463"/>
            <a:ext cx="6408737" cy="762000"/>
          </a:xfrm>
        </p:spPr>
        <p:txBody>
          <a:bodyPr/>
          <a:lstStyle/>
          <a:p>
            <a:r>
              <a:rPr lang="en-US" dirty="0" smtClean="0"/>
              <a:t>N</a:t>
            </a:r>
            <a:r>
              <a:rPr lang="cs-CZ" dirty="0" smtClean="0"/>
              <a:t>UTRIČNÍ REŽIM, STAV A POTŘEBY         </a:t>
            </a:r>
            <a:br>
              <a:rPr lang="cs-CZ" dirty="0" smtClean="0"/>
            </a:br>
            <a:r>
              <a:rPr lang="cs-CZ" dirty="0" smtClean="0"/>
              <a:t>U NEMOCNÝCH </a:t>
            </a:r>
            <a:br>
              <a:rPr lang="cs-CZ" dirty="0" smtClean="0"/>
            </a:br>
            <a:r>
              <a:rPr lang="cs-CZ" dirty="0" smtClean="0"/>
              <a:t>PO TRANSPLANTACI LEDVINY</a:t>
            </a:r>
            <a:endParaRPr lang="cs-CZ" dirty="0" smtClean="0">
              <a:cs typeface="Arial" charset="0"/>
            </a:endParaRPr>
          </a:p>
        </p:txBody>
      </p:sp>
      <p:sp>
        <p:nvSpPr>
          <p:cNvPr id="5123" name="Podnadpis 2"/>
          <p:cNvSpPr>
            <a:spLocks noGrp="1"/>
          </p:cNvSpPr>
          <p:nvPr>
            <p:ph type="subTitle" idx="1"/>
          </p:nvPr>
        </p:nvSpPr>
        <p:spPr>
          <a:xfrm>
            <a:off x="827584" y="4509120"/>
            <a:ext cx="5689600" cy="729853"/>
          </a:xfrm>
        </p:spPr>
        <p:txBody>
          <a:bodyPr/>
          <a:lstStyle/>
          <a:p>
            <a:r>
              <a:rPr lang="cs-CZ" dirty="0" smtClean="0"/>
              <a:t>Olga </a:t>
            </a:r>
            <a:r>
              <a:rPr lang="cs-CZ" dirty="0" err="1" smtClean="0"/>
              <a:t>Mengerová</a:t>
            </a:r>
            <a:r>
              <a:rPr lang="cs-CZ" dirty="0" smtClean="0"/>
              <a:t>, NTR</a:t>
            </a:r>
          </a:p>
          <a:p>
            <a:endParaRPr lang="cs-CZ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44A851E5-F295-43B3-8752-24D54DF2974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5" name="Picture 4" descr="BBAvitum_Dialysis_Process_06"/>
          <p:cNvPicPr>
            <a:picLocks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gray">
          <a:xfrm>
            <a:off x="4860000" y="746872"/>
            <a:ext cx="4284000" cy="153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 dirty="0" smtClean="0"/>
              <a:t>SNÍDANĚ – SACHARIDY A TUKY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836712"/>
            <a:ext cx="8229600" cy="4525962"/>
          </a:xfrm>
        </p:spPr>
        <p:txBody>
          <a:bodyPr/>
          <a:lstStyle/>
          <a:p>
            <a:r>
              <a:rPr lang="cs-CZ" sz="2400" dirty="0" smtClean="0"/>
              <a:t>Z pečiva je nejvhodnější celozrnné pečivo či chléb, pro svůj </a:t>
            </a:r>
          </a:p>
          <a:p>
            <a:r>
              <a:rPr lang="cs-CZ" sz="2400" dirty="0" smtClean="0"/>
              <a:t>obsah vlákniny. Z tohoto důvodu také déle zasytí než </a:t>
            </a:r>
          </a:p>
          <a:p>
            <a:r>
              <a:rPr lang="cs-CZ" sz="2400" dirty="0" smtClean="0"/>
              <a:t>pečivo bílé či chléb bílý. Druhů vhodného celozrnného</a:t>
            </a:r>
          </a:p>
          <a:p>
            <a:r>
              <a:rPr lang="cs-CZ" sz="2400" dirty="0" smtClean="0"/>
              <a:t>pečiva či chlebů je v současné době na trhu velké množství</a:t>
            </a:r>
          </a:p>
          <a:p>
            <a:r>
              <a:rPr lang="cs-CZ" sz="2400" dirty="0" smtClean="0"/>
              <a:t>Pro zpestření jídelníčku  lze zařadit  různé kaše, nejlépe </a:t>
            </a:r>
          </a:p>
          <a:p>
            <a:r>
              <a:rPr lang="cs-CZ" sz="2400" dirty="0" smtClean="0"/>
              <a:t>z celozrnné obiloviny a rýže,</a:t>
            </a:r>
            <a:r>
              <a:rPr lang="cs-CZ" sz="2400" dirty="0"/>
              <a:t> </a:t>
            </a:r>
            <a:r>
              <a:rPr lang="cs-CZ" sz="2400" dirty="0" smtClean="0"/>
              <a:t>suché obiloviny (do jogurtů) </a:t>
            </a:r>
          </a:p>
          <a:p>
            <a:r>
              <a:rPr lang="cs-CZ" sz="2400" dirty="0" smtClean="0"/>
              <a:t>a doma pečené pečivo s vysokým obsahem vlákniny a </a:t>
            </a:r>
          </a:p>
          <a:p>
            <a:r>
              <a:rPr lang="cs-CZ" sz="2400" dirty="0" smtClean="0"/>
              <a:t>nízkým obsahem jednoduchých cukrů …</a:t>
            </a:r>
          </a:p>
          <a:p>
            <a:r>
              <a:rPr lang="cs-CZ" sz="2400" dirty="0"/>
              <a:t>Pečivo lze namazat kvalitním margarinem, </a:t>
            </a:r>
            <a:r>
              <a:rPr lang="cs-CZ" sz="2400" dirty="0" smtClean="0"/>
              <a:t>pokapat</a:t>
            </a:r>
          </a:p>
          <a:p>
            <a:r>
              <a:rPr lang="cs-CZ" sz="2400" dirty="0" smtClean="0"/>
              <a:t>rostlinným olejem, občas lze použít i máslo </a:t>
            </a:r>
            <a:endParaRPr lang="cs-CZ" sz="2400" dirty="0"/>
          </a:p>
          <a:p>
            <a:endParaRPr lang="cs-CZ" sz="2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FDA1B7A5-AB6D-4B6D-B3A4-5C2F55496879}" type="slidenum">
              <a:rPr lang="en-US" smtClean="0">
                <a:latin typeface="Arial" charset="0"/>
              </a:rPr>
              <a:pPr algn="l">
                <a:defRPr/>
              </a:pPr>
              <a:t>10</a:t>
            </a:fld>
            <a:endParaRPr lang="cs-CZ" dirty="0" smtClean="0">
              <a:latin typeface="Arial" charset="0"/>
            </a:endParaRPr>
          </a:p>
          <a:p>
            <a:pPr algn="l">
              <a:defRPr/>
            </a:pPr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 dirty="0" smtClean="0"/>
              <a:t>SNÍDANĚ – VLÁKNINA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525962"/>
          </a:xfrm>
        </p:spPr>
        <p:txBody>
          <a:bodyPr/>
          <a:lstStyle/>
          <a:p>
            <a:r>
              <a:rPr lang="cs-CZ" sz="2800" dirty="0" smtClean="0"/>
              <a:t>Snídani by měl doplňovat vhodný druh zeleniny </a:t>
            </a:r>
          </a:p>
          <a:p>
            <a:r>
              <a:rPr lang="cs-CZ" sz="2800" dirty="0" smtClean="0"/>
              <a:t>(salátová okurka, paprika, kapie, rajčata, různé </a:t>
            </a:r>
          </a:p>
          <a:p>
            <a:r>
              <a:rPr lang="cs-CZ" sz="2800" dirty="0" smtClean="0"/>
              <a:t>druhy salátové zeleniny).</a:t>
            </a:r>
          </a:p>
          <a:p>
            <a:r>
              <a:rPr lang="cs-CZ" sz="2800" dirty="0" smtClean="0"/>
              <a:t>Ke sladké snídaní zařadíme ovoce.</a:t>
            </a:r>
          </a:p>
          <a:p>
            <a:r>
              <a:rPr lang="cs-CZ" sz="2800" dirty="0" smtClean="0"/>
              <a:t>Grapefruit, </a:t>
            </a:r>
            <a:r>
              <a:rPr lang="cs-CZ" sz="2800" dirty="0" err="1" smtClean="0"/>
              <a:t>pomelo</a:t>
            </a:r>
            <a:r>
              <a:rPr lang="cs-CZ" sz="2800" dirty="0" smtClean="0"/>
              <a:t>, granátové jablko a třezalka  či </a:t>
            </a:r>
          </a:p>
          <a:p>
            <a:r>
              <a:rPr lang="cs-CZ" sz="2800" dirty="0" smtClean="0"/>
              <a:t>výrobky z nich jsou nevhodné, pro své interakce </a:t>
            </a:r>
          </a:p>
          <a:p>
            <a:r>
              <a:rPr lang="cs-CZ" sz="2800" dirty="0" smtClean="0"/>
              <a:t>s </a:t>
            </a:r>
            <a:r>
              <a:rPr lang="cs-CZ" sz="2800" dirty="0" err="1" smtClean="0"/>
              <a:t>imunosupresivy</a:t>
            </a:r>
            <a:r>
              <a:rPr lang="cs-CZ" sz="2800" dirty="0" smtClean="0"/>
              <a:t> !!!</a:t>
            </a:r>
          </a:p>
          <a:p>
            <a:endParaRPr lang="cs-CZ" sz="23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AD005949-D251-4C0D-A609-71BC2E6C31A2}" type="slidenum">
              <a:rPr lang="en-US" smtClean="0">
                <a:latin typeface="Arial" charset="0"/>
              </a:rPr>
              <a:pPr algn="l">
                <a:defRPr/>
              </a:pPr>
              <a:t>11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 dirty="0" smtClean="0"/>
              <a:t>SNÍDANĚ – NÁPOJE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525962"/>
          </a:xfrm>
        </p:spPr>
        <p:txBody>
          <a:bodyPr/>
          <a:lstStyle/>
          <a:p>
            <a:r>
              <a:rPr lang="cs-CZ" sz="2600" dirty="0" smtClean="0"/>
              <a:t>Zařazením vhodného nápoje zajistíme pitný režim</a:t>
            </a:r>
          </a:p>
          <a:p>
            <a:r>
              <a:rPr lang="cs-CZ" sz="2600" dirty="0" smtClean="0"/>
              <a:t>Pokud je někdo navyklý na ranní zrnkovou kávu, </a:t>
            </a:r>
          </a:p>
          <a:p>
            <a:r>
              <a:rPr lang="cs-CZ" sz="2600" dirty="0" smtClean="0"/>
              <a:t>neměl by zapomenout že káva odvodňuje, a měl by </a:t>
            </a:r>
          </a:p>
          <a:p>
            <a:r>
              <a:rPr lang="cs-CZ" sz="2600" dirty="0" smtClean="0"/>
              <a:t>zařadit do snídaně ještě pramenitou vodu nebo slabý </a:t>
            </a:r>
          </a:p>
          <a:p>
            <a:r>
              <a:rPr lang="cs-CZ" sz="2600" dirty="0" smtClean="0"/>
              <a:t>čaj.  Není snad nutné připomínat, že „český </a:t>
            </a:r>
            <a:r>
              <a:rPr lang="cs-CZ" sz="2600" dirty="0" err="1" smtClean="0"/>
              <a:t>turek</a:t>
            </a:r>
            <a:r>
              <a:rPr lang="cs-CZ" sz="2600" dirty="0" smtClean="0"/>
              <a:t>“ není </a:t>
            </a:r>
          </a:p>
          <a:p>
            <a:r>
              <a:rPr lang="cs-CZ" sz="2600" dirty="0" smtClean="0"/>
              <a:t>zdravý a že je vhodné do zrnkové kávy přidat </a:t>
            </a:r>
          </a:p>
          <a:p>
            <a:r>
              <a:rPr lang="cs-CZ" sz="2600" dirty="0" smtClean="0"/>
              <a:t>alespoň  malé množství mléka.Mléko, případně džus či </a:t>
            </a:r>
          </a:p>
          <a:p>
            <a:r>
              <a:rPr lang="cs-CZ" sz="2600" dirty="0" smtClean="0"/>
              <a:t>jiný nápoj s energetickou hodnotou je nutné započítat</a:t>
            </a:r>
          </a:p>
          <a:p>
            <a:r>
              <a:rPr lang="cs-CZ" sz="2600" dirty="0" smtClean="0"/>
              <a:t>do celkového příjmu energie, živin a minerálních látek.</a:t>
            </a:r>
          </a:p>
          <a:p>
            <a:endParaRPr lang="cs-CZ" sz="23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D24802D0-69AB-41BA-A740-025336039718}" type="slidenum">
              <a:rPr lang="en-US" smtClean="0">
                <a:latin typeface="Arial" charset="0"/>
              </a:rPr>
              <a:pPr algn="l">
                <a:defRPr/>
              </a:pPr>
              <a:t>12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 dirty="0" smtClean="0"/>
              <a:t>PŘESNÍDÁVKA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dirty="0" smtClean="0"/>
              <a:t>Zařazujeme ji v případě delší pauzy mezi snídaní</a:t>
            </a:r>
          </a:p>
          <a:p>
            <a:r>
              <a:rPr lang="cs-CZ" sz="2800" dirty="0" smtClean="0"/>
              <a:t>a obědem, měla by tvořit 5 – 10% denního příjmu</a:t>
            </a:r>
          </a:p>
          <a:p>
            <a:r>
              <a:rPr lang="cs-CZ" sz="2800" dirty="0" smtClean="0"/>
              <a:t>energie. Proto postačí zařazení čerstvého ovoce, </a:t>
            </a:r>
          </a:p>
          <a:p>
            <a:r>
              <a:rPr lang="cs-CZ" sz="2800" dirty="0" smtClean="0"/>
              <a:t>nejlépe sezónního. Případně přesnídávku </a:t>
            </a:r>
          </a:p>
          <a:p>
            <a:r>
              <a:rPr lang="cs-CZ" sz="2800" dirty="0" smtClean="0"/>
              <a:t>doplníme mléčným výrobkem nebo celozrnným </a:t>
            </a:r>
          </a:p>
          <a:p>
            <a:r>
              <a:rPr lang="cs-CZ" sz="2800" dirty="0" smtClean="0"/>
              <a:t>pečivem.Ten, kdo snídá tzv. „slabou“ snídani by</a:t>
            </a:r>
          </a:p>
          <a:p>
            <a:r>
              <a:rPr lang="cs-CZ" sz="2800" dirty="0" smtClean="0"/>
              <a:t>měl na přesnídávku zařadit ty potraviny, které</a:t>
            </a:r>
          </a:p>
          <a:p>
            <a:r>
              <a:rPr lang="cs-CZ" sz="2800" dirty="0" smtClean="0"/>
              <a:t>chyběly ve snídani. Lze zařadit i zařadit malé</a:t>
            </a:r>
          </a:p>
          <a:p>
            <a:r>
              <a:rPr lang="cs-CZ" sz="2800" dirty="0" smtClean="0"/>
              <a:t> množství ořechů (cca 10 – 20 g).</a:t>
            </a:r>
          </a:p>
          <a:p>
            <a:pPr>
              <a:buFontTx/>
              <a:buNone/>
            </a:pPr>
            <a:r>
              <a:rPr lang="cs-CZ" sz="2800" dirty="0" smtClean="0"/>
              <a:t>	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AD97C77C-5E4F-456C-B3E6-377E7264F36B}" type="slidenum">
              <a:rPr lang="en-US" smtClean="0">
                <a:latin typeface="Arial" charset="0"/>
              </a:rPr>
              <a:pPr algn="l">
                <a:defRPr/>
              </a:pPr>
              <a:t>13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 dirty="0" smtClean="0"/>
              <a:t>OBĚD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dirty="0" smtClean="0"/>
              <a:t>by měl tvořit 25 – 30 % denní dávky energie. V pokrmech</a:t>
            </a:r>
          </a:p>
          <a:p>
            <a:r>
              <a:rPr lang="cs-CZ" sz="2400" dirty="0" smtClean="0"/>
              <a:t>na oběd by měly být</a:t>
            </a:r>
            <a:r>
              <a:rPr lang="cs-CZ" sz="2400" dirty="0"/>
              <a:t> </a:t>
            </a:r>
            <a:r>
              <a:rPr lang="cs-CZ" sz="2400" dirty="0" smtClean="0"/>
              <a:t>obsaženy potraviny s obsahem</a:t>
            </a:r>
          </a:p>
          <a:p>
            <a:r>
              <a:rPr lang="cs-CZ" sz="2400" dirty="0" smtClean="0"/>
              <a:t>kvalitní bílkoviny, zelenina jako zdroj vlákniny a </a:t>
            </a:r>
          </a:p>
          <a:p>
            <a:r>
              <a:rPr lang="cs-CZ" sz="2400" dirty="0" err="1" smtClean="0"/>
              <a:t>mikroživin</a:t>
            </a:r>
            <a:r>
              <a:rPr lang="cs-CZ" sz="2400" dirty="0" smtClean="0"/>
              <a:t> a  příloha - potravina s obsahem komplexních</a:t>
            </a:r>
          </a:p>
          <a:p>
            <a:r>
              <a:rPr lang="cs-CZ" sz="2400" dirty="0" smtClean="0"/>
              <a:t>sacharidů.</a:t>
            </a:r>
          </a:p>
          <a:p>
            <a:r>
              <a:rPr lang="cs-CZ" sz="2400" dirty="0" smtClean="0"/>
              <a:t>I studený oběd může být  dle zásad správné výživy,</a:t>
            </a:r>
          </a:p>
          <a:p>
            <a:r>
              <a:rPr lang="cs-CZ" sz="2400" dirty="0" smtClean="0"/>
              <a:t>pokud je sestaven z dobře volených potravin.</a:t>
            </a:r>
          </a:p>
          <a:p>
            <a:r>
              <a:rPr lang="cs-CZ" sz="2400" dirty="0" smtClean="0"/>
              <a:t>Oběd bez zeleniny (čerstvé či tepelně upravené) není</a:t>
            </a:r>
          </a:p>
          <a:p>
            <a:r>
              <a:rPr lang="cs-CZ" sz="2400" dirty="0" smtClean="0"/>
              <a:t>obědem, na trhu je čerstvá  (mražená) zelenina </a:t>
            </a:r>
          </a:p>
          <a:p>
            <a:r>
              <a:rPr lang="cs-CZ" sz="2400" dirty="0" smtClean="0"/>
              <a:t>v dostatečném množství po celý rok.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EF881378-848A-4563-9276-631DAD2BC161}" type="slidenum">
              <a:rPr lang="en-US" smtClean="0">
                <a:latin typeface="Arial" charset="0"/>
              </a:rPr>
              <a:pPr algn="l">
                <a:defRPr/>
              </a:pPr>
              <a:t>14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 dirty="0" smtClean="0"/>
              <a:t>OBĚD - POLÉVKY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4525963"/>
          </a:xfrm>
        </p:spPr>
        <p:txBody>
          <a:bodyPr/>
          <a:lstStyle/>
          <a:p>
            <a:r>
              <a:rPr lang="cs-CZ" sz="2000" dirty="0" smtClean="0"/>
              <a:t>Polévku není nutné vždy zařazovat. Pokud jako součást oběda</a:t>
            </a:r>
          </a:p>
          <a:p>
            <a:r>
              <a:rPr lang="cs-CZ" sz="2000" dirty="0" smtClean="0"/>
              <a:t>zařazujeme polévku, je vhodné zařazovat   polévky s nízkým obsahem</a:t>
            </a:r>
          </a:p>
          <a:p>
            <a:r>
              <a:rPr lang="cs-CZ" sz="2000" dirty="0" smtClean="0"/>
              <a:t>energie – vývary se zeleninou, případně malým množstvím zavářky.</a:t>
            </a:r>
          </a:p>
          <a:p>
            <a:r>
              <a:rPr lang="cs-CZ" sz="2000" dirty="0"/>
              <a:t>Polévka z mixované zeleniny u </a:t>
            </a:r>
            <a:r>
              <a:rPr lang="cs-CZ" sz="2000" dirty="0" smtClean="0"/>
              <a:t> některých </a:t>
            </a:r>
            <a:r>
              <a:rPr lang="cs-CZ" sz="2000" dirty="0"/>
              <a:t>nemocných navodí </a:t>
            </a:r>
            <a:r>
              <a:rPr lang="cs-CZ" sz="2000" dirty="0" smtClean="0"/>
              <a:t>větší</a:t>
            </a:r>
          </a:p>
          <a:p>
            <a:r>
              <a:rPr lang="cs-CZ" sz="2000" dirty="0" smtClean="0"/>
              <a:t>pocit </a:t>
            </a:r>
            <a:r>
              <a:rPr lang="cs-CZ" sz="2000" dirty="0"/>
              <a:t>nasycení než vývar </a:t>
            </a:r>
            <a:r>
              <a:rPr lang="cs-CZ" sz="2000" dirty="0" smtClean="0"/>
              <a:t>se zeleninou</a:t>
            </a:r>
            <a:r>
              <a:rPr lang="cs-CZ" sz="2000" dirty="0"/>
              <a:t>. </a:t>
            </a:r>
            <a:r>
              <a:rPr lang="cs-CZ" sz="2000" dirty="0" smtClean="0"/>
              <a:t>Avšak i  zahuštěné zeleninové</a:t>
            </a:r>
          </a:p>
          <a:p>
            <a:r>
              <a:rPr lang="cs-CZ" sz="2000" dirty="0" smtClean="0"/>
              <a:t>Polévky mohou obsahovat  málo energie, pokud jsou zahuštěny malým</a:t>
            </a:r>
          </a:p>
          <a:p>
            <a:r>
              <a:rPr lang="cs-CZ" sz="2000" dirty="0" smtClean="0"/>
              <a:t>množství </a:t>
            </a:r>
            <a:r>
              <a:rPr lang="cs-CZ" sz="2000" dirty="0"/>
              <a:t> </a:t>
            </a:r>
            <a:r>
              <a:rPr lang="cs-CZ" sz="2000" dirty="0" smtClean="0"/>
              <a:t>nasucho opražené mouky rozmíchané ve vodě, netučném </a:t>
            </a:r>
          </a:p>
          <a:p>
            <a:r>
              <a:rPr lang="cs-CZ" sz="2000" dirty="0" smtClean="0"/>
              <a:t>vývaru či v trošce polotučného mléka. </a:t>
            </a:r>
          </a:p>
          <a:p>
            <a:r>
              <a:rPr lang="cs-CZ" sz="2000" dirty="0" smtClean="0"/>
              <a:t>Polévka může být podána i jako hlavní pokrm (gulášová, kulajda, boršč</a:t>
            </a:r>
          </a:p>
          <a:p>
            <a:r>
              <a:rPr lang="cs-CZ" sz="2000" dirty="0"/>
              <a:t>a</a:t>
            </a:r>
            <a:r>
              <a:rPr lang="cs-CZ" sz="2000" dirty="0" smtClean="0"/>
              <a:t>pod.). V tom případě je vhodné upravit v ní množství  tuků (snížit) a</a:t>
            </a:r>
          </a:p>
          <a:p>
            <a:r>
              <a:rPr lang="cs-CZ" sz="2000" dirty="0" smtClean="0"/>
              <a:t>tzv. bílkovinné potraviny (zvýšit). Nezapomeneme ji  doplnit</a:t>
            </a:r>
          </a:p>
          <a:p>
            <a:r>
              <a:rPr lang="cs-CZ" sz="2000" dirty="0" smtClean="0"/>
              <a:t> zeleninovým salátem, případně celozrnným chlebem (pečivem).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6CF26278-5FE7-4EDA-BACD-EBCCC49F8BF9}" type="slidenum">
              <a:rPr lang="en-US" smtClean="0">
                <a:latin typeface="Arial" charset="0"/>
              </a:rPr>
              <a:pPr algn="l">
                <a:defRPr/>
              </a:pPr>
              <a:t>15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 dirty="0" smtClean="0"/>
              <a:t>OBĚD - BÍLKOVINY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 smtClean="0"/>
              <a:t>Z potravin obsahující kvalitní bílkoviny je  nejvhodnější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bílé drůbeží  maso (kuřecí a krůtí bez kůže a viditelného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tuku), dále králičí maso a ryby. Ryba by měla být, pro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obsah cenných nezbytných mastných kyselin, zařazena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do jídelníčku dva až třikrát v týdnu. Lze zařadit i maso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hovězí, telecí či vepřové zbavené šlach a viditelného tuku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Dále můžeme zařadit polotvrdé sýry s obsahem tuku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v sušině do 30%, tvrdý tvaroh, polotučný měkký tvaroh ve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formě doma připravených pomazánek, čerstvé středně 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tučné sýry, občas lze zařadit šunku nejvyšší kvality bez 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obsahu přidaných látek a s nízkým obsahem soli</a:t>
            </a:r>
            <a:r>
              <a:rPr lang="cs-CZ" sz="2400" dirty="0"/>
              <a:t>.</a:t>
            </a:r>
            <a:endParaRPr lang="cs-CZ" sz="2400" dirty="0" smtClean="0"/>
          </a:p>
          <a:p>
            <a:pPr>
              <a:lnSpc>
                <a:spcPct val="90000"/>
              </a:lnSpc>
              <a:buFontTx/>
              <a:buNone/>
            </a:pPr>
            <a:endParaRPr lang="cs-CZ" sz="2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39B57076-E4A8-41EA-8A90-4233604552BA}" type="slidenum">
              <a:rPr lang="en-US" smtClean="0">
                <a:latin typeface="Arial" charset="0"/>
              </a:rPr>
              <a:pPr algn="l">
                <a:defRPr/>
              </a:pPr>
              <a:t>16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 dirty="0" smtClean="0"/>
              <a:t>OBĚD SACHARIDY A TUKY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5259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dirty="0" smtClean="0"/>
              <a:t>Vhodnými potravinami  s komplexními sacharidy, které lze 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zařadit jako přílohu  jsou především brambory, dále 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celozrnná rýže a těstoviny, celozrnný kuskus, jáhly, 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pohanka apod. Lze zařadit i bílou rýži a těstoviny 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z vymílané (bílé) mouky, knedlíky a noky. Brambory či jiné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přílohy není vhodné opékat na tuku – vnik kancerogenů.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Snažíme se vyhýbat všem smaženým pokrmům, zásadně 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vynecháváme pokrmy připravené na přepáleném tuku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K přípravě pokrmů použijeme 1 – 2 lžičky kvalitního 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rostlinného oleje (margarinu určeného pro tepelnou úpravu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pokrmů). Tuky nepřepalujeme,nejvhodnější je jejich přidání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až do hotového pokrmu.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A69E692D-1D30-49E1-B3E0-B6331F4E7CF0}" type="slidenum">
              <a:rPr lang="en-US" smtClean="0">
                <a:latin typeface="Arial" charset="0"/>
              </a:rPr>
              <a:pPr algn="l">
                <a:defRPr/>
              </a:pPr>
              <a:t>17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 dirty="0" smtClean="0"/>
              <a:t>SVAČINA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dirty="0" smtClean="0"/>
              <a:t>Je důležité ji zařazovat, měla by tvořit asi 10  % energie.</a:t>
            </a:r>
          </a:p>
          <a:p>
            <a:r>
              <a:rPr lang="cs-CZ" sz="2400" dirty="0" smtClean="0"/>
              <a:t>Na svačinu zařazujeme zakysané </a:t>
            </a:r>
            <a:r>
              <a:rPr lang="cs-CZ" sz="2400" dirty="0"/>
              <a:t>mléčné </a:t>
            </a:r>
            <a:r>
              <a:rPr lang="cs-CZ" sz="2400" dirty="0" smtClean="0"/>
              <a:t>výrobky s</a:t>
            </a:r>
          </a:p>
          <a:p>
            <a:r>
              <a:rPr lang="cs-CZ" sz="2400" dirty="0" smtClean="0"/>
              <a:t>obsahem </a:t>
            </a:r>
            <a:r>
              <a:rPr lang="cs-CZ" sz="2400" dirty="0"/>
              <a:t>tuku do 3,5%  (jogurt,  jogurtová </a:t>
            </a:r>
            <a:r>
              <a:rPr lang="cs-CZ" sz="2400" dirty="0" smtClean="0"/>
              <a:t> mléka,</a:t>
            </a:r>
          </a:p>
          <a:p>
            <a:r>
              <a:rPr lang="cs-CZ" sz="2400" dirty="0" smtClean="0"/>
              <a:t>acidofilní </a:t>
            </a:r>
            <a:r>
              <a:rPr lang="cs-CZ" sz="2400" dirty="0"/>
              <a:t>a kefírové mléko, tvarohové a jogurtové </a:t>
            </a:r>
          </a:p>
          <a:p>
            <a:r>
              <a:rPr lang="cs-CZ" sz="2400" dirty="0"/>
              <a:t>krémy apod.), je jich na trhu velké množství. </a:t>
            </a:r>
            <a:endParaRPr lang="cs-CZ" sz="2400" dirty="0" smtClean="0"/>
          </a:p>
          <a:p>
            <a:r>
              <a:rPr lang="cs-CZ" sz="2400" dirty="0" smtClean="0"/>
              <a:t>Neopomeneme zařadit zeleninu nebo malé množství</a:t>
            </a:r>
          </a:p>
          <a:p>
            <a:r>
              <a:rPr lang="cs-CZ" sz="2400" dirty="0" smtClean="0"/>
              <a:t>čerstvého či bez cukru mraženého ovoce.</a:t>
            </a:r>
          </a:p>
          <a:p>
            <a:r>
              <a:rPr lang="cs-CZ" sz="2400" dirty="0" smtClean="0"/>
              <a:t>Doplníme je potravinami s komplexními sacharidy (různé</a:t>
            </a:r>
          </a:p>
          <a:p>
            <a:r>
              <a:rPr lang="cs-CZ" sz="2400" dirty="0" smtClean="0"/>
              <a:t>křehké </a:t>
            </a:r>
            <a:r>
              <a:rPr lang="cs-CZ" sz="2400" dirty="0"/>
              <a:t>chleby a chlebíčky, </a:t>
            </a:r>
            <a:r>
              <a:rPr lang="cs-CZ" sz="2400" dirty="0" smtClean="0"/>
              <a:t>celozrnné cereálie </a:t>
            </a:r>
            <a:r>
              <a:rPr lang="cs-CZ" sz="2400" dirty="0"/>
              <a:t>apod</a:t>
            </a:r>
            <a:r>
              <a:rPr lang="cs-CZ" sz="2400" dirty="0" smtClean="0"/>
              <a:t>.) </a:t>
            </a:r>
          </a:p>
          <a:p>
            <a:endParaRPr lang="cs-CZ" sz="2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5F28F0C4-9915-4C4E-B126-A2E64AF6A78A}" type="slidenum">
              <a:rPr lang="en-US" smtClean="0">
                <a:latin typeface="Arial" charset="0"/>
              </a:rPr>
              <a:pPr algn="l">
                <a:defRPr/>
              </a:pPr>
              <a:t>18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 dirty="0" smtClean="0"/>
              <a:t>VEČEŘE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 smtClean="0"/>
              <a:t>Měla by krýt 20 – 25% energie. Není pravda, že by 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večeře neměla být snědena déle než v 17,00 hodin. 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Obecně platí, že večeře má být podána 3 – 4 hodiny před 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ulehnutím ke spánku.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Základem večeře je kromě potraviny s obsahem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kvalitních bílkovin větší </a:t>
            </a:r>
            <a:r>
              <a:rPr lang="cs-CZ" sz="2400" dirty="0"/>
              <a:t> </a:t>
            </a:r>
            <a:r>
              <a:rPr lang="cs-CZ" sz="2400" dirty="0" smtClean="0"/>
              <a:t>množství zeleniny a malé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množství potraviny  s komplexními sacharidy.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Pokud byl oběd ve formě studeného pokrmu, je vhodné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zařadit na večeři pokrm teplý.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166A1EBE-62BA-4EF1-809E-726AD765C82E}" type="slidenum">
              <a:rPr lang="en-US" smtClean="0">
                <a:latin typeface="Arial" charset="0"/>
              </a:rPr>
              <a:pPr algn="l">
                <a:defRPr/>
              </a:pPr>
              <a:t>19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3B103303-A7B8-4BC1-85F9-EA8D7DB1C711}" type="slidenum">
              <a:rPr lang="en-US" smtClean="0">
                <a:latin typeface="Arial" charset="0"/>
              </a:rPr>
              <a:pPr algn="l">
                <a:defRPr/>
              </a:pPr>
              <a:t>2</a:t>
            </a:fld>
            <a:endParaRPr lang="en-US" dirty="0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2800" b="1" cap="all" dirty="0" smtClean="0"/>
              <a:t>Nutriční režim I.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b="1" dirty="0"/>
              <a:t>Zákaz konzumace grepu, </a:t>
            </a:r>
            <a:r>
              <a:rPr lang="cs-CZ" sz="2400" b="1" dirty="0" err="1"/>
              <a:t>pomela</a:t>
            </a:r>
            <a:r>
              <a:rPr lang="cs-CZ" sz="2400" b="1" dirty="0"/>
              <a:t>, granátového </a:t>
            </a:r>
            <a:r>
              <a:rPr lang="cs-CZ" sz="2400" b="1" dirty="0" smtClean="0"/>
              <a:t>jablka, </a:t>
            </a:r>
            <a:r>
              <a:rPr lang="cs-CZ" sz="2400" b="1" dirty="0" err="1" smtClean="0"/>
              <a:t>chia</a:t>
            </a:r>
            <a:r>
              <a:rPr lang="cs-CZ" sz="2400" b="1" dirty="0" smtClean="0"/>
              <a:t> semínek, kustovnice čínské a   </a:t>
            </a:r>
            <a:r>
              <a:rPr lang="cs-CZ" sz="2400" b="1" dirty="0"/>
              <a:t>třezalky (včetně výrobků kde jsou obsaženy) !!! </a:t>
            </a:r>
            <a:endParaRPr lang="cs-CZ" sz="2400" b="1" dirty="0" smtClean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/>
              <a:t>Nutriční režim s normální funkcí se řídí pravidly zásad správného stravování pro zdravé jedince. 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/>
              <a:t>Nutná úprava při snížené funkci štěpu ledviny a další případné metabolické odchylky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/>
              <a:t>Stejné </a:t>
            </a:r>
            <a:r>
              <a:rPr lang="cs-CZ" sz="2400" dirty="0"/>
              <a:t>pravidlo platí i v případě druhotných chorob,          při kterých je nutné dodržovat určitý dietní režim.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/>
              <a:t>Nemocným po transplantaci s </a:t>
            </a:r>
            <a:r>
              <a:rPr lang="cs-CZ" sz="2400" dirty="0" err="1"/>
              <a:t>neutropenií</a:t>
            </a:r>
            <a:r>
              <a:rPr lang="cs-CZ" sz="2400" dirty="0"/>
              <a:t> je vhodné podávat  tzv. </a:t>
            </a:r>
            <a:r>
              <a:rPr lang="cs-CZ" sz="2400" dirty="0" err="1"/>
              <a:t>polosterilní</a:t>
            </a:r>
            <a:r>
              <a:rPr lang="cs-CZ" sz="2400" dirty="0"/>
              <a:t> stravu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 dirty="0" smtClean="0"/>
              <a:t>VEČEŘE - STUDENÁ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980728"/>
            <a:ext cx="7991475" cy="46180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 smtClean="0"/>
              <a:t>Na studenou večeři lze zařazovat tytéž potraviny 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j</a:t>
            </a:r>
            <a:r>
              <a:rPr lang="cs-CZ" sz="2400" dirty="0" smtClean="0"/>
              <a:t>ako na snídani, jen v jiném množství.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Vhodné jsou i doma připravované saláty,  jejichž 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součástí jsou zelenina, potravina s komplexními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sacharidy a potravina s kvalitními bílkovinami spojené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malým množstvím rostlinného oleje pro studenou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kuchyni, občas lze použít i kvalitní majonézu 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nebo tatarskou  omáčku připravenou z vařeného žloutku.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47ACFF24-AEAD-421D-B006-1CDAA5F24BDA}" type="slidenum">
              <a:rPr lang="en-US" smtClean="0">
                <a:latin typeface="Arial" charset="0"/>
              </a:rPr>
              <a:pPr algn="l">
                <a:defRPr/>
              </a:pPr>
              <a:t>20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 dirty="0" smtClean="0"/>
              <a:t>VEČEŘE II.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dirty="0" smtClean="0"/>
              <a:t>Pokud je třeba ji zařadit, by měla být jen ve formě </a:t>
            </a:r>
          </a:p>
          <a:p>
            <a:r>
              <a:rPr lang="cs-CZ" sz="2400" dirty="0" smtClean="0"/>
              <a:t>čerstvé </a:t>
            </a:r>
            <a:r>
              <a:rPr lang="cs-CZ" sz="2400" smtClean="0"/>
              <a:t>zeleniny </a:t>
            </a:r>
            <a:r>
              <a:rPr lang="cs-CZ" sz="2400" smtClean="0"/>
              <a:t>nebo </a:t>
            </a:r>
            <a:r>
              <a:rPr lang="cs-CZ" sz="2400" smtClean="0"/>
              <a:t>kyselého </a:t>
            </a:r>
            <a:r>
              <a:rPr lang="cs-CZ" sz="2400" smtClean="0"/>
              <a:t>ovoce</a:t>
            </a:r>
            <a:r>
              <a:rPr lang="cs-CZ" sz="2400" smtClean="0"/>
              <a:t>.  </a:t>
            </a:r>
            <a:endParaRPr lang="cs-CZ" sz="2400" smtClean="0"/>
          </a:p>
          <a:p>
            <a:r>
              <a:rPr lang="cs-CZ" sz="2400" smtClean="0"/>
              <a:t>Postačí </a:t>
            </a:r>
            <a:r>
              <a:rPr lang="cs-CZ" sz="2400" dirty="0" smtClean="0"/>
              <a:t>například jeden kus jablka.</a:t>
            </a:r>
          </a:p>
          <a:p>
            <a:endParaRPr lang="cs-CZ" sz="2400" dirty="0" smtClean="0"/>
          </a:p>
          <a:p>
            <a:r>
              <a:rPr lang="cs-CZ" sz="2400" dirty="0" smtClean="0"/>
              <a:t>U nemocných s vyšší potřebou bílkovin, </a:t>
            </a:r>
          </a:p>
          <a:p>
            <a:r>
              <a:rPr lang="cs-CZ" sz="2400" dirty="0" smtClean="0"/>
              <a:t>zařadíme ještě určité množství potraviny                    </a:t>
            </a:r>
          </a:p>
          <a:p>
            <a:r>
              <a:rPr lang="cs-CZ" sz="2400" dirty="0" smtClean="0"/>
              <a:t>s převahou kvalitní bílkoviny, nejlépe mléčného výrobku.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C3CCB513-6A04-49ED-98A1-0A552F06EE0C}" type="slidenum">
              <a:rPr lang="en-US" smtClean="0">
                <a:latin typeface="Arial" charset="0"/>
              </a:rPr>
              <a:pPr algn="l">
                <a:defRPr/>
              </a:pPr>
              <a:t>21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 dirty="0" smtClean="0"/>
              <a:t>PITNÝ REŽIM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dirty="0" smtClean="0"/>
              <a:t>U transplantovaných nemocných, stejně jako u zdravých </a:t>
            </a:r>
          </a:p>
          <a:p>
            <a:r>
              <a:rPr lang="cs-CZ" sz="2400" dirty="0" smtClean="0"/>
              <a:t>jedinců, je důležitý příjem tekutin.</a:t>
            </a:r>
          </a:p>
          <a:p>
            <a:r>
              <a:rPr lang="cs-CZ" sz="2400" dirty="0" smtClean="0"/>
              <a:t>Nejvhodnějším zdrojem jsou stolní a stolní minerální vody</a:t>
            </a:r>
          </a:p>
          <a:p>
            <a:r>
              <a:rPr lang="cs-CZ" sz="2400" dirty="0" smtClean="0"/>
              <a:t>(důležité střídat druhy).</a:t>
            </a:r>
          </a:p>
          <a:p>
            <a:r>
              <a:rPr lang="cs-CZ" sz="2400" dirty="0" smtClean="0"/>
              <a:t>Dále jsou vhodné čaje (černý, zelený, </a:t>
            </a:r>
            <a:r>
              <a:rPr lang="cs-CZ" sz="2400" dirty="0" err="1" smtClean="0"/>
              <a:t>oolong</a:t>
            </a:r>
            <a:r>
              <a:rPr lang="cs-CZ" sz="2400" dirty="0" smtClean="0"/>
              <a:t>, bílý, </a:t>
            </a:r>
          </a:p>
          <a:p>
            <a:r>
              <a:rPr lang="cs-CZ" sz="2400" dirty="0" smtClean="0"/>
              <a:t>bylinkové, ovocné). Některé druhy odvodňují, proto je </a:t>
            </a:r>
          </a:p>
          <a:p>
            <a:r>
              <a:rPr lang="cs-CZ" sz="2400" dirty="0" smtClean="0"/>
              <a:t>třeba pečlivě vybírat druhy.</a:t>
            </a:r>
          </a:p>
          <a:p>
            <a:r>
              <a:rPr lang="cs-CZ" sz="2400" dirty="0" smtClean="0"/>
              <a:t>Různé náhražky kávy jsou též vhodné.</a:t>
            </a:r>
          </a:p>
          <a:p>
            <a:r>
              <a:rPr lang="cs-CZ" sz="2400" dirty="0" smtClean="0"/>
              <a:t>Zrnková káva odvodňuje – podáváme k ní stejné </a:t>
            </a:r>
          </a:p>
          <a:p>
            <a:r>
              <a:rPr lang="cs-CZ" sz="2400" dirty="0" smtClean="0"/>
              <a:t>množství vody. </a:t>
            </a:r>
          </a:p>
          <a:p>
            <a:r>
              <a:rPr lang="cs-CZ" sz="2400" dirty="0" smtClean="0"/>
              <a:t>Pozor na limonády, mléko, mošty, džusy – i tzv. 100%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8796F3EE-496D-4EB1-8B43-1AF038FBFBA9}" type="slidenum">
              <a:rPr lang="en-US" smtClean="0">
                <a:latin typeface="Arial" charset="0"/>
              </a:rPr>
              <a:pPr algn="l">
                <a:defRPr/>
              </a:pPr>
              <a:t>22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 dirty="0" smtClean="0"/>
              <a:t>HLAVNÍ ZÁSADY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200" dirty="0" smtClean="0"/>
              <a:t>Dbát na správné skladování potravin, pokrmy uchováváme </a:t>
            </a:r>
          </a:p>
          <a:p>
            <a:r>
              <a:rPr lang="cs-CZ" sz="2200" dirty="0" smtClean="0"/>
              <a:t>v uzavřených dózách v chladničce, nejlépe s tzv. nulovou</a:t>
            </a:r>
          </a:p>
          <a:p>
            <a:r>
              <a:rPr lang="cs-CZ" sz="2200" dirty="0" smtClean="0"/>
              <a:t>zónou. Nikdy neuchovávat potraviny či pokrmy v neprodyšných </a:t>
            </a:r>
          </a:p>
          <a:p>
            <a:r>
              <a:rPr lang="cs-CZ" sz="2200" dirty="0" smtClean="0"/>
              <a:t>obalech při pokojové teplotě; toto prostředí podporuje nárůst </a:t>
            </a:r>
          </a:p>
          <a:p>
            <a:r>
              <a:rPr lang="cs-CZ" sz="2200" dirty="0" smtClean="0"/>
              <a:t>plísní.</a:t>
            </a:r>
          </a:p>
          <a:p>
            <a:r>
              <a:rPr lang="cs-CZ" sz="2200" dirty="0" smtClean="0"/>
              <a:t>Nekonzumovat potraviny či pokrmy s prošlým datem </a:t>
            </a:r>
          </a:p>
          <a:p>
            <a:r>
              <a:rPr lang="cs-CZ" sz="2200" dirty="0" smtClean="0"/>
              <a:t>(ani minimální) spotřeby</a:t>
            </a:r>
          </a:p>
          <a:p>
            <a:r>
              <a:rPr lang="cs-CZ" sz="2200" dirty="0" smtClean="0"/>
              <a:t>Ovoce a zeleninu vždy dobře umýt, nejlépe oloupat, některé</a:t>
            </a:r>
          </a:p>
          <a:p>
            <a:r>
              <a:rPr lang="cs-CZ" sz="2200" dirty="0" smtClean="0"/>
              <a:t>druhy konzumovat až po tepelné úpravě </a:t>
            </a:r>
          </a:p>
          <a:p>
            <a:r>
              <a:rPr lang="cs-CZ" sz="2200" dirty="0" smtClean="0"/>
              <a:t>Vejce konzumovat až po  dostatečně dlouhé  tepelné úpravě.</a:t>
            </a:r>
          </a:p>
          <a:p>
            <a:r>
              <a:rPr lang="cs-CZ" sz="2200" dirty="0" smtClean="0"/>
              <a:t>Velmi omezit konzumaci </a:t>
            </a:r>
            <a:r>
              <a:rPr lang="cs-CZ" sz="2200" dirty="0"/>
              <a:t>z</a:t>
            </a:r>
            <a:r>
              <a:rPr lang="cs-CZ" sz="2200" dirty="0" smtClean="0"/>
              <a:t>rajících či plísňových sýrů a salámů </a:t>
            </a:r>
          </a:p>
          <a:p>
            <a:r>
              <a:rPr lang="cs-CZ" sz="2200" dirty="0" smtClean="0"/>
              <a:t>s plísní či produktů ze syrového masa.</a:t>
            </a:r>
          </a:p>
          <a:p>
            <a:pPr>
              <a:buFontTx/>
              <a:buNone/>
            </a:pPr>
            <a:endParaRPr lang="cs-CZ" sz="2400" dirty="0" smtClean="0"/>
          </a:p>
          <a:p>
            <a:pPr>
              <a:buFontTx/>
              <a:buNone/>
            </a:pPr>
            <a:endParaRPr lang="cs-CZ" sz="2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9C6558F1-13C7-4A7D-928C-47327D4E9930}" type="slidenum">
              <a:rPr lang="en-US" smtClean="0">
                <a:latin typeface="Arial" charset="0"/>
              </a:rPr>
              <a:pPr algn="l">
                <a:defRPr/>
              </a:pPr>
              <a:t>23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116632"/>
            <a:ext cx="7994650" cy="393700"/>
          </a:xfrm>
        </p:spPr>
        <p:txBody>
          <a:bodyPr/>
          <a:lstStyle/>
          <a:p>
            <a:pPr algn="ctr"/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3600" b="1" dirty="0" smtClean="0"/>
              <a:t>RIZIKOVÉ POTRAVINY I.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200" dirty="0" smtClean="0"/>
              <a:t>Syrové mléko (přímo od krávy, kozy nebo ovce; </a:t>
            </a:r>
            <a:endParaRPr lang="cs-CZ" sz="2200" dirty="0"/>
          </a:p>
          <a:p>
            <a:r>
              <a:rPr lang="cs-CZ" sz="2200" dirty="0" smtClean="0"/>
              <a:t>nepasterizované z farmy).</a:t>
            </a:r>
          </a:p>
          <a:p>
            <a:r>
              <a:rPr lang="cs-CZ" sz="2200" dirty="0" smtClean="0"/>
              <a:t>Dlouho otevřené mléko skladované v chladničce.</a:t>
            </a:r>
          </a:p>
          <a:p>
            <a:r>
              <a:rPr lang="cs-CZ" sz="2200" dirty="0" smtClean="0"/>
              <a:t>Mléčné výrobky a živými kulturami a bakteriemi mléčného </a:t>
            </a:r>
          </a:p>
          <a:p>
            <a:r>
              <a:rPr lang="cs-CZ" sz="2200" dirty="0" smtClean="0"/>
              <a:t>kvašení.</a:t>
            </a:r>
          </a:p>
          <a:p>
            <a:r>
              <a:rPr lang="cs-CZ" sz="2200" dirty="0" smtClean="0"/>
              <a:t>Plísňové sýry – typy Niva, Camembert</a:t>
            </a:r>
          </a:p>
          <a:p>
            <a:r>
              <a:rPr lang="cs-CZ" sz="2200" dirty="0" smtClean="0"/>
              <a:t>Zrající sýry typu Romadúr, Olomoucké tvarůžky.</a:t>
            </a:r>
          </a:p>
          <a:p>
            <a:r>
              <a:rPr lang="cs-CZ" sz="2200" dirty="0" smtClean="0"/>
              <a:t>Sýry vyráběné z nepasterizovaného mléka.</a:t>
            </a:r>
          </a:p>
          <a:p>
            <a:r>
              <a:rPr lang="cs-CZ" sz="2200" dirty="0" smtClean="0"/>
              <a:t>Krájené sýry v obchodech – riziko špatné hygieny kráječů, </a:t>
            </a:r>
          </a:p>
          <a:p>
            <a:r>
              <a:rPr lang="cs-CZ" sz="2200" dirty="0" smtClean="0"/>
              <a:t>skladování na pultech a ve vitrínách při nevhodných teplotách, </a:t>
            </a:r>
          </a:p>
          <a:p>
            <a:r>
              <a:rPr lang="cs-CZ" sz="2200" dirty="0" smtClean="0"/>
              <a:t>nečistota rukou prodavače při manipulaci.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177499F3-EA05-46A2-90A9-B27B3CD88E07}" type="slidenum">
              <a:rPr lang="en-US" smtClean="0">
                <a:latin typeface="Arial" charset="0"/>
              </a:rPr>
              <a:pPr algn="l">
                <a:defRPr/>
              </a:pPr>
              <a:t>24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 dirty="0" smtClean="0"/>
              <a:t>RIZIKOVÉ POTRAVINY II.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200" dirty="0" smtClean="0"/>
              <a:t>Domácí uzené maso,uzené ryby a uzeniny.</a:t>
            </a:r>
          </a:p>
          <a:p>
            <a:r>
              <a:rPr lang="cs-CZ" sz="2200" dirty="0" smtClean="0"/>
              <a:t>Uzené ryby, např. makrela, uzenáč, losos, kapr, pstruh.</a:t>
            </a:r>
          </a:p>
          <a:p>
            <a:r>
              <a:rPr lang="cs-CZ" sz="2200" dirty="0" smtClean="0"/>
              <a:t>Marinované ryby, např. zavináče, pečenáče, </a:t>
            </a:r>
            <a:r>
              <a:rPr lang="cs-CZ" sz="2200" dirty="0" err="1" smtClean="0"/>
              <a:t>matjesy</a:t>
            </a:r>
            <a:r>
              <a:rPr lang="cs-CZ" sz="2200" dirty="0" smtClean="0"/>
              <a:t>.</a:t>
            </a:r>
          </a:p>
          <a:p>
            <a:r>
              <a:rPr lang="cs-CZ" sz="2200" dirty="0" smtClean="0"/>
              <a:t>Syrové ryby, např. různá </a:t>
            </a:r>
            <a:r>
              <a:rPr lang="cs-CZ" sz="2200" dirty="0" err="1" smtClean="0"/>
              <a:t>sushi</a:t>
            </a:r>
            <a:r>
              <a:rPr lang="cs-CZ" sz="2200" dirty="0" smtClean="0"/>
              <a:t>, ústřice, některé plody moře.</a:t>
            </a:r>
          </a:p>
          <a:p>
            <a:r>
              <a:rPr lang="cs-CZ" sz="2200" dirty="0" smtClean="0"/>
              <a:t>Uzeniny s plísní na obalu – maďarské salámy.</a:t>
            </a:r>
          </a:p>
          <a:p>
            <a:r>
              <a:rPr lang="cs-CZ" sz="2200" dirty="0" smtClean="0"/>
              <a:t>Salámy a uzeniny vyráběné sušeným a fermentováním.</a:t>
            </a:r>
          </a:p>
          <a:p>
            <a:r>
              <a:rPr lang="cs-CZ" sz="2200" dirty="0" smtClean="0"/>
              <a:t>syrového masa: </a:t>
            </a:r>
            <a:r>
              <a:rPr lang="cs-CZ" sz="2200" dirty="0" err="1" smtClean="0"/>
              <a:t>Poličan</a:t>
            </a:r>
            <a:r>
              <a:rPr lang="cs-CZ" sz="2200" dirty="0" smtClean="0"/>
              <a:t>, Herkules, Lovecký salám, čabajka, </a:t>
            </a:r>
          </a:p>
          <a:p>
            <a:r>
              <a:rPr lang="cs-CZ" sz="2200" dirty="0" smtClean="0"/>
              <a:t>šunka typu </a:t>
            </a:r>
            <a:r>
              <a:rPr lang="cs-CZ" sz="2200" dirty="0" err="1" smtClean="0"/>
              <a:t>pršut</a:t>
            </a:r>
            <a:r>
              <a:rPr lang="cs-CZ" sz="2200" dirty="0" smtClean="0"/>
              <a:t>, lososová šunka, </a:t>
            </a:r>
            <a:r>
              <a:rPr lang="cs-CZ" sz="2200" dirty="0" err="1" smtClean="0"/>
              <a:t>braseola</a:t>
            </a:r>
            <a:r>
              <a:rPr lang="cs-CZ" sz="2200" dirty="0" smtClean="0"/>
              <a:t>.</a:t>
            </a:r>
          </a:p>
          <a:p>
            <a:r>
              <a:rPr lang="cs-CZ" sz="2200" dirty="0" smtClean="0"/>
              <a:t>Krájené salámy v obchodech – riziko špatné hygieny kráječů, </a:t>
            </a:r>
          </a:p>
          <a:p>
            <a:r>
              <a:rPr lang="cs-CZ" sz="2200" dirty="0" smtClean="0"/>
              <a:t>skladování na pultech a ve vitrínách při nevhodných teplotách, </a:t>
            </a:r>
          </a:p>
          <a:p>
            <a:r>
              <a:rPr lang="cs-CZ" sz="2200" dirty="0" smtClean="0"/>
              <a:t>nečistota rukou prodavače při manipulaci.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12B06CD0-62EF-4FCB-BE56-EC0CB5538CA6}" type="slidenum">
              <a:rPr lang="en-US" smtClean="0">
                <a:latin typeface="Arial" charset="0"/>
              </a:rPr>
              <a:pPr algn="l">
                <a:defRPr/>
              </a:pPr>
              <a:t>25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 dirty="0" smtClean="0"/>
              <a:t>RIZIKOVÉ POTRAVINY III.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dirty="0" smtClean="0"/>
              <a:t>Syrové a nedostatečně tepelně upravené maso – tatarský </a:t>
            </a:r>
          </a:p>
          <a:p>
            <a:r>
              <a:rPr lang="cs-CZ" sz="2400" dirty="0" smtClean="0"/>
              <a:t>biftek, carpaccio, steaky.</a:t>
            </a:r>
          </a:p>
          <a:p>
            <a:r>
              <a:rPr lang="cs-CZ" sz="2400" dirty="0" smtClean="0"/>
              <a:t>Masné a lahůdkářské výrobky kupované v obchodech – </a:t>
            </a:r>
          </a:p>
          <a:p>
            <a:r>
              <a:rPr lang="cs-CZ" sz="2400" dirty="0" smtClean="0"/>
              <a:t>sekaná pečeně, tlačenka, jitrnice, jelítka apod. mohou </a:t>
            </a:r>
          </a:p>
          <a:p>
            <a:r>
              <a:rPr lang="cs-CZ" sz="2400" dirty="0" smtClean="0"/>
              <a:t>rychle podléhat zkáze a je zde vysoká možnost druhotné </a:t>
            </a:r>
          </a:p>
          <a:p>
            <a:r>
              <a:rPr lang="cs-CZ" sz="2400" dirty="0" smtClean="0"/>
              <a:t>kontaminace, jejímž zdrojem je skladování či manipulace </a:t>
            </a:r>
          </a:p>
          <a:p>
            <a:r>
              <a:rPr lang="cs-CZ" sz="2400" dirty="0" smtClean="0"/>
              <a:t>ve společných prostorách se syrovým masem.</a:t>
            </a:r>
          </a:p>
          <a:p>
            <a:r>
              <a:rPr lang="cs-CZ" sz="2400" dirty="0" smtClean="0"/>
              <a:t>Vejce syrová (i žloutek v majonéze, různých omáčkách a </a:t>
            </a:r>
          </a:p>
          <a:p>
            <a:r>
              <a:rPr lang="cs-CZ" sz="2400" dirty="0" smtClean="0"/>
              <a:t>krémech), vejce míchaná, nedostatečně dlouhou dobu </a:t>
            </a:r>
          </a:p>
          <a:p>
            <a:r>
              <a:rPr lang="cs-CZ" sz="2400" dirty="0" smtClean="0"/>
              <a:t>tepelně zpracovaná, vejce vařená nahniličko, na měkko, </a:t>
            </a:r>
          </a:p>
          <a:p>
            <a:r>
              <a:rPr lang="cs-CZ" sz="2400" dirty="0" smtClean="0"/>
              <a:t>nedostatečně tepelně upravená vejce.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A76C5D88-6C09-4720-BD84-9F7A00A1E53F}" type="slidenum">
              <a:rPr lang="en-US" smtClean="0">
                <a:latin typeface="Arial" charset="0"/>
              </a:rPr>
              <a:pPr algn="l">
                <a:defRPr/>
              </a:pPr>
              <a:t>26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 dirty="0" smtClean="0"/>
              <a:t>RIZIKOVÉ POTRAVINY IV.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200" dirty="0" smtClean="0"/>
              <a:t>Špatně skladované pečivo – pozor na plísně</a:t>
            </a:r>
          </a:p>
          <a:p>
            <a:r>
              <a:rPr lang="cs-CZ" sz="2200" dirty="0" smtClean="0"/>
              <a:t>Syrová zelenina, která nelze dobře omýt či oloupat – různé </a:t>
            </a:r>
          </a:p>
          <a:p>
            <a:r>
              <a:rPr lang="cs-CZ" sz="2200" dirty="0" smtClean="0"/>
              <a:t>druhy salátů, květák, brokolice, pórek, bylinky apod.</a:t>
            </a:r>
          </a:p>
          <a:p>
            <a:r>
              <a:rPr lang="cs-CZ" sz="2200" dirty="0" smtClean="0"/>
              <a:t>Ovoce, které nelze dobře omýt či oloupat – bobulovité ovoce </a:t>
            </a:r>
          </a:p>
          <a:p>
            <a:r>
              <a:rPr lang="cs-CZ" sz="2200" dirty="0" smtClean="0"/>
              <a:t>(jahody, maliny, borůvky, ostružiny), z jablek a hrušek </a:t>
            </a:r>
          </a:p>
          <a:p>
            <a:r>
              <a:rPr lang="cs-CZ" sz="2200" dirty="0" smtClean="0"/>
              <a:t>odstraníme i oblast stopky a jádřinec</a:t>
            </a:r>
          </a:p>
          <a:p>
            <a:r>
              <a:rPr lang="cs-CZ" sz="2200" dirty="0" smtClean="0"/>
              <a:t>Sušené ovoce, ořechy a suché plody - nebezpečí plísní</a:t>
            </a:r>
          </a:p>
          <a:p>
            <a:r>
              <a:rPr lang="cs-CZ" sz="2200" dirty="0" smtClean="0"/>
              <a:t>Voda ze studny nebo jiných přírodních zdrojů</a:t>
            </a:r>
          </a:p>
          <a:p>
            <a:r>
              <a:rPr lang="cs-CZ" sz="2200" dirty="0" smtClean="0"/>
              <a:t>Točené pivo, točené pivo, točené limonády a jiné </a:t>
            </a:r>
          </a:p>
          <a:p>
            <a:r>
              <a:rPr lang="cs-CZ" sz="2200" dirty="0" smtClean="0"/>
              <a:t>nealkoholické nápoje</a:t>
            </a:r>
          </a:p>
          <a:p>
            <a:r>
              <a:rPr lang="cs-CZ" sz="2200" dirty="0" smtClean="0"/>
              <a:t>Koření, které neprošlo tepelnou úpravou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13759390-9D35-4610-BE60-ED15929A41ED}" type="slidenum">
              <a:rPr lang="en-US" smtClean="0">
                <a:latin typeface="Arial" charset="0"/>
              </a:rPr>
              <a:pPr algn="l">
                <a:defRPr/>
              </a:pPr>
              <a:t>27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2000" b="1" dirty="0" smtClean="0"/>
              <a:t>STRAVA PŘI NEUTROPENII - MLÉKO A MLÉČNÉ VÝROBKY</a:t>
            </a: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 smtClean="0"/>
          </a:p>
        </p:txBody>
      </p:sp>
      <p:sp>
        <p:nvSpPr>
          <p:cNvPr id="29699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 smtClean="0"/>
              <a:t>DOPORUČOVANÉ	</a:t>
            </a:r>
          </a:p>
        </p:txBody>
      </p:sp>
      <p:sp>
        <p:nvSpPr>
          <p:cNvPr id="29700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Pasterizované a UHT mléko</a:t>
            </a:r>
          </a:p>
          <a:p>
            <a:r>
              <a:rPr lang="cs-CZ" dirty="0" smtClean="0"/>
              <a:t>Nápoje, pudinky a krémy </a:t>
            </a:r>
          </a:p>
          <a:p>
            <a:r>
              <a:rPr lang="cs-CZ" dirty="0" smtClean="0"/>
              <a:t>připravené z UHT mléka</a:t>
            </a:r>
          </a:p>
          <a:p>
            <a:r>
              <a:rPr lang="cs-CZ" dirty="0" smtClean="0"/>
              <a:t>Zakysané  krémy bez  </a:t>
            </a:r>
          </a:p>
          <a:p>
            <a:r>
              <a:rPr lang="cs-CZ" dirty="0" smtClean="0"/>
              <a:t>obsahu živých kultur</a:t>
            </a:r>
          </a:p>
          <a:p>
            <a:r>
              <a:rPr lang="cs-CZ" dirty="0" smtClean="0"/>
              <a:t>Tvarohové a smetanové </a:t>
            </a:r>
          </a:p>
          <a:p>
            <a:r>
              <a:rPr lang="cs-CZ" dirty="0" smtClean="0"/>
              <a:t>krémy </a:t>
            </a:r>
            <a:r>
              <a:rPr lang="cs-CZ" dirty="0" err="1" smtClean="0"/>
              <a:t>termizované</a:t>
            </a:r>
            <a:r>
              <a:rPr lang="cs-CZ" dirty="0" smtClean="0"/>
              <a:t> a bez </a:t>
            </a:r>
          </a:p>
          <a:p>
            <a:r>
              <a:rPr lang="cs-CZ" dirty="0" smtClean="0"/>
              <a:t>obsahu živých kultur</a:t>
            </a:r>
          </a:p>
          <a:p>
            <a:endParaRPr lang="cs-CZ" dirty="0" smtClean="0"/>
          </a:p>
        </p:txBody>
      </p:sp>
      <p:sp>
        <p:nvSpPr>
          <p:cNvPr id="29701" name="Zástupný symbol pro tex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mtClean="0"/>
              <a:t>NEDOPORUČOVANÉ</a:t>
            </a:r>
          </a:p>
        </p:txBody>
      </p:sp>
      <p:sp>
        <p:nvSpPr>
          <p:cNvPr id="29702" name="Zástupný symbol pro obsah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Nepasterizované mléko</a:t>
            </a:r>
          </a:p>
          <a:p>
            <a:r>
              <a:rPr lang="cs-CZ" dirty="0" smtClean="0"/>
              <a:t>Jogurty</a:t>
            </a:r>
          </a:p>
          <a:p>
            <a:r>
              <a:rPr lang="cs-CZ" dirty="0" smtClean="0"/>
              <a:t>Tvaroh s živými kulturami</a:t>
            </a:r>
          </a:p>
          <a:p>
            <a:r>
              <a:rPr lang="cs-CZ" dirty="0" smtClean="0"/>
              <a:t>Smetanové a tvarohové </a:t>
            </a:r>
          </a:p>
          <a:p>
            <a:r>
              <a:rPr lang="cs-CZ" dirty="0" smtClean="0"/>
              <a:t>krémy s živými  kulturami</a:t>
            </a:r>
          </a:p>
        </p:txBody>
      </p:sp>
      <p:sp>
        <p:nvSpPr>
          <p:cNvPr id="7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 algn="l">
              <a:defRPr/>
            </a:pPr>
            <a:fld id="{E34C52AB-7590-4F96-9BBB-E2E4A10438BB}" type="slidenum">
              <a:rPr lang="en-US" smtClean="0">
                <a:latin typeface="Arial" charset="0"/>
              </a:rPr>
              <a:pPr algn="l">
                <a:defRPr/>
              </a:pPr>
              <a:t>28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000" b="1" dirty="0" smtClean="0"/>
              <a:t>STRAVA PŘI NEUTROPENII - SÝRY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 smtClean="0"/>
          </a:p>
        </p:txBody>
      </p:sp>
      <p:sp>
        <p:nvSpPr>
          <p:cNvPr id="30723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smtClean="0"/>
              <a:t>DOPORUČOVANÉ	</a:t>
            </a:r>
          </a:p>
        </p:txBody>
      </p:sp>
      <p:sp>
        <p:nvSpPr>
          <p:cNvPr id="30724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Polotvrdé a tvrdé sýry </a:t>
            </a:r>
          </a:p>
          <a:p>
            <a:r>
              <a:rPr lang="cs-CZ" dirty="0" smtClean="0"/>
              <a:t>vakuově balené </a:t>
            </a:r>
          </a:p>
          <a:p>
            <a:r>
              <a:rPr lang="cs-CZ" dirty="0" smtClean="0"/>
              <a:t>Sýry </a:t>
            </a:r>
            <a:r>
              <a:rPr lang="cs-CZ" dirty="0" err="1" smtClean="0"/>
              <a:t>terminizované</a:t>
            </a:r>
            <a:endParaRPr lang="cs-CZ" dirty="0" smtClean="0"/>
          </a:p>
          <a:p>
            <a:r>
              <a:rPr lang="cs-CZ" dirty="0" smtClean="0"/>
              <a:t>Sýry tavené bez obsahu </a:t>
            </a:r>
          </a:p>
          <a:p>
            <a:r>
              <a:rPr lang="cs-CZ" dirty="0" smtClean="0"/>
              <a:t>živých kultur</a:t>
            </a:r>
          </a:p>
        </p:txBody>
      </p:sp>
      <p:sp>
        <p:nvSpPr>
          <p:cNvPr id="30725" name="Zástupný symbol pro tex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mtClean="0"/>
              <a:t>NEDOPORUČOVANÉ</a:t>
            </a:r>
          </a:p>
        </p:txBody>
      </p:sp>
      <p:sp>
        <p:nvSpPr>
          <p:cNvPr id="30726" name="Zástupný symbol pro obsah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Sýry polotvrdé a tvrdé </a:t>
            </a:r>
          </a:p>
          <a:p>
            <a:r>
              <a:rPr lang="cs-CZ" dirty="0" smtClean="0"/>
              <a:t>prodávané pultovým prodej </a:t>
            </a:r>
          </a:p>
          <a:p>
            <a:r>
              <a:rPr lang="cs-CZ" dirty="0" smtClean="0"/>
              <a:t>Sýry s plísní</a:t>
            </a:r>
          </a:p>
          <a:p>
            <a:r>
              <a:rPr lang="cs-CZ" dirty="0" smtClean="0"/>
              <a:t>Sýry zrající</a:t>
            </a:r>
          </a:p>
          <a:p>
            <a:r>
              <a:rPr lang="cs-CZ" dirty="0" smtClean="0"/>
              <a:t>Kozí sýry</a:t>
            </a:r>
          </a:p>
          <a:p>
            <a:r>
              <a:rPr lang="cs-CZ" dirty="0" smtClean="0"/>
              <a:t>Sýry s obsahem kultur</a:t>
            </a:r>
          </a:p>
        </p:txBody>
      </p:sp>
      <p:sp>
        <p:nvSpPr>
          <p:cNvPr id="7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 algn="l">
              <a:defRPr/>
            </a:pPr>
            <a:fld id="{23EC937D-E68D-4B43-A8C3-061E2A0CF5FE}" type="slidenum">
              <a:rPr lang="en-US" smtClean="0">
                <a:latin typeface="Arial" charset="0"/>
              </a:rPr>
              <a:pPr algn="l">
                <a:defRPr/>
              </a:pPr>
              <a:t>29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F234ABEE-3B9B-409D-A12A-E9914B841DC4}" type="slidenum">
              <a:rPr lang="en-US" smtClean="0">
                <a:latin typeface="Arial" charset="0"/>
              </a:rPr>
              <a:pPr algn="l">
                <a:defRPr/>
              </a:pPr>
              <a:t>3</a:t>
            </a:fld>
            <a:endParaRPr lang="en-US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2800" b="1" cap="all" dirty="0" smtClean="0"/>
              <a:t>Nutriční</a:t>
            </a:r>
            <a:r>
              <a:rPr lang="cs-CZ" b="1" cap="all" dirty="0" smtClean="0"/>
              <a:t> </a:t>
            </a:r>
            <a:r>
              <a:rPr lang="cs-CZ" sz="2800" b="1" cap="all" dirty="0" smtClean="0"/>
              <a:t>režim II.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sz="2300" dirty="0"/>
              <a:t>Energetická hodnota stravy má být taková, aby se tělesná hmotnost transplantovaného nemocného co nejvíce přibližovala optimální tělesné hmotnosti</a:t>
            </a:r>
            <a:r>
              <a:rPr lang="cs-CZ" sz="2300" dirty="0" smtClean="0"/>
              <a:t>.</a:t>
            </a:r>
          </a:p>
          <a:p>
            <a:pPr>
              <a:buFont typeface="Wingdings" pitchFamily="2" charset="2"/>
              <a:buChar char="§"/>
            </a:pPr>
            <a:endParaRPr lang="cs-CZ" sz="2300" dirty="0"/>
          </a:p>
          <a:p>
            <a:pPr>
              <a:buFont typeface="Wingdings" pitchFamily="2" charset="2"/>
              <a:buChar char="§"/>
            </a:pPr>
            <a:r>
              <a:rPr lang="cs-CZ" sz="2300" dirty="0"/>
              <a:t>Vzhledem k časté nadváze (obezitě) je často nutná redukce tělesné </a:t>
            </a:r>
            <a:r>
              <a:rPr lang="cs-CZ" sz="2300" dirty="0" smtClean="0"/>
              <a:t>hmotnosti. Tito nemocní mohou být v proteinové  malnutrici.</a:t>
            </a:r>
          </a:p>
          <a:p>
            <a:pPr>
              <a:buFont typeface="Wingdings" pitchFamily="2" charset="2"/>
              <a:buChar char="§"/>
            </a:pPr>
            <a:endParaRPr lang="cs-CZ" sz="2300" dirty="0" smtClean="0"/>
          </a:p>
          <a:p>
            <a:pPr>
              <a:buFont typeface="Wingdings" pitchFamily="2" charset="2"/>
              <a:buChar char="§"/>
            </a:pPr>
            <a:r>
              <a:rPr lang="cs-CZ" sz="2300" dirty="0" smtClean="0"/>
              <a:t>Nemocný po transplantaci s nízkou tělesnou hmotností může mít nadměrné množství tělesného </a:t>
            </a:r>
            <a:r>
              <a:rPr lang="cs-CZ" sz="2300" dirty="0"/>
              <a:t>tuku (skrytou obezitu</a:t>
            </a:r>
            <a:r>
              <a:rPr lang="cs-CZ" sz="2300" dirty="0" smtClean="0"/>
              <a:t>).</a:t>
            </a:r>
            <a:endParaRPr lang="cs-CZ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sz="2000" b="1" dirty="0" smtClean="0"/>
              <a:t>STRAVA PŘI NEUTROPENII</a:t>
            </a:r>
            <a:br>
              <a:rPr lang="cs-CZ" sz="2000" b="1" dirty="0" smtClean="0"/>
            </a:br>
            <a:r>
              <a:rPr lang="cs-CZ" sz="2000" b="1" dirty="0" smtClean="0"/>
              <a:t> MASO, RYBY, DRŮBEŽ A VEJCE</a:t>
            </a: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 smtClean="0"/>
          </a:p>
        </p:txBody>
      </p:sp>
      <p:sp>
        <p:nvSpPr>
          <p:cNvPr id="31747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smtClean="0"/>
              <a:t>DOPORUČOVANÉ	</a:t>
            </a:r>
          </a:p>
        </p:txBody>
      </p:sp>
      <p:sp>
        <p:nvSpPr>
          <p:cNvPr id="31748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Maso a ryby dobře tepelně </a:t>
            </a:r>
          </a:p>
          <a:p>
            <a:r>
              <a:rPr lang="cs-CZ" dirty="0" smtClean="0"/>
              <a:t>zpracované</a:t>
            </a:r>
          </a:p>
          <a:p>
            <a:r>
              <a:rPr lang="cs-CZ" dirty="0" smtClean="0"/>
              <a:t>Vejce natvrdo nebo omeleta </a:t>
            </a:r>
          </a:p>
          <a:p>
            <a:r>
              <a:rPr lang="cs-CZ" dirty="0" smtClean="0"/>
              <a:t>dostatečně tepelně  </a:t>
            </a:r>
          </a:p>
          <a:p>
            <a:r>
              <a:rPr lang="cs-CZ" dirty="0" smtClean="0"/>
              <a:t>připravené. </a:t>
            </a:r>
          </a:p>
        </p:txBody>
      </p:sp>
      <p:sp>
        <p:nvSpPr>
          <p:cNvPr id="31749" name="Zástupný symbol pro tex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mtClean="0"/>
              <a:t>NEDOPORUČOVANÉ</a:t>
            </a:r>
          </a:p>
        </p:txBody>
      </p:sp>
      <p:sp>
        <p:nvSpPr>
          <p:cNvPr id="31750" name="Zástupný symbol pro obsah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Syrové maso</a:t>
            </a:r>
          </a:p>
          <a:p>
            <a:r>
              <a:rPr lang="cs-CZ" dirty="0" smtClean="0"/>
              <a:t>Tepelně nezpracované či </a:t>
            </a:r>
          </a:p>
          <a:p>
            <a:r>
              <a:rPr lang="cs-CZ" dirty="0" smtClean="0"/>
              <a:t>uzené maso</a:t>
            </a:r>
          </a:p>
          <a:p>
            <a:r>
              <a:rPr lang="cs-CZ" dirty="0" smtClean="0"/>
              <a:t>Syrová vejce</a:t>
            </a:r>
          </a:p>
          <a:p>
            <a:r>
              <a:rPr lang="cs-CZ" dirty="0" smtClean="0"/>
              <a:t>Vejce vařená naměkko a </a:t>
            </a:r>
          </a:p>
          <a:p>
            <a:r>
              <a:rPr lang="cs-CZ" dirty="0" smtClean="0"/>
              <a:t>nahniličko</a:t>
            </a:r>
          </a:p>
          <a:p>
            <a:r>
              <a:rPr lang="cs-CZ" dirty="0" smtClean="0"/>
              <a:t>Připravená jídla z masa a či </a:t>
            </a:r>
          </a:p>
          <a:p>
            <a:r>
              <a:rPr lang="cs-CZ" dirty="0" smtClean="0"/>
              <a:t>vajec, která byla zmražená.</a:t>
            </a:r>
          </a:p>
        </p:txBody>
      </p:sp>
      <p:sp>
        <p:nvSpPr>
          <p:cNvPr id="7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 algn="l">
              <a:defRPr/>
            </a:pPr>
            <a:fld id="{E810DA9A-465E-4204-81CC-1997F7E6E739}" type="slidenum">
              <a:rPr lang="en-US" smtClean="0">
                <a:latin typeface="Arial" charset="0"/>
              </a:rPr>
              <a:pPr algn="l">
                <a:defRPr/>
              </a:pPr>
              <a:t>30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sz="2000" b="1" dirty="0" smtClean="0"/>
              <a:t>STRAVA PŘI NEUTROPENII </a:t>
            </a:r>
            <a:br>
              <a:rPr lang="cs-CZ" sz="2000" b="1" dirty="0" smtClean="0"/>
            </a:br>
            <a:r>
              <a:rPr lang="cs-CZ" sz="2000" b="1" dirty="0" smtClean="0"/>
              <a:t> UZENINY A LAHŮDKÁŘSKÉ VÝROBKY</a:t>
            </a: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 smtClean="0"/>
          </a:p>
        </p:txBody>
      </p:sp>
      <p:sp>
        <p:nvSpPr>
          <p:cNvPr id="32771" name="Zástupný symbol pro text 5"/>
          <p:cNvSpPr>
            <a:spLocks noGrp="1"/>
          </p:cNvSpPr>
          <p:nvPr>
            <p:ph type="body" idx="1"/>
          </p:nvPr>
        </p:nvSpPr>
        <p:spPr>
          <a:xfrm>
            <a:off x="0" y="1484784"/>
            <a:ext cx="4040188" cy="639762"/>
          </a:xfrm>
        </p:spPr>
        <p:txBody>
          <a:bodyPr/>
          <a:lstStyle/>
          <a:p>
            <a:pPr algn="ctr"/>
            <a:endParaRPr lang="cs-CZ" dirty="0" smtClean="0"/>
          </a:p>
          <a:p>
            <a:pPr algn="ctr"/>
            <a:r>
              <a:rPr lang="cs-CZ" dirty="0" smtClean="0"/>
              <a:t>DOPORUČOVANÉ	</a:t>
            </a:r>
          </a:p>
        </p:txBody>
      </p:sp>
      <p:sp>
        <p:nvSpPr>
          <p:cNvPr id="32772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Šunka dušená (vařená) </a:t>
            </a:r>
          </a:p>
          <a:p>
            <a:r>
              <a:rPr lang="cs-CZ" dirty="0" smtClean="0"/>
              <a:t>vakuovaná</a:t>
            </a:r>
          </a:p>
        </p:txBody>
      </p:sp>
      <p:sp>
        <p:nvSpPr>
          <p:cNvPr id="32773" name="Zástupný symbol pro tex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mtClean="0"/>
              <a:t>NEDOPORUČOVANÉ</a:t>
            </a:r>
          </a:p>
        </p:txBody>
      </p:sp>
      <p:sp>
        <p:nvSpPr>
          <p:cNvPr id="32774" name="Zástupný symbol pro obsah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Ostatní uzeniny a </a:t>
            </a:r>
          </a:p>
          <a:p>
            <a:r>
              <a:rPr lang="cs-CZ" dirty="0" smtClean="0"/>
              <a:t>lahůdkářské výrobky</a:t>
            </a:r>
          </a:p>
        </p:txBody>
      </p:sp>
      <p:sp>
        <p:nvSpPr>
          <p:cNvPr id="7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 algn="l">
              <a:defRPr/>
            </a:pPr>
            <a:fld id="{BCF86311-4058-4C27-8A79-00A367542B6E}" type="slidenum">
              <a:rPr lang="en-US" smtClean="0">
                <a:latin typeface="Arial" charset="0"/>
              </a:rPr>
              <a:pPr algn="l">
                <a:defRPr/>
              </a:pPr>
              <a:t>31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000" b="1" dirty="0" smtClean="0"/>
              <a:t>STRAVA PŘI NEUTROPENII - ZELENINA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 smtClean="0"/>
          </a:p>
        </p:txBody>
      </p:sp>
      <p:sp>
        <p:nvSpPr>
          <p:cNvPr id="33795" name="Zástupný symbol pro text 5"/>
          <p:cNvSpPr>
            <a:spLocks noGrp="1"/>
          </p:cNvSpPr>
          <p:nvPr>
            <p:ph type="body" idx="1"/>
          </p:nvPr>
        </p:nvSpPr>
        <p:spPr>
          <a:xfrm>
            <a:off x="395536" y="836712"/>
            <a:ext cx="4040188" cy="639762"/>
          </a:xfrm>
        </p:spPr>
        <p:txBody>
          <a:bodyPr/>
          <a:lstStyle/>
          <a:p>
            <a:pPr algn="ctr"/>
            <a:r>
              <a:rPr lang="cs-CZ" dirty="0" smtClean="0"/>
              <a:t>DOPORUČOVANÉ	</a:t>
            </a:r>
          </a:p>
        </p:txBody>
      </p:sp>
      <p:sp>
        <p:nvSpPr>
          <p:cNvPr id="33796" name="Zástupný symbol pro obsah 6"/>
          <p:cNvSpPr>
            <a:spLocks noGrp="1"/>
          </p:cNvSpPr>
          <p:nvPr>
            <p:ph sz="half" idx="2"/>
          </p:nvPr>
        </p:nvSpPr>
        <p:spPr>
          <a:xfrm>
            <a:off x="467544" y="1628800"/>
            <a:ext cx="4040188" cy="3951288"/>
          </a:xfrm>
        </p:spPr>
        <p:txBody>
          <a:bodyPr/>
          <a:lstStyle/>
          <a:p>
            <a:r>
              <a:rPr lang="cs-CZ" dirty="0" smtClean="0"/>
              <a:t>Zelenina  dobře umytá, </a:t>
            </a:r>
          </a:p>
          <a:p>
            <a:r>
              <a:rPr lang="cs-CZ" dirty="0" smtClean="0"/>
              <a:t>očištěná(oloupaná), znovu </a:t>
            </a:r>
          </a:p>
          <a:p>
            <a:r>
              <a:rPr lang="cs-CZ" dirty="0" smtClean="0"/>
              <a:t>dobře omytá a dostatečně </a:t>
            </a:r>
          </a:p>
          <a:p>
            <a:r>
              <a:rPr lang="cs-CZ" dirty="0" smtClean="0"/>
              <a:t>dlouhou dobu tepelně </a:t>
            </a:r>
          </a:p>
          <a:p>
            <a:r>
              <a:rPr lang="cs-CZ" dirty="0" smtClean="0"/>
              <a:t>upravená</a:t>
            </a:r>
          </a:p>
          <a:p>
            <a:r>
              <a:rPr lang="cs-CZ" dirty="0" smtClean="0"/>
              <a:t>Zelenina mražená nebo </a:t>
            </a:r>
          </a:p>
          <a:p>
            <a:r>
              <a:rPr lang="cs-CZ" dirty="0" smtClean="0"/>
              <a:t>konzervovaná sterilizací. </a:t>
            </a:r>
          </a:p>
          <a:p>
            <a:r>
              <a:rPr lang="cs-CZ" dirty="0" smtClean="0"/>
              <a:t>Ze syrové zeleniny lze </a:t>
            </a:r>
          </a:p>
          <a:p>
            <a:r>
              <a:rPr lang="cs-CZ" dirty="0" smtClean="0"/>
              <a:t>podávat pouze omytou, </a:t>
            </a:r>
          </a:p>
          <a:p>
            <a:r>
              <a:rPr lang="cs-CZ" dirty="0" smtClean="0"/>
              <a:t>oloupanou a znovu omytou.</a:t>
            </a:r>
          </a:p>
        </p:txBody>
      </p:sp>
      <p:sp>
        <p:nvSpPr>
          <p:cNvPr id="33797" name="Zástupný symbol pro text 7"/>
          <p:cNvSpPr>
            <a:spLocks noGrp="1"/>
          </p:cNvSpPr>
          <p:nvPr>
            <p:ph type="body" sz="quarter" idx="3"/>
          </p:nvPr>
        </p:nvSpPr>
        <p:spPr>
          <a:xfrm>
            <a:off x="4572000" y="836712"/>
            <a:ext cx="4041775" cy="639762"/>
          </a:xfrm>
        </p:spPr>
        <p:txBody>
          <a:bodyPr/>
          <a:lstStyle/>
          <a:p>
            <a:r>
              <a:rPr lang="cs-CZ" dirty="0" smtClean="0"/>
              <a:t>NEDOPORUČOVANÉ</a:t>
            </a:r>
          </a:p>
        </p:txBody>
      </p:sp>
      <p:sp>
        <p:nvSpPr>
          <p:cNvPr id="33798" name="Zástupný symbol pro obsah 8"/>
          <p:cNvSpPr>
            <a:spLocks noGrp="1"/>
          </p:cNvSpPr>
          <p:nvPr>
            <p:ph sz="quarter" idx="4"/>
          </p:nvPr>
        </p:nvSpPr>
        <p:spPr>
          <a:xfrm>
            <a:off x="4644008" y="1700808"/>
            <a:ext cx="4041775" cy="3951288"/>
          </a:xfrm>
        </p:spPr>
        <p:txBody>
          <a:bodyPr/>
          <a:lstStyle/>
          <a:p>
            <a:r>
              <a:rPr lang="cs-CZ" dirty="0" smtClean="0"/>
              <a:t>Kvašená zelenina</a:t>
            </a:r>
          </a:p>
          <a:p>
            <a:r>
              <a:rPr lang="cs-CZ" dirty="0" smtClean="0"/>
              <a:t>Veškerá syrová zelenina </a:t>
            </a:r>
          </a:p>
          <a:p>
            <a:r>
              <a:rPr lang="cs-CZ" dirty="0" smtClean="0"/>
              <a:t>neloupaná nebo pokud jí </a:t>
            </a:r>
          </a:p>
          <a:p>
            <a:r>
              <a:rPr lang="cs-CZ" dirty="0" smtClean="0"/>
              <a:t>nelze oloupat (květák, </a:t>
            </a:r>
          </a:p>
          <a:p>
            <a:r>
              <a:rPr lang="cs-CZ" dirty="0" smtClean="0"/>
              <a:t>brokolice, zelí, saláty).</a:t>
            </a:r>
          </a:p>
        </p:txBody>
      </p:sp>
      <p:sp>
        <p:nvSpPr>
          <p:cNvPr id="7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 algn="l">
              <a:defRPr/>
            </a:pPr>
            <a:fld id="{ECBF6B8C-9FB3-4EC7-868F-DEA44463E4AD}" type="slidenum">
              <a:rPr lang="en-US" smtClean="0">
                <a:latin typeface="Arial" charset="0"/>
              </a:rPr>
              <a:pPr algn="l">
                <a:defRPr/>
              </a:pPr>
              <a:t>32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000" b="1" dirty="0" smtClean="0"/>
              <a:t>STRAVA PŘI NEUTROPENII – OVOCE A OŘECHY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 smtClean="0"/>
          </a:p>
        </p:txBody>
      </p:sp>
      <p:sp>
        <p:nvSpPr>
          <p:cNvPr id="34819" name="Zástupný symbol pro text 5"/>
          <p:cNvSpPr>
            <a:spLocks noGrp="1"/>
          </p:cNvSpPr>
          <p:nvPr>
            <p:ph type="body" idx="1"/>
          </p:nvPr>
        </p:nvSpPr>
        <p:spPr>
          <a:xfrm>
            <a:off x="0" y="1556792"/>
            <a:ext cx="4040188" cy="639762"/>
          </a:xfrm>
        </p:spPr>
        <p:txBody>
          <a:bodyPr/>
          <a:lstStyle/>
          <a:p>
            <a:pPr algn="ctr"/>
            <a:r>
              <a:rPr lang="cs-CZ" dirty="0" smtClean="0"/>
              <a:t>DOPORUČOVANÉ	</a:t>
            </a:r>
          </a:p>
        </p:txBody>
      </p:sp>
      <p:sp>
        <p:nvSpPr>
          <p:cNvPr id="34820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Ovoce tepelně upravené </a:t>
            </a:r>
          </a:p>
          <a:p>
            <a:r>
              <a:rPr lang="cs-CZ" dirty="0" smtClean="0"/>
              <a:t>kompoty, pyré, želé apod.</a:t>
            </a:r>
          </a:p>
          <a:p>
            <a:r>
              <a:rPr lang="cs-CZ" dirty="0" smtClean="0"/>
              <a:t>Ze syrového ovoce lze </a:t>
            </a:r>
          </a:p>
          <a:p>
            <a:r>
              <a:rPr lang="cs-CZ" dirty="0" smtClean="0"/>
              <a:t>podávat pouze omyté, </a:t>
            </a:r>
          </a:p>
          <a:p>
            <a:r>
              <a:rPr lang="cs-CZ" dirty="0" smtClean="0"/>
              <a:t>oloupané a znovu omyté.</a:t>
            </a:r>
          </a:p>
        </p:txBody>
      </p:sp>
      <p:sp>
        <p:nvSpPr>
          <p:cNvPr id="34821" name="Zástupný symbol pro tex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mtClean="0"/>
              <a:t>NEDOPORUČOVANÉ</a:t>
            </a:r>
          </a:p>
        </p:txBody>
      </p:sp>
      <p:sp>
        <p:nvSpPr>
          <p:cNvPr id="34822" name="Zástupný symbol pro obsah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Ovoce sušené a kandované</a:t>
            </a:r>
          </a:p>
          <a:p>
            <a:r>
              <a:rPr lang="cs-CZ" dirty="0" smtClean="0"/>
              <a:t>Syrové ovoce, které nelze </a:t>
            </a:r>
          </a:p>
          <a:p>
            <a:r>
              <a:rPr lang="cs-CZ" dirty="0" smtClean="0"/>
              <a:t>oloupat</a:t>
            </a:r>
          </a:p>
        </p:txBody>
      </p:sp>
      <p:sp>
        <p:nvSpPr>
          <p:cNvPr id="7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 algn="l">
              <a:defRPr/>
            </a:pPr>
            <a:fld id="{01A95AB2-7A4B-45DF-9D55-52DD9EF8114F}" type="slidenum">
              <a:rPr lang="en-US" smtClean="0">
                <a:latin typeface="Arial" charset="0"/>
              </a:rPr>
              <a:pPr algn="l">
                <a:defRPr/>
              </a:pPr>
              <a:t>33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000" b="1" dirty="0" smtClean="0"/>
              <a:t>STRAVA PŘI NEUTROPENII - TUKY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 smtClean="0"/>
          </a:p>
        </p:txBody>
      </p:sp>
      <p:sp>
        <p:nvSpPr>
          <p:cNvPr id="35843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 smtClean="0"/>
              <a:t>DOPORUČOVANÉ	</a:t>
            </a:r>
          </a:p>
        </p:txBody>
      </p:sp>
      <p:sp>
        <p:nvSpPr>
          <p:cNvPr id="35844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Jednotlivě balený margarín </a:t>
            </a:r>
          </a:p>
          <a:p>
            <a:r>
              <a:rPr lang="cs-CZ" dirty="0" smtClean="0"/>
              <a:t>a máslo bez živých kultur</a:t>
            </a:r>
          </a:p>
          <a:p>
            <a:r>
              <a:rPr lang="cs-CZ" dirty="0" smtClean="0"/>
              <a:t>Šlehačka, olej, máslo, </a:t>
            </a:r>
          </a:p>
          <a:p>
            <a:r>
              <a:rPr lang="cs-CZ" dirty="0" smtClean="0"/>
              <a:t>margarín jako součást </a:t>
            </a:r>
          </a:p>
          <a:p>
            <a:r>
              <a:rPr lang="cs-CZ" dirty="0" smtClean="0"/>
              <a:t>tepelně zpracovaných </a:t>
            </a:r>
          </a:p>
          <a:p>
            <a:r>
              <a:rPr lang="cs-CZ" dirty="0" smtClean="0"/>
              <a:t>pokrmů</a:t>
            </a:r>
          </a:p>
        </p:txBody>
      </p:sp>
      <p:sp>
        <p:nvSpPr>
          <p:cNvPr id="35845" name="Zástupný symbol pro tex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mtClean="0"/>
              <a:t>NEDOPORUČOVANÉ</a:t>
            </a:r>
          </a:p>
        </p:txBody>
      </p:sp>
      <p:sp>
        <p:nvSpPr>
          <p:cNvPr id="35846" name="Zástupný symbol pro obsah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Majonéza a výrobky z ní</a:t>
            </a:r>
          </a:p>
          <a:p>
            <a:r>
              <a:rPr lang="cs-CZ" dirty="0" smtClean="0"/>
              <a:t>Šlehačka</a:t>
            </a:r>
          </a:p>
          <a:p>
            <a:r>
              <a:rPr lang="cs-CZ" dirty="0" smtClean="0"/>
              <a:t>Zakysaná smetana s </a:t>
            </a:r>
          </a:p>
          <a:p>
            <a:r>
              <a:rPr lang="cs-CZ" dirty="0" smtClean="0"/>
              <a:t>obsahem živých kultur</a:t>
            </a:r>
          </a:p>
          <a:p>
            <a:r>
              <a:rPr lang="cs-CZ" dirty="0" smtClean="0"/>
              <a:t>Zálivky</a:t>
            </a:r>
          </a:p>
        </p:txBody>
      </p:sp>
      <p:sp>
        <p:nvSpPr>
          <p:cNvPr id="7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 algn="l">
              <a:defRPr/>
            </a:pPr>
            <a:fld id="{0FDAD969-12D8-45F9-9CEF-4DD98D17724C}" type="slidenum">
              <a:rPr lang="en-US" smtClean="0">
                <a:latin typeface="Arial" charset="0"/>
              </a:rPr>
              <a:pPr algn="l">
                <a:defRPr/>
              </a:pPr>
              <a:t>34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000" b="1" dirty="0" smtClean="0"/>
              <a:t>STRAVA PŘI NEUTROPENII - NÁPOJE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 smtClean="0"/>
          </a:p>
        </p:txBody>
      </p:sp>
      <p:sp>
        <p:nvSpPr>
          <p:cNvPr id="36867" name="Zástupný symbol pro text 5"/>
          <p:cNvSpPr>
            <a:spLocks noGrp="1"/>
          </p:cNvSpPr>
          <p:nvPr>
            <p:ph type="body" idx="1"/>
          </p:nvPr>
        </p:nvSpPr>
        <p:spPr>
          <a:xfrm>
            <a:off x="0" y="1484784"/>
            <a:ext cx="4040188" cy="639762"/>
          </a:xfrm>
        </p:spPr>
        <p:txBody>
          <a:bodyPr/>
          <a:lstStyle/>
          <a:p>
            <a:pPr algn="ctr"/>
            <a:r>
              <a:rPr lang="cs-CZ" dirty="0" smtClean="0"/>
              <a:t>DOPORUČOVANÉ	</a:t>
            </a:r>
          </a:p>
        </p:txBody>
      </p:sp>
      <p:sp>
        <p:nvSpPr>
          <p:cNvPr id="36868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dirty="0" smtClean="0"/>
              <a:t>Studené nápoje v malém </a:t>
            </a:r>
          </a:p>
          <a:p>
            <a:pPr>
              <a:buFontTx/>
              <a:buNone/>
            </a:pPr>
            <a:r>
              <a:rPr lang="cs-CZ" dirty="0" smtClean="0"/>
              <a:t>balení (do 330 ml)</a:t>
            </a:r>
          </a:p>
          <a:p>
            <a:r>
              <a:rPr lang="cs-CZ" sz="2200" dirty="0" smtClean="0"/>
              <a:t>Minerální voda</a:t>
            </a:r>
          </a:p>
          <a:p>
            <a:r>
              <a:rPr lang="cs-CZ" sz="2200" dirty="0" smtClean="0"/>
              <a:t>Soda</a:t>
            </a:r>
          </a:p>
          <a:p>
            <a:r>
              <a:rPr lang="cs-CZ" sz="2200" dirty="0" smtClean="0"/>
              <a:t>Coca-cola</a:t>
            </a:r>
          </a:p>
          <a:p>
            <a:r>
              <a:rPr lang="cs-CZ" sz="2200" dirty="0" err="1" smtClean="0"/>
              <a:t>Tonic</a:t>
            </a:r>
            <a:r>
              <a:rPr lang="cs-CZ" sz="2200" dirty="0" smtClean="0"/>
              <a:t> </a:t>
            </a:r>
          </a:p>
          <a:p>
            <a:r>
              <a:rPr lang="cs-CZ" sz="2200" dirty="0" smtClean="0"/>
              <a:t>Pasterizované džusy</a:t>
            </a:r>
          </a:p>
          <a:p>
            <a:pPr>
              <a:buFontTx/>
              <a:buNone/>
            </a:pPr>
            <a:r>
              <a:rPr lang="cs-CZ" dirty="0" smtClean="0"/>
              <a:t>Teplé nápoje</a:t>
            </a:r>
          </a:p>
          <a:p>
            <a:r>
              <a:rPr lang="cs-CZ" sz="2200" dirty="0" smtClean="0"/>
              <a:t>Káva, čaj, instantní čokoláda </a:t>
            </a:r>
          </a:p>
        </p:txBody>
      </p:sp>
      <p:sp>
        <p:nvSpPr>
          <p:cNvPr id="36869" name="Zástupný symbol pro tex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mtClean="0"/>
              <a:t>NEDOPORUČOVANÉ</a:t>
            </a:r>
          </a:p>
        </p:txBody>
      </p:sp>
      <p:sp>
        <p:nvSpPr>
          <p:cNvPr id="36870" name="Zástupný symbol pro obsah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Voda z přírodních zdrojů</a:t>
            </a:r>
          </a:p>
          <a:p>
            <a:r>
              <a:rPr lang="cs-CZ" dirty="0" smtClean="0"/>
              <a:t>Alkohol</a:t>
            </a:r>
          </a:p>
          <a:p>
            <a:r>
              <a:rPr lang="cs-CZ" dirty="0" smtClean="0"/>
              <a:t>Kvašené mošty</a:t>
            </a:r>
          </a:p>
          <a:p>
            <a:r>
              <a:rPr lang="cs-CZ" dirty="0" smtClean="0"/>
              <a:t>Limonády s obsahem </a:t>
            </a:r>
          </a:p>
          <a:p>
            <a:r>
              <a:rPr lang="cs-CZ" dirty="0" smtClean="0"/>
              <a:t>kvasících látek</a:t>
            </a:r>
          </a:p>
          <a:p>
            <a:r>
              <a:rPr lang="cs-CZ" dirty="0" smtClean="0"/>
              <a:t>Ovocné nepasterizované </a:t>
            </a:r>
          </a:p>
          <a:p>
            <a:r>
              <a:rPr lang="cs-CZ" dirty="0" smtClean="0"/>
              <a:t>nápoje</a:t>
            </a:r>
          </a:p>
          <a:p>
            <a:pPr>
              <a:buFontTx/>
              <a:buNone/>
            </a:pPr>
            <a:endParaRPr lang="cs-CZ" dirty="0" smtClean="0"/>
          </a:p>
        </p:txBody>
      </p:sp>
      <p:sp>
        <p:nvSpPr>
          <p:cNvPr id="7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 algn="l">
              <a:defRPr/>
            </a:pPr>
            <a:fld id="{8E91FACA-6117-4214-8C80-2DA645082081}" type="slidenum">
              <a:rPr lang="en-US" smtClean="0">
                <a:latin typeface="Arial" charset="0"/>
              </a:rPr>
              <a:pPr algn="l">
                <a:defRPr/>
              </a:pPr>
              <a:t>35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000" b="1" dirty="0" smtClean="0"/>
              <a:t>STRAVA PŘI NEUTROPENII – SLADKOSTI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 smtClean="0"/>
          </a:p>
        </p:txBody>
      </p:sp>
      <p:sp>
        <p:nvSpPr>
          <p:cNvPr id="37891" name="Zástupný symbol pro text 5"/>
          <p:cNvSpPr>
            <a:spLocks noGrp="1"/>
          </p:cNvSpPr>
          <p:nvPr>
            <p:ph type="body" idx="1"/>
          </p:nvPr>
        </p:nvSpPr>
        <p:spPr>
          <a:xfrm>
            <a:off x="0" y="1556792"/>
            <a:ext cx="4040188" cy="639762"/>
          </a:xfrm>
        </p:spPr>
        <p:txBody>
          <a:bodyPr/>
          <a:lstStyle/>
          <a:p>
            <a:pPr algn="ctr"/>
            <a:r>
              <a:rPr lang="cs-CZ" dirty="0" smtClean="0"/>
              <a:t>DOPORUČOVANÉ	</a:t>
            </a:r>
          </a:p>
        </p:txBody>
      </p:sp>
      <p:sp>
        <p:nvSpPr>
          <p:cNvPr id="37892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Zmrzlina a mražené výrobky </a:t>
            </a:r>
          </a:p>
          <a:p>
            <a:r>
              <a:rPr lang="cs-CZ" dirty="0" smtClean="0"/>
              <a:t>typu zmrzlina bez živých </a:t>
            </a:r>
          </a:p>
          <a:p>
            <a:r>
              <a:rPr lang="cs-CZ" dirty="0" smtClean="0"/>
              <a:t>kultur jednotlivě balené.</a:t>
            </a:r>
          </a:p>
          <a:p>
            <a:r>
              <a:rPr lang="cs-CZ" dirty="0" smtClean="0"/>
              <a:t>Jednotlivě balený med, želé, </a:t>
            </a:r>
          </a:p>
          <a:p>
            <a:r>
              <a:rPr lang="cs-CZ" dirty="0" smtClean="0"/>
              <a:t>marmelády</a:t>
            </a:r>
          </a:p>
          <a:p>
            <a:r>
              <a:rPr lang="cs-CZ" dirty="0" smtClean="0"/>
              <a:t>Malá balení komprimátů</a:t>
            </a:r>
          </a:p>
          <a:p>
            <a:r>
              <a:rPr lang="cs-CZ" dirty="0" smtClean="0"/>
              <a:t>Malá balení sušenek a </a:t>
            </a:r>
            <a:r>
              <a:rPr lang="cs-CZ" dirty="0" err="1" smtClean="0"/>
              <a:t>musli</a:t>
            </a:r>
            <a:r>
              <a:rPr lang="cs-CZ" dirty="0" smtClean="0"/>
              <a:t> </a:t>
            </a:r>
          </a:p>
          <a:p>
            <a:r>
              <a:rPr lang="cs-CZ" dirty="0" smtClean="0"/>
              <a:t>bez obsahu ovoce, semen a </a:t>
            </a:r>
          </a:p>
          <a:p>
            <a:r>
              <a:rPr lang="cs-CZ" dirty="0" smtClean="0"/>
              <a:t>ořechů</a:t>
            </a:r>
          </a:p>
        </p:txBody>
      </p:sp>
      <p:sp>
        <p:nvSpPr>
          <p:cNvPr id="37893" name="Zástupný symbol pro tex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mtClean="0"/>
              <a:t>NEDOPORUČOVANÉ</a:t>
            </a:r>
          </a:p>
        </p:txBody>
      </p:sp>
      <p:sp>
        <p:nvSpPr>
          <p:cNvPr id="37894" name="Zástupný symbol pro obsah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Zmrzlina točená nebo </a:t>
            </a:r>
          </a:p>
          <a:p>
            <a:r>
              <a:rPr lang="cs-CZ" dirty="0" smtClean="0"/>
              <a:t>kopečková. </a:t>
            </a:r>
          </a:p>
          <a:p>
            <a:r>
              <a:rPr lang="cs-CZ" dirty="0" smtClean="0"/>
              <a:t>Výrobky s obsahem sóji, </a:t>
            </a:r>
          </a:p>
          <a:p>
            <a:r>
              <a:rPr lang="cs-CZ" dirty="0" smtClean="0"/>
              <a:t>kokosu, buráků, ořechů a </a:t>
            </a:r>
          </a:p>
          <a:p>
            <a:r>
              <a:rPr lang="cs-CZ" dirty="0" smtClean="0"/>
              <a:t>semen.</a:t>
            </a:r>
          </a:p>
        </p:txBody>
      </p:sp>
      <p:sp>
        <p:nvSpPr>
          <p:cNvPr id="7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 algn="l">
              <a:defRPr/>
            </a:pPr>
            <a:fld id="{3CE20775-03F5-4155-9272-BDA84AAE2FF8}" type="slidenum">
              <a:rPr lang="en-US" smtClean="0">
                <a:latin typeface="Arial" charset="0"/>
              </a:rPr>
              <a:pPr algn="l">
                <a:defRPr/>
              </a:pPr>
              <a:t>36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000" b="1" dirty="0" smtClean="0"/>
              <a:t>STRAVA PŘI NEUTROPENII - POCHUTINY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 smtClean="0"/>
          </a:p>
        </p:txBody>
      </p:sp>
      <p:sp>
        <p:nvSpPr>
          <p:cNvPr id="38915" name="Zástupný symbol pro text 5"/>
          <p:cNvSpPr>
            <a:spLocks noGrp="1"/>
          </p:cNvSpPr>
          <p:nvPr>
            <p:ph type="body" idx="1"/>
          </p:nvPr>
        </p:nvSpPr>
        <p:spPr>
          <a:xfrm>
            <a:off x="0" y="1484784"/>
            <a:ext cx="4040188" cy="639762"/>
          </a:xfrm>
        </p:spPr>
        <p:txBody>
          <a:bodyPr/>
          <a:lstStyle/>
          <a:p>
            <a:pPr algn="ctr"/>
            <a:r>
              <a:rPr lang="cs-CZ" dirty="0" smtClean="0"/>
              <a:t>DOPORUČOVANÉ	</a:t>
            </a:r>
          </a:p>
        </p:txBody>
      </p:sp>
      <p:sp>
        <p:nvSpPr>
          <p:cNvPr id="38916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Kečup a hořčice tepelně </a:t>
            </a:r>
          </a:p>
          <a:p>
            <a:r>
              <a:rPr lang="cs-CZ" dirty="0" smtClean="0"/>
              <a:t>zpracované </a:t>
            </a:r>
          </a:p>
        </p:txBody>
      </p:sp>
      <p:sp>
        <p:nvSpPr>
          <p:cNvPr id="38917" name="Zástupný symbol pro tex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smtClean="0"/>
              <a:t>NEDOPORUČOVANÉ</a:t>
            </a:r>
          </a:p>
        </p:txBody>
      </p:sp>
      <p:sp>
        <p:nvSpPr>
          <p:cNvPr id="38918" name="Zástupný symbol pro obsah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smtClean="0"/>
              <a:t>Dresinky</a:t>
            </a:r>
          </a:p>
          <a:p>
            <a:r>
              <a:rPr lang="cs-CZ" smtClean="0"/>
              <a:t>Majonéza a výrobky z ní</a:t>
            </a:r>
          </a:p>
          <a:p>
            <a:r>
              <a:rPr lang="cs-CZ" smtClean="0"/>
              <a:t>Ocet</a:t>
            </a:r>
          </a:p>
          <a:p>
            <a:r>
              <a:rPr lang="cs-CZ" smtClean="0"/>
              <a:t>Zálivky</a:t>
            </a:r>
          </a:p>
          <a:p>
            <a:endParaRPr lang="cs-CZ" smtClean="0"/>
          </a:p>
        </p:txBody>
      </p:sp>
      <p:sp>
        <p:nvSpPr>
          <p:cNvPr id="7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 algn="l">
              <a:defRPr/>
            </a:pPr>
            <a:fld id="{027FC405-0454-49BC-8E6F-8211A047988D}" type="slidenum">
              <a:rPr lang="en-US" smtClean="0">
                <a:latin typeface="Arial" charset="0"/>
              </a:rPr>
              <a:pPr algn="l">
                <a:defRPr/>
              </a:pPr>
              <a:t>37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sz="2000" b="1" dirty="0" smtClean="0"/>
              <a:t>STRAVA PŘI NEUTROPENII - CHLÉB A PEČIVO</a:t>
            </a: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 smtClean="0"/>
          </a:p>
        </p:txBody>
      </p:sp>
      <p:sp>
        <p:nvSpPr>
          <p:cNvPr id="39939" name="Zástupný symbol pro text 5"/>
          <p:cNvSpPr>
            <a:spLocks noGrp="1"/>
          </p:cNvSpPr>
          <p:nvPr>
            <p:ph type="body" idx="1"/>
          </p:nvPr>
        </p:nvSpPr>
        <p:spPr>
          <a:xfrm>
            <a:off x="395536" y="980728"/>
            <a:ext cx="4040188" cy="639762"/>
          </a:xfrm>
        </p:spPr>
        <p:txBody>
          <a:bodyPr/>
          <a:lstStyle/>
          <a:p>
            <a:pPr algn="ctr"/>
            <a:r>
              <a:rPr lang="cs-CZ" dirty="0" smtClean="0"/>
              <a:t>DOPORUČOVANÉ	</a:t>
            </a:r>
          </a:p>
        </p:txBody>
      </p:sp>
      <p:sp>
        <p:nvSpPr>
          <p:cNvPr id="39940" name="Zástupný symbol pro obsah 6"/>
          <p:cNvSpPr>
            <a:spLocks noGrp="1"/>
          </p:cNvSpPr>
          <p:nvPr>
            <p:ph sz="half" idx="2"/>
          </p:nvPr>
        </p:nvSpPr>
        <p:spPr>
          <a:xfrm>
            <a:off x="467544" y="1700808"/>
            <a:ext cx="4040188" cy="3951288"/>
          </a:xfrm>
        </p:spPr>
        <p:txBody>
          <a:bodyPr/>
          <a:lstStyle/>
          <a:p>
            <a:r>
              <a:rPr lang="cs-CZ" dirty="0" smtClean="0"/>
              <a:t>Balený chléb a pečivo bez </a:t>
            </a:r>
          </a:p>
          <a:p>
            <a:r>
              <a:rPr lang="cs-CZ" dirty="0" smtClean="0"/>
              <a:t>semínek či ořechů</a:t>
            </a:r>
          </a:p>
          <a:p>
            <a:r>
              <a:rPr lang="cs-CZ" dirty="0" smtClean="0"/>
              <a:t>Balené koláče, buchty a </a:t>
            </a:r>
          </a:p>
          <a:p>
            <a:r>
              <a:rPr lang="cs-CZ" dirty="0" smtClean="0"/>
              <a:t>špičky tvarohové, povidlové</a:t>
            </a:r>
          </a:p>
          <a:p>
            <a:r>
              <a:rPr lang="cs-CZ" dirty="0" smtClean="0"/>
              <a:t>Balená vánočka, mazanec </a:t>
            </a:r>
          </a:p>
          <a:p>
            <a:r>
              <a:rPr lang="cs-CZ" dirty="0" smtClean="0"/>
              <a:t>bez sušeného ovoce a </a:t>
            </a:r>
          </a:p>
          <a:p>
            <a:r>
              <a:rPr lang="cs-CZ" dirty="0" smtClean="0"/>
              <a:t>ořechů</a:t>
            </a:r>
          </a:p>
          <a:p>
            <a:r>
              <a:rPr lang="cs-CZ" dirty="0" smtClean="0"/>
              <a:t>Suchary</a:t>
            </a:r>
          </a:p>
        </p:txBody>
      </p:sp>
      <p:sp>
        <p:nvSpPr>
          <p:cNvPr id="39941" name="Zástupný symbol pro text 7"/>
          <p:cNvSpPr>
            <a:spLocks noGrp="1"/>
          </p:cNvSpPr>
          <p:nvPr>
            <p:ph type="body" sz="quarter" idx="3"/>
          </p:nvPr>
        </p:nvSpPr>
        <p:spPr>
          <a:xfrm>
            <a:off x="4644008" y="980728"/>
            <a:ext cx="4041775" cy="639762"/>
          </a:xfrm>
        </p:spPr>
        <p:txBody>
          <a:bodyPr/>
          <a:lstStyle/>
          <a:p>
            <a:r>
              <a:rPr lang="cs-CZ" dirty="0" smtClean="0"/>
              <a:t>NEDOPORUČOVANÉ</a:t>
            </a:r>
          </a:p>
        </p:txBody>
      </p:sp>
      <p:sp>
        <p:nvSpPr>
          <p:cNvPr id="39942" name="Zástupný symbol pro obsah 8"/>
          <p:cNvSpPr>
            <a:spLocks noGrp="1"/>
          </p:cNvSpPr>
          <p:nvPr>
            <p:ph sz="quarter" idx="4"/>
          </p:nvPr>
        </p:nvSpPr>
        <p:spPr>
          <a:xfrm>
            <a:off x="4644008" y="1700808"/>
            <a:ext cx="4041775" cy="3951288"/>
          </a:xfrm>
        </p:spPr>
        <p:txBody>
          <a:bodyPr/>
          <a:lstStyle/>
          <a:p>
            <a:r>
              <a:rPr lang="cs-CZ" dirty="0" smtClean="0"/>
              <a:t>Chléb a pečivo volně </a:t>
            </a:r>
          </a:p>
          <a:p>
            <a:r>
              <a:rPr lang="cs-CZ" dirty="0" smtClean="0"/>
              <a:t>prodávané</a:t>
            </a:r>
          </a:p>
          <a:p>
            <a:r>
              <a:rPr lang="cs-CZ" dirty="0" smtClean="0"/>
              <a:t>Chléb a pečivo s obsahem </a:t>
            </a:r>
          </a:p>
          <a:p>
            <a:r>
              <a:rPr lang="cs-CZ" dirty="0" smtClean="0"/>
              <a:t>semínek či ořechů</a:t>
            </a:r>
          </a:p>
          <a:p>
            <a:r>
              <a:rPr lang="cs-CZ" dirty="0" smtClean="0"/>
              <a:t>Koláče, buchty a špičky s </a:t>
            </a:r>
          </a:p>
          <a:p>
            <a:r>
              <a:rPr lang="cs-CZ" dirty="0" smtClean="0"/>
              <a:t>obsahem ořechů či semen</a:t>
            </a:r>
          </a:p>
        </p:txBody>
      </p:sp>
      <p:sp>
        <p:nvSpPr>
          <p:cNvPr id="7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 algn="l">
              <a:defRPr/>
            </a:pPr>
            <a:fld id="{6BE19D0F-08CC-4214-99EC-7F4F30FF1DB0}" type="slidenum">
              <a:rPr lang="en-US" smtClean="0">
                <a:latin typeface="Arial" charset="0"/>
              </a:rPr>
              <a:pPr algn="l">
                <a:defRPr/>
              </a:pPr>
              <a:t>38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3600" smtClean="0"/>
              <a:t>DĚKUJI ZA POZORNOST</a:t>
            </a:r>
          </a:p>
        </p:txBody>
      </p:sp>
      <p:sp>
        <p:nvSpPr>
          <p:cNvPr id="4096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 sz="2800" smtClean="0"/>
          </a:p>
          <a:p>
            <a:r>
              <a:rPr lang="cs-CZ" sz="2800" smtClean="0"/>
              <a:t>o.b.mengerova@volny.cz</a:t>
            </a:r>
          </a:p>
          <a:p>
            <a:endParaRPr lang="cs-CZ" sz="280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/>
          <a:p>
            <a:pPr algn="l">
              <a:defRPr/>
            </a:pPr>
            <a:fld id="{A979E627-0C4D-4050-92E8-9BF8EEC39AA0}" type="slidenum">
              <a:rPr lang="en-US" smtClean="0">
                <a:latin typeface="Arial" charset="0"/>
              </a:rPr>
              <a:pPr algn="l">
                <a:defRPr/>
              </a:pPr>
              <a:t>39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536EFCD8-A9A5-4AFF-817E-0DA65476960E}" type="slidenum">
              <a:rPr lang="en-US" smtClean="0">
                <a:latin typeface="Arial" charset="0"/>
              </a:rPr>
              <a:pPr algn="l">
                <a:defRPr/>
              </a:pPr>
              <a:t>4</a:t>
            </a:fld>
            <a:endParaRPr lang="en-US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2800" b="1" cap="all" dirty="0" smtClean="0"/>
              <a:t>Nutriční režim Při dobré funkci  štěpu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cs-CZ" sz="2400" dirty="0" smtClean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/>
              <a:t>Energie   cca 135 </a:t>
            </a:r>
            <a:r>
              <a:rPr lang="cs-CZ" sz="2400" dirty="0" err="1" smtClean="0"/>
              <a:t>kJ</a:t>
            </a:r>
            <a:r>
              <a:rPr lang="cs-CZ" sz="2400" dirty="0" smtClean="0"/>
              <a:t>  (dle fyzické aktivity)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/>
              <a:t>Bílkoviny  1 -  </a:t>
            </a:r>
            <a:r>
              <a:rPr lang="cs-CZ" sz="2400" dirty="0" err="1" smtClean="0"/>
              <a:t>1</a:t>
            </a:r>
            <a:r>
              <a:rPr lang="cs-CZ" sz="2400" dirty="0" smtClean="0"/>
              <a:t>,2 g/kg TH/den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/>
              <a:t>Tuky 27  -  30% energie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/>
              <a:t>Sacharidy – zbytek energie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/>
              <a:t>Cholesterol do 100 mg/1 000 </a:t>
            </a:r>
            <a:r>
              <a:rPr lang="cs-CZ" sz="2400" dirty="0" err="1" smtClean="0"/>
              <a:t>Kcal</a:t>
            </a:r>
            <a:r>
              <a:rPr lang="cs-CZ" sz="2400" dirty="0" smtClean="0"/>
              <a:t>/den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/>
              <a:t>Vláknina 25 (- 40) g/den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/>
              <a:t>Minerální látky – někdy je nutné omezení 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/>
              <a:t>Vitamíny – většinou neomezujeme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dirty="0" smtClean="0"/>
              <a:t>Tekutiny – je třeba dbát na správný pitný režim, protože nemocní jsou zvyklí „se sušit“ z dob hemodialýzy</a:t>
            </a:r>
          </a:p>
          <a:p>
            <a:pPr>
              <a:lnSpc>
                <a:spcPct val="90000"/>
              </a:lnSpc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 dirty="0" smtClean="0"/>
              <a:t>SESTAVENÍ JÍDELNÍČKU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25538"/>
            <a:ext cx="8229600" cy="4525962"/>
          </a:xfrm>
        </p:spPr>
        <p:txBody>
          <a:bodyPr/>
          <a:lstStyle/>
          <a:p>
            <a:r>
              <a:rPr lang="cs-CZ" sz="2400" dirty="0" smtClean="0"/>
              <a:t>Jídelníček je vhodné  sestavovat dle doporučených zásad </a:t>
            </a:r>
          </a:p>
          <a:p>
            <a:r>
              <a:rPr lang="cs-CZ" sz="2400" dirty="0" smtClean="0"/>
              <a:t>správné výživy a přitom nehladovět. </a:t>
            </a:r>
          </a:p>
          <a:p>
            <a:r>
              <a:rPr lang="cs-CZ" sz="2400" dirty="0" smtClean="0"/>
              <a:t>Striktní dodržování jídelníčku není to pravé, málokterý </a:t>
            </a:r>
          </a:p>
          <a:p>
            <a:r>
              <a:rPr lang="cs-CZ" sz="2400" dirty="0" smtClean="0"/>
              <a:t>člověk je schopen dlouhodobě dodržovat  jídelníček, který </a:t>
            </a:r>
          </a:p>
          <a:p>
            <a:r>
              <a:rPr lang="cs-CZ" sz="2400" dirty="0" smtClean="0"/>
              <a:t>mu byl sestaven a propočítán. </a:t>
            </a:r>
          </a:p>
          <a:p>
            <a:r>
              <a:rPr lang="cs-CZ" sz="2400" dirty="0" smtClean="0"/>
              <a:t>Proto je lépe se držet  zásad, jak by měl jídelníček vypadat, </a:t>
            </a:r>
          </a:p>
          <a:p>
            <a:r>
              <a:rPr lang="cs-CZ" sz="2400" dirty="0" smtClean="0"/>
              <a:t>jak by měl být složen (a rozložen) formou </a:t>
            </a:r>
          </a:p>
          <a:p>
            <a:r>
              <a:rPr lang="cs-CZ" sz="2400" dirty="0" smtClean="0"/>
              <a:t>rámcového jídelníčku a tabelek záměn potravin.</a:t>
            </a:r>
          </a:p>
          <a:p>
            <a:r>
              <a:rPr lang="cs-CZ" sz="2400" dirty="0" smtClean="0"/>
              <a:t>Je vhodné vědět, které nevhodné potraviny a pokrmy  lze </a:t>
            </a:r>
          </a:p>
          <a:p>
            <a:r>
              <a:rPr lang="cs-CZ" sz="2400" dirty="0" smtClean="0"/>
              <a:t>zaměnit  za potraviny a pokrmy dle zásad správné výživy.</a:t>
            </a:r>
          </a:p>
          <a:p>
            <a:endParaRPr lang="cs-CZ" sz="2400" dirty="0" smtClean="0"/>
          </a:p>
          <a:p>
            <a:pPr>
              <a:buFontTx/>
              <a:buNone/>
            </a:pPr>
            <a:endParaRPr lang="cs-CZ" sz="2400" dirty="0" smtClean="0"/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D62D4B56-EF4A-4880-9E80-0F7DF3F2404C}" type="slidenum">
              <a:rPr lang="en-US" smtClean="0">
                <a:latin typeface="Arial" charset="0"/>
              </a:rPr>
              <a:pPr algn="l">
                <a:defRPr/>
              </a:pPr>
              <a:t>5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 dirty="0" smtClean="0"/>
              <a:t>NEJDŮLEŽITĚJŠÍ ZÁSADY I.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100" dirty="0" smtClean="0"/>
              <a:t>Zařazení jídel dle denního režimu </a:t>
            </a:r>
          </a:p>
          <a:p>
            <a:r>
              <a:rPr lang="cs-CZ" sz="2100" dirty="0" smtClean="0"/>
              <a:t>Dodržování správného pitného režimu (pozor na zařazení džusů, </a:t>
            </a:r>
          </a:p>
          <a:p>
            <a:r>
              <a:rPr lang="cs-CZ" sz="2100" dirty="0" smtClean="0"/>
              <a:t>i 100%, mléka jako nápoje a dalších nápojů s obsahem</a:t>
            </a:r>
          </a:p>
          <a:p>
            <a:r>
              <a:rPr lang="cs-CZ" sz="2100" dirty="0" smtClean="0"/>
              <a:t>energie respektive </a:t>
            </a:r>
            <a:r>
              <a:rPr lang="cs-CZ" sz="2100" dirty="0" err="1" smtClean="0"/>
              <a:t>makroživin</a:t>
            </a:r>
            <a:r>
              <a:rPr lang="cs-CZ" sz="2100" dirty="0" smtClean="0"/>
              <a:t>.</a:t>
            </a:r>
          </a:p>
          <a:p>
            <a:r>
              <a:rPr lang="cs-CZ" sz="2100" dirty="0" smtClean="0"/>
              <a:t>Strava by měla být  co nejpestřejší.</a:t>
            </a:r>
          </a:p>
          <a:p>
            <a:r>
              <a:rPr lang="cs-CZ" sz="2100" dirty="0" smtClean="0"/>
              <a:t>Výběr správných zdrojů kvalitních bílkovin (ryby mořské i </a:t>
            </a:r>
          </a:p>
          <a:p>
            <a:r>
              <a:rPr lang="cs-CZ" sz="2100" dirty="0" smtClean="0"/>
              <a:t>sladkovodní, krůtí a kuřecí maso bez kůže, králík, libové druhy </a:t>
            </a:r>
          </a:p>
          <a:p>
            <a:r>
              <a:rPr lang="cs-CZ" sz="2100" dirty="0" smtClean="0"/>
              <a:t>jatečního masa, středně tučné mléčné výrobky (tvaroh, jogurt</a:t>
            </a:r>
          </a:p>
          <a:p>
            <a:r>
              <a:rPr lang="cs-CZ" sz="2100" dirty="0" smtClean="0"/>
              <a:t>a další zakysané mléčné výrobky, sýry).</a:t>
            </a:r>
          </a:p>
          <a:p>
            <a:r>
              <a:rPr lang="cs-CZ" sz="2100" dirty="0" smtClean="0"/>
              <a:t>Ostatní zdroje bílkovin zařazujeme s uvážením jejich vhodnosti</a:t>
            </a:r>
          </a:p>
          <a:p>
            <a:r>
              <a:rPr lang="cs-CZ" sz="2100" dirty="0" smtClean="0"/>
              <a:t>Dostatečné množství vlákniny ve stravě (zelenina, ovoce, </a:t>
            </a:r>
          </a:p>
          <a:p>
            <a:r>
              <a:rPr lang="cs-CZ" sz="2100" dirty="0" smtClean="0"/>
              <a:t>celozrnné  výrobky, při dobré toleranci luštěniny).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78B6C691-696A-42F1-9200-B791748B0460}" type="slidenum">
              <a:rPr lang="en-US" smtClean="0">
                <a:latin typeface="Arial" charset="0"/>
              </a:rPr>
              <a:pPr algn="l">
                <a:defRPr/>
              </a:pPr>
              <a:t>6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 dirty="0" smtClean="0"/>
              <a:t>NEJDŮLEŽITĚJŠÍ ZÁSADY II.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100" dirty="0" smtClean="0"/>
              <a:t>Omezení jednoduchých cukrů (cukr, slazené limonády, sladkosti, </a:t>
            </a:r>
          </a:p>
          <a:p>
            <a:r>
              <a:rPr lang="cs-CZ" sz="2100" dirty="0" smtClean="0"/>
              <a:t>sušenky, cukrovinky apod.) Pozor – mnoho cukru bývá i v různých </a:t>
            </a:r>
          </a:p>
          <a:p>
            <a:r>
              <a:rPr lang="cs-CZ" sz="2100" dirty="0" smtClean="0"/>
              <a:t>cereáliích a tyčinkách ve formě jiných sladidel s energetickou </a:t>
            </a:r>
          </a:p>
          <a:p>
            <a:r>
              <a:rPr lang="cs-CZ" sz="2100" dirty="0" smtClean="0"/>
              <a:t>hodnotou</a:t>
            </a:r>
          </a:p>
          <a:p>
            <a:r>
              <a:rPr lang="cs-CZ" sz="2100" dirty="0" smtClean="0"/>
              <a:t>Omezení tuků  s nasycenými mastnými kyselinami (zejména </a:t>
            </a:r>
          </a:p>
          <a:p>
            <a:r>
              <a:rPr lang="cs-CZ" sz="2100" dirty="0" smtClean="0"/>
              <a:t>másla, sádla, škvarků, slaniny, uzenin, smetany, tučných sýrů</a:t>
            </a:r>
          </a:p>
          <a:p>
            <a:r>
              <a:rPr lang="cs-CZ" sz="2100" dirty="0"/>
              <a:t>k</a:t>
            </a:r>
            <a:r>
              <a:rPr lang="cs-CZ" sz="2100" dirty="0" smtClean="0"/>
              <a:t>okosového tuku </a:t>
            </a:r>
          </a:p>
          <a:p>
            <a:r>
              <a:rPr lang="cs-CZ" sz="2100" dirty="0" smtClean="0"/>
              <a:t>Vyloučení potravin respektive potravinářských výrobků s obsahem </a:t>
            </a:r>
          </a:p>
          <a:p>
            <a:r>
              <a:rPr lang="cs-CZ" sz="2100" dirty="0" smtClean="0"/>
              <a:t>ztužených tuků  (přítomnost TRANS - mastných kyselin), např. </a:t>
            </a:r>
          </a:p>
          <a:p>
            <a:r>
              <a:rPr lang="cs-CZ" sz="2100" dirty="0" smtClean="0"/>
              <a:t>sušenky,koblihy, šišky, uzle a další sladké pečivo.</a:t>
            </a:r>
          </a:p>
          <a:p>
            <a:r>
              <a:rPr lang="cs-CZ" sz="2100" dirty="0" smtClean="0"/>
              <a:t>Zařazení ořechů či semen z dobrých zdrojů a dále </a:t>
            </a:r>
            <a:r>
              <a:rPr lang="cs-CZ" sz="2100" dirty="0" err="1" smtClean="0"/>
              <a:t>jednoporcové</a:t>
            </a:r>
            <a:r>
              <a:rPr lang="cs-CZ" sz="2100" dirty="0" smtClean="0"/>
              <a:t> </a:t>
            </a:r>
          </a:p>
          <a:p>
            <a:r>
              <a:rPr lang="cs-CZ" sz="2100" dirty="0" smtClean="0"/>
              <a:t>majonézy respektive tatarské omáčky z vařeného žloutku.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9A824148-C258-4FCE-B9E8-81075D1D3CD7}" type="slidenum">
              <a:rPr lang="en-US" smtClean="0">
                <a:latin typeface="Arial" charset="0"/>
              </a:rPr>
              <a:pPr algn="l">
                <a:defRPr/>
              </a:pPr>
              <a:t>7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číslo snímku 3"/>
          <p:cNvSpPr txBox="1">
            <a:spLocks noGrp="1"/>
          </p:cNvSpPr>
          <p:nvPr/>
        </p:nvSpPr>
        <p:spPr bwMode="gray">
          <a:xfrm>
            <a:off x="879475" y="6546850"/>
            <a:ext cx="2540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b="1" smtClean="0"/>
              <a:t>POTRAVINOVÝ TALÍŘ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/>
            <a:endParaRPr lang="cs-CZ" sz="2000" smtClean="0"/>
          </a:p>
          <a:p>
            <a:pPr marL="0" indent="0"/>
            <a:endParaRPr lang="cs-CZ" sz="2400" smtClean="0"/>
          </a:p>
        </p:txBody>
      </p:sp>
      <p:pic>
        <p:nvPicPr>
          <p:cNvPr id="9221" name="Picture 2" descr="c:\users\Olga\Pictures\Potravinový talíř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980727"/>
            <a:ext cx="5616624" cy="5589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3319B463-9610-40AB-B147-66B1BC9E21A8}" type="slidenum">
              <a:rPr lang="en-US" smtClean="0">
                <a:latin typeface="Arial" charset="0"/>
              </a:rPr>
              <a:pPr algn="l">
                <a:defRPr/>
              </a:pPr>
              <a:t>8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b="1" dirty="0" smtClean="0"/>
              <a:t>SNÍDANĚ – ENERGIE A BÍLKOVINY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268760"/>
            <a:ext cx="7991475" cy="4618037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400" dirty="0" smtClean="0"/>
              <a:t>	by měla tvořit asi 20 – 25 % denní dávky energie a  mít správné složení, aby poskytla energii „na celý den“. Správně sestavená snídaně obsahuje potravinu s vysokým obsahem bílkovin (živočišných), protože  bílkoviny mají schopnost zasytit. Nejvhodnější jsou sýry typu Ementál s obsahem tuku v sušině do 30%, tvrdý tvaroh, polotučný měkký tvaroh ve formě doma připravených </a:t>
            </a:r>
            <a:r>
              <a:rPr lang="cs-CZ" sz="2400" dirty="0"/>
              <a:t>pomazánek, </a:t>
            </a:r>
            <a:r>
              <a:rPr lang="cs-CZ" sz="2400" dirty="0" err="1"/>
              <a:t>Mozzarela</a:t>
            </a:r>
            <a:r>
              <a:rPr lang="cs-CZ" sz="2400" dirty="0"/>
              <a:t> </a:t>
            </a:r>
            <a:r>
              <a:rPr lang="cs-CZ" sz="2400" dirty="0" err="1" smtClean="0"/>
              <a:t>light</a:t>
            </a:r>
            <a:r>
              <a:rPr lang="cs-CZ" sz="2400" dirty="0" smtClean="0"/>
              <a:t>, sýr </a:t>
            </a:r>
            <a:r>
              <a:rPr lang="cs-CZ" sz="2400" dirty="0" err="1" smtClean="0"/>
              <a:t>Cottage</a:t>
            </a:r>
            <a:r>
              <a:rPr lang="cs-CZ" sz="2400" dirty="0" smtClean="0"/>
              <a:t>  a jiné čerstvé sýry s nižším množstvím tuků, jogurt s obsahem tuku v sušině do 3,5%. Konzervované ryby ve vlastní šťávě, doma pečená libová masa, Občas lze zařadit šunku nejvyšší jakosti bez obsahu přidaných látek a s nízkým obsahem soli. Doma </a:t>
            </a:r>
            <a:r>
              <a:rPr lang="cs-CZ" sz="2400" dirty="0"/>
              <a:t>připravované pomazánky z uvedených </a:t>
            </a:r>
            <a:r>
              <a:rPr lang="cs-CZ" sz="2400" dirty="0" smtClean="0"/>
              <a:t>potravin.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847D3AF4-3CE1-4A20-A79C-EAF169438514}" type="slidenum">
              <a:rPr lang="en-US" smtClean="0">
                <a:latin typeface="Arial" charset="0"/>
              </a:rPr>
              <a:pPr algn="l">
                <a:defRPr/>
              </a:pPr>
              <a:t>9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PALETTEDESIGNATOR" val="BBraun"/>
  <p:tag name="EXTENDEDCOLORPALETTEDESIGNATOR" val="BBraun"/>
  <p:tag name="PRESENTATIONLANGUAGE" val="deutsch"/>
  <p:tag name="DATE" val="2010-09-2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EFULLNAME" val="J:\\CC-XX\\CORPORATE-BRANDING\\ComCom\\Powerpoint\\Assistent\\PPT Assistent 1.4\\Presentation Assistant\\custom\\clipart\\Products and Applications\\BBAvitum_Dialysis_Process_06.jpg"/>
</p:tagLst>
</file>

<file path=ppt/theme/theme1.xml><?xml version="1.0" encoding="utf-8"?>
<a:theme xmlns:a="http://schemas.openxmlformats.org/drawingml/2006/main" name="PowerPoint_AAK2010_CZ">
  <a:themeElements>
    <a:clrScheme name="Standarddesign 1">
      <a:dk1>
        <a:srgbClr val="000000"/>
      </a:dk1>
      <a:lt1>
        <a:srgbClr val="FFFFFF"/>
      </a:lt1>
      <a:dk2>
        <a:srgbClr val="4BA99B"/>
      </a:dk2>
      <a:lt2>
        <a:srgbClr val="05CDB3"/>
      </a:lt2>
      <a:accent1>
        <a:srgbClr val="97D9C9"/>
      </a:accent1>
      <a:accent2>
        <a:srgbClr val="D4F0EE"/>
      </a:accent2>
      <a:accent3>
        <a:srgbClr val="FFFFFF"/>
      </a:accent3>
      <a:accent4>
        <a:srgbClr val="000000"/>
      </a:accent4>
      <a:accent5>
        <a:srgbClr val="C9E9E1"/>
      </a:accent5>
      <a:accent6>
        <a:srgbClr val="C0D9D8"/>
      </a:accent6>
      <a:hlink>
        <a:srgbClr val="008375"/>
      </a:hlink>
      <a:folHlink>
        <a:srgbClr val="4BA9A4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72000" rIns="0" bIns="720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72000" rIns="0" bIns="720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/>
      <a:bodyPr anchor="b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kern="0" cap="none" spc="0" normalizeH="0" baseline="0" noProof="0" dirty="0" smtClean="0">
            <a:ln>
              <a:noFill/>
            </a:ln>
            <a:solidFill>
              <a:schemeClr val="tx1">
                <a:tint val="75000"/>
              </a:schemeClr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4BA99B"/>
        </a:dk2>
        <a:lt2>
          <a:srgbClr val="05CDB3"/>
        </a:lt2>
        <a:accent1>
          <a:srgbClr val="97D9C9"/>
        </a:accent1>
        <a:accent2>
          <a:srgbClr val="D4F0EE"/>
        </a:accent2>
        <a:accent3>
          <a:srgbClr val="FFFFFF"/>
        </a:accent3>
        <a:accent4>
          <a:srgbClr val="000000"/>
        </a:accent4>
        <a:accent5>
          <a:srgbClr val="C9E9E1"/>
        </a:accent5>
        <a:accent6>
          <a:srgbClr val="C0D9D8"/>
        </a:accent6>
        <a:hlink>
          <a:srgbClr val="008375"/>
        </a:hlink>
        <a:folHlink>
          <a:srgbClr val="4BA9A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5C39B"/>
        </a:dk2>
        <a:lt2>
          <a:srgbClr val="05CDB3"/>
        </a:lt2>
        <a:accent1>
          <a:srgbClr val="99E1CD"/>
        </a:accent1>
        <a:accent2>
          <a:srgbClr val="BEBEBE"/>
        </a:accent2>
        <a:accent3>
          <a:srgbClr val="FFFFFF"/>
        </a:accent3>
        <a:accent4>
          <a:srgbClr val="000000"/>
        </a:accent4>
        <a:accent5>
          <a:srgbClr val="CAEEE3"/>
        </a:accent5>
        <a:accent6>
          <a:srgbClr val="ACACAC"/>
        </a:accent6>
        <a:hlink>
          <a:srgbClr val="00B482"/>
        </a:hlink>
        <a:folHlink>
          <a:srgbClr val="66D2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PowerPoint_AAK2010_CZ</Template>
  <TotalTime>134</TotalTime>
  <Words>1596</Words>
  <Application>Microsoft Office PowerPoint</Application>
  <PresentationFormat>Předvádění na obrazovce (4:3)</PresentationFormat>
  <Paragraphs>465</Paragraphs>
  <Slides>39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0" baseType="lpstr">
      <vt:lpstr>PowerPoint_AAK2010_CZ</vt:lpstr>
      <vt:lpstr>NUTRIČNÍ REŽIM, STAV A POTŘEBY          U NEMOCNÝCH  PO TRANSPLANTACI LEDVINY</vt:lpstr>
      <vt:lpstr>Nutriční režim I.</vt:lpstr>
      <vt:lpstr>Nutriční režim II.</vt:lpstr>
      <vt:lpstr>Nutriční režim Při dobré funkci  štěpu</vt:lpstr>
      <vt:lpstr>SESTAVENÍ JÍDELNÍČKU</vt:lpstr>
      <vt:lpstr>NEJDŮLEŽITĚJŠÍ ZÁSADY I.</vt:lpstr>
      <vt:lpstr>NEJDŮLEŽITĚJŠÍ ZÁSADY II.</vt:lpstr>
      <vt:lpstr>POTRAVINOVÝ TALÍŘ</vt:lpstr>
      <vt:lpstr>SNÍDANĚ – ENERGIE A BÍLKOVINY</vt:lpstr>
      <vt:lpstr>SNÍDANĚ – SACHARIDY A TUKY</vt:lpstr>
      <vt:lpstr>SNÍDANĚ – VLÁKNINA</vt:lpstr>
      <vt:lpstr>SNÍDANĚ – NÁPOJE</vt:lpstr>
      <vt:lpstr>PŘESNÍDÁVKA</vt:lpstr>
      <vt:lpstr>OBĚD </vt:lpstr>
      <vt:lpstr>OBĚD - POLÉVKY</vt:lpstr>
      <vt:lpstr>OBĚD - BÍLKOVINY</vt:lpstr>
      <vt:lpstr>OBĚD SACHARIDY A TUKY</vt:lpstr>
      <vt:lpstr>SVAČINA</vt:lpstr>
      <vt:lpstr>VEČEŘE</vt:lpstr>
      <vt:lpstr>VEČEŘE - STUDENÁ</vt:lpstr>
      <vt:lpstr>VEČEŘE II.</vt:lpstr>
      <vt:lpstr>PITNÝ REŽIM</vt:lpstr>
      <vt:lpstr>HLAVNÍ ZÁSADY </vt:lpstr>
      <vt:lpstr> RIZIKOVÉ POTRAVINY I.</vt:lpstr>
      <vt:lpstr>RIZIKOVÉ POTRAVINY II.</vt:lpstr>
      <vt:lpstr>RIZIKOVÉ POTRAVINY III.</vt:lpstr>
      <vt:lpstr>RIZIKOVÉ POTRAVINY IV.</vt:lpstr>
      <vt:lpstr> STRAVA PŘI NEUTROPENII - MLÉKO A MLÉČNÉ VÝROBKY </vt:lpstr>
      <vt:lpstr>   STRAVA PŘI NEUTROPENII - SÝRY  </vt:lpstr>
      <vt:lpstr> STRAVA PŘI NEUTROPENII  MASO, RYBY, DRŮBEŽ A VEJCE </vt:lpstr>
      <vt:lpstr> STRAVA PŘI NEUTROPENII   UZENINY A LAHŮDKÁŘSKÉ VÝROBKY </vt:lpstr>
      <vt:lpstr>   STRAVA PŘI NEUTROPENII - ZELENINA  </vt:lpstr>
      <vt:lpstr>   STRAVA PŘI NEUTROPENII – OVOCE A OŘECHY  </vt:lpstr>
      <vt:lpstr>   STRAVA PŘI NEUTROPENII - TUKY  </vt:lpstr>
      <vt:lpstr>   STRAVA PŘI NEUTROPENII - NÁPOJE  </vt:lpstr>
      <vt:lpstr>   STRAVA PŘI NEUTROPENII – SLADKOSTI  </vt:lpstr>
      <vt:lpstr>   STRAVA PŘI NEUTROPENII - POCHUTINY  </vt:lpstr>
      <vt:lpstr> STRAVA PŘI NEUTROPENII - CHLÉB A PEČIVO </vt:lpstr>
      <vt:lpstr>DĚKUJI ZA POZORNOST</vt:lpstr>
    </vt:vector>
  </TitlesOfParts>
  <Company>B.Braun Melsungen AG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nepiancz</dc:creator>
  <cp:lastModifiedBy>lektor</cp:lastModifiedBy>
  <cp:revision>23</cp:revision>
  <dcterms:created xsi:type="dcterms:W3CDTF">2013-03-05T10:15:18Z</dcterms:created>
  <dcterms:modified xsi:type="dcterms:W3CDTF">2016-12-15T15:46:19Z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BBraun_template.potx</vt:lpwstr>
  </property>
</Properties>
</file>