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90" r:id="rId31"/>
    <p:sldId id="288" r:id="rId32"/>
    <p:sldId id="289" r:id="rId33"/>
  </p:sldIdLst>
  <p:sldSz cx="9144000" cy="6858000" type="screen4x3"/>
  <p:notesSz cx="6858000" cy="9144000"/>
  <p:custDataLst>
    <p:tags r:id="rId36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88A"/>
    <a:srgbClr val="87888E"/>
    <a:srgbClr val="EBECEE"/>
    <a:srgbClr val="D9DADB"/>
    <a:srgbClr val="E9E9E9"/>
    <a:srgbClr val="EBEBEB"/>
    <a:srgbClr val="F0F0F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43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88641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93288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12/15/2016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C1D1-A8FF-453A-A3CA-6B6A783017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2811462"/>
            <a:ext cx="6408737" cy="1625649"/>
          </a:xfrm>
        </p:spPr>
        <p:txBody>
          <a:bodyPr/>
          <a:lstStyle/>
          <a:p>
            <a:pPr algn="ctr"/>
            <a:r>
              <a:rPr lang="cs-CZ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Nutriční režim </a:t>
            </a:r>
            <a:br>
              <a:rPr lang="cs-CZ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nemocných při hemodialýze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27088" y="3851275"/>
            <a:ext cx="5689600" cy="1655763"/>
          </a:xfrm>
        </p:spPr>
        <p:txBody>
          <a:bodyPr/>
          <a:lstStyle/>
          <a:p>
            <a:endParaRPr lang="cs-CZ" b="1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 descr="BBAvitum_Dialysis_Process_06"/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4788024" y="764704"/>
            <a:ext cx="417646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0" indent="0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Celkové množství potřebné energie je nutné stanovit</a:t>
            </a:r>
          </a:p>
          <a:p>
            <a:pPr marL="0" indent="0">
              <a:buFontTx/>
              <a:buNone/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dle pohlaví, tělesné hmotnosti a výšce, věku, fyzické  aktivitě, </a:t>
            </a:r>
          </a:p>
          <a:p>
            <a:pPr marL="0" indent="0">
              <a:buFontTx/>
              <a:buNone/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 přítomnosti dalších onemocněních a faktorech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Příjem energie, se pohybuje většinou okolo 150 </a:t>
            </a:r>
            <a:r>
              <a:rPr lang="cs-CZ" sz="2200" dirty="0" err="1" smtClean="0">
                <a:solidFill>
                  <a:srgbClr val="87888A"/>
                </a:solidFill>
                <a:cs typeface="Arial" charset="0"/>
              </a:rPr>
              <a:t>kJ</a:t>
            </a: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 (35 Kcal)   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na 1 kg optimální (suché) tělesné hmotnosti,  což představuje 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10500 </a:t>
            </a:r>
            <a:r>
              <a:rPr lang="cs-CZ" sz="2200" dirty="0" err="1" smtClean="0">
                <a:solidFill>
                  <a:srgbClr val="87888A"/>
                </a:solidFill>
                <a:cs typeface="Arial" charset="0"/>
              </a:rPr>
              <a:t>kJ</a:t>
            </a: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 (2500 </a:t>
            </a:r>
            <a:r>
              <a:rPr lang="cs-CZ" sz="2200" dirty="0" err="1" smtClean="0">
                <a:solidFill>
                  <a:srgbClr val="87888A"/>
                </a:solidFill>
                <a:cs typeface="Arial" charset="0"/>
              </a:rPr>
              <a:t>Kcal</a:t>
            </a: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) na den pro </a:t>
            </a:r>
            <a:r>
              <a:rPr lang="cs-CZ" sz="22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 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nemocného s tělesnou hmotností 70 kg.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Příjem energie by měl být rozložen tak, aby odpovídal zásadám 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správného stravování s ohledem na denní režim </a:t>
            </a:r>
          </a:p>
          <a:p>
            <a:pPr algn="just">
              <a:defRPr/>
            </a:pPr>
            <a:r>
              <a:rPr lang="cs-CZ" sz="22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 pacienta</a:t>
            </a:r>
          </a:p>
          <a:p>
            <a:pPr algn="just">
              <a:defRPr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Nejvhodnější je rozdělení do 3 – 6 denních dávek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0CC502F0-38A0-46F6-98BD-9088928A4D31}" type="slidenum">
              <a:rPr lang="en-US" smtClean="0">
                <a:latin typeface="Arial" charset="0"/>
              </a:rPr>
              <a:pPr algn="l">
                <a:defRPr/>
              </a:pPr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bílkoviny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Příjem bílkovin je oproti dietám při konzervativní terapii chronické renální insuficience navýšen, a to přibližně na 1,2 bílkovin na kilogram tělesné hmotnosti a den, což představuje 84 g bílkovin na den pro nemocného při hemodialýze s tělesnou hmotností 70 kg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2/3 (některé zdroje udávají 70%) přijatých bílkovin by mělo být hrazeno  bílkovinami s vysokou  biologickou hodnotou (živočišného původu)</a:t>
            </a:r>
            <a:endParaRPr lang="cs-CZ" sz="2400" dirty="0" smtClean="0">
              <a:solidFill>
                <a:srgbClr val="87888A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Příjem bílkovin, zejména s vysokou biologickou hodnotou, by měl být rozdělen alespoň do tří denních dávek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C0D5DCD5-8585-4A7B-9BCC-E4DDA5E4EF67}" type="slidenum">
              <a:rPr lang="en-US" smtClean="0">
                <a:latin typeface="Arial" charset="0"/>
              </a:rPr>
              <a:pPr algn="l">
                <a:defRPr/>
              </a:pPr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bílkovin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87888A"/>
                </a:solidFill>
                <a:cs typeface="Arial" charset="0"/>
              </a:rPr>
              <a:t>Nejlepším zdrojem kvalitních bílkovin jsou kuře</a:t>
            </a:r>
            <a:r>
              <a:rPr lang="cs-CZ" sz="2000" dirty="0">
                <a:solidFill>
                  <a:srgbClr val="87888A"/>
                </a:solidFill>
                <a:cs typeface="Arial" charset="0"/>
              </a:rPr>
              <a:t> a</a:t>
            </a:r>
            <a:r>
              <a:rPr lang="cs-CZ" sz="2000" dirty="0" smtClean="0">
                <a:solidFill>
                  <a:srgbClr val="87888A"/>
                </a:solidFill>
                <a:cs typeface="Arial" charset="0"/>
              </a:rPr>
              <a:t> krůta bez kůže, králičí maso, dále masa výseková (hovězí respektive telecí maso bez viditelného tuku, vepřové (kýta, panenka, pečeně) bez viditelného tuku a masa z pernaté  (holoubě, bažant), zvěře (srnčí, zajíc), v omezeném množství kachna nebo husa – obojí pouze krmené na maso a bez kůže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87888A"/>
                </a:solidFill>
                <a:cs typeface="Arial" charset="0"/>
              </a:rPr>
              <a:t>Ryby, přestože jsou poměrně velkým zdrojem fosforu, z jídelníčku hemodialyzovaných nemocných nevylučujeme. Je vhodné je zařadit do jídelníčku 1 – 2  v týdnu. Měla by být zařazena ryba mořská  s nízkým obsahem tuků, tak i ryba s vysokým obsahem tuků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87888A"/>
                </a:solidFill>
                <a:cs typeface="Arial" charset="0"/>
              </a:rPr>
              <a:t>Jako zdroj kvalitních bílkovin nelze přehlédnout vaječný bílek, tvaroh, sýry polotučné s nízkým obsahem sodíku (soli) s výhodným poměrem bílkovina/vápník/fosfor a bílkovina/tuk a </a:t>
            </a:r>
            <a:r>
              <a:rPr lang="cs-CZ" sz="2000" dirty="0">
                <a:solidFill>
                  <a:srgbClr val="87888A"/>
                </a:solidFill>
                <a:cs typeface="Arial" charset="0"/>
              </a:rPr>
              <a:t>zakysané mléčné výrobky</a:t>
            </a:r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7BA5B265-F3D4-47E4-A1A4-D97CD2742E35}" type="slidenum">
              <a:rPr lang="en-US" smtClean="0">
                <a:latin typeface="Arial" charset="0"/>
              </a:rPr>
              <a:pPr algn="l">
                <a:defRPr/>
              </a:pPr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UPOZORNĚNÍ NA ZDROJE BÍLKOVIN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Ne všechny zdroje, na první pohled kvalitních bílkovin, jsou vhodné pro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hemodialyzované</a:t>
            </a:r>
            <a:endParaRPr lang="cs-CZ" sz="2400" dirty="0" smtClean="0">
              <a:solidFill>
                <a:srgbClr val="87888A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Například výrobek „</a:t>
            </a:r>
            <a:r>
              <a:rPr lang="cs-CZ" sz="2400" i="1" dirty="0" err="1" smtClean="0">
                <a:solidFill>
                  <a:srgbClr val="87888A"/>
                </a:solidFill>
              </a:rPr>
              <a:t>Shmaky</a:t>
            </a:r>
            <a:r>
              <a:rPr lang="cs-CZ" sz="2400" dirty="0" smtClean="0">
                <a:solidFill>
                  <a:srgbClr val="87888A"/>
                </a:solidFill>
              </a:rPr>
              <a:t>“, který obsahuje kvalitní bílkovinu z  vaječných  bílků, obsahuje i vysoké procento sodíku.  100 g výrobku „</a:t>
            </a:r>
            <a:r>
              <a:rPr lang="cs-CZ" sz="2400" i="1" dirty="0" err="1" smtClean="0">
                <a:solidFill>
                  <a:srgbClr val="87888A"/>
                </a:solidFill>
              </a:rPr>
              <a:t>Shmaky</a:t>
            </a:r>
            <a:r>
              <a:rPr lang="cs-CZ" sz="2400" i="1" dirty="0" smtClean="0">
                <a:solidFill>
                  <a:srgbClr val="87888A"/>
                </a:solidFill>
              </a:rPr>
              <a:t> </a:t>
            </a:r>
            <a:r>
              <a:rPr lang="cs-CZ" sz="2400" dirty="0" err="1" smtClean="0">
                <a:solidFill>
                  <a:srgbClr val="87888A"/>
                </a:solidFill>
              </a:rPr>
              <a:t>natural</a:t>
            </a:r>
            <a:r>
              <a:rPr lang="cs-CZ" sz="2400" dirty="0" smtClean="0">
                <a:solidFill>
                  <a:srgbClr val="87888A"/>
                </a:solidFill>
              </a:rPr>
              <a:t>“ obsahuje 435 mg sodíku ( 1,12 g soli), což je 1/5 povoleného množství a 6,2 g bílkovin, což je 1/14 optimálního příjmu bílkovin pro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</a:rPr>
              <a:t> nemocného s  tělesnou hmotností 70 kg. Porce 20 g bílkovin (odpovídá 100 g hovězího masa), hrazena uvedeným výrobkem představuje 1403 mg sodíku respektive 3,6 g soli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2F6932B2-06F1-4FFF-852C-580CCFA516DA}" type="slidenum">
              <a:rPr lang="en-US" smtClean="0">
                <a:latin typeface="Arial" charset="0"/>
              </a:rPr>
              <a:pPr algn="l">
                <a:defRPr/>
              </a:pPr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Nevhodné zdroje kvalitních bílkovin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Tučná masa (husa, kachna, kuře nebo krůta s kůží; prorostlé nebo tučné vepřové, hovězí, skopové maso  apod.), uzená masa, masné výrobky (včetně konzervovaných a mražených)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U</a:t>
            </a:r>
            <a:r>
              <a:rPr lang="cs-CZ" sz="2400" dirty="0" smtClean="0">
                <a:solidFill>
                  <a:srgbClr val="87888A"/>
                </a:solidFill>
              </a:rPr>
              <a:t>zeniny nejsou většinou jen zdrojem živočišných  bílkovin, ale též zdrojem živočišných tuků, cholesterolu a případně i bílkovin rostlinných (z pšenice), někdy i bílkovin respektive škrobu z brambor, dále jsou zdrojem přídavných látek, soli, fosforu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Různé průmyslově vyráběné saláty, např. rybí,  kuřecí , hovězí, sýrový, taktéž nejsou vhodné pro svůj obsah dalších potravin v těchto salátech, soli, kořenících a jiných přísad. </a:t>
            </a:r>
            <a:endParaRPr lang="cs-CZ" sz="2400" dirty="0" smtClean="0">
              <a:solidFill>
                <a:srgbClr val="87888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48B43C40-0655-4F9A-A026-3BA54155D914}" type="slidenum">
              <a:rPr lang="en-US" sz="800">
                <a:solidFill>
                  <a:srgbClr val="000000"/>
                </a:solidFill>
              </a:rPr>
              <a:pPr/>
              <a:t>15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UPOZORNĚNÍ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Pokud chceme v pokrmu zvýšit množství kvalitních bílkovin, přidáním jakékoliv potraviny s obsahem živočišných bílkovin zvýšíme nejen množství bílkovin v něm, ale i množství energie, tuků, sodíku, draslíku a fosforu v pokrmu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Pokud potřebujeme zvýšit energetickou hodnotu pokrmu,   je nejvhodnější přidat do pokrmu kvalitní rostlinný olej. Není vhodné zvyšovat energetickou hodnotu příloh jejím opékáním na tuku, protože vznikají pro organismus škodlivé látky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Při opékání brambor na tuku mohou vznikat látky, které někteří odborníci označují za příčinu karcinomu močového měchýře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63226CD-BCDB-4366-90C2-47DC20889EA8}" type="slidenum">
              <a:rPr lang="en-US" smtClean="0">
                <a:latin typeface="Arial" charset="0"/>
              </a:rPr>
              <a:pPr algn="l">
                <a:defRPr/>
              </a:pPr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tuky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Tuky by měly tvořit u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</a:rPr>
              <a:t> nemocného  přibližně  30 – 35% přijaté energie, což je cca 1,15 – 1,38 g na kg  tělesné hmotnosti a den, 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což představuje   80,5 – 96,6 g na den pro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nemocného s tělesnou hmotností 70 kg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Upřednostňujeme tuky rostlinného původu, především kvalitní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jednodruhové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rostlinné oleje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Příjem  TRANS-mastných kyselin by měl být do 10% doporučené denní dávky tuků. Tyto kyseliny jsou obsaženy v přírodní formě v hovězím a skopovém masu, mléku a mléčných výrobcích</a:t>
            </a:r>
          </a:p>
          <a:p>
            <a:pPr algn="just"/>
            <a:endParaRPr lang="cs-CZ" sz="2400" dirty="0" smtClean="0">
              <a:solidFill>
                <a:srgbClr val="87888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ED53C9E1-0889-41D3-BD54-7494B749DB53}" type="slidenum">
              <a:rPr lang="en-US" smtClean="0">
                <a:latin typeface="Arial" charset="0"/>
              </a:rPr>
              <a:pPr algn="l">
                <a:defRPr/>
              </a:pPr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cholesterOL</a:t>
            </a:r>
            <a:endParaRPr lang="cs-CZ" sz="4400" b="1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Doporučené množství pro je  100 mg/ 1000 Kcal/den.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Největším zdrojem cholesterolu, jsou kromě vaječného žloutku vnitřnosti, zvláště mozek, játra a ledvinky, rybí jikry (kaviár), mořské plody (humr)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Vaječné žloutky  ze stravy nevylučujeme, protože jsou pro organizmus důležitým zdrojem lecitinu, fosfolipidů a vitamínů rozpustných v tucích. Omezujeme je na množství cca 7 ks za týden, bílky prakticky neomezujeme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Při zařazení vajec jako samostatného pokrmu použijeme 1 celé vejce  a 2 až 3 vaječné bílky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Vepřové sádlo obsahuje méně cholesterolu než máslo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Kachní a husí sádlo má výhodný poměr mastných kyselin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61FEBCC9-6CBE-4B8A-9338-710E591C1ECB}" type="slidenum">
              <a:rPr lang="en-US" smtClean="0">
                <a:latin typeface="Arial" charset="0"/>
              </a:rPr>
              <a:pPr algn="l">
                <a:defRPr/>
              </a:pPr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SACHARIDY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Sacharidy jsou v nutričním režimu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hemodialyzovaných</a:t>
            </a:r>
            <a:r>
              <a:rPr lang="cs-CZ" sz="2400" dirty="0" smtClean="0">
                <a:solidFill>
                  <a:srgbClr val="87888A"/>
                </a:solidFill>
              </a:rPr>
              <a:t> nemocných, stejně jako u zdravých jedinců, největším zdrojem energie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U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hemodialyzovaných</a:t>
            </a:r>
            <a:r>
              <a:rPr lang="cs-CZ" sz="2400" dirty="0" smtClean="0">
                <a:solidFill>
                  <a:srgbClr val="87888A"/>
                </a:solidFill>
              </a:rPr>
              <a:t> nemocných představují 50 – 56% přijaté energie, tzn. 5,0 – 5,6 g na kg  tělesné hmotnosti, což představuje 350 – 392 g  pro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</a:rPr>
              <a:t> nemocného s tělesnou hmotností 70 kg</a:t>
            </a:r>
          </a:p>
          <a:p>
            <a:pPr algn="just"/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DF450A7F-1AE9-423C-8260-2A787A80472E}" type="slidenum">
              <a:rPr lang="en-US" smtClean="0">
                <a:latin typeface="Arial" charset="0"/>
              </a:rPr>
              <a:pPr algn="l">
                <a:defRPr/>
              </a:pPr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19807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sacharidy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</a:rPr>
              <a:t>Z hlediska správné výživy jsou nejvhodnější komplexní sacharidy. Je třeba si však uvědomit, že potraviny,                ve kterých jsou  komplexní sacharidy obsaženy, jsou většinou i zdrojem nejen rostlinných bílkovin ale i  sodíku, draslíku       a fosforu. Proto je třeba pro </a:t>
            </a:r>
            <a:r>
              <a:rPr lang="cs-CZ" sz="2200" dirty="0" err="1" smtClean="0">
                <a:solidFill>
                  <a:srgbClr val="87888A"/>
                </a:solidFill>
              </a:rPr>
              <a:t>hemodialyzovaného</a:t>
            </a:r>
            <a:r>
              <a:rPr lang="cs-CZ" sz="2200" dirty="0" smtClean="0">
                <a:solidFill>
                  <a:srgbClr val="87888A"/>
                </a:solidFill>
              </a:rPr>
              <a:t> nemocného velice pečlivý výběr těchto potravin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</a:rPr>
              <a:t>Jednoduché sacharidy, které nejsou z hlediska správné výživy optimální, většinou neobsahují, nebo obsahují           jen velice malé procento rostlinných bílkovin, sodíku, draslíku a fosforu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</a:rPr>
              <a:t>Rozumná střední cesta při výběru těchto potravin               vede k pestrosti jídelního lístku </a:t>
            </a:r>
            <a:r>
              <a:rPr lang="cs-CZ" sz="2200" dirty="0" err="1" smtClean="0">
                <a:solidFill>
                  <a:srgbClr val="87888A"/>
                </a:solidFill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</a:rPr>
              <a:t>.</a:t>
            </a:r>
          </a:p>
          <a:p>
            <a:pPr algn="just"/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55600"/>
            <a:ext cx="7994650" cy="913160"/>
          </a:xfrm>
        </p:spPr>
        <p:txBody>
          <a:bodyPr/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NUTRIČNÍ STAV HEMODIALYZOVANÉHO NEMOCNÉHO</a:t>
            </a:r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773238"/>
            <a:ext cx="8208963" cy="4537075"/>
          </a:xfrm>
        </p:spPr>
        <p:txBody>
          <a:bodyPr/>
          <a:lstStyle/>
          <a:p>
            <a:r>
              <a:rPr lang="cs-CZ" sz="2400" b="1" dirty="0" smtClean="0">
                <a:solidFill>
                  <a:srgbClr val="87888A"/>
                </a:solidFill>
              </a:rPr>
              <a:t>A</a:t>
            </a:r>
            <a:r>
              <a:rPr lang="cs-CZ" sz="2400" b="1" dirty="0">
                <a:solidFill>
                  <a:srgbClr val="87888A"/>
                </a:solidFill>
              </a:rPr>
              <a:t>. Dialyzační faktory</a:t>
            </a:r>
            <a:endParaRPr lang="cs-CZ" sz="2400" dirty="0">
              <a:solidFill>
                <a:srgbClr val="87888A"/>
              </a:solidFill>
            </a:endParaRPr>
          </a:p>
          <a:p>
            <a:pPr lvl="1"/>
            <a:endParaRPr lang="cs-CZ" sz="2400" b="1" dirty="0">
              <a:solidFill>
                <a:srgbClr val="87888A"/>
              </a:solidFill>
            </a:endParaRPr>
          </a:p>
          <a:p>
            <a:r>
              <a:rPr lang="cs-CZ" sz="2400" b="1" dirty="0">
                <a:solidFill>
                  <a:srgbClr val="87888A"/>
                </a:solidFill>
              </a:rPr>
              <a:t>B. Metabolické faktory</a:t>
            </a:r>
          </a:p>
          <a:p>
            <a:endParaRPr lang="cs-CZ" sz="2400" dirty="0">
              <a:solidFill>
                <a:srgbClr val="87888A"/>
              </a:solidFill>
            </a:endParaRPr>
          </a:p>
          <a:p>
            <a:r>
              <a:rPr lang="cs-CZ" sz="2400" b="1" dirty="0">
                <a:solidFill>
                  <a:srgbClr val="87888A"/>
                </a:solidFill>
              </a:rPr>
              <a:t>C. Gastrointestinální a </a:t>
            </a:r>
            <a:r>
              <a:rPr lang="cs-CZ" sz="2400" b="1" dirty="0" err="1">
                <a:solidFill>
                  <a:srgbClr val="87888A"/>
                </a:solidFill>
              </a:rPr>
              <a:t>dietologické</a:t>
            </a:r>
            <a:r>
              <a:rPr lang="cs-CZ" sz="2400" b="1" dirty="0">
                <a:solidFill>
                  <a:srgbClr val="87888A"/>
                </a:solidFill>
              </a:rPr>
              <a:t> faktory</a:t>
            </a:r>
            <a:endParaRPr lang="cs-CZ" sz="2400" dirty="0">
              <a:solidFill>
                <a:srgbClr val="87888A"/>
              </a:solidFill>
            </a:endParaRPr>
          </a:p>
          <a:p>
            <a:endParaRPr lang="cs-CZ" sz="2400" b="1" dirty="0">
              <a:solidFill>
                <a:srgbClr val="87888A"/>
              </a:solidFill>
            </a:endParaRPr>
          </a:p>
          <a:p>
            <a:r>
              <a:rPr lang="cs-CZ" sz="2400" b="1" dirty="0">
                <a:solidFill>
                  <a:srgbClr val="87888A"/>
                </a:solidFill>
              </a:rPr>
              <a:t>D. Psycho-sociální a ekonomické faktory, </a:t>
            </a:r>
          </a:p>
          <a:p>
            <a:r>
              <a:rPr lang="cs-CZ" sz="2400" b="1" dirty="0">
                <a:solidFill>
                  <a:srgbClr val="87888A"/>
                </a:solidFill>
              </a:rPr>
              <a:t>     přidružené choroby</a:t>
            </a:r>
            <a:endParaRPr lang="cs-CZ" sz="2400" dirty="0">
              <a:solidFill>
                <a:srgbClr val="87888A"/>
              </a:solidFill>
            </a:endParaRPr>
          </a:p>
          <a:p>
            <a:r>
              <a:rPr lang="cs-CZ" sz="2400" b="1" dirty="0" smtClean="0">
                <a:solidFill>
                  <a:srgbClr val="87888A"/>
                </a:solidFill>
              </a:rPr>
              <a:t> </a:t>
            </a:r>
            <a:endParaRPr lang="cs-CZ" sz="2400" dirty="0" smtClean="0">
              <a:solidFill>
                <a:srgbClr val="8788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D5B98AF5-FF52-493F-8A6D-63B50A8A82CF}" type="slidenum">
              <a:rPr lang="en-US" smtClean="0">
                <a:latin typeface="Arial" charset="0"/>
              </a:rPr>
              <a:pPr algn="l">
                <a:defRPr/>
              </a:pPr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vláknina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Doporučené množství vlákniny na den  je  cca 10 g na každých </a:t>
            </a:r>
            <a:r>
              <a:rPr lang="cs-CZ" sz="2400" smtClean="0">
                <a:solidFill>
                  <a:srgbClr val="87888A"/>
                </a:solidFill>
              </a:rPr>
              <a:t>přijatých 4.187 </a:t>
            </a:r>
            <a:r>
              <a:rPr lang="cs-CZ" sz="2400" dirty="0" err="1" smtClean="0">
                <a:solidFill>
                  <a:srgbClr val="87888A"/>
                </a:solidFill>
              </a:rPr>
              <a:t>kJ</a:t>
            </a:r>
            <a:r>
              <a:rPr lang="cs-CZ" sz="2400" dirty="0" smtClean="0">
                <a:solidFill>
                  <a:srgbClr val="87888A"/>
                </a:solidFill>
              </a:rPr>
              <a:t> (1.000 Kcal)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Potraviny, které jsou dobrým zdrojem vlákniny obsahují většinou velké procento draslíku a fosforu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Pro je nutné si uvědomit, zda je menší zlo nedostatečného množství vlákniny či vysoký příjem draslíku, respektive fosforu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</a:rPr>
              <a:t>Jablka obsahují malé množství draslíku a fosforu; mají výhodný obsah vlákniny. Proto je vhodné jejich zařazení do jídelního lístku </a:t>
            </a:r>
            <a:r>
              <a:rPr lang="cs-CZ" sz="2400" dirty="0" err="1" smtClean="0">
                <a:solidFill>
                  <a:srgbClr val="87888A"/>
                </a:solidFill>
              </a:rPr>
              <a:t>hemodialyzovaného</a:t>
            </a:r>
            <a:endParaRPr lang="cs-CZ" sz="2400" dirty="0" smtClean="0">
              <a:solidFill>
                <a:srgbClr val="87888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04552673-C60E-4F24-A7A8-B1543FD08907}" type="slidenum">
              <a:rPr lang="en-US" smtClean="0">
                <a:latin typeface="Arial" charset="0"/>
              </a:rPr>
              <a:pPr algn="l">
                <a:defRPr/>
              </a:pPr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sodík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Doporučené množství příjmu sodíku na den je pro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nemocného 60 – 80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(1380 – 1840 mg). Některé zdroje uvádějí, že by neměl přesáhnout 1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(23 mg) na kg tělesné hmotnosti a den, což představuje pro 70 kg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nemocného 70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(1610 mg)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 smtClean="0">
              <a:solidFill>
                <a:srgbClr val="87888A"/>
              </a:solidFill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Příjem sodíku je rozdílný u jednotlivých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hemodialyzovaných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nemocných a závisí především na diuréze, schopnosti ledvin vyloučit sodík a na  krevním tlaku nemocného. Optimální přívod je stanoven laboratorními parametry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B17D962-11B0-42D3-92BF-B4AFCD548DBD}" type="slidenum">
              <a:rPr lang="en-US" smtClean="0">
                <a:latin typeface="Arial" charset="0"/>
              </a:rPr>
              <a:pPr algn="l">
                <a:defRPr/>
              </a:pPr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SODÍK A SŮL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Kuchyňskou sůl a příjem potravin s vyšším obsahem sodíku je třeba výrazně omezovat u nemocných  s vysokým krevním tlakem, otoky a vysokými  hmotnostními přírůstky mezi dialýzami</a:t>
            </a:r>
          </a:p>
          <a:p>
            <a:pPr algn="just">
              <a:lnSpc>
                <a:spcPct val="90000"/>
              </a:lnSpc>
            </a:pPr>
            <a:endParaRPr lang="cs-CZ" sz="2400" dirty="0" smtClean="0">
              <a:solidFill>
                <a:srgbClr val="87888A"/>
              </a:solidFill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Ostatní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hemodialyzovaní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mohou mírně solit, není vhodné zařazovat slané druhy sýrů, dále, uzená masa a uzeniny, slané pečivo, slané nálevy a pod).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1 g soli (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NaCl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) obsahuje 387 mg sodíku (Na)</a:t>
            </a:r>
          </a:p>
          <a:p>
            <a:pPr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  1 mg Na = 0.0435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Na </a:t>
            </a:r>
          </a:p>
          <a:p>
            <a:pPr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  1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Na = 23 mg Na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 algn="just">
              <a:buFont typeface="Wingdings" pitchFamily="2" charset="2"/>
              <a:buChar char="§"/>
            </a:pPr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C6F1BC3E-DEE1-4789-B623-BBB01C22A4D4}" type="slidenum">
              <a:rPr lang="en-US" smtClean="0">
                <a:latin typeface="Arial" charset="0"/>
              </a:rPr>
              <a:pPr algn="l">
                <a:defRPr/>
              </a:pPr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draslík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Doporučené množství příjmu draslíku na den je pro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nemocného 40 – 60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(1565 – 2340 mg). Některé zdroje uvádějí, že by neměl přesáhnout 1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(39 mg) na kg  tělesné hmotnosti a den, což představuje pro 70 kg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hemodialyzovaného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nemocného 70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mmol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(2730 mg)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Dodržení doporučeného množství příjmu draslíku je zvláště důležité u nemocných s reziduální diurézou menší než 1000 ml, kteří nedovedou nadbytečný  draslík vyloučit v dostatečné míře ledvinami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Naprosto nezbytné  je omezení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  u anurických nemocných.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069FC973-3B2E-4AE4-900E-3DCB8BD81B1B}" type="slidenum">
              <a:rPr lang="en-US" smtClean="0">
                <a:latin typeface="Arial" charset="0"/>
              </a:rPr>
              <a:pPr algn="l">
                <a:defRPr/>
              </a:pPr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draslík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29600" cy="452596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Z hlediska vysokého příjmu draslíku je nebezpečné zejména ovoce  a zelenina ( draslík není doprovázen bílkovinou a proto zůstává  v krvi, kde jeho hladina prudce stoupá)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Velké množství draslíku obsahují i všechny druhy masa     </a:t>
            </a:r>
          </a:p>
          <a:p>
            <a:pPr algn="just">
              <a:buFontTx/>
              <a:buNone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    a luštěniny. Přívod draslíku je zde ale doprovázen příjmem bílkovin,  které podporují vstup draslíku do buněk a narůst jeho hladiny v krvi  není tak prudký. Luštěniny do jídelníčku většinou nezařazujeme i pro vysoký obsah fosforu v nich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Draslík je obsažen i v potravinách s převahou komplexních sacharidů (v pečivu, chlebu, těstovinách, rýži, mouce apod.)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Draslík, někdy ve vysokém procentu, je i v potravinách </a:t>
            </a:r>
            <a:r>
              <a:rPr lang="cs-CZ" sz="2200" dirty="0" err="1" smtClean="0">
                <a:solidFill>
                  <a:srgbClr val="87888A"/>
                </a:solidFill>
                <a:cs typeface="Arial" charset="0"/>
              </a:rPr>
              <a:t>nízkobílkovinných</a:t>
            </a:r>
            <a:r>
              <a:rPr lang="cs-CZ" sz="2200" dirty="0">
                <a:solidFill>
                  <a:srgbClr val="87888A"/>
                </a:solidFill>
                <a:cs typeface="Arial" charset="0"/>
              </a:rPr>
              <a:t> </a:t>
            </a:r>
            <a:r>
              <a:rPr lang="cs-CZ" sz="2200" dirty="0" smtClean="0">
                <a:solidFill>
                  <a:srgbClr val="87888A"/>
                </a:solidFill>
                <a:cs typeface="Arial" charset="0"/>
              </a:rPr>
              <a:t>(plněné oplatky, sušenky, perníčky).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F10411E-F21C-4DED-8BA7-D0B7A06AAAFD}" type="slidenum">
              <a:rPr lang="en-US" smtClean="0">
                <a:latin typeface="Arial" charset="0"/>
              </a:rPr>
              <a:pPr algn="l">
                <a:defRPr/>
              </a:pPr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tekutiny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Příjem tekutin je rozdílný u jednotlivých nemocných a závisí především na diuréze, schopnosti vylučování ledvin a na  krevním tlaku nemocného. Optimální příjem je určován dle zbytkové diurézy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Příjem tekutin/den  = zbytková diuréza + 500 ( - 800)  ml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Je třeba  si uvědomit, že i "suchá" strava obsahuje 500 - 750 ml tekutin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Polévky, pokrmy  a potraviny s vyšším obsahem vody je nutné připočítat do příjmu tekutin</a:t>
            </a:r>
          </a:p>
          <a:p>
            <a:pPr algn="just"/>
            <a:endParaRPr lang="cs-CZ" sz="2400" dirty="0" smtClean="0">
              <a:solidFill>
                <a:srgbClr val="87888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957313C-33E4-4827-AF80-7B143C5505B4}" type="slidenum">
              <a:rPr lang="en-US" smtClean="0">
                <a:latin typeface="Arial" charset="0"/>
              </a:rPr>
              <a:pPr algn="l">
                <a:defRPr/>
              </a:pPr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8229600" cy="575791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vápník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>
                <a:cs typeface="Arial" charset="0"/>
              </a:rPr>
              <a:t>Doporučovaný příjem pro nemocného při hemodialýze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200" dirty="0" smtClean="0">
                <a:cs typeface="Arial" charset="0"/>
              </a:rPr>
              <a:t>     s tělesnou hmotností 70 kg je  500 – 1000 mg, dle kalcémií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>
                <a:cs typeface="Arial" charset="0"/>
              </a:rPr>
              <a:t>Vzhledem k tomu, že je v potravinách přibližný poměr vápníku k fosforu 1:1,5 je výběr potravin velice složitý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>
                <a:cs typeface="Arial" charset="0"/>
              </a:rPr>
              <a:t>Většinou je  vápník doplňován medikamentózně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>
                <a:cs typeface="Arial" charset="0"/>
              </a:rPr>
              <a:t>Při výběru mléčných výrobků zohledňujeme kromě obsahu bílkovin i poměr vápník/fosfor a poměr sodík/bílkovina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>
                <a:cs typeface="Arial" charset="0"/>
              </a:rPr>
              <a:t>Velké procento vápníku je obsaženo v sýrech Ementálského typu). Tyto sýry většinou obsahují i menší procento soli respektive sodíku (do 800 mg soli respektive do 310 mg sodíku na 100 g sýra) než v ostatních polotvrdých sýrech. Je v nich i velmi výhodný poměr vápníku k fosforu.</a:t>
            </a:r>
          </a:p>
          <a:p>
            <a:pPr algn="just">
              <a:lnSpc>
                <a:spcPct val="90000"/>
              </a:lnSpc>
            </a:pPr>
            <a:endParaRPr lang="cs-CZ" sz="2400" dirty="0" smtClean="0"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 smtClean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A7370BE-EBBD-47B5-BF12-109BEBF7294A}" type="slidenum">
              <a:rPr lang="en-US" smtClean="0">
                <a:latin typeface="Arial" charset="0"/>
              </a:rPr>
              <a:pPr algn="l">
                <a:defRPr/>
              </a:pPr>
              <a:t>27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fosfor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Doporučovaný příjem pro nemocného při hemodialýze s tělesnou hmotností 70 kg je  do 1000 (800) mg, některé zdroje uvádějí do 10 mg/kg TH/den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Prakticky ve všech potravinách je fosfor obsažen, výběr správných potravin, který se řídí hlavně poměrem bílkovina/fosfor (u potravin s převahou kvalitních bílkovin) a množství energie/fosfor (u potravin s převahou sacharidů)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Potraviny s koncentrovaným množstvím rostlinných tuků  a potraviny s koncentrovaným množstvím sacharidů (cukr řepný, ovocný, hroznový apod.) převážně fosfor neobsahují</a:t>
            </a:r>
            <a:endParaRPr lang="cs-CZ" sz="2400" dirty="0" smtClean="0">
              <a:solidFill>
                <a:srgbClr val="8788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3910AB2-AF34-49A0-8810-13CC8A83FFE3}" type="slidenum">
              <a:rPr lang="en-US" smtClean="0">
                <a:latin typeface="Arial" charset="0"/>
              </a:rPr>
              <a:pPr algn="l">
                <a:defRPr/>
              </a:pPr>
              <a:t>28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Upozornění I.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Následující potraviny s vysokým obsahem fosforu mohou být vyloučeny z diety aniž by utrpěla její kvalita:          většina sýrů, hlavně  s vysokým obsahem tuků a mléčné sušiny, dále kakao, čokoláda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Následující potraviny je třeba při potřebě snížit přívod fosforu omezit na minimum: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	Mléko a mléčné krémy, jogurty, máslo, žloutky (ne více než 5  žloutků za týden).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  Je možno použít ryby a rybí produkty jako náhradu masa, je však třeba vynechat některé úpravy ryb s  kostmi (konzumované celé) a odstranit  kosti z konzervovaných ryb.</a:t>
            </a:r>
            <a:r>
              <a:rPr lang="cs-CZ" sz="2400" dirty="0" smtClean="0">
                <a:solidFill>
                  <a:srgbClr val="87888A"/>
                </a:solidFill>
              </a:rPr>
              <a:t> </a:t>
            </a:r>
            <a:endParaRPr lang="cs-CZ" sz="2400" dirty="0" smtClean="0">
              <a:solidFill>
                <a:srgbClr val="87888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Upozornění II.</a:t>
            </a:r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Hrubá vláknina - často doporučována jako součást zdravé výživy  k prevenci civilizačních chorob. Potraviny s vysokým obsahem hrubé vlákniny však obsahují velké množství fosforu a draslíku  (např. ovesné vločky, cereální granulované výrobky, otruby, celozrnné pečivo, hrášek, fazole, ořechy).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Velké množství fosforu obsahuje též droždí a prášek do pečiva. Na trhu (DM drogerie) lze koupit sušené droždí bez fosfátů, stejně jako kypřicí prášek do pečiva bez fosfátů</a:t>
            </a:r>
            <a:endParaRPr lang="cs-CZ" sz="2400" dirty="0" smtClean="0">
              <a:solidFill>
                <a:srgbClr val="87888A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Velké množství fosforu a draslíku obsahují též zeleninové extrakty, které většinou obsahují i vysoké procento soli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55600"/>
            <a:ext cx="7994650" cy="393700"/>
          </a:xfrm>
        </p:spPr>
        <p:txBody>
          <a:bodyPr/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DIALYZAČNÍ FAKTORY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1. </a:t>
            </a:r>
            <a:r>
              <a:rPr lang="cs-CZ" sz="2400" dirty="0" err="1" smtClean="0">
                <a:solidFill>
                  <a:srgbClr val="87888A"/>
                </a:solidFill>
              </a:rPr>
              <a:t>Kt</a:t>
            </a:r>
            <a:r>
              <a:rPr lang="cs-CZ" sz="2400" dirty="0" smtClean="0">
                <a:solidFill>
                  <a:srgbClr val="87888A"/>
                </a:solidFill>
              </a:rPr>
              <a:t>/V (urea) menší než 0,9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2. Biokompatibilita membrány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3. Ztráty aminokyselin a peptidů do dialyzátu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4. Dialyzát s acetátem a vyšší koncentrací Ca</a:t>
            </a:r>
            <a:endParaRPr lang="cs-CZ" sz="2400" b="1" dirty="0" smtClean="0">
              <a:solidFill>
                <a:srgbClr val="87888A"/>
              </a:solidFill>
            </a:endParaRPr>
          </a:p>
          <a:p>
            <a:pPr>
              <a:lnSpc>
                <a:spcPct val="20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769144"/>
          </a:xfrm>
        </p:spPr>
        <p:txBody>
          <a:bodyPr/>
          <a:lstStyle/>
          <a:p>
            <a:pPr algn="ctr"/>
            <a:r>
              <a:rPr lang="cs-CZ" sz="4400" dirty="0"/>
              <a:t>FOSFÁTOVÁ </a:t>
            </a:r>
            <a:r>
              <a:rPr lang="cs-CZ" sz="4400" dirty="0" smtClean="0"/>
              <a:t>JEDNOTKA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    0  -    </a:t>
            </a:r>
            <a:r>
              <a:rPr lang="cs-CZ" sz="2800" dirty="0" smtClean="0"/>
              <a:t>100 </a:t>
            </a:r>
            <a:r>
              <a:rPr lang="cs-CZ" sz="2800" dirty="0" smtClean="0"/>
              <a:t>mg P  nepočítáno jako FJ</a:t>
            </a:r>
            <a:endParaRPr lang="cs-CZ" sz="2800" dirty="0"/>
          </a:p>
          <a:p>
            <a:pPr marL="0" indent="0"/>
            <a:r>
              <a:rPr lang="cs-CZ" sz="2800" dirty="0" smtClean="0"/>
              <a:t>101  -   200 mg P   1 FJ</a:t>
            </a:r>
          </a:p>
          <a:p>
            <a:pPr marL="0" indent="0"/>
            <a:r>
              <a:rPr lang="cs-CZ" sz="2800" dirty="0" smtClean="0"/>
              <a:t>201   -  300 mg P    2 FJ atd.</a:t>
            </a:r>
          </a:p>
          <a:p>
            <a:pPr marL="0" indent="0"/>
            <a:r>
              <a:rPr lang="cs-CZ" sz="2800" dirty="0" smtClean="0"/>
              <a:t>Při zařazení tří pokrmů s obsahem P do 50 mg nutné počítat jako 1 FJ !!!</a:t>
            </a:r>
          </a:p>
          <a:p>
            <a:pPr marL="0" indent="0"/>
            <a:r>
              <a:rPr lang="cs-CZ" sz="2800" dirty="0" smtClean="0"/>
              <a:t>Bez fosfátových jednotek příjem:</a:t>
            </a:r>
          </a:p>
          <a:p>
            <a:pPr marL="0" indent="0"/>
            <a:r>
              <a:rPr lang="cs-CZ" sz="2800" dirty="0" smtClean="0"/>
              <a:t>Cukru</a:t>
            </a:r>
          </a:p>
          <a:p>
            <a:pPr marL="0" indent="0"/>
            <a:r>
              <a:rPr lang="cs-CZ" sz="2800" dirty="0" smtClean="0"/>
              <a:t>Volných tuků</a:t>
            </a:r>
          </a:p>
          <a:p>
            <a:pPr marL="0" indent="0"/>
            <a:r>
              <a:rPr lang="cs-CZ" sz="2800" dirty="0" smtClean="0"/>
              <a:t>Vody</a:t>
            </a:r>
          </a:p>
          <a:p>
            <a:pPr marL="0" indent="0"/>
            <a:endParaRPr lang="cs-CZ" dirty="0"/>
          </a:p>
          <a:p>
            <a:pPr marL="0" indent="0"/>
            <a:endParaRPr lang="cs-CZ" dirty="0" smtClean="0"/>
          </a:p>
          <a:p>
            <a:pPr marL="0" indent="0"/>
            <a:endParaRPr lang="cs-CZ" dirty="0" smtClean="0"/>
          </a:p>
          <a:p>
            <a:pPr marL="0" indent="0"/>
            <a:endParaRPr lang="cs-CZ" dirty="0"/>
          </a:p>
          <a:p>
            <a:pPr marL="0" indent="0"/>
            <a:endParaRPr lang="cs-CZ" dirty="0" smtClean="0"/>
          </a:p>
          <a:p>
            <a:pPr>
              <a:buAutoNum type="arabicPlain" startAt="100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EAF3BF-9729-4299-9841-DB9C422C97BD}" type="datetime1">
              <a:rPr lang="en-US" smtClean="0"/>
              <a:t>12/15/2016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5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8D29A3B1-C9C8-43AE-B6CE-6EB8D72FBC6C}" type="slidenum">
              <a:rPr lang="en-US" smtClean="0">
                <a:latin typeface="Arial" charset="0"/>
              </a:rPr>
              <a:pPr algn="l">
                <a:defRPr/>
              </a:pPr>
              <a:t>31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VITAMÍNY</a:t>
            </a:r>
            <a:endParaRPr lang="cs-CZ" sz="3600" b="1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Běžná dieta pro nemocné při hemodialýze obsahuje dostatečné množství vitamínů  kromě vitamínu B6 (pyridoxin) a kyseliny listové (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acidum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87888A"/>
                </a:solidFill>
                <a:cs typeface="Arial" charset="0"/>
              </a:rPr>
              <a:t>folicum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),  které je třeba doplňovat</a:t>
            </a:r>
          </a:p>
          <a:p>
            <a:pPr algn="just">
              <a:lnSpc>
                <a:spcPct val="90000"/>
              </a:lnSpc>
            </a:pPr>
            <a:endParaRPr lang="cs-CZ" sz="2400" dirty="0" smtClean="0">
              <a:solidFill>
                <a:srgbClr val="87888A"/>
              </a:solidFill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Někdy je třeba, zejména u nemocných,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    kteří kvůli draslíku nemohou přijímat větší množství ovoce  a zeleniny, doplňovat též vitamin C.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 smtClean="0">
              <a:solidFill>
                <a:srgbClr val="87888A"/>
              </a:solidFill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Nadměrné množství vitamínu C může být též škodlivé – podporuje vznik oxalátových kamenů.</a:t>
            </a:r>
            <a:endParaRPr lang="cs-CZ" sz="2400" dirty="0" smtClean="0">
              <a:solidFill>
                <a:srgbClr val="8788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6182BF60-8EF3-40AC-B2F3-4A3242EBCF47}" type="slidenum">
              <a:rPr lang="en-US" smtClean="0">
                <a:latin typeface="Arial" charset="0"/>
              </a:rPr>
              <a:pPr algn="l">
                <a:defRPr/>
              </a:pPr>
              <a:t>32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Nutriční režim při hemodialýze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Dodržovat všechna dietní opatření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není jednoduché. Mnohá opatření  jako omezení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tekutin či soli vyžadují každodenně projev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silné vůle.</a:t>
            </a:r>
          </a:p>
          <a:p>
            <a:pPr algn="just">
              <a:lnSpc>
                <a:spcPct val="90000"/>
              </a:lnSpc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Mnohá doporučení si zdánlivě protiřečí.</a:t>
            </a:r>
          </a:p>
          <a:p>
            <a:pPr algn="just">
              <a:lnSpc>
                <a:spcPct val="90000"/>
              </a:lnSpc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Je však třeba hledat pověstnou zlatou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střední cestu, nedělat z diety  "vědu„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ani ji nebagatelizovat, aby nemocní jedli vše co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mohou a co jim chutná, ale s mírou, ubrat tam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87888A"/>
                </a:solidFill>
                <a:cs typeface="Arial" charset="0"/>
              </a:rPr>
              <a:t>kde je nutno a dopřát si tam, kde je  to možné. </a:t>
            </a: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	</a:t>
            </a:r>
            <a:endParaRPr lang="cs-CZ" sz="2400" dirty="0" smtClean="0">
              <a:solidFill>
                <a:srgbClr val="8788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METABOLICKÉ FAKTORY</a:t>
            </a:r>
            <a:endParaRPr lang="cs-CZ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1. Acidóza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2. </a:t>
            </a:r>
            <a:r>
              <a:rPr lang="cs-CZ" sz="2400" dirty="0" err="1" smtClean="0">
                <a:solidFill>
                  <a:srgbClr val="87888A"/>
                </a:solidFill>
              </a:rPr>
              <a:t>Hyperparathyreóza</a:t>
            </a:r>
            <a:endParaRPr lang="cs-CZ" sz="2400" dirty="0" smtClean="0">
              <a:solidFill>
                <a:srgbClr val="87888A"/>
              </a:solidFill>
            </a:endParaRP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3. Nízký hematokrit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4. Nízký IGF-l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5. </a:t>
            </a:r>
            <a:r>
              <a:rPr lang="cs-CZ" sz="2400" dirty="0" err="1" smtClean="0">
                <a:solidFill>
                  <a:srgbClr val="87888A"/>
                </a:solidFill>
              </a:rPr>
              <a:t>Inzulinorezistence</a:t>
            </a:r>
            <a:r>
              <a:rPr lang="cs-CZ" sz="2400" dirty="0" smtClean="0">
                <a:solidFill>
                  <a:srgbClr val="87888A"/>
                </a:solidFill>
              </a:rPr>
              <a:t>, zvýšená glukoneogeneze a zvýšená </a:t>
            </a:r>
            <a:r>
              <a:rPr lang="cs-CZ" sz="2400" dirty="0" err="1" smtClean="0">
                <a:solidFill>
                  <a:srgbClr val="87888A"/>
                </a:solidFill>
              </a:rPr>
              <a:t>glykogenolýza</a:t>
            </a:r>
            <a:endParaRPr lang="cs-CZ" sz="2400" b="1" dirty="0" smtClean="0">
              <a:solidFill>
                <a:srgbClr val="8788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GASTROINTESTINÁLNÍ                            A DIETOLOGICKÉ FAKTORY</a:t>
            </a:r>
            <a:endParaRPr lang="cs-CZ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b="1" dirty="0" smtClean="0"/>
              <a:t>	</a:t>
            </a:r>
            <a:endParaRPr lang="cs-CZ" sz="2400" dirty="0" smtClean="0">
              <a:solidFill>
                <a:srgbClr val="87888A"/>
              </a:solidFill>
            </a:endParaRPr>
          </a:p>
          <a:p>
            <a:pPr marL="1588" lvl="1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1. Porucha motility (</a:t>
            </a:r>
            <a:r>
              <a:rPr lang="cs-CZ" sz="2400" dirty="0" err="1" smtClean="0">
                <a:solidFill>
                  <a:srgbClr val="87888A"/>
                </a:solidFill>
              </a:rPr>
              <a:t>gastroparéza</a:t>
            </a:r>
            <a:r>
              <a:rPr lang="cs-CZ" sz="2400" dirty="0" smtClean="0">
                <a:solidFill>
                  <a:srgbClr val="87888A"/>
                </a:solidFill>
              </a:rPr>
              <a:t>, </a:t>
            </a:r>
            <a:r>
              <a:rPr lang="cs-CZ" sz="2400" dirty="0" err="1" smtClean="0">
                <a:solidFill>
                  <a:srgbClr val="87888A"/>
                </a:solidFill>
              </a:rPr>
              <a:t>gastrektazie</a:t>
            </a:r>
            <a:r>
              <a:rPr lang="cs-CZ" sz="2400" dirty="0" smtClean="0">
                <a:solidFill>
                  <a:srgbClr val="87888A"/>
                </a:solidFill>
              </a:rPr>
              <a:t>)</a:t>
            </a:r>
          </a:p>
          <a:p>
            <a:pPr marL="1588" lvl="1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2. Malabsorpce</a:t>
            </a:r>
          </a:p>
          <a:p>
            <a:pPr marL="1588" lvl="1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3. </a:t>
            </a:r>
            <a:r>
              <a:rPr lang="cs-CZ" sz="2400" dirty="0" err="1" smtClean="0">
                <a:solidFill>
                  <a:srgbClr val="87888A"/>
                </a:solidFill>
              </a:rPr>
              <a:t>Esofagitida</a:t>
            </a:r>
            <a:r>
              <a:rPr lang="cs-CZ" sz="2400" dirty="0" smtClean="0">
                <a:solidFill>
                  <a:srgbClr val="87888A"/>
                </a:solidFill>
              </a:rPr>
              <a:t>, gastritida, enteritida, kolitida</a:t>
            </a:r>
          </a:p>
          <a:p>
            <a:pPr marL="1588" lvl="1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4. Chronická obstipace</a:t>
            </a:r>
          </a:p>
          <a:p>
            <a:pPr marL="1588" lvl="1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5. Anorexie</a:t>
            </a:r>
          </a:p>
          <a:p>
            <a:pPr marL="1588" lvl="1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6. </a:t>
            </a:r>
            <a:r>
              <a:rPr lang="cs-CZ" sz="2400" dirty="0" err="1" smtClean="0">
                <a:solidFill>
                  <a:srgbClr val="87888A"/>
                </a:solidFill>
              </a:rPr>
              <a:t>Nízkobílkovinná</a:t>
            </a:r>
            <a:r>
              <a:rPr lang="cs-CZ" sz="2400" dirty="0" smtClean="0">
                <a:solidFill>
                  <a:srgbClr val="87888A"/>
                </a:solidFill>
              </a:rPr>
              <a:t>, nízkoenergetická dieta</a:t>
            </a:r>
            <a:endParaRPr lang="cs-CZ" sz="2400" b="1" dirty="0" smtClean="0">
              <a:solidFill>
                <a:srgbClr val="8788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PSYCHO-SOCIÁLNÍ A EKONOMICKÉ FAKTORY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PŘIDRUŽENÉ CHOROBY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sz="2400" b="1" dirty="0" smtClean="0"/>
              <a:t>	</a:t>
            </a:r>
            <a:endParaRPr lang="cs-CZ" sz="2400" dirty="0" smtClean="0"/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1. Deprese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2. Nízký sociálně-ekonomický status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3. Mnohočetná medikace, sedativa</a:t>
            </a:r>
          </a:p>
          <a:p>
            <a:pPr marL="1588" lvl="1" indent="0">
              <a:lnSpc>
                <a:spcPct val="200000"/>
              </a:lnSpc>
              <a:buNone/>
            </a:pPr>
            <a:r>
              <a:rPr lang="cs-CZ" sz="2400" dirty="0" smtClean="0">
                <a:solidFill>
                  <a:srgbClr val="87888A"/>
                </a:solidFill>
              </a:rPr>
              <a:t>4. Přidružené choroby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POŽADAVKY NUTRIČNÍHO REŽIMU</a:t>
            </a:r>
            <a:b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PŘI HEMODIALÝZE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sz="2400" b="1" dirty="0" smtClean="0">
                <a:solidFill>
                  <a:srgbClr val="87888A"/>
                </a:solidFill>
                <a:cs typeface="Arial" charset="0"/>
              </a:rPr>
              <a:t>Musí splňovat dva hlavní  požadavky: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Zajistit dostatečné množství energie a látek potřebných pro organismus, tzn. hlavně "nepostradatelné" aminokyseliny (jsou  třeba pro tvorbu bílkovin), vápník, vitamíny, železo apod.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 smtClean="0">
              <a:solidFill>
                <a:srgbClr val="87888A"/>
              </a:solidFill>
              <a:cs typeface="Arial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Omezit některé látky, které při hromadění v organismu působí  škodlivě (nadbytek bílkovin ze kterých vzniká močovina, nadbytek  fosforu, který urychluje poškození kostí, nadbytek draslíku, který při vysoké hladině v krvi může způsobit poruchy srdečního rytmu a pod).</a:t>
            </a:r>
          </a:p>
          <a:p>
            <a:pPr eaLnBrk="1" hangingPunct="1">
              <a:buFont typeface="Wingdings" pitchFamily="2" charset="2"/>
              <a:buChar char="§"/>
            </a:pPr>
            <a:endParaRPr lang="cs-CZ" sz="2400" dirty="0" smtClean="0"/>
          </a:p>
          <a:p>
            <a:pPr eaLnBrk="1" hangingPunct="1">
              <a:buFont typeface="Wingdings" pitchFamily="2" charset="2"/>
              <a:buChar char="§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Nutriční režim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Důležité je, aby přísun všech důležitých látek  byl</a:t>
            </a:r>
          </a:p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vyvážen tak,  aby zajišťoval všechny potřeby organismu, </a:t>
            </a:r>
          </a:p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např. nízký přívod  bílkovin vede ke snížení </a:t>
            </a:r>
          </a:p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obranyschopnosti organismu a častým komplikacím, </a:t>
            </a:r>
          </a:p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naopak vyšší než doporučený přívod vede k "otrávení"  </a:t>
            </a:r>
          </a:p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organismu zplodinami metabolismu vzniká tím nebezpečí </a:t>
            </a:r>
          </a:p>
          <a:p>
            <a:pPr marL="457200" indent="-457200" algn="just">
              <a:buFontTx/>
              <a:buNone/>
            </a:pPr>
            <a:r>
              <a:rPr lang="cs-CZ" sz="2400" dirty="0" smtClean="0">
                <a:solidFill>
                  <a:srgbClr val="87888A"/>
                </a:solidFill>
                <a:cs typeface="Arial" charset="0"/>
              </a:rPr>
              <a:t>komplikací</a:t>
            </a:r>
          </a:p>
          <a:p>
            <a:pPr marL="457200" indent="-457200" algn="just">
              <a:buFontTx/>
              <a:buNone/>
            </a:pPr>
            <a:endParaRPr lang="cs-CZ" sz="2400" dirty="0" smtClean="0">
              <a:solidFill>
                <a:srgbClr val="87888A"/>
              </a:solidFill>
              <a:cs typeface="Arial" charset="0"/>
            </a:endParaRPr>
          </a:p>
          <a:p>
            <a:pPr marL="457200" indent="-457200" algn="ctr">
              <a:buFontTx/>
              <a:buNone/>
            </a:pPr>
            <a:r>
              <a:rPr lang="cs-CZ" sz="2400" b="1" dirty="0" smtClean="0">
                <a:solidFill>
                  <a:srgbClr val="87888A"/>
                </a:solidFill>
                <a:cs typeface="Arial" charset="0"/>
              </a:rPr>
              <a:t>Tato potřeba je u jednotlivých nemocných různá a je ji třeba individuálně upravit.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NUTRIČNÍ DOPORUČENÍ/ 70 kg TH/DEN</a:t>
            </a:r>
            <a:endParaRPr lang="cs-CZ" sz="280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/>
            <a:r>
              <a:rPr lang="cs-CZ" sz="2400" smtClean="0">
                <a:cs typeface="Arial" charset="0"/>
              </a:rPr>
              <a:t>     </a:t>
            </a:r>
            <a:endParaRPr lang="cs-CZ" sz="2400" b="1" smtClean="0">
              <a:cs typeface="Arial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08808"/>
              </p:ext>
            </p:extLst>
          </p:nvPr>
        </p:nvGraphicFramePr>
        <p:xfrm>
          <a:off x="683568" y="1124744"/>
          <a:ext cx="7772400" cy="4093567"/>
        </p:xfrm>
        <a:graphic>
          <a:graphicData uri="http://schemas.openxmlformats.org/drawingml/2006/table">
            <a:tbl>
              <a:tblPr/>
              <a:tblGrid>
                <a:gridCol w="1649413"/>
                <a:gridCol w="2236787"/>
                <a:gridCol w="1943100"/>
                <a:gridCol w="1943100"/>
              </a:tblGrid>
              <a:tr h="4359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B         (g)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14%        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E       (kJ)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10 500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T        (g)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80 - 95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30 – 36%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S         (g)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350 – 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50 – 56%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P      (mg)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do 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(do 27 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mmol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Ca    (mg)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  500   -  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dle kalcémií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Na    (mg)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1380   -  1840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(60–80mmol)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K     (mg)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1565   -  2340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(40–60mmol)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Tekutiny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7888A"/>
                          </a:solidFill>
                          <a:effectLst/>
                          <a:latin typeface="Arial" charset="0"/>
                        </a:rPr>
                        <a:t>500 (700) ml + diuréza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7888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FULLNAME" val="J:\\CC-XX\\CORPORATE-BRANDING\\ComCom\\Powerpoint\\Assistent\\PPT Assistent 1.4\\Presentation Assistant\\custom\\clipart\\Products and Applications\\BBAvitum_Dialysis_Process_06.jpg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153</TotalTime>
  <Words>2411</Words>
  <Application>Microsoft Office PowerPoint</Application>
  <PresentationFormat>Předvádění na obrazovce (4:3)</PresentationFormat>
  <Paragraphs>233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PowerPoint_AAK2010_CZ</vt:lpstr>
      <vt:lpstr>Nutriční režim  u nemocných při hemodialýze</vt:lpstr>
      <vt:lpstr>FAKTORY OVLIVŇUJÍCÍ NUTRIČNÍ STAV HEMODIALYZOVANÉHO NEMOCNÉHO</vt:lpstr>
      <vt:lpstr>DIALYZAČNÍ FAKTORY</vt:lpstr>
      <vt:lpstr>METABOLICKÉ FAKTORY</vt:lpstr>
      <vt:lpstr>GASTROINTESTINÁLNÍ                            A DIETOLOGICKÉ FAKTORY</vt:lpstr>
      <vt:lpstr>PSYCHO-SOCIÁLNÍ A EKONOMICKÉ FAKTORY  A PŘIDRUŽENÉ CHOROBY</vt:lpstr>
      <vt:lpstr>POŽADAVKY NUTRIČNÍHO REŽIMU  PŘI HEMODIALÝZE</vt:lpstr>
      <vt:lpstr> Nutriční režim</vt:lpstr>
      <vt:lpstr>NUTRIČNÍ DOPORUČENÍ/ 70 kg TH/DEN</vt:lpstr>
      <vt:lpstr>energie</vt:lpstr>
      <vt:lpstr>bílkoviny</vt:lpstr>
      <vt:lpstr>Zdroje bílkovin</vt:lpstr>
      <vt:lpstr>UPOZORNĚNÍ NA ZDROJE BÍLKOVIN</vt:lpstr>
      <vt:lpstr>Nevhodné zdroje kvalitních bílkovin</vt:lpstr>
      <vt:lpstr>UPOZORNĚNÍ</vt:lpstr>
      <vt:lpstr>tuky</vt:lpstr>
      <vt:lpstr>cholesterOL</vt:lpstr>
      <vt:lpstr>SACHARIDY</vt:lpstr>
      <vt:lpstr>sacharidy</vt:lpstr>
      <vt:lpstr>vláknina</vt:lpstr>
      <vt:lpstr>sodík</vt:lpstr>
      <vt:lpstr>SODÍK A SŮL</vt:lpstr>
      <vt:lpstr>draslík</vt:lpstr>
      <vt:lpstr>draslík</vt:lpstr>
      <vt:lpstr>tekutiny</vt:lpstr>
      <vt:lpstr>vápník</vt:lpstr>
      <vt:lpstr>fosfor</vt:lpstr>
      <vt:lpstr>Upozornění I.</vt:lpstr>
      <vt:lpstr>Upozornění II.</vt:lpstr>
      <vt:lpstr>FOSFÁTOVÁ JEDNOTKA</vt:lpstr>
      <vt:lpstr>VITAMÍNY</vt:lpstr>
      <vt:lpstr>Nutriční režim při hemodialýze</vt:lpstr>
    </vt:vector>
  </TitlesOfParts>
  <Company>B.Braun Melsungen AG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lektor</cp:lastModifiedBy>
  <cp:revision>16</cp:revision>
  <dcterms:created xsi:type="dcterms:W3CDTF">2013-03-05T10:15:18Z</dcterms:created>
  <dcterms:modified xsi:type="dcterms:W3CDTF">2016-12-15T15:26:39Z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