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4" r:id="rId3"/>
    <p:sldId id="285" r:id="rId4"/>
    <p:sldId id="286" r:id="rId5"/>
    <p:sldId id="287" r:id="rId6"/>
    <p:sldId id="298" r:id="rId7"/>
    <p:sldId id="289" r:id="rId8"/>
    <p:sldId id="291" r:id="rId9"/>
    <p:sldId id="293" r:id="rId10"/>
    <p:sldId id="299" r:id="rId11"/>
  </p:sldIdLst>
  <p:sldSz cx="9144000" cy="6858000" type="screen4x3"/>
  <p:notesSz cx="6858000" cy="9144000"/>
  <p:custDataLst>
    <p:tags r:id="rId14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88A"/>
    <a:srgbClr val="87888E"/>
    <a:srgbClr val="EBECEE"/>
    <a:srgbClr val="D9DADB"/>
    <a:srgbClr val="E9E9E9"/>
    <a:srgbClr val="EBEBEB"/>
    <a:srgbClr val="F0F0F0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3" autoAdjust="0"/>
    <p:restoredTop sz="94628" autoAdjust="0"/>
  </p:normalViewPr>
  <p:slideViewPr>
    <p:cSldViewPr>
      <p:cViewPr varScale="1">
        <p:scale>
          <a:sx n="44" d="100"/>
          <a:sy n="44" d="100"/>
        </p:scale>
        <p:origin x="175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684752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de-DE"/>
              <a:t>Hallo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E0B6CC-34E4-4FC5-B30E-DC4B5B5E3F9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40872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pic>
        <p:nvPicPr>
          <p:cNvPr id="6" name="Obrázek 11" descr="AAK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8138" y="4999038"/>
            <a:ext cx="155575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13" descr="mapa_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747713"/>
            <a:ext cx="4797425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912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/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912" cy="1656000"/>
          </a:xfrm>
        </p:spPr>
        <p:txBody>
          <a:bodyPr/>
          <a:lstStyle>
            <a:lvl1pPr marL="0" indent="0" algn="l">
              <a:defRPr sz="2400" baseline="0">
                <a:solidFill>
                  <a:srgbClr val="87888E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 flipH="1">
            <a:off x="9205913" y="6577013"/>
            <a:ext cx="46037" cy="46037"/>
          </a:xfrm>
          <a:prstGeom prst="rect">
            <a:avLst/>
          </a:prstGeo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0FA72D1-7CE8-49F5-8EEE-E6529CC9A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"/>
            </a:lvl1pPr>
          </a:lstStyle>
          <a:p>
            <a:pPr>
              <a:defRPr/>
            </a:pPr>
            <a:fld id="{824DA4EA-FDC5-4429-8341-FB4248D2DDC6}" type="datetimeFigureOut">
              <a:rPr lang="en-US"/>
              <a:pPr>
                <a:defRPr/>
              </a:pPr>
              <a:t>6/12/2016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000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>
                <a:solidFill>
                  <a:srgbClr val="87888A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000" cy="1656000"/>
          </a:xfrm>
        </p:spPr>
        <p:txBody>
          <a:bodyPr/>
          <a:lstStyle>
            <a:lvl1pPr marL="0" indent="0">
              <a:buClr>
                <a:srgbClr val="87888A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 flipH="1">
            <a:off x="18421350" y="5876925"/>
            <a:ext cx="46038" cy="44450"/>
          </a:xfr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396413" y="6597650"/>
            <a:ext cx="46037" cy="71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/>
              <a:t>Jméno autora, Aesculap Akademie</a:t>
            </a:r>
            <a:endParaRPr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51950" y="6667500"/>
            <a:ext cx="46038" cy="73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t>Page </a:t>
            </a:r>
            <a:fld id="{32C3C533-6B2A-48AE-85B9-7F35EB99B391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2487A-D7C1-45AF-91C7-BAB5F77D4584}" type="datetime1">
              <a:rPr lang="cs-CZ"/>
              <a:pPr>
                <a:defRPr/>
              </a:pPr>
              <a:t>12.6.2016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Dieta při diabetickém onemocnění ledvin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8282AEC-B799-4748-8AEF-9D3CEEA15B8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714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rgbClr val="E9E9E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768350"/>
            <a:ext cx="9144000" cy="6083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029" name="Titelplatzhalter 14"/>
          <p:cNvSpPr>
            <a:spLocks noGrp="1"/>
          </p:cNvSpPr>
          <p:nvPr>
            <p:ph type="title"/>
          </p:nvPr>
        </p:nvSpPr>
        <p:spPr bwMode="auto">
          <a:xfrm>
            <a:off x="825500" y="355600"/>
            <a:ext cx="79946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 flipH="1">
            <a:off x="9205913" y="6381750"/>
            <a:ext cx="46037" cy="4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pic>
        <p:nvPicPr>
          <p:cNvPr id="1032" name="Obrázek 9" descr="AAK_logo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4025" y="6021388"/>
            <a:ext cx="8064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70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20000"/>
        </a:spcBef>
        <a:spcAft>
          <a:spcPct val="0"/>
        </a:spcAft>
        <a:defRPr lang="de-DE" b="1">
          <a:solidFill>
            <a:schemeClr val="tx1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247650" indent="66675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3pPr>
      <a:lvl4pPr marL="465138" indent="-215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466725" indent="1362075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9239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13811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18383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22955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827088" y="3284984"/>
            <a:ext cx="7561336" cy="762000"/>
          </a:xfrm>
        </p:spPr>
        <p:txBody>
          <a:bodyPr/>
          <a:lstStyle/>
          <a:p>
            <a:pPr algn="ctr"/>
            <a:r>
              <a:rPr lang="cs-CZ" sz="3600" dirty="0" smtClean="0">
                <a:cs typeface="Arial" charset="0"/>
              </a:rPr>
              <a:t>DIETNÍ OPATŘENÍ</a:t>
            </a:r>
            <a:br>
              <a:rPr lang="cs-CZ" sz="3600" dirty="0" smtClean="0">
                <a:cs typeface="Arial" charset="0"/>
              </a:rPr>
            </a:br>
            <a:r>
              <a:rPr lang="cs-CZ" sz="3600" dirty="0" smtClean="0">
                <a:cs typeface="Arial" charset="0"/>
              </a:rPr>
              <a:t/>
            </a:r>
            <a:br>
              <a:rPr lang="cs-CZ" sz="3600" dirty="0" smtClean="0">
                <a:cs typeface="Arial" charset="0"/>
              </a:rPr>
            </a:br>
            <a:r>
              <a:rPr lang="cs-CZ" sz="3600" dirty="0" smtClean="0">
                <a:cs typeface="Arial" charset="0"/>
              </a:rPr>
              <a:t>  PŘI PERITONEÁLNÍ DIALÝZE</a:t>
            </a:r>
            <a:endParaRPr lang="cs-CZ" sz="3600" dirty="0" smtClean="0">
              <a:cs typeface="Arial" charset="0"/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1002946" y="4509120"/>
            <a:ext cx="5689600" cy="1655763"/>
          </a:xfrm>
        </p:spPr>
        <p:txBody>
          <a:bodyPr/>
          <a:lstStyle/>
          <a:p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44A851E5-F295-43B3-8752-24D54DF2974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5" name="Picture 4" descr="BBAvitum_Dialysis_Process_06"/>
          <p:cNvPicPr>
            <a:picLocks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4319464" y="764704"/>
            <a:ext cx="482453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VITAMÍNY</a:t>
            </a:r>
            <a:endParaRPr lang="cs-CZ" alt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66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z="2400" dirty="0" smtClean="0"/>
          </a:p>
          <a:p>
            <a:r>
              <a:rPr lang="cs-CZ" altLang="cs-CZ" sz="3200" dirty="0" smtClean="0"/>
              <a:t>Vitamíny je nutné  doplňujeme</a:t>
            </a:r>
          </a:p>
          <a:p>
            <a:r>
              <a:rPr lang="cs-CZ" altLang="cs-CZ" sz="3200" dirty="0" smtClean="0"/>
              <a:t>stejně </a:t>
            </a:r>
            <a:r>
              <a:rPr lang="cs-CZ" altLang="cs-CZ" sz="3200" dirty="0"/>
              <a:t>jako </a:t>
            </a:r>
            <a:r>
              <a:rPr lang="cs-CZ" altLang="cs-CZ" sz="3200" dirty="0" smtClean="0"/>
              <a:t>u </a:t>
            </a:r>
            <a:r>
              <a:rPr lang="cs-CZ" altLang="cs-CZ" sz="3200" dirty="0" err="1" smtClean="0"/>
              <a:t>hemodialyzovaných</a:t>
            </a:r>
            <a:endParaRPr lang="cs-CZ" altLang="cs-CZ" sz="3200" dirty="0" smtClean="0"/>
          </a:p>
          <a:p>
            <a:endParaRPr lang="cs-CZ" altLang="cs-CZ" sz="3200" dirty="0" smtClean="0"/>
          </a:p>
          <a:p>
            <a:r>
              <a:rPr lang="cs-CZ" altLang="cs-CZ" sz="3200" dirty="0" smtClean="0"/>
              <a:t>Vitamín: C</a:t>
            </a:r>
          </a:p>
          <a:p>
            <a:r>
              <a:rPr lang="cs-CZ" altLang="cs-CZ" sz="3200" dirty="0"/>
              <a:t> </a:t>
            </a:r>
            <a:r>
              <a:rPr lang="cs-CZ" altLang="cs-CZ" sz="3200" dirty="0" smtClean="0"/>
              <a:t>             B6- pyridoxin</a:t>
            </a:r>
          </a:p>
          <a:p>
            <a:r>
              <a:rPr lang="cs-CZ" altLang="cs-CZ" sz="3200" dirty="0"/>
              <a:t>	</a:t>
            </a:r>
            <a:r>
              <a:rPr lang="cs-CZ" altLang="cs-CZ" sz="3200" dirty="0" smtClean="0"/>
              <a:t>          </a:t>
            </a:r>
            <a:r>
              <a:rPr lang="cs-CZ" altLang="cs-CZ" sz="3200" dirty="0"/>
              <a:t> </a:t>
            </a:r>
            <a:r>
              <a:rPr lang="cs-CZ" altLang="cs-CZ" sz="3200" dirty="0" smtClean="0"/>
              <a:t>B9- kyselina listová</a:t>
            </a:r>
          </a:p>
          <a:p>
            <a:r>
              <a:rPr lang="cs-CZ" altLang="cs-CZ" sz="3200" dirty="0"/>
              <a:t> </a:t>
            </a:r>
            <a:r>
              <a:rPr lang="cs-CZ" altLang="cs-CZ" sz="3200" dirty="0" smtClean="0"/>
              <a:t>             D</a:t>
            </a:r>
            <a:endParaRPr lang="cs-CZ" altLang="cs-CZ" sz="32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3737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PERITONEÁLNÍ DIALÝZA</a:t>
            </a:r>
            <a:endParaRPr lang="cs-CZ" alt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2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marL="0" indent="0"/>
            <a:r>
              <a:rPr lang="cs-CZ" altLang="cs-CZ" sz="2400" dirty="0" smtClean="0">
                <a:solidFill>
                  <a:srgbClr val="87888A"/>
                </a:solidFill>
              </a:rPr>
              <a:t>Při peritoneální dialýze je využívána vlastnost </a:t>
            </a:r>
            <a:r>
              <a:rPr lang="cs-CZ" altLang="cs-CZ" sz="2400" dirty="0">
                <a:solidFill>
                  <a:srgbClr val="87888A"/>
                </a:solidFill>
              </a:rPr>
              <a:t>peritonea </a:t>
            </a:r>
          </a:p>
          <a:p>
            <a:pPr marL="0" indent="0"/>
            <a:endParaRPr lang="cs-CZ" altLang="cs-CZ" sz="2400" dirty="0">
              <a:solidFill>
                <a:srgbClr val="87888A"/>
              </a:solidFill>
            </a:endParaRPr>
          </a:p>
          <a:p>
            <a:pPr marL="0" indent="0"/>
            <a:r>
              <a:rPr lang="cs-CZ" altLang="cs-CZ" sz="2400" dirty="0" smtClean="0">
                <a:solidFill>
                  <a:srgbClr val="87888A"/>
                </a:solidFill>
              </a:rPr>
              <a:t>Plocha peritonea je až </a:t>
            </a:r>
            <a:r>
              <a:rPr lang="cs-CZ" altLang="cs-CZ" sz="2400" dirty="0">
                <a:solidFill>
                  <a:srgbClr val="87888A"/>
                </a:solidFill>
              </a:rPr>
              <a:t>2 m</a:t>
            </a:r>
            <a:r>
              <a:rPr lang="cs-CZ" altLang="cs-CZ" sz="2400" baseline="30000" dirty="0">
                <a:solidFill>
                  <a:srgbClr val="87888A"/>
                </a:solidFill>
              </a:rPr>
              <a:t>2</a:t>
            </a:r>
            <a:endParaRPr lang="cs-CZ" altLang="cs-CZ" sz="2400" dirty="0">
              <a:solidFill>
                <a:srgbClr val="87888A"/>
              </a:solidFill>
            </a:endParaRPr>
          </a:p>
          <a:p>
            <a:pPr marL="0" indent="0"/>
            <a:endParaRPr lang="cs-CZ" altLang="cs-CZ" sz="2400" dirty="0">
              <a:solidFill>
                <a:srgbClr val="87888A"/>
              </a:solidFill>
            </a:endParaRPr>
          </a:p>
          <a:p>
            <a:pPr marL="0" indent="0"/>
            <a:r>
              <a:rPr lang="cs-CZ" altLang="cs-CZ" sz="2400" dirty="0" smtClean="0">
                <a:solidFill>
                  <a:srgbClr val="87888A"/>
                </a:solidFill>
              </a:rPr>
              <a:t>Má schopnost </a:t>
            </a:r>
            <a:r>
              <a:rPr lang="cs-CZ" altLang="cs-CZ" sz="2400" dirty="0">
                <a:solidFill>
                  <a:srgbClr val="87888A"/>
                </a:solidFill>
              </a:rPr>
              <a:t>difúze: malé a střední molekuly - urea, </a:t>
            </a:r>
            <a:r>
              <a:rPr lang="cs-CZ" altLang="cs-CZ" sz="2400" dirty="0" smtClean="0">
                <a:solidFill>
                  <a:srgbClr val="87888A"/>
                </a:solidFill>
              </a:rPr>
              <a:t>    kreatinin</a:t>
            </a:r>
            <a:r>
              <a:rPr lang="cs-CZ" altLang="cs-CZ" sz="2400" dirty="0">
                <a:solidFill>
                  <a:srgbClr val="87888A"/>
                </a:solidFill>
              </a:rPr>
              <a:t>, kyselina  močová, ionty</a:t>
            </a:r>
          </a:p>
          <a:p>
            <a:pPr marL="0" indent="0"/>
            <a:endParaRPr lang="cs-CZ" altLang="cs-CZ" sz="2400" dirty="0">
              <a:solidFill>
                <a:srgbClr val="87888A"/>
              </a:solidFill>
            </a:endParaRPr>
          </a:p>
          <a:p>
            <a:pPr marL="0" indent="0"/>
            <a:r>
              <a:rPr lang="cs-CZ" altLang="cs-CZ" sz="2400" dirty="0" smtClean="0">
                <a:solidFill>
                  <a:srgbClr val="87888A"/>
                </a:solidFill>
              </a:rPr>
              <a:t>Má </a:t>
            </a:r>
            <a:r>
              <a:rPr lang="cs-CZ" altLang="cs-CZ" sz="2400" dirty="0" err="1" smtClean="0">
                <a:solidFill>
                  <a:srgbClr val="87888A"/>
                </a:solidFill>
              </a:rPr>
              <a:t>chopnost</a:t>
            </a:r>
            <a:r>
              <a:rPr lang="cs-CZ" altLang="cs-CZ" sz="2400" dirty="0" smtClean="0">
                <a:solidFill>
                  <a:srgbClr val="87888A"/>
                </a:solidFill>
              </a:rPr>
              <a:t> </a:t>
            </a:r>
            <a:r>
              <a:rPr lang="cs-CZ" altLang="cs-CZ" sz="2400" dirty="0">
                <a:solidFill>
                  <a:srgbClr val="87888A"/>
                </a:solidFill>
              </a:rPr>
              <a:t>ultrafiltrace: princip osmózy - voda</a:t>
            </a:r>
          </a:p>
          <a:p>
            <a:endParaRPr lang="cs-CZ" alt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marL="0" indent="0"/>
            <a:r>
              <a:rPr lang="cs-CZ" altLang="cs-CZ" dirty="0"/>
              <a:t> 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74994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altLang="cs-CZ" dirty="0"/>
          </a:p>
        </p:txBody>
      </p:sp>
      <p:sp>
        <p:nvSpPr>
          <p:cNvPr id="314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GLUKÓZA </a:t>
            </a:r>
            <a:endParaRPr lang="cs-CZ" alt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43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Je osmoticky </a:t>
            </a:r>
            <a:r>
              <a:rPr lang="cs-CZ" altLang="cs-CZ" sz="2800" dirty="0">
                <a:solidFill>
                  <a:srgbClr val="87888A"/>
                </a:solidFill>
              </a:rPr>
              <a:t>aktivní látka </a:t>
            </a:r>
            <a:r>
              <a:rPr lang="cs-CZ" altLang="cs-CZ" sz="2800" dirty="0" smtClean="0">
                <a:solidFill>
                  <a:srgbClr val="87888A"/>
                </a:solidFill>
              </a:rPr>
              <a:t>, která se většinou </a:t>
            </a: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přidává do dialyzačních roztoků</a:t>
            </a:r>
            <a:endParaRPr lang="cs-CZ" altLang="cs-CZ" sz="2800" dirty="0">
              <a:solidFill>
                <a:srgbClr val="87888A"/>
              </a:solidFill>
            </a:endParaRPr>
          </a:p>
          <a:p>
            <a:endParaRPr lang="cs-CZ" altLang="cs-CZ" sz="2800" dirty="0">
              <a:solidFill>
                <a:srgbClr val="87888A"/>
              </a:solidFill>
            </a:endParaRPr>
          </a:p>
          <a:p>
            <a:r>
              <a:rPr lang="cs-CZ" altLang="cs-CZ" sz="2800" dirty="0">
                <a:solidFill>
                  <a:srgbClr val="87888A"/>
                </a:solidFill>
              </a:rPr>
              <a:t>Krev </a:t>
            </a:r>
            <a:r>
              <a:rPr lang="cs-CZ" altLang="cs-CZ" sz="2800" dirty="0" smtClean="0">
                <a:solidFill>
                  <a:srgbClr val="87888A"/>
                </a:solidFill>
              </a:rPr>
              <a:t>vyšší </a:t>
            </a:r>
            <a:r>
              <a:rPr lang="cs-CZ" altLang="cs-CZ" sz="2800" dirty="0">
                <a:solidFill>
                  <a:srgbClr val="87888A"/>
                </a:solidFill>
              </a:rPr>
              <a:t>osmolalitu než peritoneální </a:t>
            </a:r>
            <a:r>
              <a:rPr lang="cs-CZ" altLang="cs-CZ" sz="2800" dirty="0" smtClean="0">
                <a:solidFill>
                  <a:srgbClr val="87888A"/>
                </a:solidFill>
              </a:rPr>
              <a:t>roztok</a:t>
            </a: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- </a:t>
            </a:r>
            <a:r>
              <a:rPr lang="cs-CZ" altLang="cs-CZ" sz="2800" dirty="0">
                <a:solidFill>
                  <a:srgbClr val="87888A"/>
                </a:solidFill>
              </a:rPr>
              <a:t>nasávání vody z </a:t>
            </a:r>
            <a:r>
              <a:rPr lang="cs-CZ" altLang="cs-CZ" sz="2800" dirty="0" smtClean="0">
                <a:solidFill>
                  <a:srgbClr val="87888A"/>
                </a:solidFill>
              </a:rPr>
              <a:t>krve do </a:t>
            </a:r>
            <a:r>
              <a:rPr lang="cs-CZ" altLang="cs-CZ" sz="2800" dirty="0">
                <a:solidFill>
                  <a:srgbClr val="87888A"/>
                </a:solidFill>
              </a:rPr>
              <a:t>dutiny břišní</a:t>
            </a:r>
          </a:p>
          <a:p>
            <a:endParaRPr lang="cs-CZ" altLang="cs-CZ" sz="2800" dirty="0">
              <a:solidFill>
                <a:srgbClr val="87888A"/>
              </a:solidFill>
            </a:endParaRPr>
          </a:p>
          <a:p>
            <a:r>
              <a:rPr lang="cs-CZ" altLang="cs-CZ" sz="2800" dirty="0">
                <a:solidFill>
                  <a:srgbClr val="87888A"/>
                </a:solidFill>
              </a:rPr>
              <a:t>Čím více je glukózy </a:t>
            </a:r>
            <a:r>
              <a:rPr lang="cs-CZ" altLang="cs-CZ" sz="2800" dirty="0" smtClean="0">
                <a:solidFill>
                  <a:srgbClr val="87888A"/>
                </a:solidFill>
              </a:rPr>
              <a:t>je  </a:t>
            </a:r>
            <a:r>
              <a:rPr lang="cs-CZ" altLang="cs-CZ" sz="2800" dirty="0">
                <a:solidFill>
                  <a:srgbClr val="87888A"/>
                </a:solidFill>
              </a:rPr>
              <a:t>peritoneálním roztoku, </a:t>
            </a:r>
            <a:endParaRPr lang="cs-CZ" altLang="cs-CZ" sz="2800" dirty="0" smtClean="0">
              <a:solidFill>
                <a:srgbClr val="87888A"/>
              </a:solidFill>
            </a:endParaRP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tím </a:t>
            </a:r>
            <a:r>
              <a:rPr lang="cs-CZ" altLang="cs-CZ" sz="2800" dirty="0">
                <a:solidFill>
                  <a:srgbClr val="87888A"/>
                </a:solidFill>
              </a:rPr>
              <a:t>více se </a:t>
            </a:r>
            <a:r>
              <a:rPr lang="cs-CZ" altLang="cs-CZ" sz="2800" dirty="0" smtClean="0">
                <a:solidFill>
                  <a:srgbClr val="87888A"/>
                </a:solidFill>
              </a:rPr>
              <a:t>organismus zbavuje </a:t>
            </a:r>
            <a:r>
              <a:rPr lang="cs-CZ" altLang="cs-CZ" sz="2800" dirty="0">
                <a:solidFill>
                  <a:srgbClr val="87888A"/>
                </a:solidFill>
              </a:rPr>
              <a:t>vody.</a:t>
            </a:r>
          </a:p>
          <a:p>
            <a:endParaRPr lang="cs-CZ" altLang="cs-CZ" sz="2000" dirty="0">
              <a:solidFill>
                <a:srgbClr val="87888A"/>
              </a:solidFill>
            </a:endParaRPr>
          </a:p>
          <a:p>
            <a:endParaRPr lang="cs-CZ" altLang="cs-CZ" sz="2000" dirty="0">
              <a:solidFill>
                <a:srgbClr val="8788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86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altLang="cs-CZ" dirty="0"/>
          </a:p>
        </p:txBody>
      </p:sp>
      <p:sp>
        <p:nvSpPr>
          <p:cNvPr id="316420" name="Rectangle 4"/>
          <p:cNvSpPr>
            <a:spLocks noGrp="1" noChangeArrowheads="1"/>
          </p:cNvSpPr>
          <p:nvPr>
            <p:ph type="title"/>
          </p:nvPr>
        </p:nvSpPr>
        <p:spPr>
          <a:xfrm>
            <a:off x="825500" y="355600"/>
            <a:ext cx="7994650" cy="697136"/>
          </a:xfrm>
        </p:spPr>
        <p:txBody>
          <a:bodyPr/>
          <a:lstStyle/>
          <a:p>
            <a:pPr algn="ctr"/>
            <a:r>
              <a:rPr lang="cs-CZ" alt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VĚTŠÍ POZORNOST</a:t>
            </a:r>
            <a:br>
              <a:rPr lang="cs-CZ" alt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NUTRIČNÍHO TERAPEUTA</a:t>
            </a:r>
            <a:endParaRPr lang="cs-CZ" alt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64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 smtClean="0">
                <a:solidFill>
                  <a:srgbClr val="87888A"/>
                </a:solidFill>
              </a:rPr>
              <a:t>Nebezpečí proteinové malnutrice</a:t>
            </a: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 - za den až 10 g  ztráta </a:t>
            </a:r>
            <a:r>
              <a:rPr lang="cs-CZ" altLang="cs-CZ" sz="2800" dirty="0">
                <a:solidFill>
                  <a:srgbClr val="87888A"/>
                </a:solidFill>
              </a:rPr>
              <a:t>albuminu </a:t>
            </a:r>
            <a:r>
              <a:rPr lang="cs-CZ" altLang="cs-CZ" sz="2800" dirty="0" smtClean="0">
                <a:solidFill>
                  <a:srgbClr val="87888A"/>
                </a:solidFill>
              </a:rPr>
              <a:t>a </a:t>
            </a:r>
            <a:r>
              <a:rPr lang="cs-CZ" altLang="cs-CZ" sz="2800" dirty="0">
                <a:solidFill>
                  <a:srgbClr val="87888A"/>
                </a:solidFill>
              </a:rPr>
              <a:t>bílkovin </a:t>
            </a:r>
            <a:endParaRPr lang="cs-CZ" altLang="cs-CZ" sz="2800" dirty="0" smtClean="0">
              <a:solidFill>
                <a:srgbClr val="87888A"/>
              </a:solidFill>
            </a:endParaRP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do </a:t>
            </a:r>
            <a:r>
              <a:rPr lang="cs-CZ" altLang="cs-CZ" sz="2800" dirty="0">
                <a:solidFill>
                  <a:srgbClr val="87888A"/>
                </a:solidFill>
              </a:rPr>
              <a:t>peritoneálního </a:t>
            </a:r>
            <a:r>
              <a:rPr lang="cs-CZ" altLang="cs-CZ" sz="2800" dirty="0" smtClean="0">
                <a:solidFill>
                  <a:srgbClr val="87888A"/>
                </a:solidFill>
              </a:rPr>
              <a:t>roztoku</a:t>
            </a:r>
          </a:p>
          <a:p>
            <a:endParaRPr lang="cs-CZ" altLang="cs-CZ" sz="2800" dirty="0" smtClean="0">
              <a:solidFill>
                <a:srgbClr val="87888A"/>
              </a:solidFill>
            </a:endParaRPr>
          </a:p>
          <a:p>
            <a:pPr>
              <a:lnSpc>
                <a:spcPct val="150000"/>
              </a:lnSpc>
            </a:pPr>
            <a:r>
              <a:rPr lang="cs-CZ" altLang="cs-CZ" sz="2800" dirty="0" smtClean="0">
                <a:solidFill>
                  <a:srgbClr val="87888A"/>
                </a:solidFill>
              </a:rPr>
              <a:t>Nutné sledovat hladinu cukru v krvi</a:t>
            </a: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DM </a:t>
            </a:r>
            <a:r>
              <a:rPr lang="cs-CZ" altLang="cs-CZ" sz="2800" dirty="0">
                <a:solidFill>
                  <a:srgbClr val="87888A"/>
                </a:solidFill>
              </a:rPr>
              <a:t>! - Hyperglykémie a </a:t>
            </a:r>
            <a:r>
              <a:rPr lang="cs-CZ" altLang="cs-CZ" sz="2800" dirty="0" err="1" smtClean="0">
                <a:solidFill>
                  <a:srgbClr val="87888A"/>
                </a:solidFill>
              </a:rPr>
              <a:t>hyperinsulinémie</a:t>
            </a:r>
            <a:endParaRPr lang="cs-CZ" altLang="cs-CZ" sz="2800" dirty="0">
              <a:solidFill>
                <a:srgbClr val="87888A"/>
              </a:solidFill>
            </a:endParaRPr>
          </a:p>
          <a:p>
            <a:pPr>
              <a:lnSpc>
                <a:spcPct val="150000"/>
              </a:lnSpc>
            </a:pPr>
            <a:r>
              <a:rPr lang="cs-CZ" altLang="cs-CZ" sz="2800" dirty="0" smtClean="0">
                <a:solidFill>
                  <a:srgbClr val="87888A"/>
                </a:solidFill>
              </a:rPr>
              <a:t>Patologické hladiny lipidů v krvi</a:t>
            </a:r>
            <a:endParaRPr lang="cs-CZ" altLang="cs-CZ" sz="2800" dirty="0">
              <a:solidFill>
                <a:srgbClr val="87888A"/>
              </a:solidFill>
            </a:endParaRPr>
          </a:p>
          <a:p>
            <a:pPr>
              <a:lnSpc>
                <a:spcPct val="150000"/>
              </a:lnSpc>
            </a:pPr>
            <a:r>
              <a:rPr lang="cs-CZ" altLang="cs-CZ" sz="2800" dirty="0" smtClean="0">
                <a:solidFill>
                  <a:srgbClr val="87888A"/>
                </a:solidFill>
              </a:rPr>
              <a:t>Možnost přítomnosti obezity nebo anorexie</a:t>
            </a:r>
            <a:endParaRPr lang="cs-CZ" altLang="cs-CZ" sz="2800" dirty="0">
              <a:solidFill>
                <a:srgbClr val="87888A"/>
              </a:solidFill>
            </a:endParaRP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839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6" name="Rectangle 4"/>
          <p:cNvSpPr>
            <a:spLocks noGrp="1" noChangeArrowheads="1"/>
          </p:cNvSpPr>
          <p:nvPr>
            <p:ph type="title"/>
          </p:nvPr>
        </p:nvSpPr>
        <p:spPr>
          <a:xfrm>
            <a:off x="825500" y="355600"/>
            <a:ext cx="7994650" cy="903288"/>
          </a:xfrm>
        </p:spPr>
        <p:txBody>
          <a:bodyPr/>
          <a:lstStyle/>
          <a:p>
            <a:pPr algn="ctr"/>
            <a:r>
              <a:rPr lang="cs-CZ" alt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ENERGIE</a:t>
            </a:r>
            <a:endParaRPr lang="cs-CZ" alt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 smtClean="0">
                <a:solidFill>
                  <a:srgbClr val="87888A"/>
                </a:solidFill>
              </a:rPr>
              <a:t>Množství energie respektive sacharidů </a:t>
            </a: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je nižší než při hemodialýze</a:t>
            </a:r>
            <a:endParaRPr lang="cs-CZ" altLang="cs-CZ" sz="2800" dirty="0">
              <a:solidFill>
                <a:srgbClr val="87888A"/>
              </a:solidFill>
            </a:endParaRP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Snížení příjmu  je dáno dle množství  vstřebané </a:t>
            </a: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glukózy z </a:t>
            </a:r>
            <a:r>
              <a:rPr lang="cs-CZ" altLang="cs-CZ" sz="2800" dirty="0">
                <a:solidFill>
                  <a:srgbClr val="87888A"/>
                </a:solidFill>
              </a:rPr>
              <a:t>dialyzačního roztoku </a:t>
            </a:r>
          </a:p>
          <a:p>
            <a:endParaRPr lang="cs-CZ" altLang="cs-CZ" sz="2800" dirty="0">
              <a:solidFill>
                <a:srgbClr val="87888A"/>
              </a:solidFill>
            </a:endParaRP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Při </a:t>
            </a:r>
            <a:r>
              <a:rPr lang="cs-CZ" altLang="cs-CZ" sz="2800" dirty="0">
                <a:solidFill>
                  <a:srgbClr val="87888A"/>
                </a:solidFill>
              </a:rPr>
              <a:t>nesprávném energetickém </a:t>
            </a:r>
            <a:r>
              <a:rPr lang="cs-CZ" altLang="cs-CZ" sz="2800" dirty="0" smtClean="0">
                <a:solidFill>
                  <a:srgbClr val="87888A"/>
                </a:solidFill>
              </a:rPr>
              <a:t>příjmu</a:t>
            </a: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 se </a:t>
            </a:r>
            <a:r>
              <a:rPr lang="cs-CZ" altLang="cs-CZ" sz="2800" b="1" dirty="0" smtClean="0">
                <a:solidFill>
                  <a:srgbClr val="87888A"/>
                </a:solidFill>
              </a:rPr>
              <a:t>diabetický </a:t>
            </a:r>
            <a:r>
              <a:rPr lang="cs-CZ" altLang="cs-CZ" sz="2800" dirty="0" smtClean="0">
                <a:solidFill>
                  <a:srgbClr val="87888A"/>
                </a:solidFill>
              </a:rPr>
              <a:t> pacient dostává</a:t>
            </a: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 do </a:t>
            </a:r>
            <a:r>
              <a:rPr lang="cs-CZ" altLang="cs-CZ" sz="2800" b="1" dirty="0" smtClean="0">
                <a:solidFill>
                  <a:srgbClr val="87888A"/>
                </a:solidFill>
              </a:rPr>
              <a:t>hyperglykémie nebo </a:t>
            </a:r>
            <a:r>
              <a:rPr lang="cs-CZ" altLang="cs-CZ" sz="2800" b="1" dirty="0" err="1" smtClean="0">
                <a:solidFill>
                  <a:srgbClr val="87888A"/>
                </a:solidFill>
              </a:rPr>
              <a:t>hyperinsulinémie</a:t>
            </a:r>
            <a:r>
              <a:rPr lang="cs-CZ" altLang="cs-CZ" sz="2800" dirty="0">
                <a:solidFill>
                  <a:srgbClr val="87888A"/>
                </a:solidFill>
              </a:rPr>
              <a:t>, </a:t>
            </a:r>
            <a:endParaRPr lang="cs-CZ" altLang="cs-CZ" sz="2800" dirty="0" smtClean="0">
              <a:solidFill>
                <a:srgbClr val="87888A"/>
              </a:solidFill>
            </a:endParaRP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a to velmi  komplikuje jeho zdravotní stav</a:t>
            </a:r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755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721639" y="404664"/>
            <a:ext cx="7994650" cy="393700"/>
          </a:xfrm>
        </p:spPr>
        <p:txBody>
          <a:bodyPr/>
          <a:lstStyle/>
          <a:p>
            <a:pPr algn="ctr"/>
            <a:r>
              <a:rPr lang="cs-CZ" alt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TUKY A SACHARIDY</a:t>
            </a:r>
            <a:endParaRPr lang="cs-CZ" alt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b="1" dirty="0" smtClean="0">
                <a:solidFill>
                  <a:srgbClr val="87888A"/>
                </a:solidFill>
              </a:rPr>
              <a:t>Tuky</a:t>
            </a:r>
            <a:r>
              <a:rPr lang="cs-CZ" altLang="cs-CZ" sz="2800" dirty="0" smtClean="0">
                <a:solidFill>
                  <a:srgbClr val="87888A"/>
                </a:solidFill>
              </a:rPr>
              <a:t> </a:t>
            </a:r>
            <a:r>
              <a:rPr lang="cs-CZ" altLang="cs-CZ" sz="2800" dirty="0">
                <a:solidFill>
                  <a:srgbClr val="87888A"/>
                </a:solidFill>
              </a:rPr>
              <a:t>s obsahem nenasycených mastných kyselin (oleje) </a:t>
            </a:r>
            <a:r>
              <a:rPr lang="cs-CZ" altLang="cs-CZ" sz="2800" dirty="0" smtClean="0">
                <a:solidFill>
                  <a:srgbClr val="87888A"/>
                </a:solidFill>
              </a:rPr>
              <a:t>v  doporučovaném množství jako u </a:t>
            </a:r>
            <a:r>
              <a:rPr lang="cs-CZ" altLang="cs-CZ" sz="2800" dirty="0" err="1" smtClean="0">
                <a:solidFill>
                  <a:srgbClr val="87888A"/>
                </a:solidFill>
              </a:rPr>
              <a:t>hemodialyzovaného</a:t>
            </a:r>
            <a:r>
              <a:rPr lang="cs-CZ" altLang="cs-CZ" sz="2800" dirty="0" smtClean="0">
                <a:solidFill>
                  <a:srgbClr val="87888A"/>
                </a:solidFill>
              </a:rPr>
              <a:t> pacienta</a:t>
            </a:r>
            <a:endParaRPr lang="cs-CZ" altLang="cs-CZ" sz="2800" dirty="0">
              <a:solidFill>
                <a:srgbClr val="87888A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altLang="cs-CZ" sz="2800" dirty="0">
              <a:solidFill>
                <a:srgbClr val="87888A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800" dirty="0" smtClean="0">
                <a:solidFill>
                  <a:srgbClr val="87888A"/>
                </a:solidFill>
              </a:rPr>
              <a:t>Nedoporučujeme cukr; dále všechny tyto výrobky slazené cukrem nebo jeho energetickou náhradou - cukroviny, </a:t>
            </a:r>
            <a:r>
              <a:rPr lang="cs-CZ" altLang="cs-CZ" sz="2800" dirty="0">
                <a:solidFill>
                  <a:srgbClr val="87888A"/>
                </a:solidFill>
              </a:rPr>
              <a:t>cukrářské výrobky </a:t>
            </a:r>
            <a:r>
              <a:rPr lang="cs-CZ" altLang="cs-CZ" sz="2800" dirty="0" smtClean="0">
                <a:solidFill>
                  <a:srgbClr val="87888A"/>
                </a:solidFill>
              </a:rPr>
              <a:t>a mlýnské a pekárenské výrobky </a:t>
            </a:r>
            <a:endParaRPr lang="cs-CZ" altLang="cs-CZ" sz="2800" dirty="0">
              <a:solidFill>
                <a:srgbClr val="87888A"/>
              </a:solidFill>
            </a:endParaRPr>
          </a:p>
          <a:p>
            <a:endParaRPr lang="cs-CZ" altLang="cs-CZ" sz="2800" dirty="0">
              <a:solidFill>
                <a:srgbClr val="8788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113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Bílkoviny</a:t>
            </a:r>
          </a:p>
        </p:txBody>
      </p:sp>
      <p:sp>
        <p:nvSpPr>
          <p:cNvPr id="3225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   Příjem bílkovin je   </a:t>
            </a:r>
            <a:r>
              <a:rPr lang="cs-CZ" altLang="cs-CZ" sz="2800" dirty="0">
                <a:solidFill>
                  <a:srgbClr val="87888A"/>
                </a:solidFill>
              </a:rPr>
              <a:t>vzhledem k jejich velkým ztrátám do peritoneálního roztoku </a:t>
            </a:r>
            <a:r>
              <a:rPr lang="cs-CZ" altLang="cs-CZ" sz="2800" dirty="0" smtClean="0">
                <a:solidFill>
                  <a:srgbClr val="87888A"/>
                </a:solidFill>
              </a:rPr>
              <a:t>doporučován cca 1,4 g /kg optimální TH/den. Přesné množství je určeno dle </a:t>
            </a:r>
            <a:r>
              <a:rPr lang="cs-CZ" altLang="cs-CZ" sz="2800" dirty="0">
                <a:solidFill>
                  <a:srgbClr val="87888A"/>
                </a:solidFill>
              </a:rPr>
              <a:t>množství ztrát bílkovin do </a:t>
            </a:r>
            <a:r>
              <a:rPr lang="cs-CZ" altLang="cs-CZ" sz="2800" dirty="0" smtClean="0">
                <a:solidFill>
                  <a:srgbClr val="87888A"/>
                </a:solidFill>
              </a:rPr>
              <a:t>peritoneálního roztoku a nutričního stavu nemocného  individuálně</a:t>
            </a:r>
          </a:p>
          <a:p>
            <a:endParaRPr lang="cs-CZ" altLang="cs-CZ" sz="2800" dirty="0">
              <a:solidFill>
                <a:srgbClr val="87888A"/>
              </a:solidFill>
            </a:endParaRPr>
          </a:p>
          <a:p>
            <a:r>
              <a:rPr lang="cs-CZ" altLang="cs-CZ" sz="2800" dirty="0" smtClean="0">
                <a:solidFill>
                  <a:srgbClr val="87888A"/>
                </a:solidFill>
              </a:rPr>
              <a:t>	I u tohoto režimu upřednostňujeme příjem bílkovin s esenciálními aminokyselinami.</a:t>
            </a:r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245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altLang="cs-CZ" dirty="0"/>
          </a:p>
        </p:txBody>
      </p:sp>
      <p:sp>
        <p:nvSpPr>
          <p:cNvPr id="3246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TEKUTINY A SŮL</a:t>
            </a:r>
            <a:endParaRPr lang="cs-CZ" altLang="cs-CZ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46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dirty="0" smtClean="0">
                <a:solidFill>
                  <a:srgbClr val="87888A"/>
                </a:solidFill>
              </a:rPr>
              <a:t>Příjem </a:t>
            </a:r>
            <a:r>
              <a:rPr lang="cs-CZ" altLang="cs-CZ" sz="2400" dirty="0">
                <a:solidFill>
                  <a:srgbClr val="87888A"/>
                </a:solidFill>
              </a:rPr>
              <a:t>tekutin určíme </a:t>
            </a:r>
            <a:r>
              <a:rPr lang="cs-CZ" altLang="cs-CZ" sz="2400" b="1" dirty="0">
                <a:solidFill>
                  <a:srgbClr val="87888A"/>
                </a:solidFill>
              </a:rPr>
              <a:t>podle množství </a:t>
            </a:r>
            <a:r>
              <a:rPr lang="cs-CZ" altLang="cs-CZ" sz="2400" b="1" dirty="0" smtClean="0">
                <a:solidFill>
                  <a:srgbClr val="87888A"/>
                </a:solidFill>
              </a:rPr>
              <a:t>zbytkové diurézy </a:t>
            </a:r>
          </a:p>
          <a:p>
            <a:r>
              <a:rPr lang="cs-CZ" altLang="cs-CZ" sz="2400" b="1" dirty="0" smtClean="0">
                <a:solidFill>
                  <a:srgbClr val="87888A"/>
                </a:solidFill>
              </a:rPr>
              <a:t>a ultrafiltrační schopnosti ledvin</a:t>
            </a:r>
          </a:p>
          <a:p>
            <a:r>
              <a:rPr lang="cs-CZ" altLang="cs-CZ" sz="2400" dirty="0" smtClean="0">
                <a:solidFill>
                  <a:srgbClr val="87888A"/>
                </a:solidFill>
              </a:rPr>
              <a:t>Pří </a:t>
            </a:r>
            <a:r>
              <a:rPr lang="cs-CZ" altLang="cs-CZ" sz="2400" dirty="0">
                <a:solidFill>
                  <a:srgbClr val="87888A"/>
                </a:solidFill>
              </a:rPr>
              <a:t>příjmem a výdejem </a:t>
            </a:r>
            <a:r>
              <a:rPr lang="cs-CZ" altLang="cs-CZ" sz="2400" dirty="0" smtClean="0">
                <a:solidFill>
                  <a:srgbClr val="87888A"/>
                </a:solidFill>
              </a:rPr>
              <a:t>tekutin</a:t>
            </a:r>
            <a:r>
              <a:rPr lang="cs-CZ" altLang="cs-CZ" sz="2400" dirty="0">
                <a:solidFill>
                  <a:srgbClr val="87888A"/>
                </a:solidFill>
              </a:rPr>
              <a:t> </a:t>
            </a:r>
            <a:r>
              <a:rPr lang="cs-CZ" altLang="cs-CZ" sz="2400" dirty="0" smtClean="0">
                <a:solidFill>
                  <a:srgbClr val="87888A"/>
                </a:solidFill>
              </a:rPr>
              <a:t>musí být vyvážený</a:t>
            </a:r>
          </a:p>
          <a:p>
            <a:endParaRPr lang="cs-CZ" altLang="cs-CZ" sz="2400" dirty="0">
              <a:solidFill>
                <a:srgbClr val="87888A"/>
              </a:solidFill>
            </a:endParaRPr>
          </a:p>
          <a:p>
            <a:r>
              <a:rPr lang="cs-CZ" altLang="cs-CZ" sz="2400" dirty="0" smtClean="0">
                <a:solidFill>
                  <a:srgbClr val="87888A"/>
                </a:solidFill>
              </a:rPr>
              <a:t>Snížením </a:t>
            </a:r>
            <a:r>
              <a:rPr lang="cs-CZ" altLang="cs-CZ" sz="2400" dirty="0">
                <a:solidFill>
                  <a:srgbClr val="87888A"/>
                </a:solidFill>
              </a:rPr>
              <a:t>příjmu tekutin se zároveň snižuje </a:t>
            </a:r>
            <a:r>
              <a:rPr lang="cs-CZ" altLang="cs-CZ" sz="2400" dirty="0" smtClean="0">
                <a:solidFill>
                  <a:srgbClr val="87888A"/>
                </a:solidFill>
              </a:rPr>
              <a:t>množství</a:t>
            </a:r>
          </a:p>
          <a:p>
            <a:r>
              <a:rPr lang="cs-CZ" altLang="cs-CZ" sz="2400" dirty="0" smtClean="0">
                <a:solidFill>
                  <a:srgbClr val="87888A"/>
                </a:solidFill>
              </a:rPr>
              <a:t>glukózy </a:t>
            </a:r>
            <a:r>
              <a:rPr lang="cs-CZ" altLang="cs-CZ" sz="2400" dirty="0">
                <a:solidFill>
                  <a:srgbClr val="87888A"/>
                </a:solidFill>
              </a:rPr>
              <a:t>v dialyzačním roztoku. </a:t>
            </a:r>
            <a:endParaRPr lang="cs-CZ" altLang="cs-CZ" sz="2400" dirty="0" smtClean="0">
              <a:solidFill>
                <a:srgbClr val="87888A"/>
              </a:solidFill>
            </a:endParaRPr>
          </a:p>
          <a:p>
            <a:endParaRPr lang="cs-CZ" altLang="cs-CZ" sz="2400" dirty="0">
              <a:solidFill>
                <a:srgbClr val="87888A"/>
              </a:solidFill>
            </a:endParaRPr>
          </a:p>
          <a:p>
            <a:r>
              <a:rPr lang="cs-CZ" altLang="cs-CZ" sz="2400" b="1" dirty="0" smtClean="0">
                <a:solidFill>
                  <a:srgbClr val="87888A"/>
                </a:solidFill>
              </a:rPr>
              <a:t>Příjem </a:t>
            </a:r>
            <a:r>
              <a:rPr lang="cs-CZ" altLang="cs-CZ" sz="2400" b="1" dirty="0">
                <a:solidFill>
                  <a:srgbClr val="87888A"/>
                </a:solidFill>
              </a:rPr>
              <a:t>kuchyňské soli je snížen</a:t>
            </a:r>
            <a:r>
              <a:rPr lang="cs-CZ" altLang="cs-CZ" sz="2400" dirty="0">
                <a:solidFill>
                  <a:srgbClr val="87888A"/>
                </a:solidFill>
              </a:rPr>
              <a:t> podobně jako u HD. </a:t>
            </a:r>
          </a:p>
          <a:p>
            <a:r>
              <a:rPr lang="cs-CZ" altLang="cs-CZ" sz="2400" dirty="0" smtClean="0">
                <a:solidFill>
                  <a:srgbClr val="87888A"/>
                </a:solidFill>
              </a:rPr>
              <a:t>Nadměrný příjem soli </a:t>
            </a:r>
            <a:r>
              <a:rPr lang="cs-CZ" altLang="cs-CZ" sz="2400" dirty="0">
                <a:solidFill>
                  <a:srgbClr val="87888A"/>
                </a:solidFill>
              </a:rPr>
              <a:t>zatěžuje vylučovací systém </a:t>
            </a:r>
            <a:r>
              <a:rPr lang="cs-CZ" altLang="cs-CZ" sz="2400" dirty="0" smtClean="0">
                <a:solidFill>
                  <a:srgbClr val="87888A"/>
                </a:solidFill>
              </a:rPr>
              <a:t> </a:t>
            </a:r>
          </a:p>
          <a:p>
            <a:r>
              <a:rPr lang="cs-CZ" altLang="cs-CZ" sz="2400" dirty="0" smtClean="0">
                <a:solidFill>
                  <a:srgbClr val="87888A"/>
                </a:solidFill>
              </a:rPr>
              <a:t>a navíc vyvolává </a:t>
            </a:r>
            <a:r>
              <a:rPr lang="cs-CZ" altLang="cs-CZ" sz="2400" dirty="0">
                <a:solidFill>
                  <a:srgbClr val="87888A"/>
                </a:solidFill>
              </a:rPr>
              <a:t>pocit žízně.</a:t>
            </a:r>
          </a:p>
          <a:p>
            <a:endParaRPr lang="cs-CZ" altLang="cs-CZ" sz="2400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358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DRASLÍK</a:t>
            </a:r>
            <a:endParaRPr lang="cs-CZ" alt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66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28675" y="1258888"/>
            <a:ext cx="7991475" cy="4546375"/>
          </a:xfrm>
        </p:spPr>
        <p:txBody>
          <a:bodyPr/>
          <a:lstStyle/>
          <a:p>
            <a:r>
              <a:rPr lang="cs-CZ" altLang="cs-CZ" sz="2400" dirty="0" smtClean="0"/>
              <a:t>Příjem </a:t>
            </a:r>
            <a:r>
              <a:rPr lang="cs-CZ" altLang="cs-CZ" sz="2400" dirty="0"/>
              <a:t>draslíku </a:t>
            </a:r>
            <a:r>
              <a:rPr lang="cs-CZ" altLang="cs-CZ" sz="2400" dirty="0" smtClean="0"/>
              <a:t>není většinou nutné omezovat</a:t>
            </a:r>
          </a:p>
          <a:p>
            <a:r>
              <a:rPr lang="cs-CZ" altLang="cs-CZ" sz="2400" dirty="0" smtClean="0"/>
              <a:t> </a:t>
            </a:r>
            <a:r>
              <a:rPr lang="cs-CZ" altLang="cs-CZ" sz="2400" dirty="0"/>
              <a:t>– </a:t>
            </a:r>
            <a:r>
              <a:rPr lang="cs-CZ" altLang="cs-CZ" sz="2400" dirty="0" smtClean="0"/>
              <a:t>při </a:t>
            </a:r>
            <a:r>
              <a:rPr lang="cs-CZ" altLang="cs-CZ" sz="2400" dirty="0" err="1" smtClean="0"/>
              <a:t>hypokalémii</a:t>
            </a:r>
            <a:r>
              <a:rPr lang="cs-CZ" altLang="cs-CZ" sz="2400" dirty="0" smtClean="0"/>
              <a:t> je nutné  jeho příjem zvýšit</a:t>
            </a:r>
            <a:endParaRPr lang="cs-CZ" altLang="cs-CZ" sz="2400" dirty="0"/>
          </a:p>
          <a:p>
            <a:r>
              <a:rPr lang="cs-CZ" altLang="cs-CZ" sz="2400" dirty="0" smtClean="0"/>
              <a:t>Není </a:t>
            </a:r>
            <a:r>
              <a:rPr lang="cs-CZ" altLang="cs-CZ" sz="2400" dirty="0"/>
              <a:t>třeba věnovat takovou pozornost množství </a:t>
            </a:r>
            <a:endParaRPr lang="cs-CZ" altLang="cs-CZ" sz="2400" dirty="0" smtClean="0"/>
          </a:p>
          <a:p>
            <a:r>
              <a:rPr lang="cs-CZ" altLang="cs-CZ" sz="2400" dirty="0" smtClean="0"/>
              <a:t>snězeného </a:t>
            </a:r>
            <a:r>
              <a:rPr lang="cs-CZ" altLang="cs-CZ" sz="2400" dirty="0"/>
              <a:t>ovoce a zeleniny jako u </a:t>
            </a:r>
            <a:r>
              <a:rPr lang="cs-CZ" altLang="cs-CZ" sz="2400" dirty="0" err="1" smtClean="0"/>
              <a:t>hemodialyzovaných</a:t>
            </a:r>
            <a:r>
              <a:rPr lang="cs-CZ" altLang="cs-CZ" sz="2400" dirty="0" smtClean="0"/>
              <a:t> </a:t>
            </a:r>
          </a:p>
          <a:p>
            <a:endParaRPr lang="cs-CZ" altLang="cs-CZ" sz="2400" b="1" dirty="0" smtClean="0"/>
          </a:p>
          <a:p>
            <a:r>
              <a:rPr lang="cs-CZ" altLang="cs-CZ" sz="2400" b="1" dirty="0" smtClean="0"/>
              <a:t>Brambory</a:t>
            </a:r>
            <a:r>
              <a:rPr lang="cs-CZ" altLang="cs-CZ" sz="2400" dirty="0" smtClean="0"/>
              <a:t> je vhodné zařadit do jídelníčku každý den</a:t>
            </a:r>
          </a:p>
          <a:p>
            <a:r>
              <a:rPr lang="cs-CZ" altLang="cs-CZ" sz="2400" dirty="0" smtClean="0"/>
              <a:t>Příjem  </a:t>
            </a:r>
            <a:r>
              <a:rPr lang="cs-CZ" altLang="cs-CZ" sz="2400" b="1" dirty="0" smtClean="0"/>
              <a:t>zeleniny a ovoce </a:t>
            </a:r>
            <a:r>
              <a:rPr lang="cs-CZ" altLang="cs-CZ" sz="2400" dirty="0" smtClean="0"/>
              <a:t>se </a:t>
            </a:r>
            <a:r>
              <a:rPr lang="cs-CZ" altLang="cs-CZ" sz="2400" dirty="0"/>
              <a:t>řídí povoleným </a:t>
            </a:r>
            <a:endParaRPr lang="cs-CZ" altLang="cs-CZ" sz="2400" dirty="0" smtClean="0"/>
          </a:p>
          <a:p>
            <a:r>
              <a:rPr lang="cs-CZ" altLang="cs-CZ" sz="2400" dirty="0" smtClean="0"/>
              <a:t>příjmem </a:t>
            </a:r>
            <a:r>
              <a:rPr lang="cs-CZ" altLang="cs-CZ" sz="2400" dirty="0"/>
              <a:t>draslíku v dietě </a:t>
            </a:r>
            <a:r>
              <a:rPr lang="cs-CZ" altLang="cs-CZ" sz="2000" dirty="0" smtClean="0"/>
              <a:t>(nápoje s podílem zeleniny a ovoce)</a:t>
            </a:r>
            <a:endParaRPr lang="cs-CZ" altLang="cs-CZ" sz="2400" dirty="0"/>
          </a:p>
          <a:p>
            <a:pPr marL="0" indent="0"/>
            <a:r>
              <a:rPr lang="cs-CZ" altLang="cs-CZ" sz="2400" dirty="0" smtClean="0"/>
              <a:t>Pozor na příjem </a:t>
            </a:r>
            <a:r>
              <a:rPr lang="cs-CZ" altLang="cs-CZ" sz="2400" b="1" dirty="0" smtClean="0"/>
              <a:t>ořechů a semen </a:t>
            </a:r>
            <a:r>
              <a:rPr lang="cs-CZ" altLang="cs-CZ" sz="2400" dirty="0" smtClean="0"/>
              <a:t>– vysoké procento draslíku</a:t>
            </a: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 smtClean="0"/>
          </a:p>
          <a:p>
            <a:endParaRPr lang="cs-CZ" altLang="cs-CZ" sz="2400" dirty="0" smtClean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240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PALETTEDESIGNATOR" val="BBraun"/>
  <p:tag name="EXTENDEDCOLORPALETTEDESIGNATOR" val="BBraun"/>
  <p:tag name="PRESENTATIONLANGUAGE" val="deutsch"/>
  <p:tag name="DATE" val="2010-09-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FULLNAME" val="J:\\CC-XX\\CORPORATE-BRANDING\\ComCom\\Powerpoint\\Assistent\\PPT Assistent 1.4\\Presentation Assistant\\custom\\clipart\\Products and Applications\\BBAvitum_Dialysis_Process_06.jpg"/>
</p:tagLst>
</file>

<file path=ppt/theme/theme1.xml><?xml version="1.0" encoding="utf-8"?>
<a:theme xmlns:a="http://schemas.openxmlformats.org/drawingml/2006/main" name="PowerPoint_AAK2010_CZ">
  <a:themeElements>
    <a:clrScheme name="Standarddesign 1">
      <a:dk1>
        <a:srgbClr val="000000"/>
      </a:dk1>
      <a:lt1>
        <a:srgbClr val="FFFFFF"/>
      </a:lt1>
      <a:dk2>
        <a:srgbClr val="4BA99B"/>
      </a:dk2>
      <a:lt2>
        <a:srgbClr val="05CDB3"/>
      </a:lt2>
      <a:accent1>
        <a:srgbClr val="97D9C9"/>
      </a:accent1>
      <a:accent2>
        <a:srgbClr val="D4F0EE"/>
      </a:accent2>
      <a:accent3>
        <a:srgbClr val="FFFFFF"/>
      </a:accent3>
      <a:accent4>
        <a:srgbClr val="000000"/>
      </a:accent4>
      <a:accent5>
        <a:srgbClr val="C9E9E1"/>
      </a:accent5>
      <a:accent6>
        <a:srgbClr val="C0D9D8"/>
      </a:accent6>
      <a:hlink>
        <a:srgbClr val="008375"/>
      </a:hlink>
      <a:folHlink>
        <a:srgbClr val="4BA9A4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 anchor="b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tx1">
                <a:tint val="75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BA99B"/>
        </a:dk2>
        <a:lt2>
          <a:srgbClr val="05CDB3"/>
        </a:lt2>
        <a:accent1>
          <a:srgbClr val="97D9C9"/>
        </a:accent1>
        <a:accent2>
          <a:srgbClr val="D4F0EE"/>
        </a:accent2>
        <a:accent3>
          <a:srgbClr val="FFFFFF"/>
        </a:accent3>
        <a:accent4>
          <a:srgbClr val="000000"/>
        </a:accent4>
        <a:accent5>
          <a:srgbClr val="C9E9E1"/>
        </a:accent5>
        <a:accent6>
          <a:srgbClr val="C0D9D8"/>
        </a:accent6>
        <a:hlink>
          <a:srgbClr val="008375"/>
        </a:hlink>
        <a:folHlink>
          <a:srgbClr val="4BA9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5C39B"/>
        </a:dk2>
        <a:lt2>
          <a:srgbClr val="05CDB3"/>
        </a:lt2>
        <a:accent1>
          <a:srgbClr val="99E1CD"/>
        </a:accent1>
        <a:accent2>
          <a:srgbClr val="BEBEBE"/>
        </a:accent2>
        <a:accent3>
          <a:srgbClr val="FFFFFF"/>
        </a:accent3>
        <a:accent4>
          <a:srgbClr val="000000"/>
        </a:accent4>
        <a:accent5>
          <a:srgbClr val="CAEEE3"/>
        </a:accent5>
        <a:accent6>
          <a:srgbClr val="ACACAC"/>
        </a:accent6>
        <a:hlink>
          <a:srgbClr val="00B482"/>
        </a:hlink>
        <a:folHlink>
          <a:srgbClr val="66D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PowerPoint_AAK2010_CZ</Template>
  <TotalTime>183</TotalTime>
  <Words>388</Words>
  <Application>Microsoft Office PowerPoint</Application>
  <PresentationFormat>Předvádění na obrazovce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Wingdings</vt:lpstr>
      <vt:lpstr>PowerPoint_AAK2010_CZ</vt:lpstr>
      <vt:lpstr>DIETNÍ OPATŘENÍ    PŘI PERITONEÁLNÍ DIALÝZE</vt:lpstr>
      <vt:lpstr>PERITONEÁLNÍ DIALÝZA</vt:lpstr>
      <vt:lpstr>GLUKÓZA </vt:lpstr>
      <vt:lpstr>VĚTŠÍ POZORNOST  NUTRIČNÍHO TERAPEUTA</vt:lpstr>
      <vt:lpstr>ENERGIE</vt:lpstr>
      <vt:lpstr>TUKY A SACHARIDY</vt:lpstr>
      <vt:lpstr>Bílkoviny</vt:lpstr>
      <vt:lpstr>TEKUTINY A SŮL</vt:lpstr>
      <vt:lpstr>DRASLÍK</vt:lpstr>
      <vt:lpstr>VITAMÍNY</vt:lpstr>
    </vt:vector>
  </TitlesOfParts>
  <Company>B.Braun Melsungen AG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nepiancz</dc:creator>
  <cp:lastModifiedBy>Žofie Vltavská</cp:lastModifiedBy>
  <cp:revision>28</cp:revision>
  <cp:lastPrinted>2016-05-16T05:55:58Z</cp:lastPrinted>
  <dcterms:created xsi:type="dcterms:W3CDTF">2013-03-05T10:15:18Z</dcterms:created>
  <dcterms:modified xsi:type="dcterms:W3CDTF">2016-06-12T16:54:24Z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BBraun_template.potx</vt:lpwstr>
  </property>
</Properties>
</file>