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</p:sldIdLst>
  <p:sldSz cx="9144000" cy="6858000" type="screen4x3"/>
  <p:notesSz cx="6858000" cy="9144000"/>
  <p:custDataLst>
    <p:tags r:id="rId30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888A"/>
    <a:srgbClr val="87888E"/>
    <a:srgbClr val="EBECEE"/>
    <a:srgbClr val="D9DADB"/>
    <a:srgbClr val="E9E9E9"/>
    <a:srgbClr val="EBEBEB"/>
    <a:srgbClr val="F0F0F0"/>
    <a:srgbClr val="DCDCD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43" autoAdjust="0"/>
    <p:restoredTop sz="94660" autoAdjust="0"/>
  </p:normalViewPr>
  <p:slideViewPr>
    <p:cSldViewPr>
      <p:cViewPr varScale="1">
        <p:scale>
          <a:sx n="75" d="100"/>
          <a:sy n="75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8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27031380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de-DE"/>
              <a:t>Hallo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4E0B6CC-34E4-4FC5-B30E-DC4B5B5E3F9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72844076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gray">
          <a:xfrm>
            <a:off x="0" y="749300"/>
            <a:ext cx="8958263" cy="1528763"/>
          </a:xfrm>
          <a:prstGeom prst="rect">
            <a:avLst/>
          </a:prstGeom>
          <a:solidFill>
            <a:srgbClr val="D9DAD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gray">
          <a:xfrm>
            <a:off x="8956675" y="749300"/>
            <a:ext cx="187325" cy="1528763"/>
          </a:xfrm>
          <a:prstGeom prst="rect">
            <a:avLst/>
          </a:prstGeom>
          <a:solidFill>
            <a:srgbClr val="87888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1800">
              <a:cs typeface="+mn-cs"/>
            </a:endParaRPr>
          </a:p>
        </p:txBody>
      </p:sp>
      <p:pic>
        <p:nvPicPr>
          <p:cNvPr id="6" name="Obrázek 11" descr="AAK_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88138" y="4999038"/>
            <a:ext cx="1555750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13" descr="mapa_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747713"/>
            <a:ext cx="4797425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811000"/>
            <a:ext cx="6408912" cy="762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2800"/>
              </a:lnSpc>
              <a:defRPr sz="2800" b="1" baseline="0"/>
            </a:lvl1pPr>
          </a:lstStyle>
          <a:p>
            <a:r>
              <a:rPr lang="cs-CZ" smtClean="0"/>
              <a:t>Klepnutím lze upravit styl předlohy nadpisů.</a:t>
            </a:r>
            <a:endParaRPr lang="de-DE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850544"/>
            <a:ext cx="5688912" cy="1656000"/>
          </a:xfrm>
        </p:spPr>
        <p:txBody>
          <a:bodyPr/>
          <a:lstStyle>
            <a:lvl1pPr marL="0" indent="0" algn="l">
              <a:defRPr sz="2400" baseline="0">
                <a:solidFill>
                  <a:srgbClr val="87888E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de-DE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 flipH="1">
            <a:off x="9205913" y="6577013"/>
            <a:ext cx="46037" cy="46037"/>
          </a:xfrm>
          <a:prstGeom prst="rect">
            <a:avLst/>
          </a:prstGeom>
        </p:spPr>
        <p:txBody>
          <a:bodyPr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0FA72D1-7CE8-49F5-8EEE-E6529CC9A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gray">
          <a:xfrm>
            <a:off x="828675" y="1258888"/>
            <a:ext cx="7991475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de-DE" sz="14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cs-CZ" noProof="0" smtClean="0"/>
              <a:t>Klepnutím lze upravit styly předlohy textu.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200"/>
            </a:lvl1pPr>
          </a:lstStyle>
          <a:p>
            <a:pPr>
              <a:defRPr/>
            </a:pPr>
            <a:fld id="{824DA4EA-FDC5-4429-8341-FB4248D2DDC6}" type="datetimeFigureOut">
              <a:rPr lang="en-US"/>
              <a:pPr>
                <a:defRPr/>
              </a:pPr>
              <a:t>9/1/2013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gray">
          <a:xfrm>
            <a:off x="0" y="749300"/>
            <a:ext cx="8958263" cy="1528763"/>
          </a:xfrm>
          <a:prstGeom prst="rect">
            <a:avLst/>
          </a:prstGeom>
          <a:solidFill>
            <a:srgbClr val="D9DAD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gray">
          <a:xfrm>
            <a:off x="8956675" y="749300"/>
            <a:ext cx="187325" cy="1528763"/>
          </a:xfrm>
          <a:prstGeom prst="rect">
            <a:avLst/>
          </a:prstGeom>
          <a:solidFill>
            <a:srgbClr val="87888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1800">
              <a:cs typeface="+mn-cs"/>
            </a:endParaRPr>
          </a:p>
        </p:txBody>
      </p:sp>
      <p:sp>
        <p:nvSpPr>
          <p:cNvPr id="6" name="Rectangle 28"/>
          <p:cNvSpPr>
            <a:spLocks noChangeArrowheads="1"/>
          </p:cNvSpPr>
          <p:nvPr/>
        </p:nvSpPr>
        <p:spPr bwMode="gray">
          <a:xfrm>
            <a:off x="0" y="0"/>
            <a:ext cx="9144000" cy="7667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811000"/>
            <a:ext cx="6408000" cy="762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2800"/>
              </a:lnSpc>
              <a:defRPr sz="2800" b="1" baseline="0">
                <a:solidFill>
                  <a:srgbClr val="87888A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de-DE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850544"/>
            <a:ext cx="5688000" cy="1656000"/>
          </a:xfrm>
        </p:spPr>
        <p:txBody>
          <a:bodyPr/>
          <a:lstStyle>
            <a:lvl1pPr marL="0" indent="0">
              <a:buClr>
                <a:srgbClr val="87888A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 flipH="1">
            <a:off x="18421350" y="5876925"/>
            <a:ext cx="46038" cy="44450"/>
          </a:xfrm>
        </p:spPr>
        <p:txBody>
          <a:bodyPr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Tuttlingen, 27 September 2010</a:t>
            </a:r>
            <a:endParaRPr lang="en-US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9396413" y="6597650"/>
            <a:ext cx="46037" cy="71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00" kern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/>
              <a:t>Jméno autora, Aesculap Akademie</a:t>
            </a:r>
            <a:endParaRPr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251950" y="6667500"/>
            <a:ext cx="46038" cy="73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t>Page </a:t>
            </a:r>
            <a:fld id="{32C3C533-6B2A-48AE-85B9-7F35EB99B391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8"/>
          <p:cNvSpPr>
            <a:spLocks noChangeArrowheads="1"/>
          </p:cNvSpPr>
          <p:nvPr/>
        </p:nvSpPr>
        <p:spPr bwMode="gray">
          <a:xfrm>
            <a:off x="0" y="0"/>
            <a:ext cx="9144000" cy="766763"/>
          </a:xfrm>
          <a:prstGeom prst="rect">
            <a:avLst/>
          </a:prstGeom>
          <a:solidFill>
            <a:srgbClr val="E9E9E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768350"/>
            <a:ext cx="9144000" cy="6083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828675" y="1258888"/>
            <a:ext cx="7991475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029" name="Titelplatzhalter 14"/>
          <p:cNvSpPr>
            <a:spLocks noGrp="1"/>
          </p:cNvSpPr>
          <p:nvPr>
            <p:ph type="title"/>
          </p:nvPr>
        </p:nvSpPr>
        <p:spPr bwMode="auto">
          <a:xfrm>
            <a:off x="825500" y="355600"/>
            <a:ext cx="79946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6" name="Datumsplatzhalter 3"/>
          <p:cNvSpPr>
            <a:spLocks noGrp="1"/>
          </p:cNvSpPr>
          <p:nvPr>
            <p:ph type="dt" sz="half" idx="2"/>
          </p:nvPr>
        </p:nvSpPr>
        <p:spPr>
          <a:xfrm flipH="1">
            <a:off x="9205913" y="6381750"/>
            <a:ext cx="46037" cy="4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Tuttlingen, 27 September 2010</a:t>
            </a:r>
            <a:endParaRPr lang="en-US" dirty="0"/>
          </a:p>
        </p:txBody>
      </p:sp>
      <p:pic>
        <p:nvPicPr>
          <p:cNvPr id="1032" name="Obrázek 9" descr="AAK_logo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74025" y="6021388"/>
            <a:ext cx="80645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20000"/>
        </a:spcBef>
        <a:spcAft>
          <a:spcPct val="0"/>
        </a:spcAft>
        <a:defRPr lang="de-DE" b="1">
          <a:solidFill>
            <a:schemeClr val="tx1"/>
          </a:solidFill>
          <a:latin typeface="+mn-lt"/>
          <a:ea typeface="+mj-ea"/>
          <a:cs typeface="Arial" pitchFamily="34" charset="0"/>
        </a:defRPr>
      </a:lvl1pPr>
      <a:lvl2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246063" indent="-2444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2pPr>
      <a:lvl3pPr marL="247650" indent="66675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3pPr>
      <a:lvl4pPr marL="465138" indent="-215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466725" indent="1362075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5pPr>
      <a:lvl6pPr marL="9239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6pPr>
      <a:lvl7pPr marL="13811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7pPr>
      <a:lvl8pPr marL="18383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8pPr>
      <a:lvl9pPr marL="22955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ctrTitle"/>
          </p:nvPr>
        </p:nvSpPr>
        <p:spPr>
          <a:xfrm>
            <a:off x="827088" y="2811463"/>
            <a:ext cx="6408737" cy="762000"/>
          </a:xfrm>
        </p:spPr>
        <p:txBody>
          <a:bodyPr/>
          <a:lstStyle/>
          <a:p>
            <a:r>
              <a:rPr lang="cs-CZ" dirty="0" smtClean="0"/>
              <a:t>Nutriční režim u nemocných s CKD při konzervativní terapii</a:t>
            </a:r>
            <a:endParaRPr lang="cs-CZ" dirty="0" smtClean="0">
              <a:cs typeface="Arial" charset="0"/>
            </a:endParaRPr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827088" y="3851275"/>
            <a:ext cx="5689600" cy="1655763"/>
          </a:xfrm>
        </p:spPr>
        <p:txBody>
          <a:bodyPr/>
          <a:lstStyle/>
          <a:p>
            <a:r>
              <a:rPr lang="cs-CZ" dirty="0" smtClean="0"/>
              <a:t>Olga </a:t>
            </a:r>
            <a:r>
              <a:rPr lang="cs-CZ" dirty="0" err="1" smtClean="0"/>
              <a:t>Mengerová</a:t>
            </a:r>
            <a:r>
              <a:rPr lang="cs-CZ" dirty="0" smtClean="0"/>
              <a:t>, NTR</a:t>
            </a:r>
          </a:p>
          <a:p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44A851E5-F295-43B3-8752-24D54DF2974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7F27B900-D290-4B2A-9386-EAE51A88E49B}" type="slidenum">
              <a:rPr lang="en-US" smtClean="0">
                <a:latin typeface="Arial" charset="0"/>
              </a:rPr>
              <a:pPr algn="l">
                <a:defRPr/>
              </a:pPr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2800" b="1" cap="all" dirty="0" smtClean="0"/>
              <a:t>tuky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2400" dirty="0" smtClean="0"/>
              <a:t>Tuky jsou u těchto diet ve vyšším procentuálním zastoupení než u zdravého jedince, proto je třeba dbát na jejich správný výběr.</a:t>
            </a:r>
            <a:endParaRPr lang="cs-CZ" sz="2400" dirty="0" smtClean="0">
              <a:cs typeface="Arial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cs typeface="Arial" charset="0"/>
              </a:rPr>
              <a:t>Upřednostňujeme tuky rostlinného původu, především kvalitní rostlinné oleje a kvalitní margariny.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cs typeface="Arial" charset="0"/>
              </a:rPr>
              <a:t>Příjem  </a:t>
            </a:r>
            <a:r>
              <a:rPr lang="cs-CZ" sz="2400" dirty="0" err="1" smtClean="0">
                <a:cs typeface="Arial" charset="0"/>
              </a:rPr>
              <a:t>transmastných</a:t>
            </a:r>
            <a:r>
              <a:rPr lang="cs-CZ" sz="2400" dirty="0" smtClean="0">
                <a:cs typeface="Arial" charset="0"/>
              </a:rPr>
              <a:t> kyselin by měl být do 10% doporučené denní dávky tuků. Tyto kyseliny jsou obsaženy v přírodní formě v hovězím a skopovém masu, mléku a mléčných výrobcích.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9F6AFFEF-F143-453D-B39A-4A81DD4283DD}" type="slidenum">
              <a:rPr lang="en-US" smtClean="0">
                <a:latin typeface="Arial" charset="0"/>
              </a:rPr>
              <a:pPr algn="l">
                <a:defRPr/>
              </a:pPr>
              <a:t>11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2800" b="1" cap="all" dirty="0" smtClean="0"/>
              <a:t>sacharidy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2400" dirty="0" smtClean="0"/>
              <a:t>Sacharidy jsou v nutričním režimu CKD nemocných s konzervativní terapií, stejně jako u zdravých jedinců, největším zdrojem energie.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Z hlediska správné výživy jsou nejvhodnější polysacharidy. Potraviny, v nichž jsou polysacharidy obsaženy, jsou většinou i zdrojem rostlinných bílkovin, sodíku, draslíku a fosforu. Proto ne vždy vhodné pro diety s omezením bílkovin. </a:t>
            </a:r>
            <a:r>
              <a:rPr lang="cs-CZ" sz="2400" dirty="0"/>
              <a:t>T</a:t>
            </a:r>
            <a:r>
              <a:rPr lang="cs-CZ" sz="2400" dirty="0" smtClean="0"/>
              <a:t>oto se týká zejména celozrnných výrobků a výrobků ze žita a jiných druhů obilovin. Zařazením NB (</a:t>
            </a:r>
            <a:r>
              <a:rPr lang="cs-CZ" sz="2400" dirty="0" err="1" smtClean="0"/>
              <a:t>nízkobílkovinných</a:t>
            </a:r>
            <a:r>
              <a:rPr lang="cs-CZ" sz="2400" dirty="0" smtClean="0"/>
              <a:t>) potravin dosáhneme správný poměr bílkovin v dietě.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cap="all" dirty="0" err="1" smtClean="0"/>
              <a:t>Nízkobílkovinné</a:t>
            </a:r>
            <a:r>
              <a:rPr lang="cs-CZ" sz="2800" cap="all" dirty="0" smtClean="0"/>
              <a:t> potraviny</a:t>
            </a:r>
          </a:p>
        </p:txBody>
      </p:sp>
      <p:pic>
        <p:nvPicPr>
          <p:cNvPr id="13315" name="Zástupný symbol pro obsah 4" descr="NB potravin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2219325"/>
            <a:ext cx="8208962" cy="3498850"/>
          </a:xfrm>
        </p:spPr>
      </p:pic>
      <p:sp>
        <p:nvSpPr>
          <p:cNvPr id="1331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90B8FB5A-7F2F-4A18-9510-614A22B61388}" type="slidenum">
              <a:rPr lang="en-US" smtClean="0">
                <a:latin typeface="Arial" charset="0"/>
              </a:rPr>
              <a:pPr algn="l">
                <a:defRPr/>
              </a:pPr>
              <a:t>12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D35E1CAB-0299-483E-A3F9-C62CAC895511}" type="slidenum">
              <a:rPr lang="en-US" smtClean="0">
                <a:latin typeface="Arial" charset="0"/>
              </a:rPr>
              <a:pPr algn="l">
                <a:defRPr/>
              </a:pPr>
              <a:t>13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2800" b="1" cap="all" dirty="0" smtClean="0"/>
              <a:t>cholesterol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dirty="0" smtClean="0"/>
              <a:t>Doporučené množství  je  100 mg/1000 Kcal/den. Při </a:t>
            </a:r>
            <a:r>
              <a:rPr lang="cs-CZ" sz="2200" dirty="0" err="1" smtClean="0"/>
              <a:t>hyperlipidemii</a:t>
            </a:r>
            <a:r>
              <a:rPr lang="cs-CZ" sz="2200" dirty="0" smtClean="0"/>
              <a:t> doporučujeme příjem ještě nižší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dirty="0" smtClean="0"/>
              <a:t>Největším zdrojem cholesterolu, jsou kromě vaječného žloutku vnitřnosti, zvláště mozek, játra a ledvinky, rybí jikry, kaviár, humr, mořské plody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dirty="0" smtClean="0"/>
              <a:t>Vaječné žloutky však ze stravy nevylučujeme, pouze regulujeme, protože jsou pro organizmus důležitým zdrojem lecitinu, fosfolipidů a vitamínů rozpustných v tucích. Doporučená dávka vaječných žloutků je 7  ks za týden, bílky prakticky neomezujeme (na 1 žloutek 3 bílky)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dirty="0" smtClean="0"/>
              <a:t>Vepřové sádlo obsahuje méně cholesterolu. Proto je menším proviněním, pokud si pacient namaže chléb sádlem než máslem</a:t>
            </a:r>
            <a:endParaRPr lang="cs-CZ" sz="2200" dirty="0" smtClean="0"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58F912BC-87C3-464B-A4E4-B15D46B66D93}" type="slidenum">
              <a:rPr lang="en-US" smtClean="0">
                <a:latin typeface="Arial" charset="0"/>
              </a:rPr>
              <a:pPr algn="l">
                <a:defRPr/>
              </a:pPr>
              <a:t>14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2800" b="1" cap="all" dirty="0" smtClean="0"/>
              <a:t>vláknina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/>
              <a:t>Doporučené množství vlákniny je 25 (- 40 g)/den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/>
              <a:t>Potraviny, které jsou dobrým zdrojem vlákniny obsahují většinou velké procento draslíku a fosforu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/>
              <a:t>Obiloviny, chléb, pečivo s vyšším obsahem vlákniny též obsahuje vyšší procento rostlinných bílkovin než druhy s nižším obsahem vlákniny</a:t>
            </a:r>
          </a:p>
          <a:p>
            <a:pPr marL="0" indent="0"/>
            <a:r>
              <a:rPr lang="cs-CZ" sz="2400" dirty="0" smtClean="0"/>
              <a:t>     Pro je nutné, </a:t>
            </a:r>
            <a:r>
              <a:rPr lang="cs-CZ" sz="2400" dirty="0"/>
              <a:t> </a:t>
            </a:r>
            <a:r>
              <a:rPr lang="cs-CZ" sz="2400" dirty="0" smtClean="0"/>
              <a:t>při případném omezení draslíku</a:t>
            </a:r>
          </a:p>
          <a:p>
            <a:pPr marL="0" indent="0"/>
            <a:r>
              <a:rPr lang="cs-CZ" sz="2400" dirty="0" smtClean="0"/>
              <a:t>     respektive fosforu v dietě, si uvědomit, </a:t>
            </a:r>
          </a:p>
          <a:p>
            <a:pPr marL="0" indent="0"/>
            <a:r>
              <a:rPr lang="cs-CZ" sz="2400" dirty="0"/>
              <a:t> </a:t>
            </a:r>
            <a:r>
              <a:rPr lang="cs-CZ" sz="2400" dirty="0" smtClean="0"/>
              <a:t>    zda je menší zlo nedostatečného množství vlákniny </a:t>
            </a:r>
          </a:p>
          <a:p>
            <a:pPr marL="0" indent="0"/>
            <a:r>
              <a:rPr lang="cs-CZ" sz="2400" dirty="0"/>
              <a:t> </a:t>
            </a:r>
            <a:r>
              <a:rPr lang="cs-CZ" sz="2400" dirty="0" smtClean="0"/>
              <a:t>    nebo vysoký příjem draslíku,  fosforu</a:t>
            </a:r>
            <a:endParaRPr lang="cs-CZ" sz="2400" dirty="0"/>
          </a:p>
          <a:p>
            <a:pPr marL="0" indent="0"/>
            <a:r>
              <a:rPr lang="cs-CZ" sz="2400" dirty="0" smtClean="0"/>
              <a:t>     a nesprávný poměr bílkovin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A656392E-1F56-47B2-BD0E-63B9F5079A91}" type="slidenum">
              <a:rPr lang="en-US" smtClean="0">
                <a:latin typeface="Arial" charset="0"/>
              </a:rPr>
              <a:pPr algn="l">
                <a:defRPr/>
              </a:pPr>
              <a:t>15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2800" b="1" cap="all" dirty="0" smtClean="0"/>
              <a:t>sodík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smtClean="0">
                <a:cs typeface="Arial" charset="0"/>
              </a:rPr>
              <a:t>Rozmezí doporučeného množství příjmu sodíku na den je odlišné dle stupně omezení bílkovin respektive stupně CKD</a:t>
            </a:r>
          </a:p>
          <a:p>
            <a:pPr algn="just">
              <a:lnSpc>
                <a:spcPct val="90000"/>
              </a:lnSpc>
            </a:pPr>
            <a:endParaRPr lang="cs-CZ" sz="2400" dirty="0" smtClean="0">
              <a:cs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cs typeface="Arial" charset="0"/>
              </a:rPr>
              <a:t>Příjem sodíku je rozdílný u jednotlivých  nemocných s konzervativní terapií a závisí především na diuréze, schopnosti ledvin vyloučit sodík a na  krevním tlaku nemocného. 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endParaRPr lang="cs-CZ" sz="2400" dirty="0" smtClean="0">
              <a:cs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cs typeface="Arial" charset="0"/>
              </a:rPr>
              <a:t>Optimální příjem je určován dle laboratorních parametrů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9A163A34-8558-44C0-AE63-D2C5109DEB4D}" type="slidenum">
              <a:rPr lang="en-US" smtClean="0">
                <a:latin typeface="Arial" charset="0"/>
              </a:rPr>
              <a:pPr algn="l">
                <a:defRPr/>
              </a:pPr>
              <a:t>16</a:t>
            </a:fld>
            <a:endParaRPr lang="en-US" smtClean="0">
              <a:latin typeface="Arial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/>
              <a:t>SŮL  A  SODÍK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cs-CZ" sz="2400" smtClean="0">
                <a:cs typeface="Arial" charset="0"/>
              </a:rPr>
              <a:t>Kuchyňskou sůl a příjem potravin s vyšším obsahem soli, respektive sodíku, je třeba výrazně omezovat u nemocných s vysokým krevním tlakem a otoky. Není však vhodné přísné omezení – vznik nechutenství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400" smtClean="0">
                <a:cs typeface="Arial" charset="0"/>
              </a:rPr>
              <a:t>Ostatní nemocní mohou mírně solit, pokud nezařazují nebo omezují v jídelníčku potraviny s vysokým obsahem soli ( např. některé druhy sýrů, uzeniny, slané pečivo, slané nálevy a pod)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400" smtClean="0">
                <a:cs typeface="Arial" charset="0"/>
              </a:rPr>
              <a:t>1 g soli (NaCl) obsahuje 387 mg sodíku (Na), 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400" smtClean="0">
                <a:cs typeface="Arial" charset="0"/>
              </a:rPr>
              <a:t>1 mg Na = 0.0435 mmol Na 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400" smtClean="0">
                <a:cs typeface="Arial" charset="0"/>
              </a:rPr>
              <a:t>1 mmol Na je 23 mg Na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08278572-5D3C-431A-94AE-567120AF561A}" type="slidenum">
              <a:rPr lang="en-US" smtClean="0">
                <a:latin typeface="Arial" charset="0"/>
              </a:rPr>
              <a:pPr algn="l">
                <a:defRPr/>
              </a:pPr>
              <a:t>17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2800" b="1" cap="all" dirty="0" smtClean="0"/>
              <a:t>draslík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smtClean="0">
                <a:cs typeface="Arial" charset="0"/>
              </a:rPr>
              <a:t>Rozmezí doporučené množství příjmu draslíku na den je odlišné dle stupně omezení bílkovin respektive stupně CKD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endParaRPr lang="cs-CZ" sz="2400" smtClean="0">
              <a:cs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smtClean="0">
                <a:cs typeface="Arial" charset="0"/>
              </a:rPr>
              <a:t>Příjem draslíku je rozdílný u jednotlivých  nemocných  konzervativní terapií a závisí především na diuréze a na schopnosti ledvin vyloučit draslík</a:t>
            </a:r>
          </a:p>
          <a:p>
            <a:pPr algn="just">
              <a:lnSpc>
                <a:spcPct val="90000"/>
              </a:lnSpc>
            </a:pPr>
            <a:endParaRPr lang="cs-CZ" sz="2400" smtClean="0">
              <a:cs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smtClean="0">
                <a:cs typeface="Arial" charset="0"/>
              </a:rPr>
              <a:t>Z hlediska vysokého příjmu draslíku je nebezpečné zejména ovoce  a zelenina (draslík není doprovázen bílkovinou a proto zůstává  v krvi, kde jeho hladina prudce stoupá)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endParaRPr lang="cs-CZ" sz="2400" smtClean="0">
              <a:cs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47966753-7AA9-4026-94A6-7F8CEEA92CF1}" type="slidenum">
              <a:rPr lang="en-US" smtClean="0">
                <a:latin typeface="Arial" charset="0"/>
              </a:rPr>
              <a:pPr algn="l">
                <a:defRPr/>
              </a:pPr>
              <a:t>18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2800" b="1" cap="all" dirty="0" smtClean="0"/>
              <a:t>tekutiny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cs-CZ" sz="2400" smtClean="0">
                <a:cs typeface="Arial" charset="0"/>
              </a:rPr>
              <a:t>Přívod  tekutin ( a soli) je rozdílný u jednotlivých nemocných a závisí především na diuréze, schopnosti ledvin vyloučit sůl a na  krevním tlaku nemocného. Optimální příjem je určován dle laboratorních hodnot a hodnot krevního tlaku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400" smtClean="0">
                <a:cs typeface="Arial" charset="0"/>
              </a:rPr>
              <a:t>V případě omezeného příjmu tekutin je třeba  si uvědomit, že i "suchá" strava obsahuje 500 - 750 ml tekutin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400" smtClean="0">
                <a:cs typeface="Arial" charset="0"/>
              </a:rPr>
              <a:t>Polévky a potraviny s vyšším obsahem vody je nutné připočítat do příjmu tekutin</a:t>
            </a:r>
          </a:p>
          <a:p>
            <a:pPr algn="just"/>
            <a:endParaRPr lang="cs-CZ" sz="2400" smtClean="0">
              <a:cs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A5203C38-2935-4241-B67B-3D941A6AF66E}" type="slidenum">
              <a:rPr lang="en-US" smtClean="0">
                <a:latin typeface="Arial" charset="0"/>
              </a:rPr>
              <a:pPr algn="l">
                <a:defRPr/>
              </a:pPr>
              <a:t>19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2800" b="1" cap="all" dirty="0" smtClean="0"/>
              <a:t>vápník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smtClean="0">
                <a:cs typeface="Arial" charset="0"/>
              </a:rPr>
              <a:t>U diet s konzervativní terapií  je většinou potřeba vápník doplňovat medikamentózně, protože není možné vždy  zajistit jeho dostatečný přísun v potravinách 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smtClean="0">
                <a:cs typeface="Arial" charset="0"/>
              </a:rPr>
              <a:t>Při výběru mléčných výrobků zohledňujeme kromě obsahu bílkovin i poměr  vápník/fosfor a procento sodíku v těchto potravinách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smtClean="0">
                <a:cs typeface="Arial" charset="0"/>
              </a:rPr>
              <a:t>Velké procento vápníku je obsaženo v sýrech Ementálského typu. V těchto sýrech bývá množství fosforu nižší než množství vápníku. Tyto sýry většinou obsahují i menší procento soli respektive sodíku (do 800 mg soli respektive do 310 mg sodíku na 100 g sýra)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cs-CZ" sz="2400" smtClean="0">
                <a:cs typeface="Arial" charset="0"/>
              </a:rPr>
              <a:t>    než v ostatních polotvrdých sýrech</a:t>
            </a:r>
          </a:p>
          <a:p>
            <a:pPr>
              <a:lnSpc>
                <a:spcPct val="90000"/>
              </a:lnSpc>
            </a:pPr>
            <a:endParaRPr lang="cs-CZ" sz="24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F014F656-0F6F-4CAD-A8D7-88B0AFE28C0F}" type="slidenum">
              <a:rPr lang="en-US" smtClean="0">
                <a:latin typeface="Arial" charset="0"/>
              </a:rPr>
              <a:pPr algn="l">
                <a:defRPr/>
              </a:pPr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2800" cap="all" dirty="0" smtClean="0"/>
              <a:t>Hlavní zásady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Char char="§"/>
            </a:pPr>
            <a:r>
              <a:rPr lang="cs-CZ" sz="2800" smtClean="0"/>
              <a:t> Úprava příjmu energie</a:t>
            </a:r>
          </a:p>
          <a:p>
            <a:pPr marL="0" indent="0" eaLnBrk="1" hangingPunct="1">
              <a:buFont typeface="Wingdings" pitchFamily="2" charset="2"/>
              <a:buChar char="§"/>
            </a:pPr>
            <a:endParaRPr lang="cs-CZ" sz="2800" smtClean="0"/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cs-CZ" sz="2800" smtClean="0"/>
              <a:t> Úprava příjmu makroživin</a:t>
            </a:r>
          </a:p>
          <a:p>
            <a:pPr marL="0" indent="0" eaLnBrk="1" hangingPunct="1">
              <a:buFont typeface="Wingdings" pitchFamily="2" charset="2"/>
              <a:buChar char="§"/>
            </a:pPr>
            <a:endParaRPr lang="cs-CZ" sz="2800" smtClean="0"/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cs-CZ" sz="2800" smtClean="0"/>
              <a:t> Úprava příjmu elektrolytů a minerálních látek</a:t>
            </a:r>
          </a:p>
          <a:p>
            <a:pPr marL="0" indent="0" eaLnBrk="1" hangingPunct="1">
              <a:buFont typeface="Wingdings" pitchFamily="2" charset="2"/>
              <a:buChar char="§"/>
            </a:pPr>
            <a:endParaRPr lang="cs-CZ" sz="2800" smtClean="0"/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cs-CZ" sz="2800" smtClean="0"/>
              <a:t> Úprava příjmu tekutin</a:t>
            </a:r>
          </a:p>
          <a:p>
            <a:pPr marL="0" indent="0" eaLnBrk="1" hangingPunct="1">
              <a:buFont typeface="Wingdings" pitchFamily="2" charset="2"/>
              <a:buChar char="§"/>
            </a:pPr>
            <a:endParaRPr lang="cs-CZ" sz="2400" smtClean="0"/>
          </a:p>
          <a:p>
            <a:pPr marL="0" indent="0" eaLnBrk="1" hangingPunct="1">
              <a:buFontTx/>
              <a:buNone/>
            </a:pPr>
            <a:endParaRPr lang="cs-CZ" sz="2400" smtClean="0"/>
          </a:p>
          <a:p>
            <a:pPr marL="0" indent="0" eaLnBrk="1" hangingPunct="1">
              <a:buFont typeface="Wingdings" pitchFamily="2" charset="2"/>
              <a:buChar char="§"/>
            </a:pPr>
            <a:endParaRPr lang="cs-CZ" sz="2400" smtClean="0"/>
          </a:p>
          <a:p>
            <a:pPr marL="0" indent="0" eaLnBrk="1" hangingPunct="1"/>
            <a:endParaRPr lang="cs-CZ" sz="240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08486D5D-54F3-44A9-B09C-74C1E24A9714}" type="slidenum">
              <a:rPr lang="en-US" smtClean="0">
                <a:latin typeface="Arial" charset="0"/>
              </a:rPr>
              <a:pPr algn="l">
                <a:defRPr/>
              </a:pPr>
              <a:t>20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b="1" cap="all" dirty="0" smtClean="0"/>
              <a:t>fosfor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smtClean="0">
                <a:cs typeface="Arial" charset="0"/>
              </a:rPr>
              <a:t>Doporučovaný příjem je od 600 mg (dieta na 0,4 g B/kg TH/den) do 1200 mg (dieta na 0,8 g B/kg TH/den)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smtClean="0">
                <a:cs typeface="Arial" charset="0"/>
              </a:rPr>
              <a:t>Fosfor je prakticky obsažen ve všech potravinách. Je vhodné potraviny vybírat dle poměru bílkovina/fosfor ( u potravin s převahou kvalitních bílkovin) a množství energie/fosfor (u potravin s převahou sacharidů)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smtClean="0">
                <a:cs typeface="Arial" charset="0"/>
              </a:rPr>
              <a:t>Potraviny s koncentrovaným množstvím rostlinných tuků a olejů  a potraviny s koncentrovaným množstvím sacharidů (cukr řepný, ovocný, hroznový apod.) převážně fosfor neobsahují. Ořechová jádra, která obsahují přibližně 50% tuků obsahují jak vysoké procento fosforu, tak i draslíku</a:t>
            </a:r>
            <a:endParaRPr lang="cs-CZ" sz="240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9FEB9A56-7AFC-4C57-93A8-4984B13D4F7E}" type="slidenum">
              <a:rPr lang="en-US" smtClean="0">
                <a:latin typeface="Arial" charset="0"/>
              </a:rPr>
              <a:pPr algn="l">
                <a:defRPr/>
              </a:pPr>
              <a:t>21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55600"/>
            <a:ext cx="8496622" cy="3937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cap="all" dirty="0" smtClean="0"/>
              <a:t>Kontraindikace KONZERVATIVNÍ TERAPIE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z="2400" smtClean="0"/>
          </a:p>
          <a:p>
            <a:pPr>
              <a:buFont typeface="Wingdings" pitchFamily="2" charset="2"/>
              <a:buChar char="§"/>
            </a:pPr>
            <a:r>
              <a:rPr lang="cs-CZ" sz="2400" smtClean="0"/>
              <a:t>Nemocní v terminálním stadiu (nutná dialyzační léčba)</a:t>
            </a:r>
          </a:p>
          <a:p>
            <a:pPr>
              <a:buFont typeface="Wingdings" pitchFamily="2" charset="2"/>
              <a:buChar char="§"/>
            </a:pPr>
            <a:endParaRPr lang="cs-CZ" sz="2400" smtClean="0"/>
          </a:p>
          <a:p>
            <a:pPr>
              <a:buFont typeface="Wingdings" pitchFamily="2" charset="2"/>
              <a:buChar char="§"/>
            </a:pPr>
            <a:r>
              <a:rPr lang="cs-CZ" sz="2400" smtClean="0"/>
              <a:t>Nemocní s uremickými komplikacemi  (polyneuropatie,  perikarditida, medikamentózně nekorigovatelná hypertenze, těžká metabolická acidosa)</a:t>
            </a:r>
          </a:p>
          <a:p>
            <a:pPr>
              <a:buFont typeface="Wingdings" pitchFamily="2" charset="2"/>
              <a:buChar char="§"/>
            </a:pPr>
            <a:endParaRPr lang="cs-CZ" sz="2400" smtClean="0"/>
          </a:p>
          <a:p>
            <a:pPr>
              <a:buFont typeface="Wingdings" pitchFamily="2" charset="2"/>
              <a:buChar char="§"/>
            </a:pPr>
            <a:r>
              <a:rPr lang="cs-CZ" sz="2400" smtClean="0"/>
              <a:t>Nemocní s těžkými známkami retence vody a elektrolytů</a:t>
            </a:r>
          </a:p>
          <a:p>
            <a:pPr>
              <a:buFont typeface="Wingdings" pitchFamily="2" charset="2"/>
              <a:buChar char="§"/>
            </a:pPr>
            <a:endParaRPr lang="cs-CZ" sz="2400" smtClean="0"/>
          </a:p>
          <a:p>
            <a:pPr>
              <a:buFont typeface="Wingdings" pitchFamily="2" charset="2"/>
              <a:buChar char="§"/>
            </a:pPr>
            <a:r>
              <a:rPr lang="cs-CZ" sz="2400" smtClean="0"/>
              <a:t>Nemocní se špatnou kompliancí k dietě s omezením bílkovin respektive k nízkobílkovinné dietě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cap="all" dirty="0" smtClean="0"/>
              <a:t>Enterální výživa</a:t>
            </a:r>
          </a:p>
        </p:txBody>
      </p:sp>
      <p:pic>
        <p:nvPicPr>
          <p:cNvPr id="23555" name="Zástupný symbol pro obsah 5" descr="Enterální výživ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2116138"/>
            <a:ext cx="8208962" cy="3705225"/>
          </a:xfrm>
        </p:spPr>
      </p:pic>
      <p:sp>
        <p:nvSpPr>
          <p:cNvPr id="2355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4124F9F5-8565-46E8-A235-F69EEC022D85}" type="slidenum">
              <a:rPr lang="en-US" smtClean="0">
                <a:latin typeface="Arial" charset="0"/>
              </a:rPr>
              <a:pPr algn="l">
                <a:defRPr/>
              </a:pPr>
              <a:t>22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cap="all" dirty="0" smtClean="0"/>
              <a:t>Enterální výživa</a:t>
            </a:r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75B72281-4008-4544-8A47-34420BBCF719}" type="slidenum">
              <a:rPr lang="en-US" smtClean="0">
                <a:latin typeface="Arial" charset="0"/>
              </a:rPr>
              <a:pPr algn="l">
                <a:defRPr/>
              </a:pPr>
              <a:t>23</a:t>
            </a:fld>
            <a:endParaRPr lang="en-US" smtClean="0">
              <a:latin typeface="Arial" charset="0"/>
            </a:endParaRPr>
          </a:p>
        </p:txBody>
      </p:sp>
      <p:pic>
        <p:nvPicPr>
          <p:cNvPr id="24580" name="Zástupný symbol pro obsah 6" descr="Suplen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24250" y="1700213"/>
            <a:ext cx="2382838" cy="4537075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B3D4239D-1BB8-4664-A66D-C019189CECB0}" type="slidenum">
              <a:rPr lang="en-US" smtClean="0">
                <a:latin typeface="Arial" charset="0"/>
              </a:rPr>
              <a:pPr algn="l">
                <a:defRPr/>
              </a:pPr>
              <a:t>24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b="1" cap="all" dirty="0" smtClean="0"/>
              <a:t>Individualizace nutričního režimu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2400" smtClean="0"/>
              <a:t>Nemocného lze dlouhodobě udržet                                    v dobrém metabolickém stavu                                        pokud má individuálně upraven nutriční režim.</a:t>
            </a:r>
          </a:p>
          <a:p>
            <a:pPr>
              <a:buFont typeface="Wingdings" pitchFamily="2" charset="2"/>
              <a:buChar char="§"/>
            </a:pPr>
            <a:r>
              <a:rPr lang="cs-CZ" sz="2400" smtClean="0">
                <a:cs typeface="Arial" charset="0"/>
              </a:rPr>
              <a:t>Nemocn</a:t>
            </a:r>
            <a:r>
              <a:rPr lang="cs-CZ" sz="2400" smtClean="0"/>
              <a:t>ý je schopen</a:t>
            </a:r>
            <a:r>
              <a:rPr lang="cs-CZ" sz="2400" smtClean="0">
                <a:cs typeface="Arial" charset="0"/>
              </a:rPr>
              <a:t> dlouhodob</a:t>
            </a:r>
            <a:r>
              <a:rPr lang="cs-CZ" sz="2400" smtClean="0"/>
              <a:t>ě</a:t>
            </a:r>
            <a:r>
              <a:rPr lang="cs-CZ" sz="2400" smtClean="0">
                <a:cs typeface="Arial" charset="0"/>
              </a:rPr>
              <a:t> dodr</a:t>
            </a:r>
            <a:r>
              <a:rPr lang="cs-CZ" sz="2400" smtClean="0"/>
              <a:t>ž</a:t>
            </a:r>
            <a:r>
              <a:rPr lang="cs-CZ" sz="2400" smtClean="0">
                <a:cs typeface="Arial" charset="0"/>
              </a:rPr>
              <a:t>ovat  individualizovaný nutriční re</a:t>
            </a:r>
            <a:r>
              <a:rPr lang="cs-CZ" sz="2400" smtClean="0"/>
              <a:t>ž</a:t>
            </a:r>
            <a:r>
              <a:rPr lang="cs-CZ" sz="2400" smtClean="0">
                <a:cs typeface="Arial" charset="0"/>
              </a:rPr>
              <a:t>im,                                  </a:t>
            </a:r>
            <a:r>
              <a:rPr lang="cs-CZ" sz="2400" smtClean="0"/>
              <a:t>pokud je realizovatelný v jeho podmínkách.</a:t>
            </a:r>
          </a:p>
          <a:p>
            <a:pPr>
              <a:buFont typeface="Wingdings" pitchFamily="2" charset="2"/>
              <a:buChar char="§"/>
            </a:pPr>
            <a:r>
              <a:rPr lang="cs-CZ" sz="2400" smtClean="0">
                <a:cs typeface="Arial" charset="0"/>
              </a:rPr>
              <a:t>Individuáln</a:t>
            </a:r>
            <a:r>
              <a:rPr lang="cs-CZ" sz="2400" smtClean="0"/>
              <a:t>ě</a:t>
            </a:r>
            <a:r>
              <a:rPr lang="cs-CZ" sz="2400" smtClean="0">
                <a:cs typeface="Arial" charset="0"/>
              </a:rPr>
              <a:t> upravený dietní re</a:t>
            </a:r>
            <a:r>
              <a:rPr lang="cs-CZ" sz="2400" smtClean="0"/>
              <a:t>ž</a:t>
            </a:r>
            <a:r>
              <a:rPr lang="cs-CZ" sz="2400" smtClean="0">
                <a:cs typeface="Arial" charset="0"/>
              </a:rPr>
              <a:t>im                   s omezením n</a:t>
            </a:r>
            <a:r>
              <a:rPr lang="cs-CZ" sz="2400" smtClean="0"/>
              <a:t>ě</a:t>
            </a:r>
            <a:r>
              <a:rPr lang="cs-CZ" sz="2400" smtClean="0">
                <a:cs typeface="Arial" charset="0"/>
              </a:rPr>
              <a:t>kterých </a:t>
            </a:r>
            <a:r>
              <a:rPr lang="cs-CZ" sz="2400" smtClean="0"/>
              <a:t>ž</a:t>
            </a:r>
            <a:r>
              <a:rPr lang="cs-CZ" sz="2400" smtClean="0">
                <a:cs typeface="Arial" charset="0"/>
              </a:rPr>
              <a:t>ivin a minerálních látek                      má velký vliv na prognosu nemocného.</a:t>
            </a:r>
          </a:p>
          <a:p>
            <a:pPr>
              <a:buFont typeface="Wingdings" pitchFamily="2" charset="2"/>
              <a:buChar char="§"/>
            </a:pPr>
            <a:r>
              <a:rPr lang="cs-CZ" sz="2400" smtClean="0">
                <a:cs typeface="Arial" charset="0"/>
              </a:rPr>
              <a:t>Při </a:t>
            </a:r>
            <a:r>
              <a:rPr lang="cs-CZ" sz="2400" smtClean="0"/>
              <a:t>realizaci</a:t>
            </a:r>
            <a:r>
              <a:rPr lang="cs-CZ" sz="2400" smtClean="0">
                <a:cs typeface="Arial" charset="0"/>
              </a:rPr>
              <a:t> je proto nutné si uv</a:t>
            </a:r>
            <a:r>
              <a:rPr lang="cs-CZ" sz="2400" smtClean="0"/>
              <a:t>ě</a:t>
            </a:r>
            <a:r>
              <a:rPr lang="cs-CZ" sz="2400" smtClean="0">
                <a:cs typeface="Arial" charset="0"/>
              </a:rPr>
              <a:t>domit,                           zda je ordinace</a:t>
            </a:r>
            <a:r>
              <a:rPr lang="cs-CZ" sz="2400" smtClean="0"/>
              <a:t> diety</a:t>
            </a:r>
            <a:r>
              <a:rPr lang="cs-CZ" sz="2400" smtClean="0">
                <a:cs typeface="Arial" charset="0"/>
              </a:rPr>
              <a:t> proveditelná. </a:t>
            </a:r>
            <a:endParaRPr lang="cs-CZ" sz="240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3919ED1C-E6D5-4EE0-B3EB-831E7258EB09}" type="slidenum">
              <a:rPr lang="en-US" smtClean="0">
                <a:latin typeface="Arial" charset="0"/>
              </a:rPr>
              <a:pPr algn="l">
                <a:defRPr/>
              </a:pPr>
              <a:t>25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cap="all" dirty="0" smtClean="0"/>
              <a:t>Individualizace nutričního režimu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sz="2400" smtClean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smtClean="0">
                <a:cs typeface="Arial" charset="0"/>
              </a:rPr>
              <a:t>V</a:t>
            </a:r>
            <a:r>
              <a:rPr lang="cs-CZ" sz="2400" smtClean="0"/>
              <a:t>ž</a:t>
            </a:r>
            <a:r>
              <a:rPr lang="cs-CZ" sz="2400" smtClean="0">
                <a:cs typeface="Arial" charset="0"/>
              </a:rPr>
              <a:t>dy v</a:t>
            </a:r>
            <a:r>
              <a:rPr lang="cs-CZ" sz="2400" smtClean="0"/>
              <a:t>š</a:t>
            </a:r>
            <a:r>
              <a:rPr lang="cs-CZ" sz="2400" smtClean="0">
                <a:cs typeface="Arial" charset="0"/>
              </a:rPr>
              <a:t>ak, u takto nutri</a:t>
            </a:r>
            <a:r>
              <a:rPr lang="cs-CZ" sz="2400" smtClean="0"/>
              <a:t>č</a:t>
            </a:r>
            <a:r>
              <a:rPr lang="cs-CZ" sz="2400" smtClean="0">
                <a:cs typeface="Arial" charset="0"/>
              </a:rPr>
              <a:t>n</a:t>
            </a:r>
            <a:r>
              <a:rPr lang="cs-CZ" sz="2400" smtClean="0"/>
              <a:t>ě</a:t>
            </a:r>
            <a:r>
              <a:rPr lang="cs-CZ" sz="2400" smtClean="0">
                <a:cs typeface="Arial" charset="0"/>
              </a:rPr>
              <a:t> komplikovaných nemocný</a:t>
            </a:r>
            <a:r>
              <a:rPr lang="cs-CZ" sz="2400" smtClean="0"/>
              <a:t>ch </a:t>
            </a:r>
            <a:r>
              <a:rPr lang="cs-CZ" sz="2400" smtClean="0">
                <a:cs typeface="Arial" charset="0"/>
              </a:rPr>
              <a:t> je p</a:t>
            </a:r>
            <a:r>
              <a:rPr lang="cs-CZ" sz="2400" smtClean="0"/>
              <a:t>ř</a:t>
            </a:r>
            <a:r>
              <a:rPr lang="cs-CZ" sz="2400" smtClean="0">
                <a:cs typeface="Arial" charset="0"/>
              </a:rPr>
              <a:t>i ordinaci diety nutná spolupráce </a:t>
            </a:r>
            <a:r>
              <a:rPr lang="cs-CZ" sz="2400" smtClean="0"/>
              <a:t>lékaře                      s</a:t>
            </a:r>
            <a:r>
              <a:rPr lang="cs-CZ" sz="2400" smtClean="0">
                <a:cs typeface="Arial" charset="0"/>
              </a:rPr>
              <a:t> erudovanou nutri</a:t>
            </a:r>
            <a:r>
              <a:rPr lang="cs-CZ" sz="2400" smtClean="0"/>
              <a:t>č</a:t>
            </a:r>
            <a:r>
              <a:rPr lang="cs-CZ" sz="2400" smtClean="0">
                <a:cs typeface="Arial" charset="0"/>
              </a:rPr>
              <a:t>ní terapeutkou.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smtClean="0">
                <a:cs typeface="Arial" charset="0"/>
              </a:rPr>
              <a:t>Pokud nutriční terapeutka zjistí, že jde o požadavek          u daného pacienta nerealizovatelný,                            předloží objektivní důvody (nejde  o nevůli z její strany) s návrhy na řešení.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cs-CZ" sz="2400" smtClean="0">
              <a:cs typeface="Arial" charset="0"/>
            </a:endParaRPr>
          </a:p>
          <a:p>
            <a:pPr algn="just">
              <a:lnSpc>
                <a:spcPct val="90000"/>
              </a:lnSpc>
            </a:pPr>
            <a:r>
              <a:rPr lang="cs-CZ" sz="2400" smtClean="0">
                <a:cs typeface="Arial" charset="0"/>
              </a:rPr>
              <a:t>								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cs typeface="Arial" charset="0"/>
              </a:rPr>
              <a:t>Děkuji za pozornost</a:t>
            </a:r>
            <a:endParaRPr lang="cs-CZ" smtClean="0"/>
          </a:p>
        </p:txBody>
      </p:sp>
      <p:sp>
        <p:nvSpPr>
          <p:cNvPr id="27651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>
              <a:cs typeface="Arial" charset="0"/>
            </a:endParaRPr>
          </a:p>
          <a:p>
            <a:r>
              <a:rPr lang="cs-CZ" smtClean="0"/>
              <a:t>o.b.mengerova@volny.cz</a:t>
            </a:r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D37D3-DF1A-485D-9653-368B9A6F4A71}" type="slidenum">
              <a:rPr lang="en-US" smtClean="0">
                <a:latin typeface="Arial" charset="0"/>
              </a:rPr>
              <a:pPr>
                <a:defRPr/>
              </a:pPr>
              <a:t>26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AF346BCD-12F3-4343-8BEE-CECDBB85894F}" type="slidenum">
              <a:rPr lang="en-US" smtClean="0">
                <a:latin typeface="Arial" charset="0"/>
              </a:rPr>
              <a:pPr algn="l">
                <a:defRPr/>
              </a:pPr>
              <a:t>3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cap="all" dirty="0" smtClean="0"/>
              <a:t>Omezení bílkovin na 0,8 </a:t>
            </a:r>
            <a:r>
              <a:rPr lang="cs-CZ" sz="2800" dirty="0" smtClean="0"/>
              <a:t>g</a:t>
            </a:r>
            <a:r>
              <a:rPr lang="cs-CZ" sz="2800" cap="all" dirty="0" smtClean="0"/>
              <a:t>/</a:t>
            </a:r>
            <a:r>
              <a:rPr lang="cs-CZ" sz="2800" dirty="0" smtClean="0"/>
              <a:t>kg</a:t>
            </a:r>
            <a:r>
              <a:rPr lang="cs-CZ" sz="2800" cap="all" dirty="0" smtClean="0"/>
              <a:t> TH/den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Char char="§"/>
            </a:pPr>
            <a:endParaRPr lang="cs-CZ" sz="2400" dirty="0" smtClean="0"/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cs-CZ" sz="2400" dirty="0" smtClean="0"/>
              <a:t> Bílkoviny 	-  0,8 g/kg TH/den                                                              	              (50%  s vysokou biologickou hodnotou)</a:t>
            </a:r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cs-CZ" sz="2400" dirty="0" smtClean="0"/>
              <a:t> Energie    	-  140 – 150 </a:t>
            </a:r>
            <a:r>
              <a:rPr lang="cs-CZ" sz="2400" dirty="0" err="1" smtClean="0"/>
              <a:t>kJ</a:t>
            </a:r>
            <a:r>
              <a:rPr lang="cs-CZ" sz="2400" dirty="0" smtClean="0"/>
              <a:t>                                        		               (33,5 – 35,8 Kcal)/kg TH/ den</a:t>
            </a:r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cs-CZ" sz="2400" dirty="0" smtClean="0"/>
              <a:t> Fosfáty	-  1 – 1,2 g (33 – 40 </a:t>
            </a:r>
            <a:r>
              <a:rPr lang="cs-CZ" sz="2400" dirty="0" err="1" smtClean="0"/>
              <a:t>mmol</a:t>
            </a:r>
            <a:r>
              <a:rPr lang="cs-CZ" sz="2400" dirty="0" smtClean="0"/>
              <a:t>)/den</a:t>
            </a:r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cs-CZ" sz="2400" dirty="0" smtClean="0"/>
              <a:t> Kalcium	-  s ohledem na aktuální hladiny </a:t>
            </a:r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cs-CZ" sz="2400" dirty="0" smtClean="0"/>
              <a:t> Natrium	-  volně,                                                       	              omezení jen při otocích a hypertenzi</a:t>
            </a:r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cs-CZ" sz="2400" dirty="0" smtClean="0"/>
              <a:t> Kalium	-  volně, omezení při </a:t>
            </a:r>
            <a:r>
              <a:rPr lang="cs-CZ" sz="2400" dirty="0" err="1" smtClean="0"/>
              <a:t>hyperkalemii</a:t>
            </a:r>
            <a:endParaRPr lang="cs-CZ" sz="2400" dirty="0" smtClean="0"/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cs-CZ" sz="2400" dirty="0" smtClean="0"/>
              <a:t> Tekutiny	-  volně, dle diurézy</a:t>
            </a:r>
          </a:p>
          <a:p>
            <a:pPr marL="0" indent="0" eaLnBrk="1" hangingPunct="1"/>
            <a:endParaRPr lang="cs-CZ" sz="2400" dirty="0" smtClean="0"/>
          </a:p>
          <a:p>
            <a:pPr marL="0" indent="0" eaLnBrk="1" hangingPunct="1"/>
            <a:endParaRPr lang="cs-CZ" sz="2400" dirty="0" smtClean="0"/>
          </a:p>
          <a:p>
            <a:pPr marL="0" indent="0" eaLnBrk="1" hangingPunct="1">
              <a:buFont typeface="Wingdings" pitchFamily="2" charset="2"/>
              <a:buChar char="§"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D1C31F80-ED87-448A-B7B5-BEFD418CEDB4}" type="slidenum">
              <a:rPr lang="en-US" smtClean="0">
                <a:latin typeface="Arial" charset="0"/>
              </a:rPr>
              <a:pPr algn="l">
                <a:defRPr/>
              </a:pPr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cap="all" dirty="0" smtClean="0"/>
              <a:t>Omezení bílkovin na 0,6 </a:t>
            </a:r>
            <a:r>
              <a:rPr lang="cs-CZ" sz="2800" dirty="0" smtClean="0"/>
              <a:t>g</a:t>
            </a:r>
            <a:r>
              <a:rPr lang="cs-CZ" sz="2800" cap="all" dirty="0" smtClean="0"/>
              <a:t>/</a:t>
            </a:r>
            <a:r>
              <a:rPr lang="cs-CZ" sz="2800" dirty="0" smtClean="0"/>
              <a:t>kg</a:t>
            </a:r>
            <a:r>
              <a:rPr lang="cs-CZ" sz="2800" cap="all" dirty="0" smtClean="0"/>
              <a:t> TH/den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Char char="§"/>
            </a:pPr>
            <a:endParaRPr lang="cs-CZ" sz="2400" smtClean="0"/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cs-CZ" sz="2400" smtClean="0"/>
              <a:t> Bílkoviny 	- 0,6 g/kg TH/den                                                              	             (70%  s vysokou biologickou hodnotou)</a:t>
            </a:r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cs-CZ" sz="2400" smtClean="0"/>
              <a:t> Energie    	- 150 kJ (35,8 Kcal)/kg TH/ den</a:t>
            </a:r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cs-CZ" sz="2400" smtClean="0"/>
              <a:t> Fosfáty	-  do 0,8 g (27 mmol)/den</a:t>
            </a:r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cs-CZ" sz="2400" smtClean="0"/>
              <a:t> Kalcium	-  0,5 – 1,0 g/den dle aktuální hladiny </a:t>
            </a:r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cs-CZ" sz="2400" smtClean="0"/>
              <a:t> Natrium	-  80 – 100 mmol/den</a:t>
            </a:r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cs-CZ" sz="2400" smtClean="0"/>
              <a:t> Kalium	-  55 – 65 mmol/den</a:t>
            </a:r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cs-CZ" sz="2400" smtClean="0"/>
              <a:t> Tekutiny	-  dle vodní a elektrolytové bilance</a:t>
            </a:r>
          </a:p>
          <a:p>
            <a:pPr marL="0" indent="0" eaLnBrk="1" hangingPunct="1"/>
            <a:endParaRPr lang="cs-CZ" sz="2400" smtClean="0"/>
          </a:p>
          <a:p>
            <a:pPr marL="0" indent="0" eaLnBrk="1" hangingPunct="1"/>
            <a:endParaRPr lang="cs-CZ" sz="2400" smtClean="0"/>
          </a:p>
          <a:p>
            <a:pPr marL="0" indent="0" eaLnBrk="1" hangingPunct="1">
              <a:buFont typeface="Wingdings" pitchFamily="2" charset="2"/>
              <a:buChar char="§"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20EAADC1-0F32-4826-A271-846C200AF5B9}" type="slidenum">
              <a:rPr lang="en-US" smtClean="0">
                <a:latin typeface="Arial" charset="0"/>
              </a:rPr>
              <a:pPr algn="l">
                <a:defRPr/>
              </a:pPr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cap="all" dirty="0" smtClean="0"/>
              <a:t>(Omezení bílkovin na 0,4 </a:t>
            </a:r>
            <a:r>
              <a:rPr lang="cs-CZ" sz="2800" dirty="0" smtClean="0"/>
              <a:t>g</a:t>
            </a:r>
            <a:r>
              <a:rPr lang="cs-CZ" sz="2800" cap="all" dirty="0" smtClean="0"/>
              <a:t>/</a:t>
            </a:r>
            <a:r>
              <a:rPr lang="cs-CZ" sz="2800" dirty="0" smtClean="0"/>
              <a:t>kg</a:t>
            </a:r>
            <a:r>
              <a:rPr lang="cs-CZ" sz="2800" cap="all" dirty="0" smtClean="0"/>
              <a:t> TH/den)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Char char="§"/>
            </a:pPr>
            <a:endParaRPr lang="cs-CZ" sz="2400" dirty="0" smtClean="0"/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cs-CZ" sz="2400" dirty="0" smtClean="0"/>
              <a:t> Bílkoviny 	- 0,4 g/kg TH/den                                                              	             (70%  s vysokou biologickou hodnotou)</a:t>
            </a:r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cs-CZ" sz="2400" dirty="0" smtClean="0"/>
              <a:t> Energie    	- 150 – 160 </a:t>
            </a:r>
            <a:r>
              <a:rPr lang="cs-CZ" sz="2400" dirty="0" err="1" smtClean="0"/>
              <a:t>kJ</a:t>
            </a:r>
            <a:r>
              <a:rPr lang="cs-CZ" sz="2400" dirty="0" smtClean="0"/>
              <a:t>                                        	     	              (35,8 – 38,2 Kcal)/kg TH a den</a:t>
            </a:r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cs-CZ" sz="2400" dirty="0" smtClean="0"/>
              <a:t> Fosfáty	-  do 0,6 g (27 </a:t>
            </a:r>
            <a:r>
              <a:rPr lang="cs-CZ" sz="2400" dirty="0" err="1" smtClean="0"/>
              <a:t>mmol</a:t>
            </a:r>
            <a:r>
              <a:rPr lang="cs-CZ" sz="2400" dirty="0" smtClean="0"/>
              <a:t>)/den                             </a:t>
            </a:r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cs-CZ" sz="2400" dirty="0" smtClean="0"/>
              <a:t> Kalcium	-  0,5 – 1,0 g/den na aktuální hladiny </a:t>
            </a:r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cs-CZ" sz="2400" dirty="0" smtClean="0"/>
              <a:t> Natrium	-  80 – 100 </a:t>
            </a:r>
            <a:r>
              <a:rPr lang="cs-CZ" sz="2400" dirty="0" err="1" smtClean="0"/>
              <a:t>mmol</a:t>
            </a:r>
            <a:r>
              <a:rPr lang="cs-CZ" sz="2400" dirty="0" smtClean="0"/>
              <a:t>/den ( dle  bilance Na)</a:t>
            </a:r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cs-CZ" sz="2400" dirty="0" smtClean="0"/>
              <a:t> Kalium	-  40 – 50 </a:t>
            </a:r>
            <a:r>
              <a:rPr lang="cs-CZ" sz="2400" dirty="0" err="1" smtClean="0"/>
              <a:t>mmol</a:t>
            </a:r>
            <a:r>
              <a:rPr lang="cs-CZ" sz="2400" dirty="0" smtClean="0"/>
              <a:t> /den                                             		   (dle aktuální </a:t>
            </a:r>
            <a:r>
              <a:rPr lang="cs-CZ" sz="2400" dirty="0" err="1" smtClean="0"/>
              <a:t>kalémie</a:t>
            </a:r>
            <a:r>
              <a:rPr lang="cs-CZ" sz="2400" dirty="0" smtClean="0"/>
              <a:t> a hodnot exkrece K)</a:t>
            </a:r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cs-CZ" sz="2400" dirty="0" smtClean="0"/>
              <a:t> Tekutiny	-  dle vodní a elektrolytové bilance</a:t>
            </a:r>
          </a:p>
          <a:p>
            <a:pPr marL="0" indent="0" eaLnBrk="1" hangingPunct="1">
              <a:buFont typeface="Wingdings" pitchFamily="2" charset="2"/>
              <a:buChar char="§"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B23962EB-3EAC-4F86-B1B6-A110AFF38921}" type="slidenum">
              <a:rPr lang="en-US" smtClean="0">
                <a:latin typeface="Arial" charset="0"/>
              </a:rPr>
              <a:pPr algn="l">
                <a:defRPr/>
              </a:pPr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b="1" cap="all" dirty="0" smtClean="0"/>
              <a:t>energie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defRPr/>
            </a:pPr>
            <a:r>
              <a:rPr lang="cs-CZ" sz="2000" dirty="0" smtClean="0"/>
              <a:t>     </a:t>
            </a:r>
            <a:r>
              <a:rPr lang="cs-CZ" sz="2400" dirty="0" smtClean="0"/>
              <a:t>Celkové množství potřebné energie je nutné stanovit</a:t>
            </a:r>
          </a:p>
          <a:p>
            <a:pPr marL="0" indent="0">
              <a:buFontTx/>
              <a:buNone/>
              <a:defRPr/>
            </a:pPr>
            <a:r>
              <a:rPr lang="cs-CZ" sz="2400" dirty="0" smtClean="0"/>
              <a:t>    dle pohlaví, tělesné hmotnosti a výšce, věku,  fyzické</a:t>
            </a:r>
          </a:p>
          <a:p>
            <a:pPr marL="0" indent="0">
              <a:buFontTx/>
              <a:buNone/>
              <a:defRPr/>
            </a:pPr>
            <a:r>
              <a:rPr lang="cs-CZ" sz="2400" dirty="0" smtClean="0"/>
              <a:t>    aktivitě,  stupni CKD,  přítomnosti dalších nemocněních</a:t>
            </a:r>
          </a:p>
          <a:p>
            <a:pPr marL="0" indent="0">
              <a:buFontTx/>
              <a:buNone/>
              <a:defRPr/>
            </a:pPr>
            <a:r>
              <a:rPr lang="cs-CZ" sz="2400" dirty="0" smtClean="0"/>
              <a:t>    a faktorech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cs-CZ" sz="2400" dirty="0" smtClean="0">
                <a:cs typeface="Arial" charset="0"/>
              </a:rPr>
              <a:t>Příjem energie se pohybuje u těchto diet 		   od 140 </a:t>
            </a:r>
            <a:r>
              <a:rPr lang="cs-CZ" sz="2400" dirty="0" err="1" smtClean="0">
                <a:cs typeface="Arial" charset="0"/>
              </a:rPr>
              <a:t>kJ</a:t>
            </a:r>
            <a:r>
              <a:rPr lang="cs-CZ" sz="2400" dirty="0" smtClean="0">
                <a:cs typeface="Arial" charset="0"/>
              </a:rPr>
              <a:t>  do 160 </a:t>
            </a:r>
            <a:r>
              <a:rPr lang="cs-CZ" sz="2400" dirty="0" err="1" smtClean="0">
                <a:cs typeface="Arial" charset="0"/>
              </a:rPr>
              <a:t>kJ</a:t>
            </a:r>
            <a:r>
              <a:rPr lang="cs-CZ" sz="2400" dirty="0" smtClean="0">
                <a:cs typeface="Arial" charset="0"/>
              </a:rPr>
              <a:t> (cca 33,5 – 38,2 Kcal na 1 kg TH,  což představuje 9800 – 11200 </a:t>
            </a:r>
            <a:r>
              <a:rPr lang="cs-CZ" sz="2400" dirty="0" err="1" smtClean="0">
                <a:cs typeface="Arial" charset="0"/>
              </a:rPr>
              <a:t>kJ</a:t>
            </a:r>
            <a:r>
              <a:rPr lang="cs-CZ" sz="2400" dirty="0" smtClean="0">
                <a:cs typeface="Arial" charset="0"/>
              </a:rPr>
              <a:t> (2340 - 2680 Kcal) na den pro nemocného s TH 70 kg.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cs-CZ" sz="2400" dirty="0" smtClean="0">
                <a:cs typeface="Arial" charset="0"/>
              </a:rPr>
              <a:t>Příjem energie by měl být rozložen tak, aby odpovídal zásadám správného stravování a dennímu režimu nemocného</a:t>
            </a:r>
            <a:r>
              <a:rPr lang="cs-CZ" sz="2400" i="1" dirty="0" smtClean="0">
                <a:cs typeface="Arial" charset="0"/>
              </a:rPr>
              <a:t>.</a:t>
            </a:r>
            <a:endParaRPr lang="cs-CZ" sz="2400" b="1" dirty="0" smtClean="0"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95C13FE9-ED82-470C-A1B0-A7A035ED65A7}" type="slidenum">
              <a:rPr lang="en-US" smtClean="0">
                <a:latin typeface="Arial" charset="0"/>
              </a:rPr>
              <a:pPr algn="l">
                <a:defRPr/>
              </a:pPr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b="1" cap="all" dirty="0" smtClean="0"/>
              <a:t>bílkoviny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cs typeface="Arial" charset="0"/>
              </a:rPr>
              <a:t>Příjem bílkovin je upraven na 0,8 g – 0,6 g (0,4 g)  na 1 kg TH, což představuje (28 g) 42 g - 56 g bílkovin        na den pro nemocného s TH 70 kg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cs typeface="Arial" charset="0"/>
              </a:rPr>
              <a:t>U diety 0,8 g B/ 1kg TH/den má být 50%,                      u diety 0,6 g B/1 kg TH/den má být 70% bílkovin                     o vysoké biologické hodnotě.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cs typeface="Arial" charset="0"/>
              </a:rPr>
              <a:t>Brambory, pro obsah nezbytných aminokyselin v nich,  v těchto dietách řadíme do potravin s obsahem  bílkovin s vysokou biologickou hodnotou.                         Neobsahují však bílkoviny plnohodnotné!</a:t>
            </a:r>
            <a:endParaRPr lang="cs-CZ" sz="2400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/>
              <a:t>Příjem bílkovin, zejména s vysokou biologickou hodnotou, by měl být rozdělen alespoň do tří denních dávek.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9039460A-34EC-404C-B596-E59F55DF7E54}" type="slidenum">
              <a:rPr lang="en-US" smtClean="0">
                <a:latin typeface="Arial" charset="0"/>
              </a:rPr>
              <a:pPr algn="l">
                <a:defRPr/>
              </a:pPr>
              <a:t>8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b="1" cap="all" dirty="0" smtClean="0"/>
              <a:t>Zdroje kvalitních bílkovin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cs typeface="Arial" charset="0"/>
              </a:rPr>
              <a:t>Nejlepším zdrojem kvalitních bílkovin jsou ryby, libová masa drůbeží bez kůže (kuře, krůta), králičí maso, dále masa výseková (libové hovězí, telecí, libové vepřové), z pernaté (holoubě, bažant) a zvěře (srnčí, zajíc). 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cs typeface="Arial" charset="0"/>
              </a:rPr>
              <a:t>Ryby zařazujeme  2krát až  3krát za týden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cs typeface="Arial" charset="0"/>
              </a:rPr>
              <a:t>Jako zdroj kvalitních bílkovin nelze přehlédnout tvaroh, vhodné druhy sýrů a zakysané zakysané mléčné výrobky. Kritériem pro zařazení do jídelníčku je obsah sodíku a dále poměr bílkoviny/vápník/fosfor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cs typeface="Arial" charset="0"/>
              </a:rPr>
              <a:t>Velmi cenné jsou bílkoviny vejce 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cs typeface="Arial" charset="0"/>
              </a:rPr>
              <a:t>Další zdroje - sója</a:t>
            </a:r>
          </a:p>
          <a:p>
            <a:pPr algn="just">
              <a:buFont typeface="Wingdings" pitchFamily="2" charset="2"/>
              <a:buNone/>
            </a:pPr>
            <a:endParaRPr lang="cs-CZ" sz="2400" dirty="0" smtClean="0"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659161C6-2D3B-4B9A-82C8-A48FD903E260}" type="slidenum">
              <a:rPr lang="en-US" smtClean="0">
                <a:latin typeface="Arial" charset="0"/>
              </a:rPr>
              <a:pPr algn="l">
                <a:defRPr/>
              </a:pPr>
              <a:t>9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cap="all" dirty="0" smtClean="0"/>
              <a:t>Nevhodné zdroje kvalitních bílkovin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cs typeface="Arial" charset="0"/>
              </a:rPr>
              <a:t>Tučná masa (husa, kachna, kuře a krůta s kůží, prorostlé a tučné maso vepřové, hovězí, skopové apod.), uzená masa, masné výrobky (konzervované i mražené)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cs typeface="Arial" charset="0"/>
              </a:rPr>
              <a:t>U</a:t>
            </a:r>
            <a:r>
              <a:rPr lang="cs-CZ" sz="2400" dirty="0" smtClean="0"/>
              <a:t>zeniny (zdroj sodíku, fosforu, kancerogenních látek, živočišných tuků, cholesterolu, rostlinných bílkovin)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400" dirty="0" smtClean="0"/>
              <a:t>Různé průmyslově vyráběné saláty, nejsou vhodné pro obsah dalších, pro tyto diety nevhodných, potravin. Také pro obsah soli, kořenících a jiných přísad. Totéž platí pro různé konzervované výrobky.</a:t>
            </a:r>
          </a:p>
          <a:p>
            <a:pPr algn="just"/>
            <a:endParaRPr lang="cs-CZ" sz="2400" dirty="0" smtClean="0">
              <a:cs typeface="Arial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PALETTEDESIGNATOR" val="BBraun"/>
  <p:tag name="EXTENDEDCOLORPALETTEDESIGNATOR" val="BBraun"/>
  <p:tag name="PRESENTATIONLANGUAGE" val="deutsch"/>
  <p:tag name="DATE" val="2010-09-23"/>
</p:tagLst>
</file>

<file path=ppt/theme/theme1.xml><?xml version="1.0" encoding="utf-8"?>
<a:theme xmlns:a="http://schemas.openxmlformats.org/drawingml/2006/main" name="PowerPoint_AAK2010_CZ">
  <a:themeElements>
    <a:clrScheme name="Standarddesign 1">
      <a:dk1>
        <a:srgbClr val="000000"/>
      </a:dk1>
      <a:lt1>
        <a:srgbClr val="FFFFFF"/>
      </a:lt1>
      <a:dk2>
        <a:srgbClr val="4BA99B"/>
      </a:dk2>
      <a:lt2>
        <a:srgbClr val="05CDB3"/>
      </a:lt2>
      <a:accent1>
        <a:srgbClr val="97D9C9"/>
      </a:accent1>
      <a:accent2>
        <a:srgbClr val="D4F0EE"/>
      </a:accent2>
      <a:accent3>
        <a:srgbClr val="FFFFFF"/>
      </a:accent3>
      <a:accent4>
        <a:srgbClr val="000000"/>
      </a:accent4>
      <a:accent5>
        <a:srgbClr val="C9E9E1"/>
      </a:accent5>
      <a:accent6>
        <a:srgbClr val="C0D9D8"/>
      </a:accent6>
      <a:hlink>
        <a:srgbClr val="008375"/>
      </a:hlink>
      <a:folHlink>
        <a:srgbClr val="4BA9A4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72000" rIns="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72000" rIns="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 anchor="b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kern="0" cap="none" spc="0" normalizeH="0" baseline="0" noProof="0" dirty="0" smtClean="0">
            <a:ln>
              <a:noFill/>
            </a:ln>
            <a:solidFill>
              <a:schemeClr val="tx1">
                <a:tint val="75000"/>
              </a:schemeClr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4BA99B"/>
        </a:dk2>
        <a:lt2>
          <a:srgbClr val="05CDB3"/>
        </a:lt2>
        <a:accent1>
          <a:srgbClr val="97D9C9"/>
        </a:accent1>
        <a:accent2>
          <a:srgbClr val="D4F0EE"/>
        </a:accent2>
        <a:accent3>
          <a:srgbClr val="FFFFFF"/>
        </a:accent3>
        <a:accent4>
          <a:srgbClr val="000000"/>
        </a:accent4>
        <a:accent5>
          <a:srgbClr val="C9E9E1"/>
        </a:accent5>
        <a:accent6>
          <a:srgbClr val="C0D9D8"/>
        </a:accent6>
        <a:hlink>
          <a:srgbClr val="008375"/>
        </a:hlink>
        <a:folHlink>
          <a:srgbClr val="4BA9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5C39B"/>
        </a:dk2>
        <a:lt2>
          <a:srgbClr val="05CDB3"/>
        </a:lt2>
        <a:accent1>
          <a:srgbClr val="99E1CD"/>
        </a:accent1>
        <a:accent2>
          <a:srgbClr val="BEBEBE"/>
        </a:accent2>
        <a:accent3>
          <a:srgbClr val="FFFFFF"/>
        </a:accent3>
        <a:accent4>
          <a:srgbClr val="000000"/>
        </a:accent4>
        <a:accent5>
          <a:srgbClr val="CAEEE3"/>
        </a:accent5>
        <a:accent6>
          <a:srgbClr val="ACACAC"/>
        </a:accent6>
        <a:hlink>
          <a:srgbClr val="00B482"/>
        </a:hlink>
        <a:folHlink>
          <a:srgbClr val="66D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PowerPoint_AAK2010_CZ</Template>
  <TotalTime>37</TotalTime>
  <Words>1376</Words>
  <Application>Microsoft Office PowerPoint</Application>
  <PresentationFormat>Předvádění na obrazovce (4:3)</PresentationFormat>
  <Paragraphs>167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PowerPoint_AAK2010_CZ</vt:lpstr>
      <vt:lpstr>Nutriční režim u nemocných s CKD při konzervativní terapii</vt:lpstr>
      <vt:lpstr>Hlavní zásady</vt:lpstr>
      <vt:lpstr>Omezení bílkovin na 0,8 g/kg TH/den</vt:lpstr>
      <vt:lpstr>Omezení bílkovin na 0,6 g/kg TH/den</vt:lpstr>
      <vt:lpstr>(Omezení bílkovin na 0,4 g/kg TH/den)</vt:lpstr>
      <vt:lpstr>energie</vt:lpstr>
      <vt:lpstr>bílkoviny</vt:lpstr>
      <vt:lpstr>Zdroje kvalitních bílkovin</vt:lpstr>
      <vt:lpstr>Nevhodné zdroje kvalitních bílkovin</vt:lpstr>
      <vt:lpstr>tuky</vt:lpstr>
      <vt:lpstr>sacharidy</vt:lpstr>
      <vt:lpstr>Nízkobílkovinné potraviny</vt:lpstr>
      <vt:lpstr>cholesterol</vt:lpstr>
      <vt:lpstr>vláknina</vt:lpstr>
      <vt:lpstr>sodík</vt:lpstr>
      <vt:lpstr>SŮL  A  SODÍK</vt:lpstr>
      <vt:lpstr>draslík</vt:lpstr>
      <vt:lpstr>tekutiny</vt:lpstr>
      <vt:lpstr>vápník</vt:lpstr>
      <vt:lpstr>fosfor</vt:lpstr>
      <vt:lpstr>Kontraindikace KONZERVATIVNÍ TERAPIE</vt:lpstr>
      <vt:lpstr>Enterální výživa</vt:lpstr>
      <vt:lpstr>Enterální výživa</vt:lpstr>
      <vt:lpstr>Individualizace nutričního režimu</vt:lpstr>
      <vt:lpstr>Individualizace nutričního režimu</vt:lpstr>
      <vt:lpstr>Děkuji za pozornost</vt:lpstr>
    </vt:vector>
  </TitlesOfParts>
  <Company>B.Braun Melsungen AG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nepiancz</dc:creator>
  <cp:lastModifiedBy>Olga</cp:lastModifiedBy>
  <cp:revision>10</cp:revision>
  <dcterms:created xsi:type="dcterms:W3CDTF">2013-03-05T10:15:18Z</dcterms:created>
  <dcterms:modified xsi:type="dcterms:W3CDTF">2013-09-01T17:57:17Z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BBraun_template.potx</vt:lpwstr>
  </property>
</Properties>
</file>