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custDataLst>
    <p:tags r:id="rId3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3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703138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2844076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9/1/2013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2811463"/>
            <a:ext cx="6408737" cy="762000"/>
          </a:xfrm>
        </p:spPr>
        <p:txBody>
          <a:bodyPr/>
          <a:lstStyle/>
          <a:p>
            <a:r>
              <a:rPr lang="cs-CZ" dirty="0" smtClean="0"/>
              <a:t>Nutriční režim u nemocných s CKD při konzervativní terapii</a:t>
            </a:r>
            <a:endParaRPr lang="cs-CZ" dirty="0" smtClean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27088" y="3851275"/>
            <a:ext cx="5689600" cy="1655763"/>
          </a:xfrm>
        </p:spPr>
        <p:txBody>
          <a:bodyPr/>
          <a:lstStyle/>
          <a:p>
            <a:r>
              <a:rPr lang="cs-CZ" dirty="0" smtClean="0"/>
              <a:t>Olga </a:t>
            </a:r>
            <a:r>
              <a:rPr lang="cs-CZ" dirty="0" err="1" smtClean="0"/>
              <a:t>Mengerová</a:t>
            </a:r>
            <a:r>
              <a:rPr lang="cs-CZ" dirty="0" smtClean="0"/>
              <a:t>, NTR</a:t>
            </a:r>
          </a:p>
          <a:p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7F27B900-D290-4B2A-9386-EAE51A88E49B}" type="slidenum">
              <a:rPr lang="en-US" smtClean="0">
                <a:latin typeface="Arial" charset="0"/>
              </a:rPr>
              <a:pPr algn="l">
                <a:defRPr/>
              </a:pPr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tuky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Tuky jsou u těchto diet ve vyšším procentuálním zastoupení než u zdravého jedince, proto je třeba dbát na jejich správný výběr.</a:t>
            </a:r>
            <a:endParaRPr lang="cs-CZ" sz="2400" dirty="0" smtClean="0"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Upřednostňujeme tuky rostlinného původu, především kvalitní rostlinné oleje a kvalitní margariny.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Příjem  </a:t>
            </a:r>
            <a:r>
              <a:rPr lang="cs-CZ" sz="2400" dirty="0" err="1" smtClean="0">
                <a:cs typeface="Arial" charset="0"/>
              </a:rPr>
              <a:t>transmastných</a:t>
            </a:r>
            <a:r>
              <a:rPr lang="cs-CZ" sz="2400" dirty="0" smtClean="0">
                <a:cs typeface="Arial" charset="0"/>
              </a:rPr>
              <a:t> kyselin by měl být do 10% doporučené denní dávky tuků. Tyto kyseliny jsou obsaženy v přírodní formě v hovězím a skopovém masu, mléku a mléčných výrobcích.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F6AFFEF-F143-453D-B39A-4A81DD4283DD}" type="slidenum">
              <a:rPr lang="en-US" smtClean="0">
                <a:latin typeface="Arial" charset="0"/>
              </a:rPr>
              <a:pPr algn="l">
                <a:defRPr/>
              </a:pPr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sacharidy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Sacharidy jsou v nutričním režimu CKD nemocných s konzervativní terapií, stejně jako u zdravých jedinců, největším zdrojem energie.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Z hlediska správné výživy jsou nejvhodnější polysacharidy. Potraviny, v nichž jsou polysacharidy obsaženy, jsou většinou i zdrojem rostlinných bílkovin, sodíku, draslíku a fosforu. Proto ne vždy vhodné pro diety s omezením bílkovin. </a:t>
            </a:r>
            <a:r>
              <a:rPr lang="cs-CZ" sz="2400" dirty="0"/>
              <a:t>T</a:t>
            </a:r>
            <a:r>
              <a:rPr lang="cs-CZ" sz="2400" dirty="0" smtClean="0"/>
              <a:t>oto se týká zejména celozrnných výrobků a výrobků ze žita a jiných druhů obilovin. Zařazením NB (</a:t>
            </a:r>
            <a:r>
              <a:rPr lang="cs-CZ" sz="2400" dirty="0" err="1" smtClean="0"/>
              <a:t>nízkobílkovinných</a:t>
            </a:r>
            <a:r>
              <a:rPr lang="cs-CZ" sz="2400" dirty="0" smtClean="0"/>
              <a:t>) potravin dosáhneme správný poměr bílkovin v dietě.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err="1" smtClean="0"/>
              <a:t>Nízkobílkovinné</a:t>
            </a:r>
            <a:r>
              <a:rPr lang="cs-CZ" sz="2800" cap="all" dirty="0" smtClean="0"/>
              <a:t> potraviny</a:t>
            </a:r>
          </a:p>
        </p:txBody>
      </p:sp>
      <p:pic>
        <p:nvPicPr>
          <p:cNvPr id="13315" name="Zástupný symbol pro obsah 4" descr="NB potravi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219325"/>
            <a:ext cx="8208962" cy="3498850"/>
          </a:xfrm>
        </p:spPr>
      </p:pic>
      <p:sp>
        <p:nvSpPr>
          <p:cNvPr id="1331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0B8FB5A-7F2F-4A18-9510-614A22B61388}" type="slidenum">
              <a:rPr lang="en-US" smtClean="0">
                <a:latin typeface="Arial" charset="0"/>
              </a:rPr>
              <a:pPr algn="l">
                <a:defRPr/>
              </a:pPr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D35E1CAB-0299-483E-A3F9-C62CAC895511}" type="slidenum">
              <a:rPr lang="en-US" smtClean="0">
                <a:latin typeface="Arial" charset="0"/>
              </a:rPr>
              <a:pPr algn="l">
                <a:defRPr/>
              </a:pPr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cholesterol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Doporučené množství  je  100 mg/1000 Kcal/den. Při </a:t>
            </a:r>
            <a:r>
              <a:rPr lang="cs-CZ" sz="2200" dirty="0" err="1" smtClean="0"/>
              <a:t>hyperlipidemii</a:t>
            </a:r>
            <a:r>
              <a:rPr lang="cs-CZ" sz="2200" dirty="0" smtClean="0"/>
              <a:t> doporučujeme příjem ještě nižší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Největším zdrojem cholesterolu, jsou kromě vaječného žloutku vnitřnosti, zvláště mozek, játra a ledvinky, rybí jikry, kaviár, humr, mořské plody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Vaječné žloutky však ze stravy nevylučujeme, pouze regulujeme, protože jsou pro organizmus důležitým zdrojem lecitinu, fosfolipidů a vitamínů rozpustných v tucích. Doporučená dávka vaječných žloutků je 7  ks za týden, bílky prakticky neomezujeme (na 1 žloutek 3 bílky)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Vepřové sádlo obsahuje méně cholesterolu. Proto je menším proviněním, pokud si pacient namaže chléb sádlem než máslem</a:t>
            </a:r>
            <a:endParaRPr lang="cs-CZ" sz="22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58F912BC-87C3-464B-A4E4-B15D46B66D93}" type="slidenum">
              <a:rPr lang="en-US" smtClean="0">
                <a:latin typeface="Arial" charset="0"/>
              </a:rPr>
              <a:pPr algn="l">
                <a:defRPr/>
              </a:pPr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vláknina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Doporučené množství vlákniny je 25 (- 40 g)/den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Potraviny, které jsou dobrým zdrojem vlákniny obsahují většinou velké procento draslíku a fosforu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Obiloviny, chléb, pečivo s vyšším obsahem vlákniny též obsahuje vyšší procento rostlinných bílkovin než druhy s nižším obsahem vlákniny</a:t>
            </a:r>
          </a:p>
          <a:p>
            <a:pPr marL="0" indent="0"/>
            <a:r>
              <a:rPr lang="cs-CZ" sz="2400" dirty="0" smtClean="0"/>
              <a:t>     Pro je nutné, </a:t>
            </a:r>
            <a:r>
              <a:rPr lang="cs-CZ" sz="2400" dirty="0"/>
              <a:t> </a:t>
            </a:r>
            <a:r>
              <a:rPr lang="cs-CZ" sz="2400" dirty="0" smtClean="0"/>
              <a:t>při případném omezení draslíku</a:t>
            </a:r>
          </a:p>
          <a:p>
            <a:pPr marL="0" indent="0"/>
            <a:r>
              <a:rPr lang="cs-CZ" sz="2400" dirty="0" smtClean="0"/>
              <a:t>     respektive fosforu v dietě, si uvědomit, </a:t>
            </a:r>
          </a:p>
          <a:p>
            <a:pPr marL="0" indent="0"/>
            <a:r>
              <a:rPr lang="cs-CZ" sz="2400" dirty="0"/>
              <a:t> </a:t>
            </a:r>
            <a:r>
              <a:rPr lang="cs-CZ" sz="2400" dirty="0" smtClean="0"/>
              <a:t>    zda je menší zlo nedostatečného množství vlákniny </a:t>
            </a:r>
          </a:p>
          <a:p>
            <a:pPr marL="0" indent="0"/>
            <a:r>
              <a:rPr lang="cs-CZ" sz="2400" dirty="0"/>
              <a:t> </a:t>
            </a:r>
            <a:r>
              <a:rPr lang="cs-CZ" sz="2400" dirty="0" smtClean="0"/>
              <a:t>    nebo vysoký příjem draslíku,  fosforu</a:t>
            </a:r>
            <a:endParaRPr lang="cs-CZ" sz="2400" dirty="0"/>
          </a:p>
          <a:p>
            <a:pPr marL="0" indent="0"/>
            <a:r>
              <a:rPr lang="cs-CZ" sz="2400" dirty="0" smtClean="0"/>
              <a:t>     a nesprávný poměr bílkovin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656392E-1F56-47B2-BD0E-63B9F5079A91}" type="slidenum">
              <a:rPr lang="en-US" smtClean="0">
                <a:latin typeface="Arial" charset="0"/>
              </a:rPr>
              <a:pPr algn="l">
                <a:defRPr/>
              </a:pPr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sodík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Rozmezí doporučeného množství příjmu sodíku na den je odlišné dle stupně omezení bílkovin respektive stupně CKD</a:t>
            </a:r>
          </a:p>
          <a:p>
            <a:pPr algn="just">
              <a:lnSpc>
                <a:spcPct val="90000"/>
              </a:lnSpc>
            </a:pPr>
            <a:endParaRPr lang="cs-CZ" sz="2400" dirty="0" smtClean="0"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Příjem sodíku je rozdílný u jednotlivých  nemocných s konzervativní terapií a závisí především na diuréze, schopnosti ledvin vyloučit sodík a na  krevním tlaku nemocného.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 smtClean="0"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Optimální příjem je určován dle laboratorních parametrů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A163A34-8558-44C0-AE63-D2C5109DEB4D}" type="slidenum">
              <a:rPr lang="en-US" smtClean="0">
                <a:latin typeface="Arial" charset="0"/>
              </a:rPr>
              <a:pPr algn="l">
                <a:defRPr/>
              </a:pPr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 smtClean="0"/>
              <a:t>SŮL  A  SODÍK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Kuchyňskou sůl a příjem potravin s vyšším obsahem soli, respektive sodíku, je třeba výrazně omezovat u nemocných s vysokým krevním tlakem a otoky. Není však vhodné přísné omezení – vznik nechutenství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Ostatní nemocní mohou mírně solit, pokud nezařazují nebo omezují v jídelníčku potraviny s vysokým obsahem soli ( např. některé druhy sýrů, uzeniny, slané pečivo, slané nálevy a pod)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1 g soli (NaCl) obsahuje 387 mg sodíku (Na),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1 mg Na = 0.0435 mmol Na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1 mmol Na je 23 mg Na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08278572-5D3C-431A-94AE-567120AF561A}" type="slidenum">
              <a:rPr lang="en-US" smtClean="0">
                <a:latin typeface="Arial" charset="0"/>
              </a:rPr>
              <a:pPr algn="l">
                <a:defRPr/>
              </a:pPr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draslík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Rozmezí doporučené množství příjmu draslíku na den je odlišné dle stupně omezení bílkovin respektive stupně CKD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smtClean="0"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Příjem draslíku je rozdílný u jednotlivých  nemocných  konzervativní terapií a závisí především na diuréze a na schopnosti ledvin vyloučit draslík</a:t>
            </a:r>
          </a:p>
          <a:p>
            <a:pPr algn="just">
              <a:lnSpc>
                <a:spcPct val="90000"/>
              </a:lnSpc>
            </a:pPr>
            <a:endParaRPr lang="cs-CZ" sz="2400" smtClean="0"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Z hlediska vysokého příjmu draslíku je nebezpečné zejména ovoce  a zelenina (draslík není doprovázen bílkovinou a proto zůstává  v krvi, kde jeho hladina prudce stoupá)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47966753-7AA9-4026-94A6-7F8CEEA92CF1}" type="slidenum">
              <a:rPr lang="en-US" smtClean="0">
                <a:latin typeface="Arial" charset="0"/>
              </a:rPr>
              <a:pPr algn="l">
                <a:defRPr/>
              </a:pPr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tekutiny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Přívod  tekutin ( a soli) je rozdílný u jednotlivých nemocných a závisí především na diuréze, schopnosti ledvin vyloučit sůl a na  krevním tlaku nemocného. Optimální příjem je určován dle laboratorních hodnot a hodnot krevního tlaku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V případě omezeného příjmu tekutin je třeba  si uvědomit, že i "suchá" strava obsahuje 500 - 750 ml tekutin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Polévky a potraviny s vyšším obsahem vody je nutné připočítat do příjmu tekutin</a:t>
            </a:r>
          </a:p>
          <a:p>
            <a:pPr algn="just"/>
            <a:endParaRPr lang="cs-CZ" sz="24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5203C38-2935-4241-B67B-3D941A6AF66E}" type="slidenum">
              <a:rPr lang="en-US" smtClean="0">
                <a:latin typeface="Arial" charset="0"/>
              </a:rPr>
              <a:pPr algn="l">
                <a:defRPr/>
              </a:pPr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b="1" cap="all" dirty="0" smtClean="0"/>
              <a:t>vápník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U diet s konzervativní terapií  je většinou potřeba vápník doplňovat medikamentózně, protože není možné vždy  zajistit jeho dostatečný přísun v potravinách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Při výběru mléčných výrobků zohledňujeme kromě obsahu bílkovin i poměr  vápník/fosfor a procento sodíku v těchto potravinách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Velké procento vápníku je obsaženo v sýrech Ementálského typu. V těchto sýrech bývá množství fosforu nižší než množství vápníku. Tyto sýry většinou obsahují i menší procento soli respektive sodíku (do 800 mg soli respektive do 310 mg sodíku na 100 g sýra)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    než v ostatních polotvrdých sýrech</a:t>
            </a:r>
          </a:p>
          <a:p>
            <a:pPr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F014F656-0F6F-4CAD-A8D7-88B0AFE28C0F}" type="slidenum">
              <a:rPr lang="en-US" smtClean="0">
                <a:latin typeface="Arial" charset="0"/>
              </a:rPr>
              <a:pPr algn="l">
                <a:defRPr/>
              </a:pPr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2800" cap="all" dirty="0" smtClean="0"/>
              <a:t>Hlavní zásady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§"/>
            </a:pPr>
            <a:r>
              <a:rPr lang="cs-CZ" sz="2800" smtClean="0"/>
              <a:t> Úprava příjmu energie</a:t>
            </a:r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80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800" smtClean="0"/>
              <a:t> Úprava příjmu makroživin</a:t>
            </a:r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80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800" smtClean="0"/>
              <a:t> Úprava příjmu elektrolytů a minerálních látek</a:t>
            </a:r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80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800" smtClean="0"/>
              <a:t> Úprava příjmu tekutin</a:t>
            </a:r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400" smtClean="0"/>
          </a:p>
          <a:p>
            <a:pPr marL="0" indent="0" eaLnBrk="1" hangingPunct="1">
              <a:buFontTx/>
              <a:buNone/>
            </a:pPr>
            <a:endParaRPr lang="cs-CZ" sz="2400" smtClean="0"/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400" smtClean="0"/>
          </a:p>
          <a:p>
            <a:pPr marL="0" indent="0" eaLnBrk="1" hangingPunct="1"/>
            <a:endParaRPr lang="cs-CZ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08486D5D-54F3-44A9-B09C-74C1E24A9714}" type="slidenum">
              <a:rPr lang="en-US" smtClean="0">
                <a:latin typeface="Arial" charset="0"/>
              </a:rPr>
              <a:pPr algn="l">
                <a:defRPr/>
              </a:pPr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cap="all" dirty="0" smtClean="0"/>
              <a:t>fosfor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Doporučovaný příjem je od 600 mg (dieta na 0,4 g B/kg TH/den) do 1200 mg (dieta na 0,8 g B/kg TH/den)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Fosfor je prakticky obsažen ve všech potravinách. Je vhodné potraviny vybírat dle poměru bílkovina/fosfor ( u potravin s převahou kvalitních bílkovin) a množství energie/fosfor (u potravin s převahou sacharidů)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Potraviny s koncentrovaným množstvím rostlinných tuků a olejů  a potraviny s koncentrovaným množstvím sacharidů (cukr řepný, ovocný, hroznový apod.) převážně fosfor neobsahují. Ořechová jádra, která obsahují přibližně 50% tuků obsahují jak vysoké procento fosforu, tak i draslíku</a:t>
            </a:r>
            <a:endParaRPr lang="cs-CZ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FEB9A56-7AFC-4C57-93A8-4984B13D4F7E}" type="slidenum">
              <a:rPr lang="en-US" smtClean="0">
                <a:latin typeface="Arial" charset="0"/>
              </a:rPr>
              <a:pPr algn="l">
                <a:defRPr/>
              </a:pPr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55600"/>
            <a:ext cx="8496622" cy="3937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cap="all" dirty="0" smtClean="0"/>
              <a:t>Kontraindikace KONZERVATIVNÍ TERAPIE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400" smtClean="0"/>
          </a:p>
          <a:p>
            <a:pPr>
              <a:buFont typeface="Wingdings" pitchFamily="2" charset="2"/>
              <a:buChar char="§"/>
            </a:pPr>
            <a:r>
              <a:rPr lang="cs-CZ" sz="2400" smtClean="0"/>
              <a:t>Nemocní v terminálním stadiu (nutná dialyzační léčba)</a:t>
            </a:r>
          </a:p>
          <a:p>
            <a:pPr>
              <a:buFont typeface="Wingdings" pitchFamily="2" charset="2"/>
              <a:buChar char="§"/>
            </a:pPr>
            <a:endParaRPr lang="cs-CZ" sz="2400" smtClean="0"/>
          </a:p>
          <a:p>
            <a:pPr>
              <a:buFont typeface="Wingdings" pitchFamily="2" charset="2"/>
              <a:buChar char="§"/>
            </a:pPr>
            <a:r>
              <a:rPr lang="cs-CZ" sz="2400" smtClean="0"/>
              <a:t>Nemocní s uremickými komplikacemi  (polyneuropatie,  perikarditida, medikamentózně nekorigovatelná hypertenze, těžká metabolická acidosa)</a:t>
            </a:r>
          </a:p>
          <a:p>
            <a:pPr>
              <a:buFont typeface="Wingdings" pitchFamily="2" charset="2"/>
              <a:buChar char="§"/>
            </a:pPr>
            <a:endParaRPr lang="cs-CZ" sz="2400" smtClean="0"/>
          </a:p>
          <a:p>
            <a:pPr>
              <a:buFont typeface="Wingdings" pitchFamily="2" charset="2"/>
              <a:buChar char="§"/>
            </a:pPr>
            <a:r>
              <a:rPr lang="cs-CZ" sz="2400" smtClean="0"/>
              <a:t>Nemocní s těžkými známkami retence vody a elektrolytů</a:t>
            </a:r>
          </a:p>
          <a:p>
            <a:pPr>
              <a:buFont typeface="Wingdings" pitchFamily="2" charset="2"/>
              <a:buChar char="§"/>
            </a:pPr>
            <a:endParaRPr lang="cs-CZ" sz="2400" smtClean="0"/>
          </a:p>
          <a:p>
            <a:pPr>
              <a:buFont typeface="Wingdings" pitchFamily="2" charset="2"/>
              <a:buChar char="§"/>
            </a:pPr>
            <a:r>
              <a:rPr lang="cs-CZ" sz="2400" smtClean="0"/>
              <a:t>Nemocní se špatnou kompliancí k dietě s omezením bílkovin respektive k nízkobílkovinné dietě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Enterální výživa</a:t>
            </a:r>
          </a:p>
        </p:txBody>
      </p:sp>
      <p:pic>
        <p:nvPicPr>
          <p:cNvPr id="23555" name="Zástupný symbol pro obsah 5" descr="Enterální výži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116138"/>
            <a:ext cx="8208962" cy="3705225"/>
          </a:xfrm>
        </p:spPr>
      </p:pic>
      <p:sp>
        <p:nvSpPr>
          <p:cNvPr id="2355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4124F9F5-8565-46E8-A235-F69EEC022D85}" type="slidenum">
              <a:rPr lang="en-US" smtClean="0">
                <a:latin typeface="Arial" charset="0"/>
              </a:rPr>
              <a:pPr algn="l">
                <a:defRPr/>
              </a:pPr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Enterální výživa</a:t>
            </a:r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75B72281-4008-4544-8A47-34420BBCF719}" type="slidenum">
              <a:rPr lang="en-US" smtClean="0">
                <a:latin typeface="Arial" charset="0"/>
              </a:rPr>
              <a:pPr algn="l">
                <a:defRPr/>
              </a:pPr>
              <a:t>23</a:t>
            </a:fld>
            <a:endParaRPr lang="en-US" smtClean="0">
              <a:latin typeface="Arial" charset="0"/>
            </a:endParaRPr>
          </a:p>
        </p:txBody>
      </p:sp>
      <p:pic>
        <p:nvPicPr>
          <p:cNvPr id="24580" name="Zástupný symbol pro obsah 6" descr="Suple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24250" y="1700213"/>
            <a:ext cx="2382838" cy="453707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B3D4239D-1BB8-4664-A66D-C019189CECB0}" type="slidenum">
              <a:rPr lang="en-US" smtClean="0">
                <a:latin typeface="Arial" charset="0"/>
              </a:rPr>
              <a:pPr algn="l">
                <a:defRPr/>
              </a:pPr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cap="all" dirty="0" smtClean="0"/>
              <a:t>Individualizace nutričního režimu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smtClean="0"/>
              <a:t>Nemocného lze dlouhodobě udržet                                    v dobrém metabolickém stavu                                        pokud má individuálně upraven nutriční režim.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Nemocn</a:t>
            </a:r>
            <a:r>
              <a:rPr lang="cs-CZ" sz="2400" smtClean="0"/>
              <a:t>ý je schopen</a:t>
            </a:r>
            <a:r>
              <a:rPr lang="cs-CZ" sz="2400" smtClean="0">
                <a:cs typeface="Arial" charset="0"/>
              </a:rPr>
              <a:t> dlouhodob</a:t>
            </a:r>
            <a:r>
              <a:rPr lang="cs-CZ" sz="2400" smtClean="0"/>
              <a:t>ě</a:t>
            </a:r>
            <a:r>
              <a:rPr lang="cs-CZ" sz="2400" smtClean="0">
                <a:cs typeface="Arial" charset="0"/>
              </a:rPr>
              <a:t> dodr</a:t>
            </a:r>
            <a:r>
              <a:rPr lang="cs-CZ" sz="2400" smtClean="0"/>
              <a:t>ž</a:t>
            </a:r>
            <a:r>
              <a:rPr lang="cs-CZ" sz="2400" smtClean="0">
                <a:cs typeface="Arial" charset="0"/>
              </a:rPr>
              <a:t>ovat  individualizovaný nutriční re</a:t>
            </a:r>
            <a:r>
              <a:rPr lang="cs-CZ" sz="2400" smtClean="0"/>
              <a:t>ž</a:t>
            </a:r>
            <a:r>
              <a:rPr lang="cs-CZ" sz="2400" smtClean="0">
                <a:cs typeface="Arial" charset="0"/>
              </a:rPr>
              <a:t>im,                                  </a:t>
            </a:r>
            <a:r>
              <a:rPr lang="cs-CZ" sz="2400" smtClean="0"/>
              <a:t>pokud je realizovatelný v jeho podmínkách.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Individuáln</a:t>
            </a:r>
            <a:r>
              <a:rPr lang="cs-CZ" sz="2400" smtClean="0"/>
              <a:t>ě</a:t>
            </a:r>
            <a:r>
              <a:rPr lang="cs-CZ" sz="2400" smtClean="0">
                <a:cs typeface="Arial" charset="0"/>
              </a:rPr>
              <a:t> upravený dietní re</a:t>
            </a:r>
            <a:r>
              <a:rPr lang="cs-CZ" sz="2400" smtClean="0"/>
              <a:t>ž</a:t>
            </a:r>
            <a:r>
              <a:rPr lang="cs-CZ" sz="2400" smtClean="0">
                <a:cs typeface="Arial" charset="0"/>
              </a:rPr>
              <a:t>im                   s omezením n</a:t>
            </a:r>
            <a:r>
              <a:rPr lang="cs-CZ" sz="2400" smtClean="0"/>
              <a:t>ě</a:t>
            </a:r>
            <a:r>
              <a:rPr lang="cs-CZ" sz="2400" smtClean="0">
                <a:cs typeface="Arial" charset="0"/>
              </a:rPr>
              <a:t>kterých </a:t>
            </a:r>
            <a:r>
              <a:rPr lang="cs-CZ" sz="2400" smtClean="0"/>
              <a:t>ž</a:t>
            </a:r>
            <a:r>
              <a:rPr lang="cs-CZ" sz="2400" smtClean="0">
                <a:cs typeface="Arial" charset="0"/>
              </a:rPr>
              <a:t>ivin a minerálních látek                      má velký vliv na prognosu nemocného.</a:t>
            </a:r>
          </a:p>
          <a:p>
            <a:pPr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Při </a:t>
            </a:r>
            <a:r>
              <a:rPr lang="cs-CZ" sz="2400" smtClean="0"/>
              <a:t>realizaci</a:t>
            </a:r>
            <a:r>
              <a:rPr lang="cs-CZ" sz="2400" smtClean="0">
                <a:cs typeface="Arial" charset="0"/>
              </a:rPr>
              <a:t> je proto nutné si uv</a:t>
            </a:r>
            <a:r>
              <a:rPr lang="cs-CZ" sz="2400" smtClean="0"/>
              <a:t>ě</a:t>
            </a:r>
            <a:r>
              <a:rPr lang="cs-CZ" sz="2400" smtClean="0">
                <a:cs typeface="Arial" charset="0"/>
              </a:rPr>
              <a:t>domit,                           zda je ordinace</a:t>
            </a:r>
            <a:r>
              <a:rPr lang="cs-CZ" sz="2400" smtClean="0"/>
              <a:t> diety</a:t>
            </a:r>
            <a:r>
              <a:rPr lang="cs-CZ" sz="2400" smtClean="0">
                <a:cs typeface="Arial" charset="0"/>
              </a:rPr>
              <a:t> proveditelná. </a:t>
            </a:r>
            <a:endParaRPr lang="cs-CZ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919ED1C-E6D5-4EE0-B3EB-831E7258EB09}" type="slidenum">
              <a:rPr lang="en-US" smtClean="0">
                <a:latin typeface="Arial" charset="0"/>
              </a:rPr>
              <a:pPr algn="l">
                <a:defRPr/>
              </a:pPr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Individualizace nutričního režimu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40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V</a:t>
            </a:r>
            <a:r>
              <a:rPr lang="cs-CZ" sz="2400" smtClean="0"/>
              <a:t>ž</a:t>
            </a:r>
            <a:r>
              <a:rPr lang="cs-CZ" sz="2400" smtClean="0">
                <a:cs typeface="Arial" charset="0"/>
              </a:rPr>
              <a:t>dy v</a:t>
            </a:r>
            <a:r>
              <a:rPr lang="cs-CZ" sz="2400" smtClean="0"/>
              <a:t>š</a:t>
            </a:r>
            <a:r>
              <a:rPr lang="cs-CZ" sz="2400" smtClean="0">
                <a:cs typeface="Arial" charset="0"/>
              </a:rPr>
              <a:t>ak, u takto nutri</a:t>
            </a:r>
            <a:r>
              <a:rPr lang="cs-CZ" sz="2400" smtClean="0"/>
              <a:t>č</a:t>
            </a:r>
            <a:r>
              <a:rPr lang="cs-CZ" sz="2400" smtClean="0">
                <a:cs typeface="Arial" charset="0"/>
              </a:rPr>
              <a:t>n</a:t>
            </a:r>
            <a:r>
              <a:rPr lang="cs-CZ" sz="2400" smtClean="0"/>
              <a:t>ě</a:t>
            </a:r>
            <a:r>
              <a:rPr lang="cs-CZ" sz="2400" smtClean="0">
                <a:cs typeface="Arial" charset="0"/>
              </a:rPr>
              <a:t> komplikovaných nemocný</a:t>
            </a:r>
            <a:r>
              <a:rPr lang="cs-CZ" sz="2400" smtClean="0"/>
              <a:t>ch </a:t>
            </a:r>
            <a:r>
              <a:rPr lang="cs-CZ" sz="2400" smtClean="0">
                <a:cs typeface="Arial" charset="0"/>
              </a:rPr>
              <a:t> je p</a:t>
            </a:r>
            <a:r>
              <a:rPr lang="cs-CZ" sz="2400" smtClean="0"/>
              <a:t>ř</a:t>
            </a:r>
            <a:r>
              <a:rPr lang="cs-CZ" sz="2400" smtClean="0">
                <a:cs typeface="Arial" charset="0"/>
              </a:rPr>
              <a:t>i ordinaci diety nutná spolupráce </a:t>
            </a:r>
            <a:r>
              <a:rPr lang="cs-CZ" sz="2400" smtClean="0"/>
              <a:t>lékaře                      s</a:t>
            </a:r>
            <a:r>
              <a:rPr lang="cs-CZ" sz="2400" smtClean="0">
                <a:cs typeface="Arial" charset="0"/>
              </a:rPr>
              <a:t> erudovanou nutri</a:t>
            </a:r>
            <a:r>
              <a:rPr lang="cs-CZ" sz="2400" smtClean="0"/>
              <a:t>č</a:t>
            </a:r>
            <a:r>
              <a:rPr lang="cs-CZ" sz="2400" smtClean="0">
                <a:cs typeface="Arial" charset="0"/>
              </a:rPr>
              <a:t>ní terapeutkou.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smtClean="0">
                <a:cs typeface="Arial" charset="0"/>
              </a:rPr>
              <a:t>Pokud nutriční terapeutka zjistí, že jde o požadavek          u daného pacienta nerealizovatelný,                            předloží objektivní důvody (nejde  o nevůli z její strany) s návrhy na řešení.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400" smtClean="0"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cs-CZ" sz="2400" smtClean="0">
                <a:cs typeface="Arial" charset="0"/>
              </a:rPr>
              <a:t>							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Arial" charset="0"/>
              </a:rPr>
              <a:t>Děkuji za pozornost</a:t>
            </a:r>
            <a:endParaRPr lang="cs-CZ" smtClean="0"/>
          </a:p>
        </p:txBody>
      </p:sp>
      <p:sp>
        <p:nvSpPr>
          <p:cNvPr id="27651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>
              <a:cs typeface="Arial" charset="0"/>
            </a:endParaRPr>
          </a:p>
          <a:p>
            <a:r>
              <a:rPr lang="cs-CZ" smtClean="0"/>
              <a:t>o.b.mengerova@volny.cz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D37D3-DF1A-485D-9653-368B9A6F4A71}" type="slidenum">
              <a:rPr lang="en-US" smtClean="0">
                <a:latin typeface="Arial" charset="0"/>
              </a:rPr>
              <a:pPr>
                <a:defRPr/>
              </a:pPr>
              <a:t>26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AF346BCD-12F3-4343-8BEE-CECDBB85894F}" type="slidenum">
              <a:rPr lang="en-US" smtClean="0">
                <a:latin typeface="Arial" charset="0"/>
              </a:rPr>
              <a:pPr algn="l">
                <a:defRPr/>
              </a:pPr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Omezení bílkovin na 0,8 </a:t>
            </a:r>
            <a:r>
              <a:rPr lang="cs-CZ" sz="2800" dirty="0" smtClean="0"/>
              <a:t>g</a:t>
            </a:r>
            <a:r>
              <a:rPr lang="cs-CZ" sz="2800" cap="all" dirty="0" smtClean="0"/>
              <a:t>/</a:t>
            </a:r>
            <a:r>
              <a:rPr lang="cs-CZ" sz="2800" dirty="0" smtClean="0"/>
              <a:t>kg</a:t>
            </a:r>
            <a:r>
              <a:rPr lang="cs-CZ" sz="2800" cap="all" dirty="0" smtClean="0"/>
              <a:t> TH/den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§"/>
            </a:pPr>
            <a:endParaRPr lang="cs-CZ" sz="2400" dirty="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Bílkoviny 	-  0,8 g/kg TH/den                                                              	              (50%  s vysokou biologickou hodnotou)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Energie    	-  140 – 150 </a:t>
            </a:r>
            <a:r>
              <a:rPr lang="cs-CZ" sz="2400" dirty="0" err="1" smtClean="0"/>
              <a:t>kJ</a:t>
            </a:r>
            <a:r>
              <a:rPr lang="cs-CZ" sz="2400" dirty="0" smtClean="0"/>
              <a:t>                                        		               (33,5 – 35,8 Kcal)/kg TH/ 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Fosfáty	-  1 – 1,2 g (33 – 40 </a:t>
            </a:r>
            <a:r>
              <a:rPr lang="cs-CZ" sz="2400" dirty="0" err="1" smtClean="0"/>
              <a:t>mmol</a:t>
            </a:r>
            <a:r>
              <a:rPr lang="cs-CZ" sz="2400" dirty="0" smtClean="0"/>
              <a:t>)/den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Kalcium	-  s ohledem na aktuální hladiny 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Natrium	-  volně,                                                       	              omezení jen při otocích a hypertenzi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Kalium	-  volně, omezení při </a:t>
            </a:r>
            <a:r>
              <a:rPr lang="cs-CZ" sz="2400" dirty="0" err="1" smtClean="0"/>
              <a:t>hyperkalemii</a:t>
            </a:r>
            <a:endParaRPr lang="cs-CZ" sz="2400" dirty="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Tekutiny	-  volně, dle diurézy</a:t>
            </a:r>
          </a:p>
          <a:p>
            <a:pPr marL="0" indent="0" eaLnBrk="1" hangingPunct="1"/>
            <a:endParaRPr lang="cs-CZ" sz="2400" dirty="0" smtClean="0"/>
          </a:p>
          <a:p>
            <a:pPr marL="0" indent="0" eaLnBrk="1" hangingPunct="1"/>
            <a:endParaRPr lang="cs-CZ" sz="2400" dirty="0" smtClean="0"/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D1C31F80-ED87-448A-B7B5-BEFD418CEDB4}" type="slidenum">
              <a:rPr lang="en-US" smtClean="0">
                <a:latin typeface="Arial" charset="0"/>
              </a:rPr>
              <a:pPr algn="l">
                <a:defRPr/>
              </a:pPr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Omezení bílkovin na 0,6 </a:t>
            </a:r>
            <a:r>
              <a:rPr lang="cs-CZ" sz="2800" dirty="0" smtClean="0"/>
              <a:t>g</a:t>
            </a:r>
            <a:r>
              <a:rPr lang="cs-CZ" sz="2800" cap="all" dirty="0" smtClean="0"/>
              <a:t>/</a:t>
            </a:r>
            <a:r>
              <a:rPr lang="cs-CZ" sz="2800" dirty="0" smtClean="0"/>
              <a:t>kg</a:t>
            </a:r>
            <a:r>
              <a:rPr lang="cs-CZ" sz="2800" cap="all" dirty="0" smtClean="0"/>
              <a:t> TH/den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§"/>
            </a:pPr>
            <a:endParaRPr lang="cs-CZ" sz="240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Bílkoviny 	- 0,6 g/kg TH/den                                                              	             (70%  s vysokou biologickou hodnotou)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Energie    	- 150 kJ (35,8 Kcal)/kg TH/ 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Fosfáty	-  do 0,8 g (27 mmol)/den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Kalcium	-  0,5 – 1,0 g/den dle aktuální hladiny 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Natrium	-  80 – 100 mmol/den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Kalium	-  55 – 65 mmol/den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smtClean="0"/>
              <a:t> Tekutiny	-  dle vodní a elektrolytové bilance</a:t>
            </a:r>
          </a:p>
          <a:p>
            <a:pPr marL="0" indent="0" eaLnBrk="1" hangingPunct="1"/>
            <a:endParaRPr lang="cs-CZ" sz="2400" smtClean="0"/>
          </a:p>
          <a:p>
            <a:pPr marL="0" indent="0" eaLnBrk="1" hangingPunct="1"/>
            <a:endParaRPr lang="cs-CZ" sz="2400" smtClean="0"/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20EAADC1-0F32-4826-A271-846C200AF5B9}" type="slidenum">
              <a:rPr lang="en-US" smtClean="0">
                <a:latin typeface="Arial" charset="0"/>
              </a:rPr>
              <a:pPr algn="l">
                <a:defRPr/>
              </a:pPr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(Omezení bílkovin na 0,4 </a:t>
            </a:r>
            <a:r>
              <a:rPr lang="cs-CZ" sz="2800" dirty="0" smtClean="0"/>
              <a:t>g</a:t>
            </a:r>
            <a:r>
              <a:rPr lang="cs-CZ" sz="2800" cap="all" dirty="0" smtClean="0"/>
              <a:t>/</a:t>
            </a:r>
            <a:r>
              <a:rPr lang="cs-CZ" sz="2800" dirty="0" smtClean="0"/>
              <a:t>kg</a:t>
            </a:r>
            <a:r>
              <a:rPr lang="cs-CZ" sz="2800" cap="all" dirty="0" smtClean="0"/>
              <a:t> TH/den)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§"/>
            </a:pPr>
            <a:endParaRPr lang="cs-CZ" sz="2400" dirty="0" smtClean="0"/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Bílkoviny 	- 0,4 g/kg TH/den                                                              	             (70%  s vysokou biologickou hodnotou)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Energie    	- 150 – 160 </a:t>
            </a:r>
            <a:r>
              <a:rPr lang="cs-CZ" sz="2400" dirty="0" err="1" smtClean="0"/>
              <a:t>kJ</a:t>
            </a:r>
            <a:r>
              <a:rPr lang="cs-CZ" sz="2400" dirty="0" smtClean="0"/>
              <a:t>                                        	     	              (35,8 – 38,2 Kcal)/kg TH a den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Fosfáty	-  do 0,6 g (27 </a:t>
            </a:r>
            <a:r>
              <a:rPr lang="cs-CZ" sz="2400" dirty="0" err="1" smtClean="0"/>
              <a:t>mmol</a:t>
            </a:r>
            <a:r>
              <a:rPr lang="cs-CZ" sz="2400" dirty="0" smtClean="0"/>
              <a:t>)/den                             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Kalcium	-  0,5 – 1,0 g/den na aktuální hladiny 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Natrium	-  80 – 100 </a:t>
            </a:r>
            <a:r>
              <a:rPr lang="cs-CZ" sz="2400" dirty="0" err="1" smtClean="0"/>
              <a:t>mmol</a:t>
            </a:r>
            <a:r>
              <a:rPr lang="cs-CZ" sz="2400" dirty="0" smtClean="0"/>
              <a:t>/den ( dle  bilance Na)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Kalium	-  40 – 50 </a:t>
            </a:r>
            <a:r>
              <a:rPr lang="cs-CZ" sz="2400" dirty="0" err="1" smtClean="0"/>
              <a:t>mmol</a:t>
            </a:r>
            <a:r>
              <a:rPr lang="cs-CZ" sz="2400" dirty="0" smtClean="0"/>
              <a:t> /den                                             		   (dle aktuální </a:t>
            </a:r>
            <a:r>
              <a:rPr lang="cs-CZ" sz="2400" dirty="0" err="1" smtClean="0"/>
              <a:t>kalémie</a:t>
            </a:r>
            <a:r>
              <a:rPr lang="cs-CZ" sz="2400" dirty="0" smtClean="0"/>
              <a:t> a hodnot exkrece K)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cs-CZ" sz="2400" dirty="0" smtClean="0"/>
              <a:t> Tekutiny	-  dle vodní a elektrolytové bilance</a:t>
            </a:r>
          </a:p>
          <a:p>
            <a:pPr marL="0" indent="0" eaLnBrk="1" hangingPunct="1">
              <a:buFont typeface="Wingdings" pitchFamily="2" charset="2"/>
              <a:buChar char="§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B23962EB-3EAC-4F86-B1B6-A110AFF38921}" type="slidenum">
              <a:rPr lang="en-US" smtClean="0">
                <a:latin typeface="Arial" charset="0"/>
              </a:rPr>
              <a:pPr algn="l">
                <a:defRPr/>
              </a:pPr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cap="all" dirty="0" smtClean="0"/>
              <a:t>energie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cs-CZ" sz="2000" dirty="0" smtClean="0"/>
              <a:t>     </a:t>
            </a:r>
            <a:r>
              <a:rPr lang="cs-CZ" sz="2400" dirty="0" smtClean="0"/>
              <a:t>Celkové množství potřebné energie je nutné stanovit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dle pohlaví, tělesné hmotnosti a výšce, věku,  fyzické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aktivitě,  stupni CKD,  přítomnosti dalších nemocněních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    a faktorech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cs-CZ" sz="2400" dirty="0" smtClean="0">
                <a:cs typeface="Arial" charset="0"/>
              </a:rPr>
              <a:t>Příjem energie se pohybuje u těchto diet 		   od 140 </a:t>
            </a:r>
            <a:r>
              <a:rPr lang="cs-CZ" sz="2400" dirty="0" err="1" smtClean="0">
                <a:cs typeface="Arial" charset="0"/>
              </a:rPr>
              <a:t>kJ</a:t>
            </a:r>
            <a:r>
              <a:rPr lang="cs-CZ" sz="2400" dirty="0" smtClean="0">
                <a:cs typeface="Arial" charset="0"/>
              </a:rPr>
              <a:t>  do 160 </a:t>
            </a:r>
            <a:r>
              <a:rPr lang="cs-CZ" sz="2400" dirty="0" err="1" smtClean="0">
                <a:cs typeface="Arial" charset="0"/>
              </a:rPr>
              <a:t>kJ</a:t>
            </a:r>
            <a:r>
              <a:rPr lang="cs-CZ" sz="2400" dirty="0" smtClean="0">
                <a:cs typeface="Arial" charset="0"/>
              </a:rPr>
              <a:t> (cca 33,5 – 38,2 Kcal na 1 kg TH,  což představuje 9800 – 11200 </a:t>
            </a:r>
            <a:r>
              <a:rPr lang="cs-CZ" sz="2400" dirty="0" err="1" smtClean="0">
                <a:cs typeface="Arial" charset="0"/>
              </a:rPr>
              <a:t>kJ</a:t>
            </a:r>
            <a:r>
              <a:rPr lang="cs-CZ" sz="2400" dirty="0" smtClean="0">
                <a:cs typeface="Arial" charset="0"/>
              </a:rPr>
              <a:t> (2340 - 2680 Kcal) na den pro nemocného s TH 70 kg.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cs-CZ" sz="2400" dirty="0" smtClean="0">
                <a:cs typeface="Arial" charset="0"/>
              </a:rPr>
              <a:t>Příjem energie by měl být rozložen tak, aby odpovídal zásadám správného stravování a dennímu režimu nemocného</a:t>
            </a:r>
            <a:r>
              <a:rPr lang="cs-CZ" sz="2400" i="1" dirty="0" smtClean="0">
                <a:cs typeface="Arial" charset="0"/>
              </a:rPr>
              <a:t>.</a:t>
            </a:r>
            <a:endParaRPr lang="cs-CZ" sz="2400" b="1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5C13FE9-ED82-470C-A1B0-A7A035ED65A7}" type="slidenum">
              <a:rPr lang="en-US" smtClean="0">
                <a:latin typeface="Arial" charset="0"/>
              </a:rPr>
              <a:pPr algn="l">
                <a:defRPr/>
              </a:pPr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cap="all" dirty="0" smtClean="0"/>
              <a:t>bílkoviny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Příjem bílkovin je upraven na 0,8 g – 0,6 g (0,4 g)  na 1 kg TH, což představuje (28 g) 42 g - 56 g bílkovin        na den pro nemocného s TH 70 kg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U diety 0,8 g B/ 1kg TH/den má být 50%,                      u diety 0,6 g B/1 kg TH/den má být 70% bílkovin                     o vysoké biologické hodnotě.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Brambory, pro obsah nezbytných aminokyselin v nich,  v těchto dietách řadíme do potravin s obsahem  bílkovin s vysokou biologickou hodnotou.                         Neobsahují však bílkoviny plnohodnotné!</a:t>
            </a:r>
            <a:endParaRPr lang="cs-CZ" sz="24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 smtClean="0"/>
              <a:t>Příjem bílkovin, zejména s vysokou biologickou hodnotou, by měl být rozdělen alespoň do tří denních dávek.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039460A-34EC-404C-B596-E59F55DF7E54}" type="slidenum">
              <a:rPr lang="en-US" smtClean="0">
                <a:latin typeface="Arial" charset="0"/>
              </a:rPr>
              <a:pPr algn="l">
                <a:defRPr/>
              </a:pPr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cap="all" dirty="0" smtClean="0"/>
              <a:t>Zdroje kvalitních bílkovin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Nejlepším zdrojem kvalitních bílkovin jsou ryby, libová masa drůbeží bez kůže (kuře, krůta), králičí maso, dále masa výseková (libové hovězí, telecí, libové vepřové), z pernaté (holoubě, bažant) a zvěře (srnčí, zajíc).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Ryby zařazujeme  2krát až  3krát za týden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Jako zdroj kvalitních bílkovin nelze přehlédnout tvaroh, vhodné druhy sýrů a zakysané zakysané mléčné výrobky. Kritériem pro zařazení do jídelníčku je obsah sodíku a dále poměr bílkoviny/vápník/fosfor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Velmi cenné jsou bílkoviny vejce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Další zdroje - sója</a:t>
            </a:r>
          </a:p>
          <a:p>
            <a:pPr algn="just">
              <a:buFont typeface="Wingdings" pitchFamily="2" charset="2"/>
              <a:buNone/>
            </a:pPr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659161C6-2D3B-4B9A-82C8-A48FD903E260}" type="slidenum">
              <a:rPr lang="en-US" smtClean="0">
                <a:latin typeface="Arial" charset="0"/>
              </a:rPr>
              <a:pPr algn="l">
                <a:defRPr/>
              </a:pPr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cap="all" dirty="0" smtClean="0"/>
              <a:t>Nevhodné zdroje kvalitních bílkovin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Tučná masa (husa, kachna, kuře a krůta s kůží, prorostlé a tučné maso vepřové, hovězí, skopové apod.), uzená masa, masné výrobky (konzervované i mražené)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>
                <a:cs typeface="Arial" charset="0"/>
              </a:rPr>
              <a:t>U</a:t>
            </a:r>
            <a:r>
              <a:rPr lang="cs-CZ" sz="2400" dirty="0" smtClean="0"/>
              <a:t>zeniny (zdroj sodíku, fosforu, kancerogenních látek, živočišných tuků, cholesterolu, rostlinných bílkovin)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 smtClean="0"/>
              <a:t>Různé průmyslově vyráběné saláty, nejsou vhodné pro obsah dalších, pro tyto diety nevhodných, potravin. Také pro obsah soli, kořenících a jiných přísad. Totéž platí pro různé konzervované výrobky.</a:t>
            </a:r>
          </a:p>
          <a:p>
            <a:pPr algn="just"/>
            <a:endParaRPr lang="cs-CZ" sz="2400" dirty="0" smtClean="0">
              <a:cs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37</TotalTime>
  <Words>1376</Words>
  <Application>Microsoft Office PowerPoint</Application>
  <PresentationFormat>Předvádění na obrazovce (4:3)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PowerPoint_AAK2010_CZ</vt:lpstr>
      <vt:lpstr>Nutriční režim u nemocných s CKD při konzervativní terapii</vt:lpstr>
      <vt:lpstr>Hlavní zásady</vt:lpstr>
      <vt:lpstr>Omezení bílkovin na 0,8 g/kg TH/den</vt:lpstr>
      <vt:lpstr>Omezení bílkovin na 0,6 g/kg TH/den</vt:lpstr>
      <vt:lpstr>(Omezení bílkovin na 0,4 g/kg TH/den)</vt:lpstr>
      <vt:lpstr>energie</vt:lpstr>
      <vt:lpstr>bílkoviny</vt:lpstr>
      <vt:lpstr>Zdroje kvalitních bílkovin</vt:lpstr>
      <vt:lpstr>Nevhodné zdroje kvalitních bílkovin</vt:lpstr>
      <vt:lpstr>tuky</vt:lpstr>
      <vt:lpstr>sacharidy</vt:lpstr>
      <vt:lpstr>Nízkobílkovinné potraviny</vt:lpstr>
      <vt:lpstr>cholesterol</vt:lpstr>
      <vt:lpstr>vláknina</vt:lpstr>
      <vt:lpstr>sodík</vt:lpstr>
      <vt:lpstr>SŮL  A  SODÍK</vt:lpstr>
      <vt:lpstr>draslík</vt:lpstr>
      <vt:lpstr>tekutiny</vt:lpstr>
      <vt:lpstr>vápník</vt:lpstr>
      <vt:lpstr>fosfor</vt:lpstr>
      <vt:lpstr>Kontraindikace KONZERVATIVNÍ TERAPIE</vt:lpstr>
      <vt:lpstr>Enterální výživa</vt:lpstr>
      <vt:lpstr>Enterální výživa</vt:lpstr>
      <vt:lpstr>Individualizace nutričního režimu</vt:lpstr>
      <vt:lpstr>Individualizace nutričního režimu</vt:lpstr>
      <vt:lpstr>Děkuji za pozornost</vt:lpstr>
    </vt:vector>
  </TitlesOfParts>
  <Company>B.Braun Melsungen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Olga</cp:lastModifiedBy>
  <cp:revision>10</cp:revision>
  <dcterms:created xsi:type="dcterms:W3CDTF">2013-03-05T10:15:18Z</dcterms:created>
  <dcterms:modified xsi:type="dcterms:W3CDTF">2013-09-01T17:57:17Z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