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76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80215" autoAdjust="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966A06-46FB-447C-8D6E-BF50B273E9D6}" type="datetimeFigureOut">
              <a:rPr lang="cs-CZ" smtClean="0"/>
              <a:t>22.9.2016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FBD4F5-E675-49F1-827A-B85A1861DC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656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AAD5F2-748C-44EB-AC37-2A52746EC75D}" type="datetimeFigureOut">
              <a:rPr lang="cs-CZ" smtClean="0"/>
              <a:t>22.9.2016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750" y="4778375"/>
            <a:ext cx="5335588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0AB73-A85C-44E7-9CB6-573B9DC87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991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Při podezření na diabetes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mellitus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třeba potvrdit diagnózu onemocnění standardním postupem. O diagnóze diabetu svědčí: 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a) přítomnost klinické symptomatologie provázené náhodnou glykémií vyšší než 11,0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mmol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/l a následně glykémií v žilní plazmě nalačno rovnou nebo vyšší než 7,0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mmol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/l (stačí jedno stanovení) 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b) při nepřítomnosti klinických projevů a nálezu glykémie v žilní plazmě nalačno rovné nebo vyšší než 7,0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mmol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/l po osmihodinovém lačnění (ověřit aspoň dvakrát) 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c) nález glykémie v žilní plazmě za 2 hodiny při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oGTT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vyšší než 11,0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mmol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/l. </a:t>
            </a:r>
          </a:p>
          <a:p>
            <a:r>
              <a:rPr lang="cs-CZ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Dle Česká diabetologická společnost, 2016.</a:t>
            </a:r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0AB73-A85C-44E7-9CB6-573B9DC87081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3628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8D590-6262-4AB8-BB3B-F63C0D4B6DC2}" type="datetimeFigureOut">
              <a:rPr lang="cs-CZ" smtClean="0"/>
              <a:t>22.9.2016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C683B-B8ED-468F-9CF2-5652E723DF3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7529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8D590-6262-4AB8-BB3B-F63C0D4B6DC2}" type="datetimeFigureOut">
              <a:rPr lang="cs-CZ" smtClean="0"/>
              <a:t>22.9.2016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C683B-B8ED-468F-9CF2-5652E723DF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981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8D590-6262-4AB8-BB3B-F63C0D4B6DC2}" type="datetimeFigureOut">
              <a:rPr lang="cs-CZ" smtClean="0"/>
              <a:t>22.9.2016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C683B-B8ED-468F-9CF2-5652E723DF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659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8D590-6262-4AB8-BB3B-F63C0D4B6DC2}" type="datetimeFigureOut">
              <a:rPr lang="cs-CZ" smtClean="0"/>
              <a:t>22.9.2016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C683B-B8ED-468F-9CF2-5652E723DF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110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8D590-6262-4AB8-BB3B-F63C0D4B6DC2}" type="datetimeFigureOut">
              <a:rPr lang="cs-CZ" smtClean="0"/>
              <a:t>22.9.2016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C683B-B8ED-468F-9CF2-5652E723DF3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5542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8D590-6262-4AB8-BB3B-F63C0D4B6DC2}" type="datetimeFigureOut">
              <a:rPr lang="cs-CZ" smtClean="0"/>
              <a:t>22.9.2016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C683B-B8ED-468F-9CF2-5652E723DF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613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8D590-6262-4AB8-BB3B-F63C0D4B6DC2}" type="datetimeFigureOut">
              <a:rPr lang="cs-CZ" smtClean="0"/>
              <a:t>22.9.2016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C683B-B8ED-468F-9CF2-5652E723DF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3927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8D590-6262-4AB8-BB3B-F63C0D4B6DC2}" type="datetimeFigureOut">
              <a:rPr lang="cs-CZ" smtClean="0"/>
              <a:t>22.9.2016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C683B-B8ED-468F-9CF2-5652E723DF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5765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8D590-6262-4AB8-BB3B-F63C0D4B6DC2}" type="datetimeFigureOut">
              <a:rPr lang="cs-CZ" smtClean="0"/>
              <a:t>22.9.2016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C683B-B8ED-468F-9CF2-5652E723DF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785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BB8D590-6262-4AB8-BB3B-F63C0D4B6DC2}" type="datetimeFigureOut">
              <a:rPr lang="cs-CZ" smtClean="0"/>
              <a:t>22.9.2016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86C683B-B8ED-468F-9CF2-5652E723DF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660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8D590-6262-4AB8-BB3B-F63C0D4B6DC2}" type="datetimeFigureOut">
              <a:rPr lang="cs-CZ" smtClean="0"/>
              <a:t>22.9.2016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C683B-B8ED-468F-9CF2-5652E723DF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5507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BB8D590-6262-4AB8-BB3B-F63C0D4B6DC2}" type="datetimeFigureOut">
              <a:rPr lang="cs-CZ" smtClean="0"/>
              <a:t>22.9.2016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86C683B-B8ED-468F-9CF2-5652E723DF30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755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VEDENÍ NUTRIČNÍHO DEKURZU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6000" dirty="0" smtClean="0"/>
              <a:t>(dle FN Bohunice)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Léčebná výživa – 3. ročník</a:t>
            </a:r>
          </a:p>
          <a:p>
            <a:pPr algn="ctr"/>
            <a:r>
              <a:rPr lang="cs-CZ" dirty="0" smtClean="0"/>
              <a:t>Jana </a:t>
            </a:r>
            <a:r>
              <a:rPr lang="cs-CZ" dirty="0" smtClean="0"/>
              <a:t>Spáčilová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14037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Stanovení potřeby energie a </a:t>
            </a:r>
            <a:r>
              <a:rPr lang="cs-CZ" dirty="0" smtClean="0"/>
              <a:t>bílkovin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lze vyjádřit obvyklým rozmezím hodnot vztažených na kilogram tělesné hmotnosti pacienta</a:t>
            </a:r>
          </a:p>
          <a:p>
            <a:r>
              <a:rPr lang="cs-CZ" dirty="0" smtClean="0"/>
              <a:t>- potřeba upravit tělesnou hmotnost v některých případech:</a:t>
            </a:r>
          </a:p>
          <a:p>
            <a:pPr lvl="1"/>
            <a:r>
              <a:rPr lang="cs-CZ" dirty="0" smtClean="0"/>
              <a:t>Otoky</a:t>
            </a:r>
          </a:p>
          <a:p>
            <a:pPr lvl="1"/>
            <a:r>
              <a:rPr lang="cs-CZ" dirty="0" smtClean="0"/>
              <a:t>Obezita</a:t>
            </a:r>
          </a:p>
          <a:p>
            <a:pPr lvl="1"/>
            <a:r>
              <a:rPr lang="cs-CZ" dirty="0" smtClean="0"/>
              <a:t>Podvýživa</a:t>
            </a:r>
          </a:p>
          <a:p>
            <a:endParaRPr lang="cs-CZ" dirty="0" smtClean="0"/>
          </a:p>
          <a:p>
            <a:r>
              <a:rPr lang="cs-CZ" sz="1200" dirty="0" smtClean="0"/>
              <a:t>	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02371"/>
              </p:ext>
            </p:extLst>
          </p:nvPr>
        </p:nvGraphicFramePr>
        <p:xfrm>
          <a:off x="389811" y="3876076"/>
          <a:ext cx="11282783" cy="1813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830"/>
                <a:gridCol w="1752830"/>
                <a:gridCol w="2560387"/>
                <a:gridCol w="2834248"/>
                <a:gridCol w="2382488"/>
              </a:tblGrid>
              <a:tr h="586538">
                <a:tc>
                  <a:txBody>
                    <a:bodyPr/>
                    <a:lstStyle/>
                    <a:p>
                      <a:r>
                        <a:rPr lang="cs-CZ" dirty="0" smtClean="0"/>
                        <a:t>Aktuální hmotnost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Otoky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Upravená</a:t>
                      </a:r>
                      <a:r>
                        <a:rPr lang="cs-CZ" baseline="0" dirty="0" smtClean="0"/>
                        <a:t> hmotnost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Potřeba energie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Potřeba bílkovin</a:t>
                      </a:r>
                      <a:endParaRPr lang="cs-CZ" dirty="0"/>
                    </a:p>
                  </a:txBody>
                  <a:tcPr/>
                </a:tc>
              </a:tr>
              <a:tr h="586538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kg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0-4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kg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105-145 </a:t>
                      </a:r>
                      <a:r>
                        <a:rPr lang="cs-CZ" sz="1600" dirty="0" err="1" smtClean="0"/>
                        <a:t>kJ</a:t>
                      </a:r>
                      <a:r>
                        <a:rPr lang="cs-CZ" sz="1600" dirty="0" smtClean="0"/>
                        <a:t>/kg                    </a:t>
                      </a:r>
                      <a:r>
                        <a:rPr lang="cs-CZ" sz="1600" dirty="0" err="1" smtClean="0"/>
                        <a:t>kJ</a:t>
                      </a:r>
                      <a:r>
                        <a:rPr lang="cs-CZ" sz="1600" dirty="0" smtClean="0"/>
                        <a:t>/den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1-1,5 g/kg	               g/den</a:t>
                      </a:r>
                    </a:p>
                  </a:txBody>
                  <a:tcPr/>
                </a:tc>
              </a:tr>
              <a:tr h="58653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3499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otoků a úprava hmotnosti pro výpočet energetické potřeby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1538528"/>
              </p:ext>
            </p:extLst>
          </p:nvPr>
        </p:nvGraphicFramePr>
        <p:xfrm>
          <a:off x="1097280" y="2574777"/>
          <a:ext cx="1005840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76400"/>
                <a:gridCol w="1676400"/>
                <a:gridCol w="1676400"/>
                <a:gridCol w="1676400"/>
                <a:gridCol w="1676400"/>
              </a:tblGrid>
              <a:tr h="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Bez otoku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Otoky kotníků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Lehký</a:t>
                      </a:r>
                      <a:r>
                        <a:rPr lang="cs-CZ" baseline="0" dirty="0" smtClean="0"/>
                        <a:t> otok bérců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Velké otoky až po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kolena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Otoky nad kolena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Bodová</a:t>
                      </a:r>
                      <a:r>
                        <a:rPr lang="cs-CZ" baseline="0" dirty="0" smtClean="0"/>
                        <a:t> hodnota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Redukce hmotnosti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-1 kg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-2 kg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-4 kg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-8 kg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8236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Úprava hmotnosti pro výpočet potřeby energie a bílkovin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9713354"/>
              </p:ext>
            </p:extLst>
          </p:nvPr>
        </p:nvGraphicFramePr>
        <p:xfrm>
          <a:off x="1097280" y="2462084"/>
          <a:ext cx="100584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/>
                <a:gridCol w="5029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Charakteristika</a:t>
                      </a:r>
                      <a:r>
                        <a:rPr lang="cs-CZ" baseline="0" dirty="0" smtClean="0"/>
                        <a:t> nemocného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Upravená hmotnost</a:t>
                      </a:r>
                    </a:p>
                    <a:p>
                      <a:r>
                        <a:rPr lang="cs-CZ" dirty="0" smtClean="0"/>
                        <a:t>pro</a:t>
                      </a:r>
                      <a:r>
                        <a:rPr lang="cs-CZ" baseline="0" dirty="0" smtClean="0"/>
                        <a:t> výpočet energetické potřeby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Pacient bez otoků, BMI 20-30 kg/m</a:t>
                      </a:r>
                      <a:r>
                        <a:rPr lang="cs-CZ" baseline="30000" dirty="0" smtClean="0"/>
                        <a:t>2</a:t>
                      </a:r>
                      <a:endParaRPr lang="cs-CZ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Aktuální hmotnost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Hubený pacient s BMI &lt; 20 kg/m</a:t>
                      </a:r>
                      <a:r>
                        <a:rPr lang="cs-CZ" baseline="30000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(Výška v metrech)</a:t>
                      </a:r>
                      <a:r>
                        <a:rPr lang="cs-CZ" baseline="30000" dirty="0" smtClean="0"/>
                        <a:t>2</a:t>
                      </a:r>
                      <a:r>
                        <a:rPr lang="cs-CZ" dirty="0" smtClean="0"/>
                        <a:t> x 20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Obézní pacient s BMI &gt; 30 kg/m</a:t>
                      </a:r>
                      <a:r>
                        <a:rPr lang="cs-CZ" baseline="30000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(Výška v metrech)</a:t>
                      </a:r>
                      <a:r>
                        <a:rPr lang="cs-CZ" baseline="30000" dirty="0" smtClean="0"/>
                        <a:t>2</a:t>
                      </a:r>
                      <a:r>
                        <a:rPr lang="cs-CZ" dirty="0" smtClean="0"/>
                        <a:t> x 30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Pacient s významnými</a:t>
                      </a:r>
                      <a:r>
                        <a:rPr lang="cs-CZ" baseline="0" dirty="0" smtClean="0"/>
                        <a:t> otoky s BMI &gt; 20 </a:t>
                      </a:r>
                      <a:r>
                        <a:rPr lang="cs-CZ" dirty="0" smtClean="0"/>
                        <a:t>kg/m</a:t>
                      </a:r>
                      <a:r>
                        <a:rPr lang="cs-CZ" baseline="30000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Redukce hmotnosti o 2-8 kg (dle tabulky –</a:t>
                      </a:r>
                      <a:r>
                        <a:rPr lang="cs-CZ" baseline="0" dirty="0" smtClean="0"/>
                        <a:t> otoky)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1307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Výpočet potřeby energie </a:t>
            </a:r>
            <a:br>
              <a:rPr lang="cs-CZ" dirty="0" smtClean="0"/>
            </a:br>
            <a:r>
              <a:rPr lang="cs-CZ" sz="4000" dirty="0" smtClean="0"/>
              <a:t>(pravidla pro volbu hodnoty z uvedeného rozmezí)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b="1" u="sng" dirty="0" smtClean="0"/>
          </a:p>
          <a:p>
            <a:pPr marL="0" indent="0">
              <a:buNone/>
            </a:pPr>
            <a:r>
              <a:rPr lang="cs-CZ" b="1" u="sng" dirty="0" smtClean="0"/>
              <a:t>Poznámka: </a:t>
            </a:r>
            <a:r>
              <a:rPr lang="cs-CZ" dirty="0" smtClean="0"/>
              <a:t>V akutní </a:t>
            </a:r>
            <a:r>
              <a:rPr lang="cs-CZ" b="1" dirty="0" smtClean="0"/>
              <a:t>katabolické fázi </a:t>
            </a:r>
            <a:r>
              <a:rPr lang="cs-CZ" dirty="0" smtClean="0"/>
              <a:t>choroby je sice výdej energie vysoký, ale obvykle není doporučeno jej zcela krýt. Dávka energie ve výživě se zvyšuje až v </a:t>
            </a:r>
            <a:r>
              <a:rPr lang="cs-CZ" b="1" dirty="0" smtClean="0"/>
              <a:t>anabolické fázi</a:t>
            </a:r>
            <a:r>
              <a:rPr lang="cs-CZ" dirty="0" smtClean="0"/>
              <a:t>, a to zejména pokud předcházelo zhubnutí a malnutrice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1944421"/>
              </p:ext>
            </p:extLst>
          </p:nvPr>
        </p:nvGraphicFramePr>
        <p:xfrm>
          <a:off x="332167" y="1845734"/>
          <a:ext cx="11387082" cy="2810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3541"/>
                <a:gridCol w="5693541"/>
              </a:tblGrid>
              <a:tr h="936747"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Energetická potřeba =</a:t>
                      </a:r>
                      <a:r>
                        <a:rPr lang="cs-CZ" baseline="0" dirty="0" smtClean="0"/>
                        <a:t> (105-145 </a:t>
                      </a:r>
                      <a:r>
                        <a:rPr lang="cs-CZ" baseline="0" dirty="0" err="1" smtClean="0"/>
                        <a:t>kJ</a:t>
                      </a:r>
                      <a:r>
                        <a:rPr lang="cs-CZ" baseline="0" dirty="0" smtClean="0"/>
                        <a:t>) x hmotnost = (25-35 kcal) x hmotnost</a:t>
                      </a:r>
                    </a:p>
                    <a:p>
                      <a:r>
                        <a:rPr lang="cs-CZ" baseline="0" dirty="0" smtClean="0"/>
                        <a:t>                nižší energetická potřeba                                                               vyšší energetická potřeba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936747">
                <a:tc>
                  <a:txBody>
                    <a:bodyPr/>
                    <a:lstStyle/>
                    <a:p>
                      <a:r>
                        <a:rPr lang="cs-CZ" dirty="0" smtClean="0"/>
                        <a:t>Věk &gt; 70 let</a:t>
                      </a:r>
                    </a:p>
                    <a:p>
                      <a:r>
                        <a:rPr lang="cs-CZ" dirty="0" smtClean="0"/>
                        <a:t>Žena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Věk &lt; 30 let</a:t>
                      </a:r>
                    </a:p>
                    <a:p>
                      <a:r>
                        <a:rPr lang="cs-CZ" dirty="0" smtClean="0"/>
                        <a:t>Muž</a:t>
                      </a:r>
                      <a:endParaRPr lang="cs-CZ" dirty="0"/>
                    </a:p>
                  </a:txBody>
                  <a:tcPr/>
                </a:tc>
              </a:tr>
              <a:tr h="936747">
                <a:tc>
                  <a:txBody>
                    <a:bodyPr/>
                    <a:lstStyle/>
                    <a:p>
                      <a:r>
                        <a:rPr lang="cs-CZ" dirty="0" smtClean="0"/>
                        <a:t>Absolutní klid na lůžku/pacient vůbec nevstává</a:t>
                      </a:r>
                    </a:p>
                    <a:p>
                      <a:r>
                        <a:rPr lang="cs-CZ" dirty="0" smtClean="0"/>
                        <a:t>Pacient na ventilátoru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Horečky, infekce, sepse, trauma, popálenina</a:t>
                      </a:r>
                    </a:p>
                    <a:p>
                      <a:r>
                        <a:rPr lang="cs-CZ" dirty="0" smtClean="0"/>
                        <a:t>Intenzivní rehabilitace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5774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Stanovení celkové denní potřeby bílkovin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865646"/>
              </p:ext>
            </p:extLst>
          </p:nvPr>
        </p:nvGraphicFramePr>
        <p:xfrm>
          <a:off x="443820" y="1911577"/>
          <a:ext cx="11294090" cy="40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1445"/>
                <a:gridCol w="7842645"/>
              </a:tblGrid>
              <a:tr h="501670">
                <a:tc>
                  <a:txBody>
                    <a:bodyPr/>
                    <a:lstStyle/>
                    <a:p>
                      <a:r>
                        <a:rPr lang="cs-CZ" dirty="0" smtClean="0"/>
                        <a:t>Potřeba bílkovin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Situace</a:t>
                      </a:r>
                      <a:endParaRPr lang="cs-CZ" dirty="0"/>
                    </a:p>
                  </a:txBody>
                  <a:tcPr/>
                </a:tc>
              </a:tr>
              <a:tr h="501670">
                <a:tc>
                  <a:txBody>
                    <a:bodyPr/>
                    <a:lstStyle/>
                    <a:p>
                      <a:r>
                        <a:rPr lang="cs-CZ" dirty="0" smtClean="0"/>
                        <a:t>0,8-1,0 g/kg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Udržení stavu u nemocného bez zvýšeného</a:t>
                      </a:r>
                      <a:r>
                        <a:rPr lang="cs-CZ" baseline="0" dirty="0" smtClean="0"/>
                        <a:t> rizika</a:t>
                      </a:r>
                      <a:endParaRPr lang="cs-CZ" dirty="0"/>
                    </a:p>
                  </a:txBody>
                  <a:tcPr/>
                </a:tc>
              </a:tr>
              <a:tr h="501670">
                <a:tc>
                  <a:txBody>
                    <a:bodyPr/>
                    <a:lstStyle/>
                    <a:p>
                      <a:r>
                        <a:rPr lang="cs-CZ" dirty="0" smtClean="0"/>
                        <a:t>1,0-1,5 g/kg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NRS 3-4</a:t>
                      </a:r>
                      <a:r>
                        <a:rPr lang="cs-CZ" baseline="0" dirty="0" smtClean="0"/>
                        <a:t> b. bez těžké malnutrice</a:t>
                      </a:r>
                      <a:endParaRPr lang="cs-CZ" dirty="0"/>
                    </a:p>
                  </a:txBody>
                  <a:tcPr/>
                </a:tc>
              </a:tr>
              <a:tr h="501670">
                <a:tc>
                  <a:txBody>
                    <a:bodyPr/>
                    <a:lstStyle/>
                    <a:p>
                      <a:r>
                        <a:rPr lang="cs-CZ" dirty="0" smtClean="0"/>
                        <a:t>1,5-2 g/kg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NRS 3-4 b. s těžkou malnutricí, zejména u onkologického pacienta</a:t>
                      </a:r>
                      <a:endParaRPr lang="cs-CZ" dirty="0"/>
                    </a:p>
                  </a:txBody>
                  <a:tcPr/>
                </a:tc>
              </a:tr>
              <a:tr h="501670">
                <a:tc>
                  <a:txBody>
                    <a:bodyPr/>
                    <a:lstStyle/>
                    <a:p>
                      <a:r>
                        <a:rPr lang="cs-CZ" dirty="0" smtClean="0"/>
                        <a:t>1,5-2 g/kg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NRS 5-6 b.</a:t>
                      </a:r>
                      <a:endParaRPr lang="cs-CZ" dirty="0"/>
                    </a:p>
                  </a:txBody>
                  <a:tcPr/>
                </a:tc>
              </a:tr>
              <a:tr h="501670">
                <a:tc>
                  <a:txBody>
                    <a:bodyPr/>
                    <a:lstStyle/>
                    <a:p>
                      <a:r>
                        <a:rPr lang="cs-CZ" dirty="0" smtClean="0"/>
                        <a:t>0,6 g/kg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Selhávání</a:t>
                      </a:r>
                      <a:r>
                        <a:rPr lang="cs-CZ" baseline="0" dirty="0" smtClean="0"/>
                        <a:t> ledvin bez hemodialýzy</a:t>
                      </a:r>
                      <a:endParaRPr lang="cs-CZ" dirty="0"/>
                    </a:p>
                  </a:txBody>
                  <a:tcPr/>
                </a:tc>
              </a:tr>
              <a:tr h="501670">
                <a:tc>
                  <a:txBody>
                    <a:bodyPr/>
                    <a:lstStyle/>
                    <a:p>
                      <a:r>
                        <a:rPr lang="cs-CZ" dirty="0" smtClean="0"/>
                        <a:t>1,0-1,2 g/kg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Nemocný s</a:t>
                      </a:r>
                      <a:r>
                        <a:rPr lang="cs-CZ" baseline="0" dirty="0" smtClean="0"/>
                        <a:t> pravidelnou hemodialýzou</a:t>
                      </a:r>
                      <a:endParaRPr lang="cs-CZ" dirty="0"/>
                    </a:p>
                  </a:txBody>
                  <a:tcPr/>
                </a:tc>
              </a:tr>
              <a:tr h="501670">
                <a:tc>
                  <a:txBody>
                    <a:bodyPr/>
                    <a:lstStyle/>
                    <a:p>
                      <a:r>
                        <a:rPr lang="cs-CZ" dirty="0" smtClean="0"/>
                        <a:t>1,2-1,5 g/kg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Akutní selhání</a:t>
                      </a:r>
                      <a:r>
                        <a:rPr lang="cs-CZ" baseline="0" dirty="0" smtClean="0"/>
                        <a:t> ledvin s akutní hemodialýzou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9019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Monitorování příjmu </a:t>
            </a:r>
            <a:r>
              <a:rPr lang="cs-CZ" dirty="0" smtClean="0"/>
              <a:t>stravy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690516"/>
              </p:ext>
            </p:extLst>
          </p:nvPr>
        </p:nvGraphicFramePr>
        <p:xfrm>
          <a:off x="369175" y="1883585"/>
          <a:ext cx="11359404" cy="31269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617"/>
                <a:gridCol w="946617"/>
                <a:gridCol w="946617"/>
                <a:gridCol w="946617"/>
                <a:gridCol w="946617"/>
                <a:gridCol w="946617"/>
                <a:gridCol w="946617"/>
                <a:gridCol w="946617"/>
                <a:gridCol w="946617"/>
                <a:gridCol w="946617"/>
                <a:gridCol w="946617"/>
                <a:gridCol w="946617"/>
              </a:tblGrid>
              <a:tr h="1300813"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Dieta</a:t>
                      </a:r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Příjem stravy</a:t>
                      </a:r>
                    </a:p>
                    <a:p>
                      <a:r>
                        <a:rPr lang="cs-CZ" sz="1400" dirty="0" smtClean="0"/>
                        <a:t>Energie         Bílkoviny</a:t>
                      </a:r>
                    </a:p>
                    <a:p>
                      <a:r>
                        <a:rPr lang="cs-CZ" sz="1400" dirty="0" err="1" smtClean="0"/>
                        <a:t>kJ</a:t>
                      </a:r>
                      <a:r>
                        <a:rPr lang="cs-CZ" sz="1400" dirty="0" smtClean="0"/>
                        <a:t>/den          g/den</a:t>
                      </a:r>
                      <a:endParaRPr lang="cs-CZ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cs-CZ" dirty="0" smtClean="0"/>
                        <a:t>Dietní přípravky + </a:t>
                      </a:r>
                      <a:r>
                        <a:rPr lang="cs-CZ" dirty="0" err="1" smtClean="0"/>
                        <a:t>sipping</a:t>
                      </a:r>
                      <a:endParaRPr lang="cs-CZ" dirty="0" smtClean="0"/>
                    </a:p>
                    <a:p>
                      <a:r>
                        <a:rPr lang="cs-CZ" sz="1400" dirty="0" smtClean="0"/>
                        <a:t>Přípravek                             Energie         Bílkoviny</a:t>
                      </a:r>
                    </a:p>
                    <a:p>
                      <a:r>
                        <a:rPr lang="cs-CZ" sz="1400" dirty="0" smtClean="0"/>
                        <a:t>Název             ml/den         </a:t>
                      </a:r>
                      <a:r>
                        <a:rPr lang="cs-CZ" sz="1400" dirty="0" err="1" smtClean="0"/>
                        <a:t>kJ</a:t>
                      </a:r>
                      <a:r>
                        <a:rPr lang="cs-CZ" sz="1400" dirty="0" smtClean="0"/>
                        <a:t>/den          g/den</a:t>
                      </a:r>
                      <a:endParaRPr lang="cs-CZ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cs-CZ" dirty="0" smtClean="0"/>
                        <a:t>Celkový perorální příjem</a:t>
                      </a:r>
                    </a:p>
                    <a:p>
                      <a:r>
                        <a:rPr lang="cs-CZ" sz="1400" dirty="0" smtClean="0"/>
                        <a:t>Energie                                 Bílkovin</a:t>
                      </a:r>
                    </a:p>
                    <a:p>
                      <a:r>
                        <a:rPr lang="cs-CZ" sz="1400" dirty="0" err="1" smtClean="0"/>
                        <a:t>kJ</a:t>
                      </a:r>
                      <a:r>
                        <a:rPr lang="cs-CZ" sz="1400" dirty="0" smtClean="0"/>
                        <a:t>/den             %                   g/den              %</a:t>
                      </a:r>
                      <a:endParaRPr lang="cs-CZ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08714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8714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08714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17192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Monitorování nutričního </a:t>
            </a:r>
            <a:r>
              <a:rPr lang="cs-CZ" dirty="0" smtClean="0"/>
              <a:t>stavu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3041871"/>
              </p:ext>
            </p:extLst>
          </p:nvPr>
        </p:nvGraphicFramePr>
        <p:xfrm>
          <a:off x="471806" y="1864923"/>
          <a:ext cx="11182128" cy="2297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1844"/>
                <a:gridCol w="931844"/>
                <a:gridCol w="931844"/>
                <a:gridCol w="931844"/>
                <a:gridCol w="931844"/>
                <a:gridCol w="931844"/>
                <a:gridCol w="931844"/>
                <a:gridCol w="931844"/>
                <a:gridCol w="931844"/>
                <a:gridCol w="931844"/>
                <a:gridCol w="931844"/>
                <a:gridCol w="931844"/>
              </a:tblGrid>
              <a:tr h="868946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Datum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Hmotnost</a:t>
                      </a:r>
                    </a:p>
                    <a:p>
                      <a:endParaRPr lang="cs-CZ" sz="1400" dirty="0" smtClean="0"/>
                    </a:p>
                    <a:p>
                      <a:r>
                        <a:rPr lang="cs-CZ" sz="1400" dirty="0" smtClean="0"/>
                        <a:t>kg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BMI</a:t>
                      </a:r>
                    </a:p>
                    <a:p>
                      <a:endParaRPr lang="cs-CZ" sz="1400" dirty="0" smtClean="0"/>
                    </a:p>
                    <a:p>
                      <a:r>
                        <a:rPr lang="cs-CZ" sz="1400" dirty="0" smtClean="0"/>
                        <a:t>kg/m</a:t>
                      </a:r>
                      <a:r>
                        <a:rPr lang="cs-CZ" sz="1400" baseline="30000" dirty="0" smtClean="0"/>
                        <a:t>2</a:t>
                      </a:r>
                      <a:endParaRPr lang="cs-CZ" sz="14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Otoky</a:t>
                      </a:r>
                    </a:p>
                    <a:p>
                      <a:endParaRPr lang="cs-CZ" sz="1400" dirty="0" smtClean="0"/>
                    </a:p>
                    <a:p>
                      <a:r>
                        <a:rPr lang="cs-CZ" sz="1400" dirty="0" smtClean="0"/>
                        <a:t>0-4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OP</a:t>
                      </a:r>
                    </a:p>
                    <a:p>
                      <a:endParaRPr lang="cs-CZ" sz="1400" dirty="0" smtClean="0"/>
                    </a:p>
                    <a:p>
                      <a:r>
                        <a:rPr lang="cs-CZ" sz="1400" dirty="0" smtClean="0"/>
                        <a:t>cm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KŘT</a:t>
                      </a:r>
                    </a:p>
                    <a:p>
                      <a:endParaRPr lang="cs-CZ" sz="1400" dirty="0" smtClean="0"/>
                    </a:p>
                    <a:p>
                      <a:r>
                        <a:rPr lang="cs-CZ" sz="1400" dirty="0" smtClean="0"/>
                        <a:t>mm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Apetit</a:t>
                      </a:r>
                    </a:p>
                    <a:p>
                      <a:endParaRPr lang="cs-CZ" sz="1400" dirty="0" smtClean="0"/>
                    </a:p>
                    <a:p>
                      <a:r>
                        <a:rPr lang="cs-CZ" sz="1400" dirty="0" smtClean="0"/>
                        <a:t>0-10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Dyspept</a:t>
                      </a:r>
                      <a:r>
                        <a:rPr lang="cs-CZ" sz="1400" dirty="0" smtClean="0"/>
                        <a:t>. potíže</a:t>
                      </a:r>
                    </a:p>
                    <a:p>
                      <a:r>
                        <a:rPr lang="cs-CZ" sz="1400" dirty="0" smtClean="0"/>
                        <a:t>0-4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Příjem stravy</a:t>
                      </a:r>
                    </a:p>
                    <a:p>
                      <a:r>
                        <a:rPr lang="cs-CZ" sz="1400" dirty="0" smtClean="0"/>
                        <a:t>%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Alb</a:t>
                      </a:r>
                    </a:p>
                    <a:p>
                      <a:endParaRPr lang="cs-CZ" sz="1400" dirty="0" smtClean="0"/>
                    </a:p>
                    <a:p>
                      <a:r>
                        <a:rPr lang="cs-CZ" sz="1400" dirty="0" smtClean="0"/>
                        <a:t>g/l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Prealb</a:t>
                      </a:r>
                      <a:endParaRPr lang="cs-CZ" sz="1400" dirty="0" smtClean="0"/>
                    </a:p>
                    <a:p>
                      <a:endParaRPr lang="cs-CZ" sz="1400" dirty="0" smtClean="0"/>
                    </a:p>
                    <a:p>
                      <a:r>
                        <a:rPr lang="cs-CZ" sz="1400" dirty="0" smtClean="0"/>
                        <a:t>g/l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CRP</a:t>
                      </a:r>
                    </a:p>
                    <a:p>
                      <a:endParaRPr lang="cs-CZ" sz="1400" dirty="0" smtClean="0"/>
                    </a:p>
                    <a:p>
                      <a:r>
                        <a:rPr lang="cs-CZ" sz="1400" dirty="0" smtClean="0"/>
                        <a:t>mg/l</a:t>
                      </a:r>
                      <a:endParaRPr lang="cs-CZ" sz="1400" dirty="0"/>
                    </a:p>
                  </a:txBody>
                  <a:tcPr/>
                </a:tc>
              </a:tr>
              <a:tr h="714319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714319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325401"/>
              </p:ext>
            </p:extLst>
          </p:nvPr>
        </p:nvGraphicFramePr>
        <p:xfrm>
          <a:off x="8848727" y="4379913"/>
          <a:ext cx="2800348" cy="2297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48"/>
                <a:gridCol w="933450"/>
                <a:gridCol w="895350"/>
              </a:tblGrid>
              <a:tr h="868946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CB</a:t>
                      </a:r>
                    </a:p>
                    <a:p>
                      <a:endParaRPr lang="cs-CZ" sz="1400" dirty="0" smtClean="0"/>
                    </a:p>
                    <a:p>
                      <a:r>
                        <a:rPr lang="cs-CZ" sz="1400" dirty="0" smtClean="0"/>
                        <a:t>g/l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Kreatinin</a:t>
                      </a:r>
                    </a:p>
                    <a:p>
                      <a:endParaRPr lang="cs-CZ" sz="1400" dirty="0" smtClean="0"/>
                    </a:p>
                    <a:p>
                      <a:r>
                        <a:rPr lang="cs-CZ" sz="1400" dirty="0" smtClean="0"/>
                        <a:t>µmol/l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Glykemie</a:t>
                      </a:r>
                    </a:p>
                    <a:p>
                      <a:endParaRPr lang="cs-CZ" sz="1400" dirty="0" smtClean="0"/>
                    </a:p>
                    <a:p>
                      <a:r>
                        <a:rPr lang="cs-CZ" sz="1400" dirty="0" err="1" smtClean="0"/>
                        <a:t>mmol</a:t>
                      </a:r>
                      <a:r>
                        <a:rPr lang="cs-CZ" sz="1400" dirty="0" smtClean="0"/>
                        <a:t>/l</a:t>
                      </a:r>
                      <a:endParaRPr lang="cs-CZ" sz="1400" dirty="0"/>
                    </a:p>
                  </a:txBody>
                  <a:tcPr/>
                </a:tc>
              </a:tr>
              <a:tr h="71431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714319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32864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Monitorování nutričního stavu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b="1" u="sng" dirty="0" smtClean="0"/>
              <a:t>Apetit (0-10)</a:t>
            </a:r>
          </a:p>
          <a:p>
            <a:r>
              <a:rPr lang="cs-CZ" dirty="0" smtClean="0"/>
              <a:t>0=odpor k jídlu</a:t>
            </a:r>
          </a:p>
          <a:p>
            <a:r>
              <a:rPr lang="cs-CZ" dirty="0" smtClean="0"/>
              <a:t>.</a:t>
            </a:r>
          </a:p>
          <a:p>
            <a:r>
              <a:rPr lang="cs-CZ" dirty="0" smtClean="0"/>
              <a:t>.</a:t>
            </a:r>
          </a:p>
          <a:p>
            <a:r>
              <a:rPr lang="cs-CZ" dirty="0" smtClean="0"/>
              <a:t>.</a:t>
            </a:r>
          </a:p>
          <a:p>
            <a:r>
              <a:rPr lang="cs-CZ" dirty="0" smtClean="0"/>
              <a:t>10=normální chuť k jídlu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u="sng" dirty="0" smtClean="0"/>
              <a:t>Dyspeptické potíže (0-4)</a:t>
            </a:r>
          </a:p>
          <a:p>
            <a:r>
              <a:rPr lang="cs-CZ" dirty="0" smtClean="0"/>
              <a:t>0=žádné DP, které by omezovaly příjem stravy</a:t>
            </a:r>
          </a:p>
          <a:p>
            <a:r>
              <a:rPr lang="cs-CZ" dirty="0" smtClean="0"/>
              <a:t>1=potíže lehce nebo občasně omezující příjem stravy</a:t>
            </a:r>
          </a:p>
          <a:p>
            <a:r>
              <a:rPr lang="cs-CZ" dirty="0" smtClean="0"/>
              <a:t>2=potíže středně těžké, omezující každodenně příjem některých jídel</a:t>
            </a:r>
          </a:p>
          <a:p>
            <a:r>
              <a:rPr lang="cs-CZ" dirty="0" smtClean="0"/>
              <a:t>3=výrazně a pravidelně omezující</a:t>
            </a:r>
          </a:p>
          <a:p>
            <a:r>
              <a:rPr lang="cs-CZ" dirty="0" smtClean="0"/>
              <a:t>4=velmi těžké potíže omezující příjem každého jídla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22443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Monitorování nutričního stavu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Hodnocení krevních bílkovin ve vztahu k výživě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429857"/>
              </p:ext>
            </p:extLst>
          </p:nvPr>
        </p:nvGraphicFramePr>
        <p:xfrm>
          <a:off x="380482" y="2511143"/>
          <a:ext cx="11348100" cy="2135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9620"/>
                <a:gridCol w="2269620"/>
                <a:gridCol w="2269620"/>
                <a:gridCol w="2269620"/>
                <a:gridCol w="2269620"/>
              </a:tblGrid>
              <a:tr h="71183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Norma</a:t>
                      </a:r>
                    </a:p>
                    <a:p>
                      <a:r>
                        <a:rPr lang="cs-CZ" dirty="0" smtClean="0"/>
                        <a:t>g/l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Lehké snížení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Střední snížení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Těžké snížení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g/l</a:t>
                      </a:r>
                    </a:p>
                  </a:txBody>
                  <a:tcPr/>
                </a:tc>
              </a:tr>
              <a:tr h="711834">
                <a:tc>
                  <a:txBody>
                    <a:bodyPr/>
                    <a:lstStyle/>
                    <a:p>
                      <a:r>
                        <a:rPr lang="cs-CZ" dirty="0" smtClean="0"/>
                        <a:t>Albumin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45-35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35-30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30-25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&lt; 25</a:t>
                      </a:r>
                      <a:endParaRPr lang="cs-CZ" dirty="0"/>
                    </a:p>
                  </a:txBody>
                  <a:tcPr/>
                </a:tc>
              </a:tr>
              <a:tr h="711834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Prealbumin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&gt; 0,20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0,19-0,15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0,15-0,10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&lt; 0,10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78224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Monitorování nutričního stavu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 smtClean="0"/>
              <a:t>Měření obvodu paže (OP)</a:t>
            </a:r>
          </a:p>
          <a:p>
            <a:endParaRPr lang="cs-CZ" b="1" u="sng" dirty="0" smtClean="0"/>
          </a:p>
          <a:p>
            <a:r>
              <a:rPr lang="cs-CZ" dirty="0" smtClean="0"/>
              <a:t>Jak???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Jak souvisí obvod paže s BMI, resp. s tělesnou hmotností???</a:t>
            </a:r>
            <a:endParaRPr lang="cs-CZ" dirty="0"/>
          </a:p>
        </p:txBody>
      </p:sp>
      <p:pic>
        <p:nvPicPr>
          <p:cNvPr id="1026" name="Picture 2" descr="http://ciselniky.dasta.mzcr.cz/CD/hypertext/HKAAL_soubory/image00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8849" y="1972971"/>
            <a:ext cx="2556264" cy="3995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2341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Nutriční </a:t>
            </a:r>
            <a:r>
              <a:rPr lang="cs-CZ" dirty="0" err="1" smtClean="0"/>
              <a:t>dekurz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Co je to </a:t>
            </a:r>
            <a:r>
              <a:rPr lang="cs-CZ" dirty="0" err="1" smtClean="0"/>
              <a:t>dekurz</a:t>
            </a:r>
            <a:r>
              <a:rPr lang="cs-CZ" dirty="0" smtClean="0"/>
              <a:t>? </a:t>
            </a:r>
          </a:p>
          <a:p>
            <a:pPr>
              <a:buFontTx/>
              <a:buChar char="-"/>
            </a:pPr>
            <a:r>
              <a:rPr lang="cs-CZ" dirty="0" smtClean="0"/>
              <a:t>Kdo vede??? </a:t>
            </a:r>
          </a:p>
          <a:p>
            <a:pPr>
              <a:buFontTx/>
              <a:buChar char="-"/>
            </a:pPr>
            <a:r>
              <a:rPr lang="cs-CZ" dirty="0" smtClean="0"/>
              <a:t>U koho???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51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6</a:t>
            </a:r>
            <a:r>
              <a:rPr lang="cs-CZ" dirty="0"/>
              <a:t>. Doporučení </a:t>
            </a:r>
            <a:r>
              <a:rPr lang="cs-CZ" dirty="0" smtClean="0"/>
              <a:t>NT </a:t>
            </a:r>
            <a:r>
              <a:rPr lang="cs-CZ" sz="3200" dirty="0" smtClean="0"/>
              <a:t>– stanovení nutričního plánu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9380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u="sng" dirty="0" smtClean="0"/>
              <a:t>Možnosti nutričního plánu</a:t>
            </a:r>
          </a:p>
          <a:p>
            <a:pPr>
              <a:buFontTx/>
              <a:buChar char="-"/>
            </a:pPr>
            <a:r>
              <a:rPr lang="cs-CZ" dirty="0" smtClean="0"/>
              <a:t>Úprava diety</a:t>
            </a:r>
          </a:p>
          <a:p>
            <a:pPr>
              <a:buFontTx/>
              <a:buChar char="-"/>
            </a:pPr>
            <a:r>
              <a:rPr lang="cs-CZ" dirty="0" smtClean="0"/>
              <a:t>Monitorování skutečného příjmu stravy</a:t>
            </a:r>
          </a:p>
          <a:p>
            <a:pPr>
              <a:buFontTx/>
              <a:buChar char="-"/>
            </a:pPr>
            <a:r>
              <a:rPr lang="cs-CZ" dirty="0" smtClean="0"/>
              <a:t>Stanovení potřeby energie a bílkovin</a:t>
            </a:r>
          </a:p>
          <a:p>
            <a:pPr>
              <a:buFontTx/>
              <a:buChar char="-"/>
            </a:pPr>
            <a:r>
              <a:rPr lang="cs-CZ" dirty="0" smtClean="0"/>
              <a:t>Doporučení přípravku pro </a:t>
            </a:r>
            <a:r>
              <a:rPr lang="cs-CZ" dirty="0" err="1" smtClean="0"/>
              <a:t>sipping</a:t>
            </a:r>
            <a:r>
              <a:rPr lang="cs-CZ" dirty="0" smtClean="0"/>
              <a:t> včetně jeho denního množství</a:t>
            </a:r>
          </a:p>
          <a:p>
            <a:pPr>
              <a:buFontTx/>
              <a:buChar char="-"/>
            </a:pPr>
            <a:r>
              <a:rPr lang="cs-CZ" dirty="0" smtClean="0"/>
              <a:t>Monitorování nutričního stavu</a:t>
            </a:r>
          </a:p>
          <a:p>
            <a:pPr>
              <a:buFontTx/>
              <a:buChar char="-"/>
            </a:pPr>
            <a:r>
              <a:rPr lang="cs-CZ" dirty="0" smtClean="0"/>
              <a:t>Doporučení </a:t>
            </a:r>
            <a:r>
              <a:rPr lang="cs-CZ" dirty="0" err="1" smtClean="0"/>
              <a:t>sondové</a:t>
            </a:r>
            <a:r>
              <a:rPr lang="cs-CZ" dirty="0" smtClean="0"/>
              <a:t> výživy</a:t>
            </a:r>
          </a:p>
          <a:p>
            <a:pPr>
              <a:buFontTx/>
              <a:buChar char="-"/>
            </a:pPr>
            <a:r>
              <a:rPr lang="cs-CZ" dirty="0" smtClean="0"/>
              <a:t>Doporučení PV tam, kde nelze zabezpečit potřebný příjem živin enterálně</a:t>
            </a:r>
          </a:p>
          <a:p>
            <a:pPr>
              <a:buFontTx/>
              <a:buChar char="-"/>
            </a:pPr>
            <a:r>
              <a:rPr lang="cs-CZ" dirty="0" smtClean="0"/>
              <a:t>Konzultace lékaře – člena NPT</a:t>
            </a:r>
          </a:p>
          <a:p>
            <a:pPr>
              <a:buFontTx/>
              <a:buChar char="-"/>
            </a:pPr>
            <a:r>
              <a:rPr lang="cs-CZ" dirty="0" smtClean="0"/>
              <a:t>Ambulantní nutriční kontrola po propuštění z nemocnice</a:t>
            </a:r>
          </a:p>
          <a:p>
            <a:pPr>
              <a:buFontTx/>
              <a:buChar char="-"/>
            </a:pPr>
            <a:r>
              <a:rPr lang="cs-CZ" dirty="0" smtClean="0"/>
              <a:t>Domácí nutriční podpora</a:t>
            </a:r>
          </a:p>
          <a:p>
            <a:pPr>
              <a:buFontTx/>
              <a:buChar char="-"/>
            </a:pPr>
            <a:r>
              <a:rPr lang="cs-CZ" dirty="0" smtClean="0"/>
              <a:t>Monitoring pitného režimu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1593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obsahuje ND?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Vstupní hodnoty nutričního stavu</a:t>
            </a:r>
          </a:p>
          <a:p>
            <a:r>
              <a:rPr lang="cs-CZ" dirty="0" smtClean="0"/>
              <a:t>2. Stanovení definitivního skóre rizika podvýživy (NRS)</a:t>
            </a:r>
          </a:p>
          <a:p>
            <a:r>
              <a:rPr lang="cs-CZ" dirty="0" smtClean="0"/>
              <a:t>3. Stanovení potřeby energie a bílkovin</a:t>
            </a:r>
          </a:p>
          <a:p>
            <a:r>
              <a:rPr lang="cs-CZ" dirty="0" smtClean="0"/>
              <a:t>4. Monitorování příjmu stravy</a:t>
            </a:r>
          </a:p>
          <a:p>
            <a:r>
              <a:rPr lang="cs-CZ" dirty="0" smtClean="0"/>
              <a:t>5. Monitorování nutričního stavu</a:t>
            </a:r>
          </a:p>
          <a:p>
            <a:r>
              <a:rPr lang="cs-CZ" dirty="0" smtClean="0"/>
              <a:t>6. Doporučení 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4473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Vstupní hodnoty nutričního </a:t>
            </a:r>
            <a:r>
              <a:rPr lang="cs-CZ" dirty="0" smtClean="0"/>
              <a:t>stavu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obvyklá hmotnost (kg; </a:t>
            </a:r>
            <a:r>
              <a:rPr lang="cs-CZ" dirty="0" err="1" smtClean="0"/>
              <a:t>měs</a:t>
            </a:r>
            <a:r>
              <a:rPr lang="cs-CZ" dirty="0" smtClean="0"/>
              <a:t>/rok)</a:t>
            </a:r>
          </a:p>
          <a:p>
            <a:r>
              <a:rPr lang="cs-CZ" dirty="0" smtClean="0"/>
              <a:t>- aktuální hmotnost</a:t>
            </a:r>
          </a:p>
          <a:p>
            <a:r>
              <a:rPr lang="cs-CZ" dirty="0" smtClean="0"/>
              <a:t>- zhubnutí (%, za dobu)</a:t>
            </a:r>
          </a:p>
          <a:p>
            <a:r>
              <a:rPr lang="cs-CZ" dirty="0" smtClean="0"/>
              <a:t>- výška</a:t>
            </a:r>
          </a:p>
          <a:p>
            <a:r>
              <a:rPr lang="cs-CZ" dirty="0" smtClean="0"/>
              <a:t>- aktuální BMI</a:t>
            </a:r>
          </a:p>
          <a:p>
            <a:r>
              <a:rPr lang="cs-CZ" dirty="0" smtClean="0"/>
              <a:t>- odhad příjmu stravy (% dřívějšího množství)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73789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stavu výživy zdravotní sestrou </a:t>
            </a:r>
            <a:r>
              <a:rPr lang="cs-CZ" sz="2400" dirty="0" smtClean="0"/>
              <a:t>(primární </a:t>
            </a:r>
            <a:r>
              <a:rPr lang="cs-CZ" sz="2400" dirty="0" err="1" smtClean="0"/>
              <a:t>screening</a:t>
            </a:r>
            <a:r>
              <a:rPr lang="cs-CZ" sz="2400" dirty="0" smtClean="0"/>
              <a:t>)</a:t>
            </a:r>
            <a:endParaRPr lang="cs-CZ" sz="24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4621666"/>
              </p:ext>
            </p:extLst>
          </p:nvPr>
        </p:nvGraphicFramePr>
        <p:xfrm>
          <a:off x="350514" y="1892915"/>
          <a:ext cx="11415388" cy="4069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7983"/>
                <a:gridCol w="2128472"/>
                <a:gridCol w="1937863"/>
                <a:gridCol w="1916684"/>
                <a:gridCol w="1414386"/>
              </a:tblGrid>
              <a:tr h="43366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 bodů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bod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 body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Hodnocení</a:t>
                      </a:r>
                      <a:endParaRPr lang="cs-CZ" dirty="0"/>
                    </a:p>
                  </a:txBody>
                  <a:tcPr/>
                </a:tc>
              </a:tr>
              <a:tr h="1069317">
                <a:tc>
                  <a:txBody>
                    <a:bodyPr/>
                    <a:lstStyle/>
                    <a:p>
                      <a:r>
                        <a:rPr lang="cs-CZ" b="1" dirty="0" smtClean="0"/>
                        <a:t>BMI (kg/m</a:t>
                      </a:r>
                      <a:r>
                        <a:rPr lang="cs-CZ" b="1" baseline="30000" dirty="0" smtClean="0"/>
                        <a:t>2</a:t>
                      </a:r>
                      <a:r>
                        <a:rPr lang="cs-CZ" b="1" dirty="0" smtClean="0"/>
                        <a:t>)</a:t>
                      </a:r>
                    </a:p>
                    <a:p>
                      <a:r>
                        <a:rPr lang="cs-CZ" dirty="0" smtClean="0"/>
                        <a:t>&lt; 70 let</a:t>
                      </a:r>
                    </a:p>
                    <a:p>
                      <a:r>
                        <a:rPr lang="cs-CZ" dirty="0" smtClean="0"/>
                        <a:t>&gt; 70 let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20,5 a více</a:t>
                      </a:r>
                    </a:p>
                    <a:p>
                      <a:pPr algn="ctr"/>
                      <a:r>
                        <a:rPr lang="cs-CZ" dirty="0" smtClean="0"/>
                        <a:t>22 a více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20,5-18,5</a:t>
                      </a:r>
                    </a:p>
                    <a:p>
                      <a:pPr algn="ctr"/>
                      <a:r>
                        <a:rPr lang="cs-CZ" dirty="0" smtClean="0"/>
                        <a:t>22-20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18,5 a méně</a:t>
                      </a:r>
                    </a:p>
                    <a:p>
                      <a:pPr algn="ctr"/>
                      <a:r>
                        <a:rPr lang="cs-CZ" dirty="0" smtClean="0"/>
                        <a:t>20 a méně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748522">
                <a:tc>
                  <a:txBody>
                    <a:bodyPr/>
                    <a:lstStyle/>
                    <a:p>
                      <a:r>
                        <a:rPr lang="cs-CZ" b="1" dirty="0" smtClean="0"/>
                        <a:t>Zhubnutí</a:t>
                      </a:r>
                    </a:p>
                    <a:p>
                      <a:r>
                        <a:rPr lang="cs-CZ" dirty="0" smtClean="0"/>
                        <a:t>v posledních 6 měsících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&lt; 5 %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5-10 %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&gt; 10 %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748522">
                <a:tc>
                  <a:txBody>
                    <a:bodyPr/>
                    <a:lstStyle/>
                    <a:p>
                      <a:r>
                        <a:rPr lang="cs-CZ" b="1" dirty="0" smtClean="0"/>
                        <a:t>Celkový příjem stravy za den </a:t>
                      </a:r>
                    </a:p>
                    <a:p>
                      <a:r>
                        <a:rPr lang="cs-CZ" dirty="0" smtClean="0"/>
                        <a:t>proti dřívějšímu plnému příjmu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¾ a více</a:t>
                      </a:r>
                    </a:p>
                    <a:p>
                      <a:pPr algn="ctr"/>
                      <a:r>
                        <a:rPr lang="cs-CZ" dirty="0" smtClean="0"/>
                        <a:t>75 % a více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½</a:t>
                      </a:r>
                    </a:p>
                    <a:p>
                      <a:pPr algn="ctr"/>
                      <a:r>
                        <a:rPr lang="cs-CZ" dirty="0" smtClean="0"/>
                        <a:t>70-30 %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¼ a méně</a:t>
                      </a:r>
                    </a:p>
                    <a:p>
                      <a:pPr algn="ctr"/>
                      <a:r>
                        <a:rPr lang="cs-CZ" dirty="0" smtClean="0"/>
                        <a:t>25 % a méně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069317">
                <a:tc gridSpan="4"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SOUČET BODŮ</a:t>
                      </a:r>
                      <a:r>
                        <a:rPr lang="cs-CZ" baseline="0" dirty="0" smtClean="0"/>
                        <a:t>=celkové skóre nutričního stavu (nabývá hodnot 0-6 b.)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2879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2. Stanovení definitivního skóre rizika podvýživy (NRS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 – Nutriční stav podle sesterského </a:t>
            </a:r>
            <a:r>
              <a:rPr lang="cs-CZ" dirty="0" err="1" smtClean="0"/>
              <a:t>screeningu</a:t>
            </a:r>
            <a:r>
              <a:rPr lang="cs-CZ" dirty="0" smtClean="0"/>
              <a:t> </a:t>
            </a:r>
          </a:p>
          <a:p>
            <a:r>
              <a:rPr lang="cs-CZ" dirty="0"/>
              <a:t> </a:t>
            </a:r>
            <a:r>
              <a:rPr lang="cs-CZ" dirty="0" smtClean="0"/>
              <a:t>        0		1		2-3		4-6</a:t>
            </a:r>
          </a:p>
          <a:p>
            <a:r>
              <a:rPr lang="cs-CZ" dirty="0" smtClean="0"/>
              <a:t>B – Nutriční stav podle definitivního </a:t>
            </a:r>
            <a:r>
              <a:rPr lang="cs-CZ" dirty="0" err="1" smtClean="0"/>
              <a:t>screeningu</a:t>
            </a:r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        0		1		2		3</a:t>
            </a:r>
          </a:p>
          <a:p>
            <a:r>
              <a:rPr lang="cs-CZ" dirty="0" smtClean="0"/>
              <a:t>C – Riziko vyplývající ze základní choroby</a:t>
            </a:r>
          </a:p>
          <a:p>
            <a:r>
              <a:rPr lang="cs-CZ" dirty="0"/>
              <a:t> </a:t>
            </a:r>
            <a:r>
              <a:rPr lang="cs-CZ" dirty="0" smtClean="0"/>
              <a:t>        0		1		2		3</a:t>
            </a:r>
          </a:p>
          <a:p>
            <a:endParaRPr lang="cs-CZ" dirty="0"/>
          </a:p>
          <a:p>
            <a:r>
              <a:rPr lang="cs-CZ" b="1" dirty="0" smtClean="0"/>
              <a:t>NRS</a:t>
            </a:r>
            <a:r>
              <a:rPr lang="cs-CZ" dirty="0" smtClean="0"/>
              <a:t> = B + 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4800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Riziko vyplývající ze základní choroby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u="sng" dirty="0" smtClean="0"/>
              <a:t>Skóre 0</a:t>
            </a:r>
          </a:p>
          <a:p>
            <a:pPr>
              <a:buFontTx/>
              <a:buChar char="-"/>
            </a:pPr>
            <a:r>
              <a:rPr lang="cs-CZ" dirty="0" smtClean="0"/>
              <a:t>Bez závažné choroby</a:t>
            </a:r>
          </a:p>
          <a:p>
            <a:pPr>
              <a:buFontTx/>
              <a:buChar char="-"/>
            </a:pPr>
            <a:r>
              <a:rPr lang="cs-CZ" dirty="0" smtClean="0"/>
              <a:t>Chronické onemocnění kompenzované (DM, ICHS, vředová choroba </a:t>
            </a:r>
            <a:r>
              <a:rPr lang="cs-CZ" dirty="0" err="1" smtClean="0"/>
              <a:t>gastroduodena</a:t>
            </a:r>
            <a:r>
              <a:rPr lang="cs-CZ" dirty="0" smtClean="0"/>
              <a:t> provázená obtížemi)</a:t>
            </a:r>
          </a:p>
          <a:p>
            <a:pPr>
              <a:buFontTx/>
              <a:buChar char="-"/>
            </a:pPr>
            <a:r>
              <a:rPr lang="cs-CZ" dirty="0" smtClean="0"/>
              <a:t>Stav po operaci se zhojenou ránou</a:t>
            </a:r>
          </a:p>
          <a:p>
            <a:pPr>
              <a:buFontTx/>
              <a:buChar char="-"/>
            </a:pPr>
            <a:r>
              <a:rPr lang="cs-CZ" dirty="0" smtClean="0"/>
              <a:t>Nádor v remisi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b="1" u="sng" dirty="0" smtClean="0"/>
              <a:t>Skóre 1</a:t>
            </a:r>
          </a:p>
          <a:p>
            <a:pPr marL="0" indent="0">
              <a:buNone/>
            </a:pPr>
            <a:r>
              <a:rPr lang="cs-CZ" dirty="0" smtClean="0"/>
              <a:t>-chronické onemocnění dekompenzované</a:t>
            </a:r>
          </a:p>
          <a:p>
            <a:pPr marL="0" indent="0">
              <a:buNone/>
            </a:pPr>
            <a:r>
              <a:rPr lang="cs-CZ" dirty="0" smtClean="0"/>
              <a:t>-chronická hemodialýza</a:t>
            </a:r>
          </a:p>
          <a:p>
            <a:pPr marL="0" indent="0">
              <a:buNone/>
            </a:pPr>
            <a:r>
              <a:rPr lang="cs-CZ" dirty="0" smtClean="0"/>
              <a:t>-běžný operační výkon, včetně plánovaného výkonu</a:t>
            </a:r>
          </a:p>
          <a:p>
            <a:pPr marL="0" indent="0">
              <a:buNone/>
            </a:pPr>
            <a:r>
              <a:rPr lang="cs-CZ" dirty="0" smtClean="0"/>
              <a:t>-trauma vyžadující hospitalizaci</a:t>
            </a:r>
          </a:p>
          <a:p>
            <a:pPr marL="0" indent="0">
              <a:buNone/>
            </a:pPr>
            <a:r>
              <a:rPr lang="cs-CZ" dirty="0" smtClean="0"/>
              <a:t>-popáleniny menšího rozsahu, neomezující příjem stravy</a:t>
            </a:r>
          </a:p>
          <a:p>
            <a:pPr marL="0" indent="0">
              <a:buNone/>
            </a:pPr>
            <a:r>
              <a:rPr lang="cs-CZ" dirty="0" smtClean="0"/>
              <a:t>-aktivní nádorové onemocnění</a:t>
            </a:r>
          </a:p>
          <a:p>
            <a:pPr marL="0" indent="0">
              <a:buNone/>
            </a:pPr>
            <a:r>
              <a:rPr lang="cs-CZ" dirty="0" smtClean="0"/>
              <a:t>-fraktura krčku femuru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4960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Riziko vyplývající ze základní choroby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u="sng" dirty="0" smtClean="0"/>
              <a:t>Skóre 2</a:t>
            </a:r>
          </a:p>
          <a:p>
            <a:r>
              <a:rPr lang="cs-CZ" dirty="0" smtClean="0"/>
              <a:t>-velké operace</a:t>
            </a:r>
          </a:p>
          <a:p>
            <a:r>
              <a:rPr lang="cs-CZ" dirty="0" smtClean="0"/>
              <a:t>-těžký úraz (hlavy)</a:t>
            </a:r>
          </a:p>
          <a:p>
            <a:r>
              <a:rPr lang="cs-CZ" dirty="0" smtClean="0"/>
              <a:t>-nehojící se rána</a:t>
            </a:r>
          </a:p>
          <a:p>
            <a:r>
              <a:rPr lang="cs-CZ" dirty="0" smtClean="0"/>
              <a:t>-významné dekubity</a:t>
            </a:r>
          </a:p>
          <a:p>
            <a:r>
              <a:rPr lang="cs-CZ" dirty="0" smtClean="0"/>
              <a:t>-popáleniny středně velkého rozsahu</a:t>
            </a:r>
          </a:p>
          <a:p>
            <a:r>
              <a:rPr lang="cs-CZ" dirty="0" smtClean="0"/>
              <a:t>-závažné komplikace, zejména infekční (sepse, těžká pneumonie)</a:t>
            </a:r>
          </a:p>
          <a:p>
            <a:r>
              <a:rPr lang="cs-CZ" dirty="0" smtClean="0"/>
              <a:t>-nádorové onemocnění s náročnou kombinovanou terapií (CHT, RT)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b="1" u="sng" dirty="0" smtClean="0"/>
              <a:t>Skóre 2</a:t>
            </a:r>
          </a:p>
          <a:p>
            <a:r>
              <a:rPr lang="cs-CZ" dirty="0"/>
              <a:t>-závažné onemocnění </a:t>
            </a:r>
            <a:r>
              <a:rPr lang="cs-CZ" dirty="0" err="1"/>
              <a:t>GITu</a:t>
            </a:r>
            <a:r>
              <a:rPr lang="cs-CZ" dirty="0"/>
              <a:t>, omezující příjem stravy &gt;1 týden</a:t>
            </a:r>
          </a:p>
          <a:p>
            <a:r>
              <a:rPr lang="cs-CZ" dirty="0"/>
              <a:t>-aktivní nádor horní části </a:t>
            </a:r>
            <a:r>
              <a:rPr lang="cs-CZ" dirty="0" err="1"/>
              <a:t>GITu</a:t>
            </a:r>
            <a:endParaRPr lang="cs-CZ" dirty="0"/>
          </a:p>
          <a:p>
            <a:r>
              <a:rPr lang="cs-CZ" dirty="0"/>
              <a:t>-relaps nádoru nebo progrese nádoru při protinádorové léčbě</a:t>
            </a:r>
          </a:p>
          <a:p>
            <a:r>
              <a:rPr lang="cs-CZ" dirty="0"/>
              <a:t>-déletrvající hospitalizace &gt;2 týdny</a:t>
            </a:r>
          </a:p>
          <a:p>
            <a:r>
              <a:rPr lang="cs-CZ" dirty="0"/>
              <a:t>-opakovaná hospitalizace v odstupu kratším než 2 týdny</a:t>
            </a:r>
          </a:p>
          <a:p>
            <a:r>
              <a:rPr lang="cs-CZ" dirty="0"/>
              <a:t>-autologní transplantace krvetvorných buněk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2866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Riziko vyplývající ze základní choroby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b="1" u="sng" dirty="0" smtClean="0"/>
              <a:t>Skóre 3</a:t>
            </a:r>
          </a:p>
          <a:p>
            <a:r>
              <a:rPr lang="cs-CZ" dirty="0" smtClean="0"/>
              <a:t>-intenzivní péče s předpokládaným pobytem na JIP &gt;3 týdny</a:t>
            </a:r>
          </a:p>
          <a:p>
            <a:r>
              <a:rPr lang="cs-CZ" dirty="0" smtClean="0"/>
              <a:t>-</a:t>
            </a:r>
            <a:r>
              <a:rPr lang="cs-CZ" dirty="0" err="1" smtClean="0"/>
              <a:t>polytrauma</a:t>
            </a:r>
            <a:endParaRPr lang="cs-CZ" dirty="0" smtClean="0"/>
          </a:p>
          <a:p>
            <a:r>
              <a:rPr lang="cs-CZ" dirty="0" smtClean="0"/>
              <a:t>-popálenina velkého rozsahu, vyžadující déletrvající nemocniční léčbu</a:t>
            </a:r>
          </a:p>
          <a:p>
            <a:r>
              <a:rPr lang="cs-CZ" dirty="0" smtClean="0"/>
              <a:t>-multimodální protinádorová léčba (operace, CHT, RT)</a:t>
            </a:r>
          </a:p>
          <a:p>
            <a:r>
              <a:rPr lang="cs-CZ" dirty="0" smtClean="0"/>
              <a:t>-alogenní transplantace krvetvorných buněk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021767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205</TotalTime>
  <Words>1108</Words>
  <Application>Microsoft Office PowerPoint</Application>
  <PresentationFormat>Širokoúhlá obrazovka</PresentationFormat>
  <Paragraphs>299</Paragraphs>
  <Slides>20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3" baseType="lpstr">
      <vt:lpstr>Calibri</vt:lpstr>
      <vt:lpstr>Calibri Light</vt:lpstr>
      <vt:lpstr>Retrospektiva</vt:lpstr>
      <vt:lpstr>VEDENÍ NUTRIČNÍHO DEKURZU (dle FN Bohunice)</vt:lpstr>
      <vt:lpstr>Nutriční dekurz</vt:lpstr>
      <vt:lpstr>Co obsahuje ND?</vt:lpstr>
      <vt:lpstr>1. Vstupní hodnoty nutričního stavu</vt:lpstr>
      <vt:lpstr>Hodnocení stavu výživy zdravotní sestrou (primární screening)</vt:lpstr>
      <vt:lpstr>2. Stanovení definitivního skóre rizika podvýživy (NRS)</vt:lpstr>
      <vt:lpstr>Riziko vyplývající ze základní choroby</vt:lpstr>
      <vt:lpstr>Riziko vyplývající ze základní choroby</vt:lpstr>
      <vt:lpstr>Riziko vyplývající ze základní choroby</vt:lpstr>
      <vt:lpstr>3. Stanovení potřeby energie a bílkovin</vt:lpstr>
      <vt:lpstr>Hodnocení otoků a úprava hmotnosti pro výpočet energetické potřeby</vt:lpstr>
      <vt:lpstr>Úprava hmotnosti pro výpočet potřeby energie a bílkovin</vt:lpstr>
      <vt:lpstr>Výpočet potřeby energie  (pravidla pro volbu hodnoty z uvedeného rozmezí)</vt:lpstr>
      <vt:lpstr>Stanovení celkové denní potřeby bílkovin</vt:lpstr>
      <vt:lpstr>4. Monitorování příjmu stravy</vt:lpstr>
      <vt:lpstr>5. Monitorování nutričního stavu</vt:lpstr>
      <vt:lpstr>5. Monitorování nutričního stavu</vt:lpstr>
      <vt:lpstr>5. Monitorování nutričního stavu</vt:lpstr>
      <vt:lpstr>5. Monitorování nutričního stavu</vt:lpstr>
      <vt:lpstr>6. Doporučení NT – stanovení nutričního plánu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Vedení nutričního dekurzu (FN Bohunice)</dc:title>
  <dc:creator>Jana Stávková</dc:creator>
  <cp:lastModifiedBy>Jana Stávková</cp:lastModifiedBy>
  <cp:revision>20</cp:revision>
  <cp:lastPrinted>2015-09-23T14:30:47Z</cp:lastPrinted>
  <dcterms:created xsi:type="dcterms:W3CDTF">2015-09-17T06:55:53Z</dcterms:created>
  <dcterms:modified xsi:type="dcterms:W3CDTF">2016-09-22T10:52:50Z</dcterms:modified>
</cp:coreProperties>
</file>