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custDataLst>
    <p:tags r:id="rId15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888A"/>
    <a:srgbClr val="87888E"/>
    <a:srgbClr val="EBECEE"/>
    <a:srgbClr val="D9DADB"/>
    <a:srgbClr val="E9E9E9"/>
    <a:srgbClr val="EBEBEB"/>
    <a:srgbClr val="F0F0F0"/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43" autoAdjust="0"/>
    <p:restoredTop sz="94660" autoAdjust="0"/>
  </p:normalViewPr>
  <p:slideViewPr>
    <p:cSldViewPr>
      <p:cViewPr varScale="1">
        <p:scale>
          <a:sx n="48" d="100"/>
          <a:sy n="48" d="100"/>
        </p:scale>
        <p:origin x="1632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8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688641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de-DE"/>
              <a:t>Hallo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4E0B6CC-34E4-4FC5-B30E-DC4B5B5E3F9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493288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gray">
          <a:xfrm>
            <a:off x="0" y="749300"/>
            <a:ext cx="8958263" cy="1528763"/>
          </a:xfrm>
          <a:prstGeom prst="rect">
            <a:avLst/>
          </a:prstGeom>
          <a:solidFill>
            <a:srgbClr val="D9DAD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gray">
          <a:xfrm>
            <a:off x="8956675" y="749300"/>
            <a:ext cx="187325" cy="1528763"/>
          </a:xfrm>
          <a:prstGeom prst="rect">
            <a:avLst/>
          </a:prstGeom>
          <a:solidFill>
            <a:srgbClr val="87888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1800">
              <a:cs typeface="+mn-cs"/>
            </a:endParaRPr>
          </a:p>
        </p:txBody>
      </p:sp>
      <p:pic>
        <p:nvPicPr>
          <p:cNvPr id="6" name="Obrázek 11" descr="AAK_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88138" y="4999038"/>
            <a:ext cx="1555750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13" descr="mapa_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" y="747713"/>
            <a:ext cx="4797425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811000"/>
            <a:ext cx="6408912" cy="762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2800"/>
              </a:lnSpc>
              <a:defRPr sz="2800" b="1" baseline="0"/>
            </a:lvl1pPr>
          </a:lstStyle>
          <a:p>
            <a:r>
              <a:rPr lang="cs-CZ" smtClean="0"/>
              <a:t>Klepnutím lze upravit styl předlohy nadpisů.</a:t>
            </a:r>
            <a:endParaRPr lang="de-DE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850544"/>
            <a:ext cx="5688912" cy="1656000"/>
          </a:xfrm>
        </p:spPr>
        <p:txBody>
          <a:bodyPr/>
          <a:lstStyle>
            <a:lvl1pPr marL="0" indent="0" algn="l">
              <a:defRPr sz="2400" baseline="0">
                <a:solidFill>
                  <a:srgbClr val="87888E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de-DE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 flipH="1">
            <a:off x="9205913" y="6577013"/>
            <a:ext cx="46037" cy="46037"/>
          </a:xfrm>
          <a:prstGeom prst="rect">
            <a:avLst/>
          </a:prstGeom>
        </p:spPr>
        <p:txBody>
          <a:bodyPr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0FA72D1-7CE8-49F5-8EEE-E6529CC9A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gray">
          <a:xfrm>
            <a:off x="828675" y="1258888"/>
            <a:ext cx="7991475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de-DE" sz="14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cs-CZ" noProof="0" smtClean="0"/>
              <a:t>Klepnutím lze upravit styly předlohy textu.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200"/>
            </a:lvl1pPr>
          </a:lstStyle>
          <a:p>
            <a:pPr>
              <a:defRPr/>
            </a:pPr>
            <a:fld id="{824DA4EA-FDC5-4429-8341-FB4248D2DDC6}" type="datetimeFigureOut">
              <a:rPr lang="en-US"/>
              <a:pPr>
                <a:defRPr/>
              </a:pPr>
              <a:t>6/12/2016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gray">
          <a:xfrm>
            <a:off x="0" y="749300"/>
            <a:ext cx="8958263" cy="1528763"/>
          </a:xfrm>
          <a:prstGeom prst="rect">
            <a:avLst/>
          </a:prstGeom>
          <a:solidFill>
            <a:srgbClr val="D9DAD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gray">
          <a:xfrm>
            <a:off x="8956675" y="749300"/>
            <a:ext cx="187325" cy="1528763"/>
          </a:xfrm>
          <a:prstGeom prst="rect">
            <a:avLst/>
          </a:prstGeom>
          <a:solidFill>
            <a:srgbClr val="87888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1800">
              <a:cs typeface="+mn-cs"/>
            </a:endParaRPr>
          </a:p>
        </p:txBody>
      </p:sp>
      <p:sp>
        <p:nvSpPr>
          <p:cNvPr id="6" name="Rectangle 28"/>
          <p:cNvSpPr>
            <a:spLocks noChangeArrowheads="1"/>
          </p:cNvSpPr>
          <p:nvPr/>
        </p:nvSpPr>
        <p:spPr bwMode="gray">
          <a:xfrm>
            <a:off x="0" y="0"/>
            <a:ext cx="9144000" cy="7667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811000"/>
            <a:ext cx="6408000" cy="762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2800"/>
              </a:lnSpc>
              <a:defRPr sz="2800" b="1" baseline="0">
                <a:solidFill>
                  <a:srgbClr val="87888A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de-DE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850544"/>
            <a:ext cx="5688000" cy="1656000"/>
          </a:xfrm>
        </p:spPr>
        <p:txBody>
          <a:bodyPr/>
          <a:lstStyle>
            <a:lvl1pPr marL="0" indent="0">
              <a:buClr>
                <a:srgbClr val="87888A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 flipH="1">
            <a:off x="18421350" y="5876925"/>
            <a:ext cx="46038" cy="44450"/>
          </a:xfrm>
        </p:spPr>
        <p:txBody>
          <a:bodyPr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Tuttlingen, 27 September 2010</a:t>
            </a:r>
            <a:endParaRPr lang="en-US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9396413" y="6597650"/>
            <a:ext cx="46037" cy="71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00" kern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/>
              <a:t>Jméno autora, Aesculap Akademie</a:t>
            </a:r>
            <a:endParaRPr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251950" y="6667500"/>
            <a:ext cx="46038" cy="73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t>Page </a:t>
            </a:r>
            <a:fld id="{32C3C533-6B2A-48AE-85B9-7F35EB99B391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4FCF1-C219-4463-9F5F-75E3362DBCCA}" type="datetimeFigureOut">
              <a:rPr lang="en-US"/>
              <a:pPr>
                <a:defRPr/>
              </a:pPr>
              <a:t>6/12/2016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A7019-6156-4F69-B5BD-667E99762D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61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8"/>
          <p:cNvSpPr>
            <a:spLocks noChangeArrowheads="1"/>
          </p:cNvSpPr>
          <p:nvPr/>
        </p:nvSpPr>
        <p:spPr bwMode="gray">
          <a:xfrm>
            <a:off x="0" y="0"/>
            <a:ext cx="9144000" cy="766763"/>
          </a:xfrm>
          <a:prstGeom prst="rect">
            <a:avLst/>
          </a:prstGeom>
          <a:solidFill>
            <a:srgbClr val="E9E9E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768350"/>
            <a:ext cx="9144000" cy="6083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828675" y="1258888"/>
            <a:ext cx="7991475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029" name="Titelplatzhalter 14"/>
          <p:cNvSpPr>
            <a:spLocks noGrp="1"/>
          </p:cNvSpPr>
          <p:nvPr>
            <p:ph type="title"/>
          </p:nvPr>
        </p:nvSpPr>
        <p:spPr bwMode="auto">
          <a:xfrm>
            <a:off x="825500" y="355600"/>
            <a:ext cx="79946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6" name="Datumsplatzhalter 3"/>
          <p:cNvSpPr>
            <a:spLocks noGrp="1"/>
          </p:cNvSpPr>
          <p:nvPr>
            <p:ph type="dt" sz="half" idx="2"/>
          </p:nvPr>
        </p:nvSpPr>
        <p:spPr>
          <a:xfrm flipH="1">
            <a:off x="9205913" y="6381750"/>
            <a:ext cx="46037" cy="4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Tuttlingen, 27 September 2010</a:t>
            </a:r>
            <a:endParaRPr lang="en-US" dirty="0"/>
          </a:p>
        </p:txBody>
      </p:sp>
      <p:pic>
        <p:nvPicPr>
          <p:cNvPr id="1032" name="Obrázek 9" descr="AAK_logo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74025" y="6021388"/>
            <a:ext cx="80645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20000"/>
        </a:spcBef>
        <a:spcAft>
          <a:spcPct val="0"/>
        </a:spcAft>
        <a:defRPr lang="de-DE" b="1">
          <a:solidFill>
            <a:schemeClr val="tx1"/>
          </a:solidFill>
          <a:latin typeface="+mn-lt"/>
          <a:ea typeface="+mj-ea"/>
          <a:cs typeface="Arial" pitchFamily="34" charset="0"/>
        </a:defRPr>
      </a:lvl1pPr>
      <a:lvl2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246063" indent="-2444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2pPr>
      <a:lvl3pPr marL="247650" indent="66675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3pPr>
      <a:lvl4pPr marL="465138" indent="-215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466725" indent="1362075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5pPr>
      <a:lvl6pPr marL="9239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6pPr>
      <a:lvl7pPr marL="13811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7pPr>
      <a:lvl8pPr marL="18383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8pPr>
      <a:lvl9pPr marL="22955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ctrTitle"/>
          </p:nvPr>
        </p:nvSpPr>
        <p:spPr>
          <a:xfrm>
            <a:off x="755576" y="2492896"/>
            <a:ext cx="6480249" cy="2376264"/>
          </a:xfrm>
        </p:spPr>
        <p:txBody>
          <a:bodyPr/>
          <a:lstStyle/>
          <a:p>
            <a:pPr algn="ctr"/>
            <a:r>
              <a:rPr lang="cs-CZ" cap="all" dirty="0" smtClean="0"/>
              <a:t/>
            </a:r>
            <a:br>
              <a:rPr lang="cs-CZ" cap="all" dirty="0" smtClean="0"/>
            </a:br>
            <a:r>
              <a:rPr lang="cs-CZ" cap="all" dirty="0"/>
              <a:t/>
            </a:r>
            <a:br>
              <a:rPr lang="cs-CZ" cap="all" dirty="0"/>
            </a:br>
            <a:r>
              <a:rPr lang="cs-CZ" cap="all" dirty="0" smtClean="0"/>
              <a:t>Význam individualizovaných</a:t>
            </a:r>
            <a:br>
              <a:rPr lang="cs-CZ" cap="all" dirty="0" smtClean="0"/>
            </a:br>
            <a:r>
              <a:rPr lang="cs-CZ" cap="all" dirty="0"/>
              <a:t/>
            </a:r>
            <a:br>
              <a:rPr lang="cs-CZ" cap="all" dirty="0"/>
            </a:br>
            <a:r>
              <a:rPr lang="cs-CZ" cap="all" dirty="0" smtClean="0"/>
              <a:t> edukačních materiálů </a:t>
            </a:r>
            <a:br>
              <a:rPr lang="cs-CZ" cap="all" dirty="0" smtClean="0"/>
            </a:br>
            <a:r>
              <a:rPr lang="cs-CZ" cap="all" dirty="0" smtClean="0"/>
              <a:t/>
            </a:r>
            <a:br>
              <a:rPr lang="cs-CZ" cap="all" dirty="0" smtClean="0"/>
            </a:br>
            <a:r>
              <a:rPr lang="cs-CZ" cap="all" dirty="0" smtClean="0"/>
              <a:t>pro nemocné s CKD/DKD</a:t>
            </a:r>
            <a:endParaRPr lang="cs-CZ" dirty="0" smtClean="0">
              <a:cs typeface="Arial" charset="0"/>
            </a:endParaRPr>
          </a:p>
        </p:txBody>
      </p: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852204" y="4581128"/>
            <a:ext cx="5689600" cy="1655763"/>
          </a:xfrm>
        </p:spPr>
        <p:txBody>
          <a:bodyPr/>
          <a:lstStyle/>
          <a:p>
            <a:endParaRPr lang="cs-CZ" b="1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44A851E5-F295-43B3-8752-24D54DF2974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5" name="Picture 4" descr="BBAvitum_Dialysis_Process_06"/>
          <p:cNvPicPr>
            <a:picLocks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gray">
          <a:xfrm>
            <a:off x="4788024" y="764704"/>
            <a:ext cx="417646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825500" y="355600"/>
            <a:ext cx="7994650" cy="769144"/>
          </a:xfrm>
        </p:spPr>
        <p:txBody>
          <a:bodyPr/>
          <a:lstStyle/>
          <a:p>
            <a:pPr algn="ctr" eaLnBrk="1" hangingPunct="1"/>
            <a:r>
              <a:rPr lang="cs-CZ" altLang="cs-CZ" sz="2400" dirty="0" smtClean="0"/>
              <a:t>FREKVENCE JÍDEL A DOBA JEJICH PODÁNÍ</a:t>
            </a: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 smtClean="0">
              <a:solidFill>
                <a:srgbClr val="92D05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cs-CZ" sz="2300" dirty="0" smtClean="0">
                <a:solidFill>
                  <a:srgbClr val="87888A"/>
                </a:solidFill>
              </a:rPr>
              <a:t>FREKVENCE DLE REŽIMU 3 – 8 KRÁT ZA DEN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cs-CZ" sz="2300" dirty="0" smtClean="0">
                <a:solidFill>
                  <a:srgbClr val="87888A"/>
                </a:solidFill>
              </a:rPr>
              <a:t>KDY PACIENT VSTÁVÁ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cs-CZ" sz="2300" dirty="0" smtClean="0">
                <a:solidFill>
                  <a:srgbClr val="87888A"/>
                </a:solidFill>
              </a:rPr>
              <a:t>KDY PACIENT ULÉHÁ KE SPÁNKU/USNE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cs-CZ" sz="2300" dirty="0" smtClean="0">
                <a:solidFill>
                  <a:srgbClr val="87888A"/>
                </a:solidFill>
              </a:rPr>
              <a:t>SMĚNY V ZAMĚSTNÁNÍ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cs-CZ" sz="2300" dirty="0" smtClean="0">
                <a:solidFill>
                  <a:srgbClr val="87888A"/>
                </a:solidFill>
              </a:rPr>
              <a:t>DOBA HEMODIALÝZY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cs-CZ" sz="2300" dirty="0" smtClean="0">
                <a:solidFill>
                  <a:srgbClr val="87888A"/>
                </a:solidFill>
              </a:rPr>
              <a:t>DRUH PD -  DOBA VÝMĚNY ROZTOKŮ</a:t>
            </a: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cs-CZ" sz="2300" dirty="0" smtClean="0">
                <a:solidFill>
                  <a:srgbClr val="87888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904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5500" y="355600"/>
            <a:ext cx="7994650" cy="769144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dirty="0"/>
              <a:t>ODLIŠNOST  </a:t>
            </a:r>
            <a:r>
              <a:rPr lang="cs-CZ" sz="2400" dirty="0" smtClean="0"/>
              <a:t>REŽIMU</a:t>
            </a:r>
            <a:br>
              <a:rPr lang="cs-CZ" sz="2400" dirty="0" smtClean="0"/>
            </a:br>
            <a:r>
              <a:rPr lang="cs-CZ" sz="2400" dirty="0" smtClean="0"/>
              <a:t>SESTAVENÍ RÁMCOVÉHO JÍDELNÍČKU</a:t>
            </a:r>
            <a:endParaRPr lang="cs-CZ" sz="2400" dirty="0"/>
          </a:p>
        </p:txBody>
      </p:sp>
      <p:sp>
        <p:nvSpPr>
          <p:cNvPr id="16387" name="Podnadp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z="2300" dirty="0" smtClean="0">
              <a:solidFill>
                <a:srgbClr val="92D050"/>
              </a:solidFill>
            </a:endParaRPr>
          </a:p>
          <a:p>
            <a:pPr eaLnBrk="1" hangingPunct="1"/>
            <a:r>
              <a:rPr lang="cs-CZ" altLang="cs-CZ" sz="2800" dirty="0" smtClean="0">
                <a:solidFill>
                  <a:srgbClr val="87888A"/>
                </a:solidFill>
              </a:rPr>
              <a:t>U MALÉHO PROCENTA NEMOCNÝCH STAČÍ SESTAVIT JEDEN RÁMCOVÝ JÍDELNÍČEK</a:t>
            </a:r>
          </a:p>
          <a:p>
            <a:pPr eaLnBrk="1" hangingPunct="1"/>
            <a:r>
              <a:rPr lang="cs-CZ" altLang="cs-CZ" sz="2800" dirty="0" smtClean="0">
                <a:solidFill>
                  <a:srgbClr val="87888A"/>
                </a:solidFill>
              </a:rPr>
              <a:t>VĚTŠINA NEMOCNÝCH POTŘEBUJE NĚKOLIK RÁMCOVÝCH </a:t>
            </a:r>
            <a:r>
              <a:rPr lang="cs-CZ" altLang="cs-CZ" sz="2800" dirty="0" smtClean="0">
                <a:solidFill>
                  <a:srgbClr val="87888A"/>
                </a:solidFill>
              </a:rPr>
              <a:t>JÍDELNÍČKŮ             </a:t>
            </a:r>
            <a:r>
              <a:rPr lang="cs-CZ" altLang="cs-CZ" sz="2800" dirty="0" smtClean="0">
                <a:solidFill>
                  <a:srgbClr val="87888A"/>
                </a:solidFill>
              </a:rPr>
              <a:t>Z </a:t>
            </a:r>
            <a:r>
              <a:rPr lang="cs-CZ" altLang="cs-CZ" sz="2800" dirty="0" smtClean="0">
                <a:solidFill>
                  <a:srgbClr val="87888A"/>
                </a:solidFill>
              </a:rPr>
              <a:t>DŮVODU:</a:t>
            </a:r>
            <a:endParaRPr lang="cs-CZ" altLang="cs-CZ" sz="2800" dirty="0" smtClean="0">
              <a:solidFill>
                <a:srgbClr val="87888A"/>
              </a:solidFill>
            </a:endParaRPr>
          </a:p>
          <a:p>
            <a:pPr lvl="1" eaLnBrk="1" hangingPunct="1"/>
            <a:r>
              <a:rPr lang="cs-CZ" altLang="cs-CZ" sz="2000" dirty="0" smtClean="0">
                <a:solidFill>
                  <a:srgbClr val="87888A"/>
                </a:solidFill>
              </a:rPr>
              <a:t>ODLIŠNÝCH PRACOVNÍCH DNŮ A DNŮ VOLNA</a:t>
            </a:r>
          </a:p>
          <a:p>
            <a:pPr lvl="1" eaLnBrk="1" hangingPunct="1"/>
            <a:r>
              <a:rPr lang="cs-CZ" altLang="cs-CZ" sz="2000" dirty="0" smtClean="0">
                <a:solidFill>
                  <a:srgbClr val="87888A"/>
                </a:solidFill>
              </a:rPr>
              <a:t>SMĚN V ZAMĚSTNÁNÍ </a:t>
            </a:r>
          </a:p>
          <a:p>
            <a:pPr lvl="1" eaLnBrk="1" hangingPunct="1"/>
            <a:r>
              <a:rPr lang="cs-CZ" altLang="cs-CZ" sz="2000" dirty="0" smtClean="0">
                <a:solidFill>
                  <a:srgbClr val="87888A"/>
                </a:solidFill>
              </a:rPr>
              <a:t>DOBY VÝUKY VE ŠKOLE</a:t>
            </a:r>
          </a:p>
          <a:p>
            <a:pPr lvl="1" eaLnBrk="1" hangingPunct="1"/>
            <a:r>
              <a:rPr lang="cs-CZ" altLang="cs-CZ" sz="2000" dirty="0" smtClean="0">
                <a:solidFill>
                  <a:srgbClr val="87888A"/>
                </a:solidFill>
              </a:rPr>
              <a:t>HEMODIALÝZY</a:t>
            </a:r>
          </a:p>
          <a:p>
            <a:pPr lvl="1" eaLnBrk="1" hangingPunct="1"/>
            <a:r>
              <a:rPr lang="cs-CZ" altLang="cs-CZ" sz="2000" dirty="0" smtClean="0">
                <a:solidFill>
                  <a:srgbClr val="87888A"/>
                </a:solidFill>
              </a:rPr>
              <a:t>SPORTOVNÍCH AKTIVIT</a:t>
            </a:r>
          </a:p>
          <a:p>
            <a:pPr lvl="1" eaLnBrk="1" hangingPunct="1"/>
            <a:endParaRPr lang="cs-CZ" altLang="cs-CZ" dirty="0" smtClean="0">
              <a:solidFill>
                <a:srgbClr val="87888A"/>
              </a:solidFill>
            </a:endParaRPr>
          </a:p>
          <a:p>
            <a:pPr eaLnBrk="1" hangingPunct="1"/>
            <a:endParaRPr lang="cs-CZ" altLang="cs-CZ" dirty="0" smtClean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02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825500" y="355600"/>
            <a:ext cx="7994650" cy="903288"/>
          </a:xfrm>
        </p:spPr>
        <p:txBody>
          <a:bodyPr/>
          <a:lstStyle/>
          <a:p>
            <a:pPr algn="ctr" eaLnBrk="1" hangingPunct="1"/>
            <a:r>
              <a:rPr lang="cs-CZ" altLang="cs-CZ" sz="2400" dirty="0" smtClean="0"/>
              <a:t>INDIVIDUÁLNÍ EDUKAČNÍ MATERIÁL</a:t>
            </a:r>
          </a:p>
        </p:txBody>
      </p:sp>
      <p:sp>
        <p:nvSpPr>
          <p:cNvPr id="7171" name="Podnadp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z="2300" dirty="0" smtClean="0">
              <a:solidFill>
                <a:srgbClr val="92D050"/>
              </a:solidFill>
            </a:endParaRP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NUTRIČNÍ POTŘEBA (</a:t>
            </a:r>
            <a:r>
              <a:rPr lang="cs-CZ" altLang="cs-CZ" dirty="0" smtClean="0">
                <a:solidFill>
                  <a:srgbClr val="87888A"/>
                </a:solidFill>
              </a:rPr>
              <a:t>POHLAVÍ, VĚK, TV, TH…</a:t>
            </a:r>
            <a:r>
              <a:rPr lang="cs-CZ" altLang="cs-CZ" sz="2300" dirty="0" smtClean="0">
                <a:solidFill>
                  <a:srgbClr val="87888A"/>
                </a:solidFill>
              </a:rPr>
              <a:t>)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DALŠÍ PŘÍTOMNÁ ONEMOCNĚNÍ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SOCIÁLNÍ PODMÍNKY 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ZNALOSTI A SCHOPNOSTI PACIENTA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ALTERNATIVNÍ VÝŽIVA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ALERGIE/INTOLERANCE POTRAVIN/POKRMŮ</a:t>
            </a:r>
            <a:endParaRPr lang="cs-CZ" altLang="cs-CZ" sz="2100" dirty="0" smtClean="0">
              <a:solidFill>
                <a:srgbClr val="87888A"/>
              </a:solidFill>
            </a:endParaRP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FREKVENCE JÍDEL A DOBA JEJICH PODÁNÍ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ODLIŠNOST  REŽIMU (</a:t>
            </a:r>
            <a:r>
              <a:rPr lang="cs-CZ" altLang="cs-CZ" dirty="0" smtClean="0">
                <a:solidFill>
                  <a:srgbClr val="87888A"/>
                </a:solidFill>
              </a:rPr>
              <a:t>PRÁCE, VOLNO, SMĚNY, HD…)</a:t>
            </a:r>
          </a:p>
          <a:p>
            <a:pPr eaLnBrk="1" hangingPunct="1"/>
            <a:endParaRPr lang="cs-CZ" altLang="cs-CZ" dirty="0" smtClean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39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825500" y="188640"/>
            <a:ext cx="7994650" cy="936104"/>
          </a:xfrm>
        </p:spPr>
        <p:txBody>
          <a:bodyPr/>
          <a:lstStyle/>
          <a:p>
            <a:pPr algn="ctr" eaLnBrk="1" hangingPunct="1"/>
            <a:r>
              <a:rPr lang="cs-CZ" altLang="cs-CZ" sz="2400" dirty="0" smtClean="0"/>
              <a:t>NUTRIČNÍ POTŘEBA</a:t>
            </a:r>
          </a:p>
        </p:txBody>
      </p:sp>
      <p:sp>
        <p:nvSpPr>
          <p:cNvPr id="8195" name="Podnadp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POHLAVÍ, VĚK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TĚLESNÁ HMOTNOST, BMI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NUTRIČNÍ STAV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DALŠÍ ONEMOCNĚNÍ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DRUH TERAPIE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FYZICKÁ ZÁTĚŽ V ZAMĚSTNÁNÍ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DOMÁCNOST 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POHYBOVÉ AKTIVITY</a:t>
            </a:r>
          </a:p>
          <a:p>
            <a:pPr eaLnBrk="1" hangingPunct="1"/>
            <a:endParaRPr lang="cs-CZ" altLang="cs-CZ" sz="2300" dirty="0" smtClean="0">
              <a:solidFill>
                <a:srgbClr val="92D050"/>
              </a:solidFill>
            </a:endParaRPr>
          </a:p>
          <a:p>
            <a:pPr eaLnBrk="1" hangingPunct="1"/>
            <a:endParaRPr lang="cs-CZ" altLang="cs-CZ" sz="2300" dirty="0" smtClean="0">
              <a:solidFill>
                <a:srgbClr val="92D050"/>
              </a:solidFill>
            </a:endParaRPr>
          </a:p>
          <a:p>
            <a:pPr eaLnBrk="1" hangingPunct="1"/>
            <a:endParaRPr lang="cs-CZ" altLang="cs-CZ" sz="2300" dirty="0" smtClean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75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825500" y="355600"/>
            <a:ext cx="7994650" cy="769144"/>
          </a:xfrm>
        </p:spPr>
        <p:txBody>
          <a:bodyPr/>
          <a:lstStyle/>
          <a:p>
            <a:pPr algn="ctr" eaLnBrk="1" hangingPunct="1"/>
            <a:r>
              <a:rPr lang="cs-CZ" altLang="cs-CZ" sz="2400" dirty="0" smtClean="0"/>
              <a:t>EDUKAČNÍ MATERIÁL</a:t>
            </a:r>
            <a:br>
              <a:rPr lang="cs-CZ" altLang="cs-CZ" sz="2400" dirty="0" smtClean="0"/>
            </a:br>
            <a:r>
              <a:rPr lang="cs-CZ" altLang="cs-CZ" sz="2400" dirty="0" smtClean="0"/>
              <a:t>NUTRIČNÍ PLÁN – CKD/DKD</a:t>
            </a: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cs-CZ" sz="2300" dirty="0" smtClean="0">
                <a:solidFill>
                  <a:srgbClr val="92D050"/>
                </a:solidFill>
              </a:rPr>
              <a:t>    </a:t>
            </a:r>
            <a:r>
              <a:rPr lang="cs-CZ" sz="2300" b="1" dirty="0" smtClean="0">
                <a:solidFill>
                  <a:srgbClr val="87888A"/>
                </a:solidFill>
              </a:rPr>
              <a:t>KONZERVATIVNÍ TERAPIE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300" dirty="0" smtClean="0">
                <a:solidFill>
                  <a:srgbClr val="87888A"/>
                </a:solidFill>
              </a:rPr>
              <a:t>DIETA S REGULOVANÝM PŘÍJEM BÍLKOVIN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300" dirty="0" smtClean="0">
                <a:solidFill>
                  <a:srgbClr val="87888A"/>
                </a:solidFill>
              </a:rPr>
              <a:t>DIETA S OMEZENÍ BÍLKOVIN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300" dirty="0" smtClean="0">
                <a:solidFill>
                  <a:srgbClr val="87888A"/>
                </a:solidFill>
              </a:rPr>
              <a:t>DIETA NÍZKOBÍLKOVINNÁ  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sz="2300" dirty="0">
              <a:solidFill>
                <a:srgbClr val="87888A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cs-CZ" sz="2300" dirty="0" smtClean="0">
                <a:solidFill>
                  <a:srgbClr val="87888A"/>
                </a:solidFill>
              </a:rPr>
              <a:t>   </a:t>
            </a: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cs-CZ" sz="2300" b="1" dirty="0">
                <a:solidFill>
                  <a:srgbClr val="87888A"/>
                </a:solidFill>
              </a:rPr>
              <a:t> </a:t>
            </a:r>
            <a:r>
              <a:rPr lang="cs-CZ" sz="2300" b="1" dirty="0" smtClean="0">
                <a:solidFill>
                  <a:srgbClr val="87888A"/>
                </a:solidFill>
              </a:rPr>
              <a:t>   ELIMINAČNÍ METODY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300" dirty="0" smtClean="0">
                <a:solidFill>
                  <a:srgbClr val="87888A"/>
                </a:solidFill>
              </a:rPr>
              <a:t>DIETA PŘI HEMODIALÝZE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300" dirty="0" smtClean="0">
                <a:solidFill>
                  <a:srgbClr val="87888A"/>
                </a:solidFill>
              </a:rPr>
              <a:t>DIETA PŘI PERITONEÁLNÍ DIALÝZE</a:t>
            </a:r>
            <a:endParaRPr lang="cs-CZ" sz="2300" b="1" dirty="0">
              <a:solidFill>
                <a:srgbClr val="87888A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300" dirty="0" smtClean="0">
                <a:solidFill>
                  <a:srgbClr val="87888A"/>
                </a:solidFill>
              </a:rPr>
              <a:t>DIETA PO TRANSPLANTACI</a:t>
            </a:r>
          </a:p>
        </p:txBody>
      </p:sp>
    </p:spTree>
    <p:extLst>
      <p:ext uri="{BB962C8B-B14F-4D97-AF65-F5344CB8AC3E}">
        <p14:creationId xmlns:p14="http://schemas.microsoft.com/office/powerpoint/2010/main" val="401029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2400" dirty="0" smtClean="0"/>
              <a:t>DALŠÍ PŘÍTOMNÁ ONEMOCNĚNÍ</a:t>
            </a:r>
          </a:p>
        </p:txBody>
      </p:sp>
      <p:sp>
        <p:nvSpPr>
          <p:cNvPr id="10243" name="Podnadp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DIABETES, OBEZITA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HYPERLIPIDÉMIE, HYPERTENZE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GASTRITIS, GASTROPARÉZA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JATERNÍ LÉZE, JATERNÍ CIRHOZA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CÉLIAKIE, CROHNOVA CHOROBA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MALNUTRICE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DALŠÍ 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KOMBINACE ONEMOCNĚNÍ</a:t>
            </a:r>
          </a:p>
        </p:txBody>
      </p:sp>
    </p:spTree>
    <p:extLst>
      <p:ext uri="{BB962C8B-B14F-4D97-AF65-F5344CB8AC3E}">
        <p14:creationId xmlns:p14="http://schemas.microsoft.com/office/powerpoint/2010/main" val="112718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825500" y="355600"/>
            <a:ext cx="7994650" cy="625128"/>
          </a:xfrm>
        </p:spPr>
        <p:txBody>
          <a:bodyPr/>
          <a:lstStyle/>
          <a:p>
            <a:pPr algn="ctr" eaLnBrk="1" hangingPunct="1"/>
            <a:r>
              <a:rPr lang="cs-CZ" altLang="cs-CZ" sz="2400" dirty="0" smtClean="0"/>
              <a:t>METABOLICKÉ ODCHYLKY</a:t>
            </a:r>
          </a:p>
        </p:txBody>
      </p:sp>
      <p:sp>
        <p:nvSpPr>
          <p:cNvPr id="11267" name="Podnadp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HYPERKALEMIE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HYPERFOSFATEMIE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HYPOKALCINEMIE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HYPERKALCINEMIE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HYPERNATREMIE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HYPOKALEMIE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KOMBINACE</a:t>
            </a:r>
          </a:p>
          <a:p>
            <a:pPr eaLnBrk="1" hangingPunct="1"/>
            <a:endParaRPr lang="cs-CZ" altLang="cs-CZ" sz="2300" dirty="0" smtClean="0">
              <a:solidFill>
                <a:srgbClr val="92D050"/>
              </a:solidFill>
            </a:endParaRPr>
          </a:p>
          <a:p>
            <a:pPr eaLnBrk="1" hangingPunct="1"/>
            <a:endParaRPr lang="cs-CZ" altLang="cs-CZ" sz="2300" dirty="0" smtClean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02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825500" y="355600"/>
            <a:ext cx="7994650" cy="697136"/>
          </a:xfrm>
        </p:spPr>
        <p:txBody>
          <a:bodyPr/>
          <a:lstStyle/>
          <a:p>
            <a:pPr algn="ctr" eaLnBrk="1" hangingPunct="1"/>
            <a:r>
              <a:rPr lang="cs-CZ" altLang="cs-CZ" sz="2400" dirty="0" smtClean="0"/>
              <a:t>SOCIÁLNÍ PODMÍNKY</a:t>
            </a:r>
            <a:br>
              <a:rPr lang="cs-CZ" altLang="cs-CZ" sz="2400" dirty="0" smtClean="0"/>
            </a:br>
            <a:r>
              <a:rPr lang="cs-CZ" altLang="cs-CZ" sz="2400" dirty="0" smtClean="0"/>
              <a:t>ZNALOSTI,SCHOPNOSTI PACIENTA</a:t>
            </a:r>
          </a:p>
        </p:txBody>
      </p:sp>
      <p:sp>
        <p:nvSpPr>
          <p:cNvPr id="12291" name="Podnadp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OTÁZKA FINANCOVÁNÍ STRAVY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MÍSTO TRVALÉHO BYDLIŠTĚ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DOSTUPNOST SPECIÁLNÍCH POTRAVIN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VYBAVENÍ KUCHYNĚ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MOŽNOST STRAVOVÁNÍ V ZAMĚSTNÁNÍ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RODINNÝ STAV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NÁKUP POTRAVIN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PŘÍPRAVA STRAVY</a:t>
            </a:r>
          </a:p>
          <a:p>
            <a:pPr eaLnBrk="1" hangingPunct="1"/>
            <a:endParaRPr lang="cs-CZ" altLang="cs-CZ" sz="2300" dirty="0" smtClean="0">
              <a:solidFill>
                <a:srgbClr val="8788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27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825500" y="355600"/>
            <a:ext cx="7994650" cy="903288"/>
          </a:xfrm>
        </p:spPr>
        <p:txBody>
          <a:bodyPr/>
          <a:lstStyle/>
          <a:p>
            <a:pPr algn="ctr" eaLnBrk="1" hangingPunct="1"/>
            <a:r>
              <a:rPr lang="cs-CZ" altLang="cs-CZ" sz="2400" dirty="0" smtClean="0"/>
              <a:t>ALTERNATIVNÍ VÝŽIVA</a:t>
            </a: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cs-CZ" sz="2300" dirty="0" smtClean="0">
                <a:solidFill>
                  <a:srgbClr val="87888A"/>
                </a:solidFill>
              </a:rPr>
              <a:t>OTÁZKA BIO POTRAVIN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cs-CZ" sz="2300" dirty="0" smtClean="0">
                <a:solidFill>
                  <a:srgbClr val="87888A"/>
                </a:solidFill>
              </a:rPr>
              <a:t>STRAVA BEZ LEPKU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cs-CZ" sz="2300" dirty="0" smtClean="0">
                <a:solidFill>
                  <a:srgbClr val="87888A"/>
                </a:solidFill>
              </a:rPr>
              <a:t>VEGETARIÁNSTVÍ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cs-CZ" sz="2300" dirty="0" smtClean="0">
                <a:solidFill>
                  <a:srgbClr val="87888A"/>
                </a:solidFill>
              </a:rPr>
              <a:t>DĚLENÁ STRAVA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cs-CZ" sz="2300" dirty="0" smtClean="0">
                <a:solidFill>
                  <a:srgbClr val="87888A"/>
                </a:solidFill>
              </a:rPr>
              <a:t>KREVNÍ SKUPINY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cs-CZ" sz="2300" dirty="0" smtClean="0">
                <a:solidFill>
                  <a:srgbClr val="87888A"/>
                </a:solidFill>
              </a:rPr>
              <a:t>ŽIVÁ STRAVA (RAW FOOD POD 45</a:t>
            </a:r>
            <a:r>
              <a:rPr lang="cs-CZ" sz="2300" baseline="30000" dirty="0" smtClean="0">
                <a:solidFill>
                  <a:srgbClr val="87888A"/>
                </a:solidFill>
              </a:rPr>
              <a:t>o</a:t>
            </a:r>
            <a:r>
              <a:rPr lang="cs-CZ" sz="2300" dirty="0" smtClean="0">
                <a:solidFill>
                  <a:srgbClr val="87888A"/>
                </a:solidFill>
              </a:rPr>
              <a:t> C)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cs-CZ" sz="2300" dirty="0" smtClean="0">
                <a:solidFill>
                  <a:srgbClr val="87888A"/>
                </a:solidFill>
              </a:rPr>
              <a:t>VEGANSTVÍ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cs-CZ" sz="2300" dirty="0" smtClean="0">
                <a:solidFill>
                  <a:srgbClr val="87888A"/>
                </a:solidFill>
              </a:rPr>
              <a:t>MAKROBIOTIKA</a:t>
            </a: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cs-CZ" sz="2300" dirty="0" smtClean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36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825500" y="355600"/>
            <a:ext cx="7994650" cy="697136"/>
          </a:xfrm>
        </p:spPr>
        <p:txBody>
          <a:bodyPr/>
          <a:lstStyle/>
          <a:p>
            <a:pPr algn="ctr" eaLnBrk="1" hangingPunct="1"/>
            <a:r>
              <a:rPr lang="cs-CZ" altLang="cs-CZ" sz="2400" dirty="0" smtClean="0"/>
              <a:t>ALERGIE/INTOLERANCE</a:t>
            </a:r>
            <a:br>
              <a:rPr lang="cs-CZ" altLang="cs-CZ" sz="2400" dirty="0" smtClean="0"/>
            </a:br>
            <a:r>
              <a:rPr lang="cs-CZ" altLang="cs-CZ" sz="2400" dirty="0" smtClean="0"/>
              <a:t>POTRAVIN/POKRMŮ</a:t>
            </a:r>
          </a:p>
        </p:txBody>
      </p:sp>
      <p:sp>
        <p:nvSpPr>
          <p:cNvPr id="14339" name="Podnadp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LAKTÓZOVÁ INTOLERANCE – NĚKDY STAČÍ VYLOUČIT MLÉKO „NATUR“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SAMOVYŠETŘENÍ INTOLERANCE TZV.       FOOD TEST – LEHKÁ POZITIVITA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V NĚKTERÝCH PŘÍPADECH STAČÍ MECHANICKÁ  ÚPRAVA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PSYCHIKA</a:t>
            </a:r>
          </a:p>
          <a:p>
            <a:pPr eaLnBrk="1" hangingPunct="1"/>
            <a:r>
              <a:rPr lang="cs-CZ" altLang="cs-CZ" sz="2300" dirty="0" smtClean="0">
                <a:solidFill>
                  <a:srgbClr val="87888A"/>
                </a:solidFill>
              </a:rPr>
              <a:t>NEZNALOST </a:t>
            </a:r>
          </a:p>
          <a:p>
            <a:pPr eaLnBrk="1" hangingPunct="1"/>
            <a:endParaRPr lang="cs-CZ" altLang="cs-CZ" sz="2300" dirty="0" smtClean="0">
              <a:solidFill>
                <a:srgbClr val="92D050"/>
              </a:solidFill>
            </a:endParaRPr>
          </a:p>
          <a:p>
            <a:pPr eaLnBrk="1" hangingPunct="1"/>
            <a:endParaRPr lang="cs-CZ" altLang="cs-CZ" sz="2300" dirty="0" smtClean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74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PALETTEDESIGNATOR" val="BBraun"/>
  <p:tag name="EXTENDEDCOLORPALETTEDESIGNATOR" val="BBraun"/>
  <p:tag name="PRESENTATIONLANGUAGE" val="deutsch"/>
  <p:tag name="DATE" val="2010-09-2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EFULLNAME" val="J:\\CC-XX\\CORPORATE-BRANDING\\ComCom\\Powerpoint\\Assistent\\PPT Assistent 1.4\\Presentation Assistant\\custom\\clipart\\Products and Applications\\BBAvitum_Dialysis_Process_06.jpg"/>
</p:tagLst>
</file>

<file path=ppt/theme/theme1.xml><?xml version="1.0" encoding="utf-8"?>
<a:theme xmlns:a="http://schemas.openxmlformats.org/drawingml/2006/main" name="PowerPoint_AAK2010_CZ">
  <a:themeElements>
    <a:clrScheme name="Standarddesign 1">
      <a:dk1>
        <a:srgbClr val="000000"/>
      </a:dk1>
      <a:lt1>
        <a:srgbClr val="FFFFFF"/>
      </a:lt1>
      <a:dk2>
        <a:srgbClr val="4BA99B"/>
      </a:dk2>
      <a:lt2>
        <a:srgbClr val="05CDB3"/>
      </a:lt2>
      <a:accent1>
        <a:srgbClr val="97D9C9"/>
      </a:accent1>
      <a:accent2>
        <a:srgbClr val="D4F0EE"/>
      </a:accent2>
      <a:accent3>
        <a:srgbClr val="FFFFFF"/>
      </a:accent3>
      <a:accent4>
        <a:srgbClr val="000000"/>
      </a:accent4>
      <a:accent5>
        <a:srgbClr val="C9E9E1"/>
      </a:accent5>
      <a:accent6>
        <a:srgbClr val="C0D9D8"/>
      </a:accent6>
      <a:hlink>
        <a:srgbClr val="008375"/>
      </a:hlink>
      <a:folHlink>
        <a:srgbClr val="4BA9A4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72000" rIns="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72000" rIns="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 anchor="b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kern="0" cap="none" spc="0" normalizeH="0" baseline="0" noProof="0" dirty="0" smtClean="0">
            <a:ln>
              <a:noFill/>
            </a:ln>
            <a:solidFill>
              <a:schemeClr val="tx1">
                <a:tint val="75000"/>
              </a:schemeClr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4BA99B"/>
        </a:dk2>
        <a:lt2>
          <a:srgbClr val="05CDB3"/>
        </a:lt2>
        <a:accent1>
          <a:srgbClr val="97D9C9"/>
        </a:accent1>
        <a:accent2>
          <a:srgbClr val="D4F0EE"/>
        </a:accent2>
        <a:accent3>
          <a:srgbClr val="FFFFFF"/>
        </a:accent3>
        <a:accent4>
          <a:srgbClr val="000000"/>
        </a:accent4>
        <a:accent5>
          <a:srgbClr val="C9E9E1"/>
        </a:accent5>
        <a:accent6>
          <a:srgbClr val="C0D9D8"/>
        </a:accent6>
        <a:hlink>
          <a:srgbClr val="008375"/>
        </a:hlink>
        <a:folHlink>
          <a:srgbClr val="4BA9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5C39B"/>
        </a:dk2>
        <a:lt2>
          <a:srgbClr val="05CDB3"/>
        </a:lt2>
        <a:accent1>
          <a:srgbClr val="99E1CD"/>
        </a:accent1>
        <a:accent2>
          <a:srgbClr val="BEBEBE"/>
        </a:accent2>
        <a:accent3>
          <a:srgbClr val="FFFFFF"/>
        </a:accent3>
        <a:accent4>
          <a:srgbClr val="000000"/>
        </a:accent4>
        <a:accent5>
          <a:srgbClr val="CAEEE3"/>
        </a:accent5>
        <a:accent6>
          <a:srgbClr val="ACACAC"/>
        </a:accent6>
        <a:hlink>
          <a:srgbClr val="00B482"/>
        </a:hlink>
        <a:folHlink>
          <a:srgbClr val="66D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PowerPoint_AAK2010_CZ</Template>
  <TotalTime>53</TotalTime>
  <Words>278</Words>
  <Application>Microsoft Office PowerPoint</Application>
  <PresentationFormat>Předvádění na obrazovce (4:3)</PresentationFormat>
  <Paragraphs>92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Wingdings</vt:lpstr>
      <vt:lpstr>Wingdings 3</vt:lpstr>
      <vt:lpstr>PowerPoint_AAK2010_CZ</vt:lpstr>
      <vt:lpstr>  Význam individualizovaných   edukačních materiálů   pro nemocné s CKD/DKD</vt:lpstr>
      <vt:lpstr>INDIVIDUÁLNÍ EDUKAČNÍ MATERIÁL</vt:lpstr>
      <vt:lpstr>NUTRIČNÍ POTŘEBA</vt:lpstr>
      <vt:lpstr>EDUKAČNÍ MATERIÁL NUTRIČNÍ PLÁN – CKD/DKD</vt:lpstr>
      <vt:lpstr>DALŠÍ PŘÍTOMNÁ ONEMOCNĚNÍ</vt:lpstr>
      <vt:lpstr>METABOLICKÉ ODCHYLKY</vt:lpstr>
      <vt:lpstr>SOCIÁLNÍ PODMÍNKY ZNALOSTI,SCHOPNOSTI PACIENTA</vt:lpstr>
      <vt:lpstr>ALTERNATIVNÍ VÝŽIVA</vt:lpstr>
      <vt:lpstr>ALERGIE/INTOLERANCE POTRAVIN/POKRMŮ</vt:lpstr>
      <vt:lpstr>FREKVENCE JÍDEL A DOBA JEJICH PODÁNÍ</vt:lpstr>
      <vt:lpstr>ODLIŠNOST  REŽIMU SESTAVENÍ RÁMCOVÉHO JÍDELNÍČKU</vt:lpstr>
    </vt:vector>
  </TitlesOfParts>
  <Company>B.Braun Melsungen AG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nepiancz</dc:creator>
  <cp:lastModifiedBy>Žofie Vltavská</cp:lastModifiedBy>
  <cp:revision>11</cp:revision>
  <dcterms:created xsi:type="dcterms:W3CDTF">2013-03-05T10:15:18Z</dcterms:created>
  <dcterms:modified xsi:type="dcterms:W3CDTF">2016-06-12T13:36:54Z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BBraun_template.potx</vt:lpwstr>
  </property>
</Properties>
</file>