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custDataLst>
    <p:tags r:id="rId1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3" autoAdjust="0"/>
    <p:restoredTop sz="94660" autoAdjust="0"/>
  </p:normalViewPr>
  <p:slideViewPr>
    <p:cSldViewPr>
      <p:cViewPr varScale="1">
        <p:scale>
          <a:sx n="48" d="100"/>
          <a:sy n="48" d="100"/>
        </p:scale>
        <p:origin x="163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88641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93288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6/12/2016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/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FCF1-C219-4463-9F5F-75E3362DBCCA}" type="datetimeFigureOut">
              <a:rPr lang="en-US"/>
              <a:pPr>
                <a:defRPr/>
              </a:pPr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A7019-6156-4F69-B5BD-667E99762D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1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6480249" cy="2376264"/>
          </a:xfrm>
        </p:spPr>
        <p:txBody>
          <a:bodyPr/>
          <a:lstStyle/>
          <a:p>
            <a:pPr algn="ctr"/>
            <a:r>
              <a:rPr lang="cs-CZ" cap="all" dirty="0" smtClean="0"/>
              <a:t/>
            </a:r>
            <a:br>
              <a:rPr lang="cs-CZ" cap="all" dirty="0" smtClean="0"/>
            </a:br>
            <a:r>
              <a:rPr lang="cs-CZ" cap="all" dirty="0"/>
              <a:t/>
            </a:r>
            <a:br>
              <a:rPr lang="cs-CZ" cap="all" dirty="0"/>
            </a:br>
            <a:r>
              <a:rPr lang="cs-CZ" cap="all" dirty="0" smtClean="0"/>
              <a:t>Význam individualizovaných</a:t>
            </a:r>
            <a:br>
              <a:rPr lang="cs-CZ" cap="all" dirty="0" smtClean="0"/>
            </a:br>
            <a:r>
              <a:rPr lang="cs-CZ" cap="all" dirty="0"/>
              <a:t/>
            </a:r>
            <a:br>
              <a:rPr lang="cs-CZ" cap="all" dirty="0"/>
            </a:br>
            <a:r>
              <a:rPr lang="cs-CZ" cap="all" dirty="0" smtClean="0"/>
              <a:t> edukačních materiálů </a:t>
            </a:r>
            <a:br>
              <a:rPr lang="cs-CZ" cap="all" dirty="0" smtClean="0"/>
            </a:br>
            <a:r>
              <a:rPr lang="cs-CZ" cap="all" dirty="0" smtClean="0"/>
              <a:t/>
            </a:r>
            <a:br>
              <a:rPr lang="cs-CZ" cap="all" dirty="0" smtClean="0"/>
            </a:br>
            <a:r>
              <a:rPr lang="cs-CZ" cap="all" dirty="0" smtClean="0"/>
              <a:t>pro nemocné s CKD/DKD</a:t>
            </a:r>
            <a:endParaRPr lang="cs-CZ" dirty="0" smtClean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52204" y="4581128"/>
            <a:ext cx="5689600" cy="1655763"/>
          </a:xfrm>
        </p:spPr>
        <p:txBody>
          <a:bodyPr/>
          <a:lstStyle/>
          <a:p>
            <a:endParaRPr lang="cs-CZ" b="1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 descr="BBAvitum_Dialysis_Process_06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4788024" y="764704"/>
            <a:ext cx="41764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769144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FREKVENCE JÍDEL A DOBA JEJICH PODÁNÍ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rgbClr val="92D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FREKVENCE DLE REŽIMU 3 – 8 KRÁT ZA DEN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KDY PACIENT VSTÁVÁ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KDY PACIENT ULÉHÁ KE SPÁNKU/USNE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SMĚNY V ZAMĚSTNÁNÍ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DOBA HEMODIALÝZY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DRUH PD -  DOBA VÝMĚNY ROZTOKŮ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0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76914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dirty="0"/>
              <a:t>ODLIŠNOST  </a:t>
            </a:r>
            <a:r>
              <a:rPr lang="cs-CZ" sz="2400" dirty="0" smtClean="0"/>
              <a:t>REŽIMU</a:t>
            </a:r>
            <a:br>
              <a:rPr lang="cs-CZ" sz="2400" dirty="0" smtClean="0"/>
            </a:br>
            <a:r>
              <a:rPr lang="cs-CZ" sz="2400" dirty="0" smtClean="0"/>
              <a:t>SESTAVENÍ RÁMCOVÉHO JÍDELNÍČKU</a:t>
            </a:r>
            <a:endParaRPr lang="cs-CZ" sz="2400" dirty="0"/>
          </a:p>
        </p:txBody>
      </p:sp>
      <p:sp>
        <p:nvSpPr>
          <p:cNvPr id="16387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sz="2800" dirty="0" smtClean="0">
                <a:solidFill>
                  <a:srgbClr val="87888A"/>
                </a:solidFill>
              </a:rPr>
              <a:t>U MALÉHO PROCENTA NEMOCNÝCH STAČÍ SESTAVIT JEDEN RÁMCOVÝ JÍDELNÍČEK</a:t>
            </a:r>
          </a:p>
          <a:p>
            <a:pPr eaLnBrk="1" hangingPunct="1"/>
            <a:r>
              <a:rPr lang="cs-CZ" altLang="cs-CZ" sz="2800" dirty="0" smtClean="0">
                <a:solidFill>
                  <a:srgbClr val="87888A"/>
                </a:solidFill>
              </a:rPr>
              <a:t>VĚTŠINA NEMOCNÝCH POTŘEBUJE NĚKOLIK RÁMCOVÝCH </a:t>
            </a:r>
            <a:r>
              <a:rPr lang="cs-CZ" altLang="cs-CZ" sz="2800" dirty="0" smtClean="0">
                <a:solidFill>
                  <a:srgbClr val="87888A"/>
                </a:solidFill>
              </a:rPr>
              <a:t>JÍDELNÍČKŮ             </a:t>
            </a:r>
            <a:r>
              <a:rPr lang="cs-CZ" altLang="cs-CZ" sz="2800" dirty="0" smtClean="0">
                <a:solidFill>
                  <a:srgbClr val="87888A"/>
                </a:solidFill>
              </a:rPr>
              <a:t>Z </a:t>
            </a:r>
            <a:r>
              <a:rPr lang="cs-CZ" altLang="cs-CZ" sz="2800" dirty="0" smtClean="0">
                <a:solidFill>
                  <a:srgbClr val="87888A"/>
                </a:solidFill>
              </a:rPr>
              <a:t>DŮVODU:</a:t>
            </a:r>
            <a:endParaRPr lang="cs-CZ" altLang="cs-CZ" sz="2800" dirty="0" smtClean="0">
              <a:solidFill>
                <a:srgbClr val="87888A"/>
              </a:solidFill>
            </a:endParaRPr>
          </a:p>
          <a:p>
            <a:pPr lvl="1" eaLnBrk="1" hangingPunct="1"/>
            <a:r>
              <a:rPr lang="cs-CZ" altLang="cs-CZ" sz="2000" dirty="0" smtClean="0">
                <a:solidFill>
                  <a:srgbClr val="87888A"/>
                </a:solidFill>
              </a:rPr>
              <a:t>ODLIŠNÝCH PRACOVNÍCH DNŮ A DNŮ VOLNA</a:t>
            </a:r>
          </a:p>
          <a:p>
            <a:pPr lvl="1" eaLnBrk="1" hangingPunct="1"/>
            <a:r>
              <a:rPr lang="cs-CZ" altLang="cs-CZ" sz="2000" dirty="0" smtClean="0">
                <a:solidFill>
                  <a:srgbClr val="87888A"/>
                </a:solidFill>
              </a:rPr>
              <a:t>SMĚN V ZAMĚSTNÁNÍ </a:t>
            </a:r>
          </a:p>
          <a:p>
            <a:pPr lvl="1" eaLnBrk="1" hangingPunct="1"/>
            <a:r>
              <a:rPr lang="cs-CZ" altLang="cs-CZ" sz="2000" dirty="0" smtClean="0">
                <a:solidFill>
                  <a:srgbClr val="87888A"/>
                </a:solidFill>
              </a:rPr>
              <a:t>DOBY VÝUKY VE ŠKOLE</a:t>
            </a:r>
          </a:p>
          <a:p>
            <a:pPr lvl="1" eaLnBrk="1" hangingPunct="1"/>
            <a:r>
              <a:rPr lang="cs-CZ" altLang="cs-CZ" sz="2000" dirty="0" smtClean="0">
                <a:solidFill>
                  <a:srgbClr val="87888A"/>
                </a:solidFill>
              </a:rPr>
              <a:t>HEMODIALÝZY</a:t>
            </a:r>
          </a:p>
          <a:p>
            <a:pPr lvl="1" eaLnBrk="1" hangingPunct="1"/>
            <a:r>
              <a:rPr lang="cs-CZ" altLang="cs-CZ" sz="2000" dirty="0" smtClean="0">
                <a:solidFill>
                  <a:srgbClr val="87888A"/>
                </a:solidFill>
              </a:rPr>
              <a:t>SPORTOVNÍCH AKTIVIT</a:t>
            </a:r>
          </a:p>
          <a:p>
            <a:pPr lvl="1" eaLnBrk="1" hangingPunct="1"/>
            <a:endParaRPr lang="cs-CZ" altLang="cs-CZ" dirty="0" smtClean="0">
              <a:solidFill>
                <a:srgbClr val="87888A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903288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INDIVIDUÁLNÍ EDUKAČNÍ MATERIÁL</a:t>
            </a:r>
          </a:p>
        </p:txBody>
      </p:sp>
      <p:sp>
        <p:nvSpPr>
          <p:cNvPr id="7171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NUTRIČNÍ POTŘEBA (</a:t>
            </a:r>
            <a:r>
              <a:rPr lang="cs-CZ" altLang="cs-CZ" dirty="0" smtClean="0">
                <a:solidFill>
                  <a:srgbClr val="87888A"/>
                </a:solidFill>
              </a:rPr>
              <a:t>POHLAVÍ, VĚK, TV, TH…</a:t>
            </a:r>
            <a:r>
              <a:rPr lang="cs-CZ" altLang="cs-CZ" sz="2300" dirty="0" smtClean="0">
                <a:solidFill>
                  <a:srgbClr val="87888A"/>
                </a:solidFill>
              </a:rPr>
              <a:t>)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DALŠÍ PŘÍTOMNÁ ONEMOCNĚNÍ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SOCIÁLNÍ PODMÍNKY 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ZNALOSTI A SCHOPNOSTI PACIENTA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ALTERNATIVNÍ VÝŽIVA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ALERGIE/INTOLERANCE POTRAVIN/POKRMŮ</a:t>
            </a:r>
            <a:endParaRPr lang="cs-CZ" altLang="cs-CZ" sz="2100" dirty="0" smtClean="0">
              <a:solidFill>
                <a:srgbClr val="87888A"/>
              </a:solidFill>
            </a:endParaRP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FREKVENCE JÍDEL A DOBA JEJICH PODÁNÍ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ODLIŠNOST  REŽIMU (</a:t>
            </a:r>
            <a:r>
              <a:rPr lang="cs-CZ" altLang="cs-CZ" dirty="0" smtClean="0">
                <a:solidFill>
                  <a:srgbClr val="87888A"/>
                </a:solidFill>
              </a:rPr>
              <a:t>PRÁCE, VOLNO, SMĚNY, HD…)</a:t>
            </a:r>
          </a:p>
          <a:p>
            <a:pPr eaLnBrk="1" hangingPunct="1"/>
            <a:endParaRPr lang="cs-CZ" altLang="cs-CZ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825500" y="188640"/>
            <a:ext cx="7994650" cy="936104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NUTRIČNÍ POTŘEBA</a:t>
            </a:r>
          </a:p>
        </p:txBody>
      </p:sp>
      <p:sp>
        <p:nvSpPr>
          <p:cNvPr id="8195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POHLAVÍ, VĚK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TĚLESNÁ HMOTNOST, BMI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NUTRIČNÍ STAV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DALŠÍ ONEMOCNĚNÍ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DRUH TERAPIE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FYZICKÁ ZÁTĚŽ V ZAMĚSTNÁNÍ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DOMÁCNOST 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POHYBOVÉ AKTIVITY</a:t>
            </a: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769144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EDUKAČNÍ MATERIÁL</a:t>
            </a:r>
            <a:br>
              <a:rPr lang="cs-CZ" altLang="cs-CZ" sz="2400" dirty="0" smtClean="0"/>
            </a:br>
            <a:r>
              <a:rPr lang="cs-CZ" altLang="cs-CZ" sz="2400" dirty="0" smtClean="0"/>
              <a:t>NUTRIČNÍ PLÁN – CKD/DKD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300" dirty="0" smtClean="0">
                <a:solidFill>
                  <a:srgbClr val="92D050"/>
                </a:solidFill>
              </a:rPr>
              <a:t>    </a:t>
            </a:r>
            <a:r>
              <a:rPr lang="cs-CZ" sz="2300" b="1" dirty="0" smtClean="0">
                <a:solidFill>
                  <a:srgbClr val="87888A"/>
                </a:solidFill>
              </a:rPr>
              <a:t>KONZERVATIVNÍ TERAPIE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DIETA S REGULOVANÝM PŘÍJEM BÍLKOVIN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DIETA S OMEZENÍ BÍLKOVIN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DIETA NÍZKOBÍLKOVINNÁ  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cs-CZ" sz="2300" dirty="0">
              <a:solidFill>
                <a:srgbClr val="87888A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  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sz="2300" b="1" dirty="0">
                <a:solidFill>
                  <a:srgbClr val="87888A"/>
                </a:solidFill>
              </a:rPr>
              <a:t> </a:t>
            </a:r>
            <a:r>
              <a:rPr lang="cs-CZ" sz="2300" b="1" dirty="0" smtClean="0">
                <a:solidFill>
                  <a:srgbClr val="87888A"/>
                </a:solidFill>
              </a:rPr>
              <a:t>   ELIMINAČNÍ METODY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DIETA PŘI HEMODIALÝZE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DIETA PŘI PERITONEÁLNÍ DIALÝZE</a:t>
            </a:r>
            <a:endParaRPr lang="cs-CZ" sz="2300" b="1" dirty="0">
              <a:solidFill>
                <a:srgbClr val="87888A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DIETA PO TRANSPLANTACI</a:t>
            </a:r>
          </a:p>
        </p:txBody>
      </p:sp>
    </p:spTree>
    <p:extLst>
      <p:ext uri="{BB962C8B-B14F-4D97-AF65-F5344CB8AC3E}">
        <p14:creationId xmlns:p14="http://schemas.microsoft.com/office/powerpoint/2010/main" val="40102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400" dirty="0" smtClean="0"/>
              <a:t>DALŠÍ PŘÍTOMNÁ ONEMOCNĚNÍ</a:t>
            </a:r>
          </a:p>
        </p:txBody>
      </p:sp>
      <p:sp>
        <p:nvSpPr>
          <p:cNvPr id="10243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DIABETES, OBEZITA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HYPERLIPIDÉMIE, HYPERTENZE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GASTRITIS, GASTROPARÉZA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JATERNÍ LÉZE, JATERNÍ CIRHOZA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CÉLIAKIE, CROHNOVA CHOROBA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MALNUTRICE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DALŠÍ 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KOMBINACE ONEMOCNĚNÍ</a:t>
            </a:r>
          </a:p>
        </p:txBody>
      </p:sp>
    </p:spTree>
    <p:extLst>
      <p:ext uri="{BB962C8B-B14F-4D97-AF65-F5344CB8AC3E}">
        <p14:creationId xmlns:p14="http://schemas.microsoft.com/office/powerpoint/2010/main" val="11271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625128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METABOLICKÉ ODCHYLKY</a:t>
            </a:r>
          </a:p>
        </p:txBody>
      </p:sp>
      <p:sp>
        <p:nvSpPr>
          <p:cNvPr id="11267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HYPERKALEMIE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HYPERFOSFATEMIE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HYPOKALCINEMIE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HYPERKALCINEMIE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HYPERNATREMIE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HYPOKALEMIE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KOMBINACE</a:t>
            </a: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697136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SOCIÁLNÍ PODMÍNKY</a:t>
            </a:r>
            <a:br>
              <a:rPr lang="cs-CZ" altLang="cs-CZ" sz="2400" dirty="0" smtClean="0"/>
            </a:br>
            <a:r>
              <a:rPr lang="cs-CZ" altLang="cs-CZ" sz="2400" dirty="0" smtClean="0"/>
              <a:t>ZNALOSTI,SCHOPNOSTI PACIENTA</a:t>
            </a:r>
          </a:p>
        </p:txBody>
      </p:sp>
      <p:sp>
        <p:nvSpPr>
          <p:cNvPr id="12291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OTÁZKA FINANCOVÁNÍ STRAVY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MÍSTO TRVALÉHO BYDLIŠTĚ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DOSTUPNOST SPECIÁLNÍCH POTRAVIN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VYBAVENÍ KUCHYNĚ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MOŽNOST STRAVOVÁNÍ V ZAMĚSTNÁNÍ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RODINNÝ STAV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NÁKUP POTRAVIN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PŘÍPRAVA STRAVY</a:t>
            </a:r>
          </a:p>
          <a:p>
            <a:pPr eaLnBrk="1" hangingPunct="1"/>
            <a:endParaRPr lang="cs-CZ" altLang="cs-CZ" sz="2300" dirty="0" smtClean="0">
              <a:solidFill>
                <a:srgbClr val="8788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903288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ALTERNATIVNÍ VÝŽIVA</a:t>
            </a: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OTÁZKA BIO POTRAVIN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STRAVA BEZ LEPKU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VEGETARIÁNSTVÍ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DĚLENÁ STRAVA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KREVNÍ SKUPINY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ŽIVÁ STRAVA (RAW FOOD POD 45</a:t>
            </a:r>
            <a:r>
              <a:rPr lang="cs-CZ" sz="2300" baseline="30000" dirty="0" smtClean="0">
                <a:solidFill>
                  <a:srgbClr val="87888A"/>
                </a:solidFill>
              </a:rPr>
              <a:t>o</a:t>
            </a:r>
            <a:r>
              <a:rPr lang="cs-CZ" sz="2300" dirty="0" smtClean="0">
                <a:solidFill>
                  <a:srgbClr val="87888A"/>
                </a:solidFill>
              </a:rPr>
              <a:t> C)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VEGANSTVÍ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cs-CZ" sz="2300" dirty="0" smtClean="0">
                <a:solidFill>
                  <a:srgbClr val="87888A"/>
                </a:solidFill>
              </a:rPr>
              <a:t>MAKROBIOTIKA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sz="2300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825500" y="355600"/>
            <a:ext cx="7994650" cy="697136"/>
          </a:xfrm>
        </p:spPr>
        <p:txBody>
          <a:bodyPr/>
          <a:lstStyle/>
          <a:p>
            <a:pPr algn="ctr" eaLnBrk="1" hangingPunct="1"/>
            <a:r>
              <a:rPr lang="cs-CZ" altLang="cs-CZ" sz="2400" dirty="0" smtClean="0"/>
              <a:t>ALERGIE/INTOLERANCE</a:t>
            </a:r>
            <a:br>
              <a:rPr lang="cs-CZ" altLang="cs-CZ" sz="2400" dirty="0" smtClean="0"/>
            </a:br>
            <a:r>
              <a:rPr lang="cs-CZ" altLang="cs-CZ" sz="2400" dirty="0" smtClean="0"/>
              <a:t>POTRAVIN/POKRMŮ</a:t>
            </a:r>
          </a:p>
        </p:txBody>
      </p:sp>
      <p:sp>
        <p:nvSpPr>
          <p:cNvPr id="14339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LAKTÓZOVÁ INTOLERANCE – NĚKDY STAČÍ VYLOUČIT MLÉKO „NATUR“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SAMOVYŠETŘENÍ INTOLERANCE TZV.       FOOD TEST – LEHKÁ POZITIVITA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V NĚKTERÝCH PŘÍPADECH STAČÍ MECHANICKÁ  ÚPRAVA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PSYCHIKA</a:t>
            </a:r>
          </a:p>
          <a:p>
            <a:pPr eaLnBrk="1" hangingPunct="1"/>
            <a:r>
              <a:rPr lang="cs-CZ" altLang="cs-CZ" sz="2300" dirty="0" smtClean="0">
                <a:solidFill>
                  <a:srgbClr val="87888A"/>
                </a:solidFill>
              </a:rPr>
              <a:t>NEZNALOST </a:t>
            </a: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  <a:p>
            <a:pPr eaLnBrk="1" hangingPunct="1"/>
            <a:endParaRPr lang="cs-CZ" altLang="cs-CZ" sz="2300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FULLNAME" val="J:\\CC-XX\\CORPORATE-BRANDING\\ComCom\\Powerpoint\\Assistent\\PPT Assistent 1.4\\Presentation Assistant\\custom\\clipart\\Products and Applications\\BBAvitum_Dialysis_Process_06.jpg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53</TotalTime>
  <Words>278</Words>
  <Application>Microsoft Office PowerPoint</Application>
  <PresentationFormat>Předvádění na obrazovce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Wingdings</vt:lpstr>
      <vt:lpstr>Wingdings 3</vt:lpstr>
      <vt:lpstr>PowerPoint_AAK2010_CZ</vt:lpstr>
      <vt:lpstr>  Význam individualizovaných   edukačních materiálů   pro nemocné s CKD/DKD</vt:lpstr>
      <vt:lpstr>INDIVIDUÁLNÍ EDUKAČNÍ MATERIÁL</vt:lpstr>
      <vt:lpstr>NUTRIČNÍ POTŘEBA</vt:lpstr>
      <vt:lpstr>EDUKAČNÍ MATERIÁL NUTRIČNÍ PLÁN – CKD/DKD</vt:lpstr>
      <vt:lpstr>DALŠÍ PŘÍTOMNÁ ONEMOCNĚNÍ</vt:lpstr>
      <vt:lpstr>METABOLICKÉ ODCHYLKY</vt:lpstr>
      <vt:lpstr>SOCIÁLNÍ PODMÍNKY ZNALOSTI,SCHOPNOSTI PACIENTA</vt:lpstr>
      <vt:lpstr>ALTERNATIVNÍ VÝŽIVA</vt:lpstr>
      <vt:lpstr>ALERGIE/INTOLERANCE POTRAVIN/POKRMŮ</vt:lpstr>
      <vt:lpstr>FREKVENCE JÍDEL A DOBA JEJICH PODÁNÍ</vt:lpstr>
      <vt:lpstr>ODLIŠNOST  REŽIMU SESTAVENÍ RÁMCOVÉHO JÍDELNÍČKU</vt:lpstr>
    </vt:vector>
  </TitlesOfParts>
  <Company>B.Braun Melsungen AG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Žofie Vltavská</cp:lastModifiedBy>
  <cp:revision>11</cp:revision>
  <dcterms:created xsi:type="dcterms:W3CDTF">2013-03-05T10:15:18Z</dcterms:created>
  <dcterms:modified xsi:type="dcterms:W3CDTF">2016-06-12T13:36:54Z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