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theme/themeOverride17.xml" ContentType="application/vnd.openxmlformats-officedocument.themeOverr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heme/themeOverride24.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theme/themeOverride20.xml" ContentType="application/vnd.openxmlformats-officedocument.themeOverr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heme/themeOverride18.xml" ContentType="application/vnd.openxmlformats-officedocument.themeOverr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theme/themeOverride25.xml" ContentType="application/vnd.openxmlformats-officedocument.themeOverride+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9.xml" ContentType="application/vnd.openxmlformats-officedocument.themeOverr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 id="2147483697" r:id="rId4"/>
  </p:sldMasterIdLst>
  <p:notesMasterIdLst>
    <p:notesMasterId r:id="rId81"/>
  </p:notesMasterIdLst>
  <p:sldIdLst>
    <p:sldId id="256" r:id="rId5"/>
    <p:sldId id="257" r:id="rId6"/>
    <p:sldId id="259" r:id="rId7"/>
    <p:sldId id="260" r:id="rId8"/>
    <p:sldId id="261" r:id="rId9"/>
    <p:sldId id="343" r:id="rId10"/>
    <p:sldId id="262" r:id="rId11"/>
    <p:sldId id="263" r:id="rId12"/>
    <p:sldId id="264" r:id="rId13"/>
    <p:sldId id="328" r:id="rId14"/>
    <p:sldId id="335" r:id="rId15"/>
    <p:sldId id="336" r:id="rId16"/>
    <p:sldId id="338" r:id="rId17"/>
    <p:sldId id="339" r:id="rId18"/>
    <p:sldId id="340" r:id="rId19"/>
    <p:sldId id="341" r:id="rId20"/>
    <p:sldId id="344" r:id="rId21"/>
    <p:sldId id="345" r:id="rId22"/>
    <p:sldId id="374" r:id="rId23"/>
    <p:sldId id="266" r:id="rId24"/>
    <p:sldId id="342" r:id="rId25"/>
    <p:sldId id="269" r:id="rId26"/>
    <p:sldId id="347" r:id="rId27"/>
    <p:sldId id="346" r:id="rId28"/>
    <p:sldId id="348" r:id="rId29"/>
    <p:sldId id="349" r:id="rId30"/>
    <p:sldId id="319" r:id="rId31"/>
    <p:sldId id="322" r:id="rId32"/>
    <p:sldId id="323" r:id="rId33"/>
    <p:sldId id="352" r:id="rId34"/>
    <p:sldId id="353" r:id="rId35"/>
    <p:sldId id="356" r:id="rId36"/>
    <p:sldId id="350" r:id="rId37"/>
    <p:sldId id="351" r:id="rId38"/>
    <p:sldId id="354" r:id="rId39"/>
    <p:sldId id="355"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282"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 id="303" r:id="rId78"/>
    <p:sldId id="304" r:id="rId79"/>
    <p:sldId id="305" r:id="rId80"/>
  </p:sldIdLst>
  <p:sldSz cx="9144000" cy="6858000" type="screen4x3"/>
  <p:notesSz cx="6858000" cy="9144000"/>
  <p:defaultTextStyle>
    <a:defPPr>
      <a:defRPr lang="cs-CZ"/>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32B01"/>
    <a:srgbClr val="4F7600"/>
    <a:srgbClr val="F0A000"/>
    <a:srgbClr val="FFD98D"/>
    <a:srgbClr val="00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644" autoAdjust="0"/>
  </p:normalViewPr>
  <p:slideViewPr>
    <p:cSldViewPr>
      <p:cViewPr varScale="1">
        <p:scale>
          <a:sx n="67" d="100"/>
          <a:sy n="67" d="100"/>
        </p:scale>
        <p:origin x="-12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cs-CZ"/>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cs-CZ"/>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9B26EC6-C480-4248-B7FF-3F08D1848CDB}"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idelnicek.cz/recepty/plnene-paprik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s-CZ" sz="1200" b="1" i="0" kern="1200" dirty="0" err="1" smtClean="0">
                <a:solidFill>
                  <a:schemeClr val="tx1"/>
                </a:solidFill>
                <a:latin typeface="Times New Roman" pitchFamily="18" charset="0"/>
                <a:ea typeface="+mn-ea"/>
                <a:cs typeface="+mn-cs"/>
              </a:rPr>
              <a:t>Flexitariáni</a:t>
            </a:r>
            <a:r>
              <a:rPr lang="cs-CZ" sz="1200" b="1" i="0" kern="1200" dirty="0" smtClean="0">
                <a:solidFill>
                  <a:schemeClr val="tx1"/>
                </a:solidFill>
                <a:latin typeface="Times New Roman" pitchFamily="18" charset="0"/>
                <a:ea typeface="+mn-ea"/>
                <a:cs typeface="+mn-cs"/>
              </a:rPr>
              <a:t> se stravují převážně vegetariánským způsobem, nejsou ale proti občasné konzumaci masa.</a:t>
            </a:r>
            <a:r>
              <a:rPr lang="cs-CZ" sz="1200" b="0" i="0" kern="1200" dirty="0" err="1" smtClean="0">
                <a:solidFill>
                  <a:schemeClr val="tx1"/>
                </a:solidFill>
                <a:latin typeface="Times New Roman" pitchFamily="18" charset="0"/>
                <a:ea typeface="+mn-ea"/>
                <a:cs typeface="+mn-cs"/>
              </a:rPr>
              <a:t>flexitariáni</a:t>
            </a:r>
            <a:r>
              <a:rPr lang="cs-CZ" sz="1200" b="0" i="0" kern="1200" dirty="0" smtClean="0">
                <a:solidFill>
                  <a:schemeClr val="tx1"/>
                </a:solidFill>
                <a:latin typeface="Times New Roman" pitchFamily="18" charset="0"/>
                <a:ea typeface="+mn-ea"/>
                <a:cs typeface="+mn-cs"/>
              </a:rPr>
              <a:t> často nejedí maso zvířat, která jsou chována v továrním prostředí, ale nejsou proti konzumování masa zvířat ulovených v divočině nebo chovaných na ekofarmách</a:t>
            </a: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b="1" i="0" kern="1200" dirty="0" err="1" smtClean="0">
                <a:solidFill>
                  <a:schemeClr val="tx1"/>
                </a:solidFill>
                <a:latin typeface="Times New Roman" pitchFamily="18" charset="0"/>
                <a:ea typeface="+mn-ea"/>
                <a:cs typeface="+mn-cs"/>
              </a:rPr>
              <a:t>Flexitariánství</a:t>
            </a:r>
            <a:r>
              <a:rPr lang="cs-CZ" sz="1200" b="0" i="0" kern="1200" dirty="0" smtClean="0">
                <a:solidFill>
                  <a:schemeClr val="tx1"/>
                </a:solidFill>
                <a:latin typeface="Times New Roman" pitchFamily="18" charset="0"/>
                <a:ea typeface="+mn-ea"/>
                <a:cs typeface="+mn-cs"/>
              </a:rPr>
              <a:t> je pojem, který značí, že člověk převážně jí vegetariánskou stravu a občas sní maso a výrobky z něj. Jak často sní něco </a:t>
            </a:r>
            <a:r>
              <a:rPr lang="cs-CZ" sz="1200" b="0" i="0" u="sng" kern="1200" dirty="0" smtClean="0">
                <a:solidFill>
                  <a:schemeClr val="tx1"/>
                </a:solidFill>
                <a:latin typeface="Times New Roman" pitchFamily="18" charset="0"/>
                <a:ea typeface="+mn-ea"/>
                <a:cs typeface="+mn-cs"/>
                <a:hlinkClick r:id="rId3" tooltip="Plněné papriky masem"/>
              </a:rPr>
              <a:t>z masa</a:t>
            </a:r>
            <a:r>
              <a:rPr lang="cs-CZ" sz="1200" b="0" i="0" kern="1200" dirty="0" smtClean="0">
                <a:solidFill>
                  <a:schemeClr val="tx1"/>
                </a:solidFill>
                <a:latin typeface="Times New Roman" pitchFamily="18" charset="0"/>
                <a:ea typeface="+mn-ea"/>
                <a:cs typeface="+mn-cs"/>
              </a:rPr>
              <a:t>, je čistě jen na něm. Může to být jednou týdně a může to být i častěji. Hlavní myšlenkou je zdravě se stravovat (což je myšleno vegetariánsky), ale přitom si občas dopřát maso. Sníží se tak konzumace masa a zvýší rostlinných produktů.</a:t>
            </a:r>
          </a:p>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4</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16</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17</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18</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19</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err="1" smtClean="0"/>
              <a:t>George</a:t>
            </a:r>
            <a:r>
              <a:rPr lang="cs-CZ" dirty="0" smtClean="0"/>
              <a:t> </a:t>
            </a:r>
            <a:r>
              <a:rPr lang="cs-CZ" dirty="0" err="1" smtClean="0"/>
              <a:t>Ohsawa</a:t>
            </a:r>
            <a:r>
              <a:rPr lang="cs-CZ" dirty="0" smtClean="0"/>
              <a:t> – profesor orientální medicíny</a:t>
            </a:r>
          </a:p>
          <a:p>
            <a:endParaRPr lang="cs-CZ" dirty="0" smtClean="0"/>
          </a:p>
          <a:p>
            <a:r>
              <a:rPr lang="cs-CZ" dirty="0" smtClean="0"/>
              <a:t>Základem makrobiotiky je zen-</a:t>
            </a:r>
            <a:r>
              <a:rPr lang="cs-CZ" dirty="0" err="1" smtClean="0"/>
              <a:t>budhizmus</a:t>
            </a:r>
            <a:r>
              <a:rPr lang="cs-CZ" dirty="0" smtClean="0"/>
              <a:t> – meditativní forma </a:t>
            </a:r>
            <a:r>
              <a:rPr lang="cs-CZ" dirty="0" err="1" smtClean="0"/>
              <a:t>budhistického</a:t>
            </a:r>
            <a:r>
              <a:rPr lang="cs-CZ" dirty="0" smtClean="0"/>
              <a:t> náboženství (zen – meditace)</a:t>
            </a:r>
          </a:p>
          <a:p>
            <a:r>
              <a:rPr lang="cs-CZ" dirty="0" smtClean="0"/>
              <a:t>Prvky z taoismu – protikladné síly jin a jang</a:t>
            </a:r>
          </a:p>
          <a:p>
            <a:r>
              <a:rPr lang="cs-CZ" dirty="0"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20</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err="1" smtClean="0"/>
              <a:t>George</a:t>
            </a:r>
            <a:r>
              <a:rPr lang="cs-CZ" dirty="0" smtClean="0"/>
              <a:t> </a:t>
            </a:r>
            <a:r>
              <a:rPr lang="cs-CZ" dirty="0" err="1" smtClean="0"/>
              <a:t>Ohsawa</a:t>
            </a:r>
            <a:r>
              <a:rPr lang="cs-CZ" dirty="0" smtClean="0"/>
              <a:t> – profesor orientální medicíny</a:t>
            </a:r>
          </a:p>
          <a:p>
            <a:endParaRPr lang="cs-CZ" dirty="0" smtClean="0"/>
          </a:p>
          <a:p>
            <a:r>
              <a:rPr lang="cs-CZ" dirty="0" smtClean="0"/>
              <a:t>Základem makrobiotiky je zen-</a:t>
            </a:r>
            <a:r>
              <a:rPr lang="cs-CZ" dirty="0" err="1" smtClean="0"/>
              <a:t>budhizmus</a:t>
            </a:r>
            <a:r>
              <a:rPr lang="cs-CZ" dirty="0" smtClean="0"/>
              <a:t> – meditativní forma </a:t>
            </a:r>
            <a:r>
              <a:rPr lang="cs-CZ" dirty="0" err="1" smtClean="0"/>
              <a:t>budhistického</a:t>
            </a:r>
            <a:r>
              <a:rPr lang="cs-CZ" dirty="0" smtClean="0"/>
              <a:t> náboženství (zen – meditace)</a:t>
            </a:r>
          </a:p>
          <a:p>
            <a:r>
              <a:rPr lang="cs-CZ" dirty="0" smtClean="0"/>
              <a:t>Prvky z taoismu – protikladné síly jin a jang</a:t>
            </a:r>
          </a:p>
          <a:p>
            <a:r>
              <a:rPr lang="cs-CZ" dirty="0"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21</a:t>
            </a:fld>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mtClean="0"/>
              <a:t>George Ohsawa – profesor orientální medicíny</a:t>
            </a:r>
          </a:p>
          <a:p>
            <a:endParaRPr lang="cs-CZ" smtClean="0"/>
          </a:p>
          <a:p>
            <a:r>
              <a:rPr lang="cs-CZ" smtClean="0"/>
              <a:t>Základem makrobiotiky je zen-budhizmus – meditativní forma budhistického náboženství (zen – meditace)</a:t>
            </a:r>
          </a:p>
          <a:p>
            <a:r>
              <a:rPr lang="cs-CZ" smtClean="0"/>
              <a:t>Prvky z taoismu – protikladné síly jin a jang</a:t>
            </a:r>
          </a:p>
          <a:p>
            <a:r>
              <a:rPr lang="cs-CZ"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23</a:t>
            </a:fld>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mtClean="0"/>
              <a:t>George Ohsawa – profesor orientální medicíny</a:t>
            </a:r>
          </a:p>
          <a:p>
            <a:endParaRPr lang="cs-CZ" smtClean="0"/>
          </a:p>
          <a:p>
            <a:r>
              <a:rPr lang="cs-CZ" smtClean="0"/>
              <a:t>Základem makrobiotiky je zen-budhizmus – meditativní forma budhistického náboženství (zen – meditace)</a:t>
            </a:r>
          </a:p>
          <a:p>
            <a:r>
              <a:rPr lang="cs-CZ" smtClean="0"/>
              <a:t>Prvky z taoismu – protikladné síly jin a jang</a:t>
            </a:r>
          </a:p>
          <a:p>
            <a:r>
              <a:rPr lang="cs-CZ"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24</a:t>
            </a:fld>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mtClean="0"/>
              <a:t>George Ohsawa – profesor orientální medicíny</a:t>
            </a:r>
          </a:p>
          <a:p>
            <a:endParaRPr lang="cs-CZ" smtClean="0"/>
          </a:p>
          <a:p>
            <a:r>
              <a:rPr lang="cs-CZ" smtClean="0"/>
              <a:t>Základem makrobiotiky je zen-budhizmus – meditativní forma budhistického náboženství (zen – meditace)</a:t>
            </a:r>
          </a:p>
          <a:p>
            <a:r>
              <a:rPr lang="cs-CZ" smtClean="0"/>
              <a:t>Prvky z taoismu – protikladné síly jin a jang</a:t>
            </a:r>
          </a:p>
          <a:p>
            <a:r>
              <a:rPr lang="cs-CZ"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25</a:t>
            </a:fld>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mtClean="0"/>
              <a:t>George Ohsawa – profesor orientální medicíny</a:t>
            </a:r>
          </a:p>
          <a:p>
            <a:endParaRPr lang="cs-CZ" smtClean="0"/>
          </a:p>
          <a:p>
            <a:r>
              <a:rPr lang="cs-CZ" smtClean="0"/>
              <a:t>Základem makrobiotiky je zen-budhizmus – meditativní forma budhistického náboženství (zen – meditace)</a:t>
            </a:r>
          </a:p>
          <a:p>
            <a:r>
              <a:rPr lang="cs-CZ" smtClean="0"/>
              <a:t>Prvky z taoismu – protikladné síly jin a jang</a:t>
            </a:r>
          </a:p>
          <a:p>
            <a:r>
              <a:rPr lang="cs-CZ"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26</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r>
              <a:rPr lang="cs-CZ" dirty="0" smtClean="0"/>
              <a:t>Osobnosti – Pythagoras (6.st.), </a:t>
            </a:r>
            <a:r>
              <a:rPr lang="cs-CZ" dirty="0" err="1" smtClean="0"/>
              <a:t>Leonardo</a:t>
            </a:r>
            <a:r>
              <a:rPr lang="cs-CZ" dirty="0" smtClean="0"/>
              <a:t> </a:t>
            </a:r>
            <a:r>
              <a:rPr lang="cs-CZ" dirty="0" err="1" smtClean="0"/>
              <a:t>da</a:t>
            </a:r>
            <a:r>
              <a:rPr lang="cs-CZ" dirty="0" smtClean="0"/>
              <a:t> Vinci (1452-1519), </a:t>
            </a:r>
            <a:r>
              <a:rPr lang="cs-CZ" dirty="0" err="1" smtClean="0"/>
              <a:t>Ghándí</a:t>
            </a:r>
            <a:r>
              <a:rPr lang="cs-CZ" dirty="0" smtClean="0"/>
              <a:t>, L.N. Tolstoj </a:t>
            </a:r>
          </a:p>
          <a:p>
            <a:endParaRPr lang="cs-CZ" dirty="0" smtClean="0"/>
          </a:p>
          <a:p>
            <a:r>
              <a:rPr lang="cs-CZ" dirty="0" smtClean="0"/>
              <a:t>V roce 1889 se konal i první kongres vegetariánských organizací v Německu pod záštitou „</a:t>
            </a:r>
            <a:r>
              <a:rPr lang="cs-CZ" dirty="0" err="1" smtClean="0"/>
              <a:t>Deutsche</a:t>
            </a:r>
            <a:r>
              <a:rPr lang="cs-CZ" dirty="0" smtClean="0"/>
              <a:t> </a:t>
            </a:r>
            <a:r>
              <a:rPr lang="cs-CZ" dirty="0" err="1" smtClean="0"/>
              <a:t>Verein</a:t>
            </a:r>
            <a:r>
              <a:rPr lang="cs-CZ" dirty="0" smtClean="0"/>
              <a:t> </a:t>
            </a:r>
            <a:r>
              <a:rPr lang="cs-CZ" dirty="0" err="1" smtClean="0"/>
              <a:t>für</a:t>
            </a:r>
            <a:r>
              <a:rPr lang="cs-CZ" dirty="0" smtClean="0"/>
              <a:t> </a:t>
            </a:r>
            <a:r>
              <a:rPr lang="cs-CZ" dirty="0" err="1" smtClean="0"/>
              <a:t>natürliche</a:t>
            </a:r>
            <a:r>
              <a:rPr lang="cs-CZ" dirty="0" smtClean="0"/>
              <a:t> </a:t>
            </a:r>
            <a:r>
              <a:rPr lang="cs-CZ" dirty="0" err="1" smtClean="0"/>
              <a:t>Lebensweise</a:t>
            </a:r>
            <a:r>
              <a:rPr lang="cs-CZ" dirty="0" smtClean="0"/>
              <a:t>“.</a:t>
            </a:r>
          </a:p>
          <a:p>
            <a:endParaRPr lang="cs-CZ" dirty="0" smtClean="0"/>
          </a:p>
          <a:p>
            <a:r>
              <a:rPr lang="cs-CZ" dirty="0" smtClean="0"/>
              <a:t>V roce 1865 vyšla pravděpodobně první česky psaná kniha o vegetariánství. Před více než 120 lety pak vydal český vegetarián Emanuel svobodný pán Salomon z </a:t>
            </a:r>
            <a:r>
              <a:rPr lang="cs-CZ" dirty="0" err="1" smtClean="0"/>
              <a:t>Friedbergu</a:t>
            </a:r>
            <a:r>
              <a:rPr lang="cs-CZ" dirty="0" smtClean="0"/>
              <a:t>  knihu „O </a:t>
            </a:r>
            <a:r>
              <a:rPr lang="cs-CZ" dirty="0" err="1" smtClean="0"/>
              <a:t>vegetarismu</a:t>
            </a:r>
            <a:r>
              <a:rPr lang="cs-CZ" dirty="0" smtClean="0"/>
              <a:t>“, která odůvodňovala vegetariánství eticky, zdravotně i ekonomicky. Na sklonku 19. století vznikl právě jeho přispěním první český spolek propagující vegetariánství. Na počátku 20. století pak byly otevřeny první vegetariánské jídelny a restaurace a o něco později vyšla první česky psaná vegetariánská kuchařka. V roce 1929 se v Československu konal 7. kongres Mezinárodní vegetariánské unie a rovněž vznikl „Československý </a:t>
            </a:r>
            <a:r>
              <a:rPr lang="cs-CZ" dirty="0" err="1" smtClean="0"/>
              <a:t>vegetářský</a:t>
            </a:r>
            <a:r>
              <a:rPr lang="cs-CZ" dirty="0" smtClean="0"/>
              <a:t> klub“, který se zasloužil za 1. republiky o rozkvět vegetariánství.</a:t>
            </a:r>
            <a:r>
              <a:rPr lang="cs-CZ" baseline="0" dirty="0" smtClean="0"/>
              <a:t> </a:t>
            </a:r>
            <a:r>
              <a:rPr lang="cs-CZ" dirty="0" smtClean="0"/>
              <a:t>Z osobností české historie, které jsou spojeny s vegetariánstvím můžeme jmenovat </a:t>
            </a:r>
            <a:r>
              <a:rPr lang="cs-CZ" dirty="0" err="1" smtClean="0"/>
              <a:t>Franze</a:t>
            </a:r>
            <a:r>
              <a:rPr lang="cs-CZ" dirty="0" smtClean="0"/>
              <a:t> Kafku,  MUDr. Ctibora Bezděka, malíře Františka Kupku, T. G. Masaryka atd. </a:t>
            </a:r>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5</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p:cNvSpPr>
            <a:spLocks noGrp="1" noRot="1" noChangeAspect="1" noTextEdit="1"/>
          </p:cNvSpPr>
          <p:nvPr>
            <p:ph type="sldImg"/>
          </p:nvPr>
        </p:nvSpPr>
        <p:spPr>
          <a:xfrm>
            <a:off x="1143000" y="685800"/>
            <a:ext cx="4572000" cy="3429000"/>
          </a:xfrm>
          <a:ln/>
        </p:spPr>
      </p:sp>
      <p:sp>
        <p:nvSpPr>
          <p:cNvPr id="75779" name="Zástupný symbol pro poznámky 2"/>
          <p:cNvSpPr>
            <a:spLocks noGrp="1"/>
          </p:cNvSpPr>
          <p:nvPr>
            <p:ph type="body" idx="1"/>
          </p:nvPr>
        </p:nvSpPr>
        <p:spPr>
          <a:noFill/>
          <a:ln/>
        </p:spPr>
        <p:txBody>
          <a:bodyPr/>
          <a:lstStyle/>
          <a:p>
            <a:endParaRPr lang="cs-CZ" smtClean="0"/>
          </a:p>
        </p:txBody>
      </p:sp>
      <p:sp>
        <p:nvSpPr>
          <p:cNvPr id="75780" name="Zástupný symbol pro číslo snímku 3"/>
          <p:cNvSpPr>
            <a:spLocks noGrp="1"/>
          </p:cNvSpPr>
          <p:nvPr>
            <p:ph type="sldNum" sz="quarter" idx="5"/>
          </p:nvPr>
        </p:nvSpPr>
        <p:spPr>
          <a:noFill/>
        </p:spPr>
        <p:txBody>
          <a:bodyPr/>
          <a:lstStyle/>
          <a:p>
            <a:fld id="{0BC0BFEB-3B32-4E76-AC24-F60F1EEC1CE8}" type="slidenum">
              <a:rPr lang="cs-CZ" smtClean="0"/>
              <a:pPr/>
              <a:t>28</a:t>
            </a:fld>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obrázek snímku 1"/>
          <p:cNvSpPr>
            <a:spLocks noGrp="1" noRot="1" noChangeAspect="1" noTextEdit="1"/>
          </p:cNvSpPr>
          <p:nvPr>
            <p:ph type="sldImg"/>
          </p:nvPr>
        </p:nvSpPr>
        <p:spPr>
          <a:xfrm>
            <a:off x="1143000" y="685800"/>
            <a:ext cx="4572000" cy="3429000"/>
          </a:xfrm>
          <a:ln/>
        </p:spPr>
      </p:sp>
      <p:sp>
        <p:nvSpPr>
          <p:cNvPr id="76803" name="Zástupný symbol pro poznámky 2"/>
          <p:cNvSpPr>
            <a:spLocks noGrp="1"/>
          </p:cNvSpPr>
          <p:nvPr>
            <p:ph type="body" idx="1"/>
          </p:nvPr>
        </p:nvSpPr>
        <p:spPr>
          <a:noFill/>
          <a:ln/>
        </p:spPr>
        <p:txBody>
          <a:bodyPr/>
          <a:lstStyle/>
          <a:p>
            <a:endParaRPr lang="cs-CZ" smtClean="0"/>
          </a:p>
        </p:txBody>
      </p:sp>
      <p:sp>
        <p:nvSpPr>
          <p:cNvPr id="76804" name="Zástupný symbol pro číslo snímku 3"/>
          <p:cNvSpPr>
            <a:spLocks noGrp="1"/>
          </p:cNvSpPr>
          <p:nvPr>
            <p:ph type="sldNum" sz="quarter" idx="5"/>
          </p:nvPr>
        </p:nvSpPr>
        <p:spPr>
          <a:noFill/>
        </p:spPr>
        <p:txBody>
          <a:bodyPr/>
          <a:lstStyle/>
          <a:p>
            <a:fld id="{B02518D4-2906-4173-8FA0-CA6171866B48}" type="slidenum">
              <a:rPr lang="cs-CZ" smtClean="0"/>
              <a:pPr/>
              <a:t>29</a:t>
            </a:fld>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mtClean="0"/>
              <a:t>George Ohsawa – profesor orientální medicíny</a:t>
            </a:r>
          </a:p>
          <a:p>
            <a:endParaRPr lang="cs-CZ" smtClean="0"/>
          </a:p>
          <a:p>
            <a:r>
              <a:rPr lang="cs-CZ" smtClean="0"/>
              <a:t>Základem makrobiotiky je zen-budhizmus – meditativní forma budhistického náboženství (zen – meditace)</a:t>
            </a:r>
          </a:p>
          <a:p>
            <a:r>
              <a:rPr lang="cs-CZ" smtClean="0"/>
              <a:t>Prvky z taoismu – protikladné síly jin a jang</a:t>
            </a:r>
          </a:p>
          <a:p>
            <a:r>
              <a:rPr lang="cs-CZ"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30</a:t>
            </a:fld>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err="1" smtClean="0"/>
              <a:t>George</a:t>
            </a:r>
            <a:r>
              <a:rPr lang="cs-CZ" dirty="0" smtClean="0"/>
              <a:t> </a:t>
            </a:r>
            <a:r>
              <a:rPr lang="cs-CZ" dirty="0" err="1" smtClean="0"/>
              <a:t>Ohsawa</a:t>
            </a:r>
            <a:r>
              <a:rPr lang="cs-CZ" dirty="0" smtClean="0"/>
              <a:t> – profesor orientální medicíny</a:t>
            </a:r>
          </a:p>
          <a:p>
            <a:endParaRPr lang="cs-CZ" dirty="0" smtClean="0"/>
          </a:p>
          <a:p>
            <a:r>
              <a:rPr lang="cs-CZ" dirty="0" smtClean="0"/>
              <a:t>Základem makrobiotiky je zen-</a:t>
            </a:r>
            <a:r>
              <a:rPr lang="cs-CZ" dirty="0" err="1" smtClean="0"/>
              <a:t>budhizmus</a:t>
            </a:r>
            <a:r>
              <a:rPr lang="cs-CZ" dirty="0" smtClean="0"/>
              <a:t> – meditativní forma </a:t>
            </a:r>
            <a:r>
              <a:rPr lang="cs-CZ" dirty="0" err="1" smtClean="0"/>
              <a:t>budhistického</a:t>
            </a:r>
            <a:r>
              <a:rPr lang="cs-CZ" dirty="0" smtClean="0"/>
              <a:t> náboženství (zen – meditace)</a:t>
            </a:r>
          </a:p>
          <a:p>
            <a:r>
              <a:rPr lang="cs-CZ" dirty="0" smtClean="0"/>
              <a:t>Prvky z taoismu – protikladné síly jin a jang</a:t>
            </a:r>
          </a:p>
          <a:p>
            <a:r>
              <a:rPr lang="cs-CZ" dirty="0"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31</a:t>
            </a:fld>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smtClean="0"/>
              <a:t>strava doby kamenné, strava jeskynního muže, strava lovce-sběrače, pravěká strava</a:t>
            </a:r>
          </a:p>
          <a:p>
            <a:endParaRPr lang="cs-CZ" dirty="0" smtClean="0"/>
          </a:p>
          <a:p>
            <a:r>
              <a:rPr lang="cs-CZ" sz="1200" b="0" i="0" kern="1200" dirty="0" smtClean="0">
                <a:solidFill>
                  <a:schemeClr val="tx1"/>
                </a:solidFill>
                <a:latin typeface="Times New Roman" pitchFamily="18" charset="0"/>
                <a:ea typeface="+mn-ea"/>
                <a:cs typeface="+mn-cs"/>
              </a:rPr>
              <a:t>založena na stravovacích návycích našich nejstarších předků, "lovců-sběračů" z období paleolitu, což bylo vůbec nejdelší období v lidských dějinách. Paleolitičtí lidé se živili lovem divokých zvířat (ryby, ptáci, koně, jeleni, lesní sloni, bizoni a jiní tuři) a sběrem jedlých rostlin (zrna různých druhů, kořínky, plody, ale také vejce, hmyz a malí plazi).</a:t>
            </a:r>
          </a:p>
          <a:p>
            <a:r>
              <a:rPr lang="cs-CZ" sz="1200" b="0" i="0" kern="1200" dirty="0" smtClean="0">
                <a:solidFill>
                  <a:schemeClr val="tx1"/>
                </a:solidFill>
                <a:latin typeface="Times New Roman" pitchFamily="18" charset="0"/>
                <a:ea typeface="+mn-ea"/>
                <a:cs typeface="+mn-cs"/>
              </a:rPr>
              <a:t/>
            </a:r>
            <a:br>
              <a:rPr lang="cs-CZ" sz="1200" b="0" i="0" kern="1200" dirty="0" smtClean="0">
                <a:solidFill>
                  <a:schemeClr val="tx1"/>
                </a:solidFill>
                <a:latin typeface="Times New Roman" pitchFamily="18" charset="0"/>
                <a:ea typeface="+mn-ea"/>
                <a:cs typeface="+mn-cs"/>
              </a:rPr>
            </a:br>
            <a:endParaRPr lang="cs-CZ" sz="1200" b="0" i="0" kern="1200" dirty="0" smtClean="0">
              <a:solidFill>
                <a:schemeClr val="tx1"/>
              </a:solidFill>
              <a:latin typeface="Times New Roman" pitchFamily="18" charset="0"/>
              <a:ea typeface="+mn-ea"/>
              <a:cs typeface="+mn-cs"/>
            </a:endParaRPr>
          </a:p>
          <a:p>
            <a:r>
              <a:rPr lang="cs-CZ" sz="1200" b="0" i="0" kern="1200" dirty="0" smtClean="0">
                <a:solidFill>
                  <a:schemeClr val="tx1"/>
                </a:solidFill>
                <a:latin typeface="Times New Roman" pitchFamily="18" charset="0"/>
                <a:ea typeface="+mn-ea"/>
                <a:cs typeface="+mn-cs"/>
              </a:rPr>
              <a:t>Filozofie </a:t>
            </a:r>
            <a:r>
              <a:rPr lang="cs-CZ" sz="1200" b="0" i="0" kern="1200" dirty="0" err="1" smtClean="0">
                <a:solidFill>
                  <a:schemeClr val="tx1"/>
                </a:solidFill>
                <a:latin typeface="Times New Roman" pitchFamily="18" charset="0"/>
                <a:ea typeface="+mn-ea"/>
                <a:cs typeface="+mn-cs"/>
              </a:rPr>
              <a:t>paleo</a:t>
            </a:r>
            <a:r>
              <a:rPr lang="cs-CZ" sz="1200" b="0" i="0" kern="1200" dirty="0" smtClean="0">
                <a:solidFill>
                  <a:schemeClr val="tx1"/>
                </a:solidFill>
                <a:latin typeface="Times New Roman" pitchFamily="18" charset="0"/>
                <a:ea typeface="+mn-ea"/>
                <a:cs typeface="+mn-cs"/>
              </a:rPr>
              <a:t> diety je v podstatě velmi jednoduchá: konzumovat potraviny, pro které bylo lidské tělo vyvinuto. Paleolit trval 2 - 3 miliony let. Za posledních několik tisíc let se lidské geny nestihly změnit, zatímco naše stravovací návyky ano. Se vznikem zemědělství přibyly do našeho jídelníčku potraviny, které jsou pro náš metabolismus nevhodné. Patří sem například mléko, luštěniny, obilniny, rafinované oleje a cukry. </a:t>
            </a:r>
            <a:r>
              <a:rPr lang="cs-CZ" sz="1200" b="0" i="0" kern="1200" dirty="0" err="1" smtClean="0">
                <a:solidFill>
                  <a:schemeClr val="tx1"/>
                </a:solidFill>
                <a:latin typeface="Times New Roman" pitchFamily="18" charset="0"/>
                <a:ea typeface="+mn-ea"/>
                <a:cs typeface="+mn-cs"/>
              </a:rPr>
              <a:t>Paleo</a:t>
            </a:r>
            <a:r>
              <a:rPr lang="cs-CZ" sz="1200" b="0" i="0" kern="1200" dirty="0" smtClean="0">
                <a:solidFill>
                  <a:schemeClr val="tx1"/>
                </a:solidFill>
                <a:latin typeface="Times New Roman" pitchFamily="18" charset="0"/>
                <a:ea typeface="+mn-ea"/>
                <a:cs typeface="+mn-cs"/>
              </a:rPr>
              <a:t> dieta je založena na konzumaci ovoce, zeleniny, libového masa, ryb, mořských plodů a ořechů. Vede ke zvýšení výkonnosti a zlepšení celkového zdravotního stavu. V žádném případě není zaměřena na úbytek váhy, ačkoliv k němu u většiny stejně dojde.</a:t>
            </a:r>
          </a:p>
          <a:p>
            <a:endParaRPr lang="cs-CZ" dirty="0" smtClean="0"/>
          </a:p>
          <a:p>
            <a:r>
              <a:rPr lang="cs-CZ" dirty="0" smtClean="0"/>
              <a:t>Podle některých vědců se genetický základ našeho metabolizmu vyvíjel desítky milionu let až do konce paleolitu, od počátku zemědělství a zpracování potravinových zdrojů uplynula relativně krátká doba a adaptace na vyvolané změny v potravinových zdrojích nebyla dostatečně rychlá, proto dnes odpovídá lidský metabolizmus kvalitě potravy člověka v paleolitické době</a:t>
            </a:r>
          </a:p>
          <a:p>
            <a:endParaRPr lang="cs-CZ"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32</a:t>
            </a:fld>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err="1" smtClean="0"/>
              <a:t>George</a:t>
            </a:r>
            <a:r>
              <a:rPr lang="cs-CZ" dirty="0" smtClean="0"/>
              <a:t> </a:t>
            </a:r>
            <a:r>
              <a:rPr lang="cs-CZ" dirty="0" err="1" smtClean="0"/>
              <a:t>Ohsawa</a:t>
            </a:r>
            <a:r>
              <a:rPr lang="cs-CZ" dirty="0" smtClean="0"/>
              <a:t> – profesor orientální medicíny</a:t>
            </a:r>
          </a:p>
          <a:p>
            <a:endParaRPr lang="cs-CZ" dirty="0" smtClean="0"/>
          </a:p>
          <a:p>
            <a:r>
              <a:rPr lang="cs-CZ" dirty="0" smtClean="0"/>
              <a:t>Základem makrobiotiky je zen-</a:t>
            </a:r>
            <a:r>
              <a:rPr lang="cs-CZ" dirty="0" err="1" smtClean="0"/>
              <a:t>budhizmus</a:t>
            </a:r>
            <a:r>
              <a:rPr lang="cs-CZ" dirty="0" smtClean="0"/>
              <a:t> – meditativní forma </a:t>
            </a:r>
            <a:r>
              <a:rPr lang="cs-CZ" dirty="0" err="1" smtClean="0"/>
              <a:t>budhistického</a:t>
            </a:r>
            <a:r>
              <a:rPr lang="cs-CZ" dirty="0" smtClean="0"/>
              <a:t> náboženství (zen – meditace)</a:t>
            </a:r>
          </a:p>
          <a:p>
            <a:r>
              <a:rPr lang="cs-CZ" dirty="0" smtClean="0"/>
              <a:t>Prvky z taoismu – protikladné síly jin a jang</a:t>
            </a:r>
          </a:p>
          <a:p>
            <a:r>
              <a:rPr lang="cs-CZ" dirty="0"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33</a:t>
            </a:fld>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mtClean="0"/>
              <a:t>George Ohsawa – profesor orientální medicíny</a:t>
            </a:r>
          </a:p>
          <a:p>
            <a:endParaRPr lang="cs-CZ" smtClean="0"/>
          </a:p>
          <a:p>
            <a:r>
              <a:rPr lang="cs-CZ" smtClean="0"/>
              <a:t>Základem makrobiotiky je zen-budhizmus – meditativní forma budhistického náboženství (zen – meditace)</a:t>
            </a:r>
          </a:p>
          <a:p>
            <a:r>
              <a:rPr lang="cs-CZ" smtClean="0"/>
              <a:t>Prvky z taoismu – protikladné síly jin a jang</a:t>
            </a:r>
          </a:p>
          <a:p>
            <a:r>
              <a:rPr lang="cs-CZ"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34</a:t>
            </a:fld>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mtClean="0"/>
              <a:t>George Ohsawa – profesor orientální medicíny</a:t>
            </a:r>
          </a:p>
          <a:p>
            <a:endParaRPr lang="cs-CZ" smtClean="0"/>
          </a:p>
          <a:p>
            <a:r>
              <a:rPr lang="cs-CZ" smtClean="0"/>
              <a:t>Základem makrobiotiky je zen-budhizmus – meditativní forma budhistického náboženství (zen – meditace)</a:t>
            </a:r>
          </a:p>
          <a:p>
            <a:r>
              <a:rPr lang="cs-CZ" smtClean="0"/>
              <a:t>Prvky z taoismu – protikladné síly jin a jang</a:t>
            </a:r>
          </a:p>
          <a:p>
            <a:r>
              <a:rPr lang="cs-CZ" smtClean="0"/>
              <a:t>Podmínky zdraví je rovnováha těchto sil v organizmu, pokud se rovnováha poruší vzniká choroba</a:t>
            </a:r>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35</a:t>
            </a:fld>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endParaRPr lang="cs-CZ"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36</a:t>
            </a:fld>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smtClean="0"/>
              <a:t>strava doby kamenné, strava jeskynního muže, strava lovce-sběrače, pravěká strava</a:t>
            </a:r>
          </a:p>
          <a:p>
            <a:endParaRPr lang="cs-CZ" dirty="0" smtClean="0"/>
          </a:p>
          <a:p>
            <a:r>
              <a:rPr lang="cs-CZ" dirty="0" smtClean="0"/>
              <a:t>Podle některých vědců se genetický základ našeho metabolizmu vyvíjel desítky milionu let až do konce paleolitu, od počátku zemědělství a zpracování potravinových zdrojů uplynula relativně krátká doba a adaptace na vyvolané změny v potravinových zdrojích nebyla dostatečně rychlá, proto dnes odpovídá lidský metabolizmus kvalitě potravy člověka v paleolitické době</a:t>
            </a:r>
          </a:p>
          <a:p>
            <a:endParaRPr lang="cs-CZ"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37</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6</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smtClean="0"/>
              <a:t>strava doby kamenné, strava jeskynního muže, strava lovce-sběrače, pravěká strava</a:t>
            </a:r>
          </a:p>
          <a:p>
            <a:endParaRPr lang="cs-CZ" dirty="0" smtClean="0"/>
          </a:p>
          <a:p>
            <a:r>
              <a:rPr lang="cs-CZ" dirty="0" smtClean="0"/>
              <a:t>Podle některých vědců se genetický základ našeho metabolizmu vyvíjel desítky milionu let až do konce paleolitu, od počátku zemědělství a zpracování potravinových zdrojů uplynula relativně krátká doba a adaptace na vyvolané změny v potravinových zdrojích nebyla dostatečně rychlá, proto dnes odpovídá lidský metabolizmus kvalitě potravy člověka v paleolitické době</a:t>
            </a:r>
          </a:p>
          <a:p>
            <a:endParaRPr lang="cs-CZ"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38</a:t>
            </a:fld>
            <a:endParaRPr 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smtClean="0"/>
              <a:t>strava doby kamenné, strava jeskynního muže, strava lovce-sběrače, pravěká strava</a:t>
            </a:r>
          </a:p>
          <a:p>
            <a:endParaRPr lang="cs-CZ" dirty="0" smtClean="0"/>
          </a:p>
          <a:p>
            <a:r>
              <a:rPr lang="cs-CZ" dirty="0" smtClean="0"/>
              <a:t>Podle některých vědců se genetický základ našeho metabolizmu vyvíjel desítky milionu let až do konce paleolitu, od počátku zemědělství a zpracování potravinových zdrojů uplynula relativně krátká doba a adaptace na vyvolané změny v potravinových zdrojích nebyla dostatečně rychlá, proto dnes odpovídá lidský metabolizmus kvalitě potravy člověka v paleolitické době</a:t>
            </a:r>
          </a:p>
          <a:p>
            <a:endParaRPr lang="cs-CZ"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39</a:t>
            </a:fld>
            <a:endParaRPr 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smtClean="0"/>
              <a:t>strava doby kamenné, strava jeskynního muže, strava lovce-sběrače, pravěká strava</a:t>
            </a:r>
          </a:p>
          <a:p>
            <a:endParaRPr lang="cs-CZ" dirty="0" smtClean="0"/>
          </a:p>
          <a:p>
            <a:r>
              <a:rPr lang="cs-CZ" dirty="0" smtClean="0"/>
              <a:t>Podle některých vědců se genetický základ našeho metabolizmu vyvíjel desítky milionu let až do konce paleolitu, od počátku zemědělství a zpracování potravinových zdrojů uplynula relativně krátká doba a adaptace na vyvolané změny v potravinových zdrojích nebyla dostatečně rychlá, proto dnes odpovídá lidský metabolizmus kvalitě potravy člověka v paleolitické době</a:t>
            </a:r>
          </a:p>
          <a:p>
            <a:endParaRPr lang="cs-CZ"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40</a:t>
            </a:fld>
            <a:endParaRPr 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smtClean="0"/>
              <a:t>strava doby kamenné, strava jeskynního muže, strava lovce-sběrače, pravěká strava</a:t>
            </a:r>
          </a:p>
          <a:p>
            <a:endParaRPr lang="cs-CZ" dirty="0" smtClean="0"/>
          </a:p>
          <a:p>
            <a:r>
              <a:rPr lang="cs-CZ" dirty="0" smtClean="0"/>
              <a:t>Podle některých vědců se genetický základ našeho metabolizmu vyvíjel desítky milionu let až do konce paleolitu, od počátku zemědělství a zpracování potravinových zdrojů uplynula relativně krátká doba a adaptace na vyvolané změny v potravinových zdrojích nebyla dostatečně rychlá, proto dnes odpovídá lidský metabolizmus kvalitě potravy člověka v paleolitické době</a:t>
            </a:r>
          </a:p>
          <a:p>
            <a:endParaRPr lang="cs-CZ"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41</a:t>
            </a:fld>
            <a:endParaRPr 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dirty="0" smtClean="0"/>
              <a:t>strava doby kamenné, strava jeskynního muže, strava lovce-sběrače, pravěká strava</a:t>
            </a:r>
          </a:p>
          <a:p>
            <a:endParaRPr lang="cs-CZ" dirty="0" smtClean="0"/>
          </a:p>
          <a:p>
            <a:r>
              <a:rPr lang="cs-CZ" dirty="0" smtClean="0"/>
              <a:t>Podle některých vědců se genetický základ našeho metabolizmu vyvíjel desítky milionu let až do konce paleolitu, od počátku zemědělství a zpracování potravinových zdrojů uplynula relativně krátká doba a adaptace na vyvolané změny v potravinových zdrojích nebyla dostatečně rychlá, proto dnes odpovídá lidský metabolizmus kvalitě potravy člověka v paleolitické době</a:t>
            </a:r>
          </a:p>
          <a:p>
            <a:endParaRPr lang="cs-CZ"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42</a:t>
            </a:fld>
            <a:endParaRPr 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eaLnBrk="1" hangingPunct="1">
              <a:lnSpc>
                <a:spcPct val="90000"/>
              </a:lnSpc>
              <a:buFont typeface="Wingdings 3" pitchFamily="18" charset="2"/>
              <a:buChar char="î"/>
              <a:defRPr/>
            </a:pPr>
            <a:r>
              <a:rPr lang="cs-CZ" sz="2400" dirty="0" smtClean="0"/>
              <a:t>Nenasycené mastné kyseliny s dlouhým řetězcem</a:t>
            </a:r>
          </a:p>
          <a:p>
            <a:pPr lvl="1" eaLnBrk="1" hangingPunct="1">
              <a:lnSpc>
                <a:spcPct val="90000"/>
              </a:lnSpc>
              <a:buFontTx/>
              <a:buChar char="•"/>
              <a:defRPr/>
            </a:pPr>
            <a:r>
              <a:rPr lang="cs-CZ" sz="2000" dirty="0" smtClean="0">
                <a:solidFill>
                  <a:srgbClr val="4F7600"/>
                </a:solidFill>
              </a:rPr>
              <a:t>Funkce buněčných membrán</a:t>
            </a:r>
          </a:p>
          <a:p>
            <a:pPr lvl="1" eaLnBrk="1" hangingPunct="1">
              <a:lnSpc>
                <a:spcPct val="90000"/>
              </a:lnSpc>
              <a:buFontTx/>
              <a:buChar char="•"/>
              <a:defRPr/>
            </a:pPr>
            <a:r>
              <a:rPr lang="cs-CZ" sz="2000" dirty="0" smtClean="0">
                <a:solidFill>
                  <a:srgbClr val="4F7600"/>
                </a:solidFill>
              </a:rPr>
              <a:t>Vývoj mozku a nervového systému</a:t>
            </a:r>
          </a:p>
          <a:p>
            <a:pPr lvl="1" eaLnBrk="1" hangingPunct="1">
              <a:lnSpc>
                <a:spcPct val="90000"/>
              </a:lnSpc>
              <a:buFontTx/>
              <a:buChar char="•"/>
              <a:defRPr/>
            </a:pPr>
            <a:r>
              <a:rPr lang="cs-CZ" sz="2000" dirty="0" smtClean="0">
                <a:solidFill>
                  <a:srgbClr val="4F7600"/>
                </a:solidFill>
              </a:rPr>
              <a:t>Tvorba prostaglandinů</a:t>
            </a:r>
          </a:p>
          <a:p>
            <a:pPr lvl="1" eaLnBrk="1" hangingPunct="1">
              <a:lnSpc>
                <a:spcPct val="90000"/>
              </a:lnSpc>
              <a:buFontTx/>
              <a:buChar char="•"/>
              <a:defRPr/>
            </a:pPr>
            <a:r>
              <a:rPr lang="cs-CZ" sz="2000" dirty="0" smtClean="0">
                <a:solidFill>
                  <a:srgbClr val="4F7600"/>
                </a:solidFill>
              </a:rPr>
              <a:t>EPA a DHA </a:t>
            </a:r>
            <a:r>
              <a:rPr lang="cs-CZ" sz="2000" dirty="0" err="1" smtClean="0">
                <a:solidFill>
                  <a:srgbClr val="4F7600"/>
                </a:solidFill>
              </a:rPr>
              <a:t>kardioprotektivní</a:t>
            </a:r>
            <a:r>
              <a:rPr lang="cs-CZ" sz="2000" dirty="0" smtClean="0">
                <a:solidFill>
                  <a:srgbClr val="4F7600"/>
                </a:solidFill>
              </a:rPr>
              <a:t> efekt</a:t>
            </a:r>
          </a:p>
          <a:p>
            <a:pPr>
              <a:defRPr/>
            </a:pPr>
            <a:endParaRPr lang="cs-CZ" dirty="0" smtClean="0"/>
          </a:p>
          <a:p>
            <a:pPr>
              <a:defRPr/>
            </a:pPr>
            <a:r>
              <a:rPr lang="cs-CZ" dirty="0" smtClean="0"/>
              <a:t>Rostlinné oleje mastné kyseliny omega-3 s řetězcem delším jak 18 uhlíků neobsahují, jediným rostlinným</a:t>
            </a:r>
          </a:p>
          <a:p>
            <a:pPr>
              <a:defRPr/>
            </a:pPr>
            <a:r>
              <a:rPr lang="cs-CZ" dirty="0" smtClean="0"/>
              <a:t>zdrojem jsou </a:t>
            </a:r>
            <a:r>
              <a:rPr lang="cs-CZ" dirty="0" err="1" smtClean="0"/>
              <a:t>mikrořasy</a:t>
            </a:r>
            <a:r>
              <a:rPr lang="cs-CZ" dirty="0" smtClean="0"/>
              <a:t> a chaluhy. Jako takové nejsou příliš bohatým zdrojem EPA a DHA, neboť obsahují velice málo tuku, vhodným zdrojem však mohou být ve formě </a:t>
            </a:r>
            <a:r>
              <a:rPr lang="cs-CZ" dirty="0" err="1" smtClean="0"/>
              <a:t>suplementa</a:t>
            </a:r>
            <a:r>
              <a:rPr lang="cs-CZ" dirty="0" smtClean="0"/>
              <a:t>.</a:t>
            </a:r>
          </a:p>
          <a:p>
            <a:pPr>
              <a:defRPr/>
            </a:pPr>
            <a:endParaRPr lang="cs-CZ" dirty="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43</a:t>
            </a:fld>
            <a:endParaRPr 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z="2400" dirty="0" smtClean="0"/>
              <a:t>absorpce železa z rostlinných zdrojů je 3-5 %, z živočišných zdrojů 25-30 %</a:t>
            </a:r>
          </a:p>
          <a:p>
            <a:pPr eaLnBrk="1" hangingPunct="1"/>
            <a:endParaRPr lang="cs-CZ" sz="2400" dirty="0" smtClean="0"/>
          </a:p>
          <a:p>
            <a:pPr eaLnBrk="1" hangingPunct="1"/>
            <a:r>
              <a:rPr lang="cs-CZ" sz="2400" dirty="0" smtClean="0"/>
              <a:t>Kyselina </a:t>
            </a:r>
            <a:r>
              <a:rPr lang="cs-CZ" sz="2400" dirty="0" err="1" smtClean="0"/>
              <a:t>fytová</a:t>
            </a:r>
            <a:r>
              <a:rPr lang="cs-CZ" sz="2400" dirty="0" smtClean="0"/>
              <a:t> – vysoký obsah v luštěninách a obilovinách</a:t>
            </a:r>
          </a:p>
          <a:p>
            <a:pPr eaLnBrk="1" hangingPunct="1"/>
            <a:endParaRPr lang="cs-CZ" sz="2400" dirty="0" smtClean="0"/>
          </a:p>
          <a:p>
            <a:pPr eaLnBrk="1" hangingPunct="1"/>
            <a:r>
              <a:rPr lang="cs-CZ" sz="2400" dirty="0" smtClean="0"/>
              <a:t>Současný příjem více jak 75 mg vitaminu C s rostlinnými zdroji železa zlepšuje jeho intestinální absorpci 2 až 4-krát</a:t>
            </a:r>
          </a:p>
          <a:p>
            <a:pPr eaLnBrk="1" hangingPunct="1"/>
            <a:endParaRPr lang="cs-CZ" sz="2400" dirty="0" smtClean="0"/>
          </a:p>
          <a:p>
            <a:pPr eaLnBrk="1" hangingPunct="1"/>
            <a:r>
              <a:rPr lang="cs-CZ" sz="2400" dirty="0" smtClean="0"/>
              <a:t>Biologická dostupnost železa ze semen se zlepšuje jejich máčením a nakličováním. Zvýšit dostupnost železa mohou také fermentační procesy používané například při výrobě sojových potravin jako je </a:t>
            </a:r>
            <a:r>
              <a:rPr lang="cs-CZ" sz="2400" dirty="0" err="1" smtClean="0"/>
              <a:t>tempeh</a:t>
            </a:r>
            <a:r>
              <a:rPr lang="cs-CZ" sz="2400" dirty="0" smtClean="0"/>
              <a:t> a </a:t>
            </a:r>
            <a:r>
              <a:rPr lang="cs-CZ" sz="2400" dirty="0" err="1" smtClean="0"/>
              <a:t>miso</a:t>
            </a:r>
            <a:r>
              <a:rPr lang="cs-CZ" sz="2400" dirty="0" smtClean="0"/>
              <a:t> (75). Během těchto procesů dochází k aktivaci </a:t>
            </a:r>
            <a:r>
              <a:rPr lang="cs-CZ" sz="2400" dirty="0" err="1" smtClean="0"/>
              <a:t>fytáz</a:t>
            </a:r>
            <a:r>
              <a:rPr lang="cs-CZ" sz="2400" dirty="0" smtClean="0"/>
              <a:t>, enzymů hydrolyzujících </a:t>
            </a:r>
            <a:r>
              <a:rPr lang="cs-CZ" sz="2400" dirty="0" err="1" smtClean="0"/>
              <a:t>fytáty</a:t>
            </a:r>
            <a:r>
              <a:rPr lang="cs-CZ" sz="2400" dirty="0" smtClean="0"/>
              <a:t>, v průběhu klíčení se navíc v semenech může zvyšovat obsah vitaminu C. </a:t>
            </a:r>
          </a:p>
          <a:p>
            <a:pPr eaLnBrk="1" hangingPunct="1"/>
            <a:r>
              <a:rPr lang="cs-CZ" sz="2400" dirty="0" smtClean="0"/>
              <a:t>Snížení v obsahu </a:t>
            </a:r>
            <a:r>
              <a:rPr lang="cs-CZ" sz="2400" dirty="0" err="1" smtClean="0"/>
              <a:t>polyfenolů</a:t>
            </a:r>
            <a:r>
              <a:rPr lang="cs-CZ" sz="2400" dirty="0" smtClean="0"/>
              <a:t> bývá pozorováno během mléčné fermentace a kynutí těsta z pšeničné mouky</a:t>
            </a:r>
          </a:p>
          <a:p>
            <a:pPr eaLnBrk="1" hangingPunct="1"/>
            <a:endParaRPr lang="cs-CZ" sz="2400" dirty="0" smtClean="0"/>
          </a:p>
          <a:p>
            <a:pPr eaLnBrk="1" hangingPunct="1"/>
            <a:r>
              <a:rPr lang="cs-CZ" sz="2400" dirty="0" smtClean="0"/>
              <a:t>V mnoha studiích bývá uváděno, že příjem železa vegetariánů je ve srovnání s </a:t>
            </a:r>
            <a:r>
              <a:rPr lang="cs-CZ" sz="2400" dirty="0" err="1" smtClean="0"/>
              <a:t>nevegetariány</a:t>
            </a:r>
            <a:r>
              <a:rPr lang="cs-CZ" sz="2400" dirty="0" smtClean="0"/>
              <a:t> vyšší, přesto se doporučuje zvýšit příjem až 1,8-krát oproti konzumentům smíšené stravy, neboť jsou často popisovány snížené hladiny železa v krvi, způsobené</a:t>
            </a:r>
          </a:p>
          <a:p>
            <a:pPr eaLnBrk="1" hangingPunct="1"/>
            <a:r>
              <a:rPr lang="cs-CZ" sz="2400" dirty="0" smtClean="0"/>
              <a:t>omezeným vstřebáváním</a:t>
            </a:r>
            <a:endParaRPr lang="cs-CZ" dirty="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44</a:t>
            </a:fld>
            <a:endParaRPr 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r>
              <a:rPr lang="cs-CZ" sz="2400" dirty="0" smtClean="0"/>
              <a:t>Dobrými zdroji vápníku ve stravě jsou mléko a mléčné výrobky (vstřebatelnost kolem 32 %), z rostlinných potravin jsou</a:t>
            </a:r>
          </a:p>
          <a:p>
            <a:r>
              <a:rPr lang="cs-CZ" sz="2400" dirty="0" smtClean="0"/>
              <a:t>to druhy zeleniny s nízkým obsahem oxalátů - brokolice, tuřín, čínské a pekingské zelí, kapusta, kedluben (vstřebatelnost kolem 50 %), středně vstřebatelný vápník obsahují luštěniny, mandle, sezamová semínka, fíky a obohacené sojové nápoje a vápník</a:t>
            </a:r>
          </a:p>
          <a:p>
            <a:r>
              <a:rPr lang="cs-CZ" sz="2400" dirty="0" smtClean="0"/>
              <a:t>dostupný intestinální absorpci poskytuje i tvrdá pitná voda a vody minerální. </a:t>
            </a:r>
          </a:p>
          <a:p>
            <a:r>
              <a:rPr lang="cs-CZ" sz="2400" dirty="0" smtClean="0"/>
              <a:t>Naopak velmi málo vstřebatelný vápník obsahuje špenát, rebarbora a mangold.</a:t>
            </a:r>
          </a:p>
          <a:p>
            <a:endParaRPr lang="cs-CZ" sz="2400" dirty="0" smtClean="0"/>
          </a:p>
          <a:p>
            <a:endParaRPr lang="cs-CZ" sz="2400" dirty="0" smtClean="0"/>
          </a:p>
          <a:p>
            <a:r>
              <a:rPr lang="cs-CZ" sz="2400" dirty="0" smtClean="0"/>
              <a:t>Při změně způsobu stravování od smíšené na </a:t>
            </a:r>
            <a:r>
              <a:rPr lang="cs-CZ" sz="2400" dirty="0" err="1" smtClean="0"/>
              <a:t>laktoovovegetariánskou</a:t>
            </a:r>
            <a:r>
              <a:rPr lang="cs-CZ" sz="2400" dirty="0" smtClean="0"/>
              <a:t> dochází po třech měsících k poklesu hladin zinku, nicméně do třech let nastává jejich vyrovnání na výchozí hodnoty </a:t>
            </a:r>
          </a:p>
          <a:p>
            <a:endParaRPr lang="cs-CZ" sz="2400" dirty="0" smtClean="0"/>
          </a:p>
          <a:p>
            <a:r>
              <a:rPr lang="cs-CZ" sz="2400" dirty="0" smtClean="0"/>
              <a:t>Studie zkoumající </a:t>
            </a:r>
            <a:r>
              <a:rPr lang="cs-CZ" sz="2400" dirty="0" err="1" smtClean="0"/>
              <a:t>biodostupnost</a:t>
            </a:r>
            <a:r>
              <a:rPr lang="cs-CZ" sz="2400" dirty="0" smtClean="0"/>
              <a:t> zinku z obilovin a luštěnin zjistila, že lepším zdrojem zinku dostupnějšího pro tělo jsou luštěniny (</a:t>
            </a:r>
            <a:r>
              <a:rPr lang="cs-CZ" sz="2400" dirty="0" err="1" smtClean="0"/>
              <a:t>biodostupnost</a:t>
            </a:r>
            <a:r>
              <a:rPr lang="cs-CZ" sz="2400" dirty="0" smtClean="0"/>
              <a:t> zinku z luštěnin se pohybovala v rozmezí 27-56,5 %, z cereálií 5,5-21,4 %) a </a:t>
            </a:r>
            <a:r>
              <a:rPr lang="cs-CZ" sz="2400" dirty="0" err="1" smtClean="0"/>
              <a:t>biodostupnost</a:t>
            </a:r>
            <a:r>
              <a:rPr lang="cs-CZ" sz="2400" dirty="0" smtClean="0"/>
              <a:t> zinku není nutně</a:t>
            </a:r>
          </a:p>
          <a:p>
            <a:r>
              <a:rPr lang="cs-CZ" sz="2400" dirty="0" smtClean="0"/>
              <a:t>závislá na jeho koncentraci v potravině. Tato vyšší dostupnost zinku z luštěnin může být vysvětlena rozdílem mezi kvalitou a kvantitou bílkovin v luštěninách a obilovinách, neboť obecně strava bohatší na bílkoviny zvyšuje </a:t>
            </a:r>
            <a:r>
              <a:rPr lang="cs-CZ" sz="2400" dirty="0" err="1" smtClean="0"/>
              <a:t>biodostupnost</a:t>
            </a:r>
            <a:r>
              <a:rPr lang="cs-CZ" sz="2400" dirty="0" smtClean="0"/>
              <a:t> stopových prvků tvorbou</a:t>
            </a:r>
          </a:p>
          <a:p>
            <a:r>
              <a:rPr lang="cs-CZ" sz="2400" dirty="0" smtClean="0"/>
              <a:t>rozpustných komplexů zlepšujících absorpci</a:t>
            </a:r>
          </a:p>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45</a:t>
            </a:fld>
            <a:endParaRPr 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46</a:t>
            </a:fld>
            <a:endParaRPr 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sz="2400" dirty="0" smtClean="0"/>
              <a:t>Bakterie tvořící vitamin B12 kolonizují i tlusté střevo člověka, ale sliznice této části trávicího traktu není přizpůsobena ke vstřebávání vitaminu B12 (62), tudíž musí být přijímán ve stravě.</a:t>
            </a:r>
          </a:p>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47</a:t>
            </a:fld>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10</a:t>
            </a:fld>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48</a:t>
            </a:fld>
            <a:endParaRPr 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sz="2400" dirty="0" smtClean="0"/>
              <a:t>Bakterie tvořící vitamin B12 kolonizují i tlusté střevo člověka, ale sliznice této části trávicího traktu není přizpůsobena ke vstřebávání vitaminu B12 (62), tudíž musí být přijímán ve stravě.</a:t>
            </a:r>
          </a:p>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49</a:t>
            </a:fld>
            <a:endParaRPr 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sz="2400" dirty="0" smtClean="0"/>
              <a:t>Bakterie tvořící vitamin B12 kolonizují i tlusté střevo člověka, ale sliznice této části trávicího traktu není přizpůsobena ke vstřebávání vitaminu B12 (62), tudíž musí být přijímán ve stravě.</a:t>
            </a:r>
          </a:p>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50</a:t>
            </a:fld>
            <a:endParaRPr 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sz="2400" dirty="0" smtClean="0"/>
              <a:t>Bakterie tvořící vitamin B12 kolonizují i tlusté střevo člověka, ale sliznice této části trávicího traktu není přizpůsobena ke vstřebávání vitaminu B12 (62), tudíž musí být přijímán ve stravě.</a:t>
            </a:r>
          </a:p>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51</a:t>
            </a:fld>
            <a:endParaRPr 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sz="2400" dirty="0" smtClean="0"/>
              <a:t>Bakterie tvořící vitamin B12 kolonizují i tlusté střevo člověka, ale sliznice této části trávicího traktu není přizpůsobena ke vstřebávání vitaminu B12 (62), tudíž musí být přijímán ve stravě.</a:t>
            </a:r>
          </a:p>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52</a:t>
            </a:fld>
            <a:endParaRPr 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a:xfrm>
            <a:off x="1143000" y="685800"/>
            <a:ext cx="4572000" cy="3429000"/>
          </a:xfrm>
          <a:ln/>
        </p:spPr>
      </p:sp>
      <p:sp>
        <p:nvSpPr>
          <p:cNvPr id="70659" name="Zástupný symbol pro poznámky 2"/>
          <p:cNvSpPr>
            <a:spLocks noGrp="1"/>
          </p:cNvSpPr>
          <p:nvPr>
            <p:ph type="body" idx="1"/>
          </p:nvPr>
        </p:nvSpPr>
        <p:spPr>
          <a:noFill/>
          <a:ln/>
        </p:spPr>
        <p:txBody>
          <a:bodyPr/>
          <a:lstStyle/>
          <a:p>
            <a:pPr eaLnBrk="1" hangingPunct="1"/>
            <a:endParaRPr lang="cs-CZ" sz="2400" dirty="0" smtClean="0"/>
          </a:p>
        </p:txBody>
      </p:sp>
      <p:sp>
        <p:nvSpPr>
          <p:cNvPr id="70660" name="Zástupný symbol pro číslo snímku 3"/>
          <p:cNvSpPr>
            <a:spLocks noGrp="1"/>
          </p:cNvSpPr>
          <p:nvPr>
            <p:ph type="sldNum" sz="quarter" idx="5"/>
          </p:nvPr>
        </p:nvSpPr>
        <p:spPr>
          <a:noFill/>
        </p:spPr>
        <p:txBody>
          <a:bodyPr/>
          <a:lstStyle/>
          <a:p>
            <a:fld id="{7F5292F0-9BFA-4AA0-828E-DFFFA1620BD0}" type="slidenum">
              <a:rPr lang="cs-CZ" smtClean="0"/>
              <a:pPr/>
              <a:t>53</a:t>
            </a:fld>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11</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12</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13</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14</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9B26EC6-C480-4248-B7FF-3F08D1848CDB}" type="slidenum">
              <a:rPr lang="cs-CZ" smtClean="0"/>
              <a:pPr>
                <a:defRPr/>
              </a:pPr>
              <a:t>15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41"/>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E1001B4-01EA-4BBA-984D-E47FC1A65A9A}"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9886C3B-E7B6-49F1-AC8D-484A858E67A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1" y="609600"/>
            <a:ext cx="5676900" cy="5486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4627974-474A-4F9F-AFC7-D61FBEB8F55A}"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Klepnutím lze upravit styl předlohy nadpisů.</a:t>
            </a:r>
            <a:endParaRPr lang="cs-CZ"/>
          </a:p>
        </p:txBody>
      </p:sp>
      <p:sp>
        <p:nvSpPr>
          <p:cNvPr id="3" name="Zástupný symbol pro objekt SmartArt 2"/>
          <p:cNvSpPr>
            <a:spLocks noGrp="1"/>
          </p:cNvSpPr>
          <p:nvPr>
            <p:ph type="dgm" idx="1"/>
          </p:nvPr>
        </p:nvSpPr>
        <p:spPr>
          <a:xfrm>
            <a:off x="685800" y="1981200"/>
            <a:ext cx="7772400" cy="4114800"/>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7BB87CD-DA95-4745-B0E9-25F923608BB3}"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68"/>
            <a:ext cx="1217066" cy="799981"/>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sp>
        <p:nvSpPr>
          <p:cNvPr id="2" name="Nadpis 1"/>
          <p:cNvSpPr>
            <a:spLocks noGrp="1"/>
          </p:cNvSpPr>
          <p:nvPr>
            <p:ph type="ctrTitle"/>
          </p:nvPr>
        </p:nvSpPr>
        <p:spPr>
          <a:xfrm>
            <a:off x="1371601" y="362396"/>
            <a:ext cx="6858000" cy="1676400"/>
          </a:xfrm>
        </p:spPr>
        <p:txBody>
          <a:bodyPr>
            <a:noAutofit/>
          </a:bodyPr>
          <a:lstStyle>
            <a:lvl1pPr>
              <a:lnSpc>
                <a:spcPct val="80000"/>
              </a:lnSpc>
              <a:defRPr sz="6000"/>
            </a:lvl1pPr>
          </a:lstStyle>
          <a:p>
            <a:r>
              <a:rPr lang="cs-CZ" noProof="0" smtClean="0"/>
              <a:t>Klepnutím lze upravit styl předlohy nadpisů.</a:t>
            </a:r>
            <a:endParaRPr lang="cs-CZ" noProof="0" dirty="0"/>
          </a:p>
        </p:txBody>
      </p:sp>
      <p:sp>
        <p:nvSpPr>
          <p:cNvPr id="3" name="Podnadpis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cs-CZ" noProof="0" smtClean="0"/>
              <a:t>Klepnutím lze upravit styl předlohy podnadpisů.</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DE1001B4-01EA-4BBA-984D-E47FC1A65A9A}" type="slidenum">
              <a:rPr lang="cs-CZ" smtClean="0"/>
              <a:pPr>
                <a:defRPr/>
              </a:pPr>
              <a:t>‹#›</a:t>
            </a:fld>
            <a:endParaRPr lang="cs-CZ"/>
          </a:p>
        </p:txBody>
      </p:sp>
    </p:spTree>
    <p:extLst>
      <p:ext uri="{BB962C8B-B14F-4D97-AF65-F5344CB8AC3E}">
        <p14:creationId xmlns="" xmlns:p14="http://schemas.microsoft.com/office/powerpoint/2010/main" val="3887510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obsah 2"/>
          <p:cNvSpPr>
            <a:spLocks noGrp="1"/>
          </p:cNvSpPr>
          <p:nvPr>
            <p:ph idx="1"/>
          </p:nvPr>
        </p:nvSpPr>
        <p:spPr/>
        <p:txBody>
          <a:bodyPr/>
          <a:lstStyle>
            <a:lvl5pPr>
              <a:defRPr/>
            </a:lvl5pPr>
            <a:lvl6pPr>
              <a:defRPr/>
            </a:lvl6pPr>
            <a:lvl7pPr>
              <a:defRPr/>
            </a:lvl7pPr>
            <a:lvl8pPr>
              <a:defRPr/>
            </a:lvl8pPr>
            <a:lvl9pPr>
              <a:defRPr/>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62E6893-6F9A-4766-99A5-B20C129078C1}" type="slidenum">
              <a:rPr lang="cs-CZ" smtClean="0"/>
              <a:pPr>
                <a:defRPr/>
              </a:pPr>
              <a:t>‹#›</a:t>
            </a:fld>
            <a:endParaRPr lang="cs-CZ"/>
          </a:p>
        </p:txBody>
      </p:sp>
    </p:spTree>
    <p:extLst>
      <p:ext uri="{BB962C8B-B14F-4D97-AF65-F5344CB8AC3E}">
        <p14:creationId xmlns="" xmlns:p14="http://schemas.microsoft.com/office/powerpoint/2010/main" val="3435150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Zaoblený obdélník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grpSp>
        <p:nvGrpSpPr>
          <p:cNvPr id="11" name="bottom graphic"/>
          <p:cNvGrpSpPr/>
          <p:nvPr/>
        </p:nvGrpSpPr>
        <p:grpSpPr>
          <a:xfrm>
            <a:off x="0" y="5409241"/>
            <a:ext cx="9144000" cy="1462483"/>
            <a:chOff x="0" y="4056912"/>
            <a:chExt cx="9144000" cy="1096862"/>
          </a:xfrm>
        </p:grpSpPr>
        <p:sp>
          <p:nvSpPr>
            <p:cNvPr id="20" name="Volný tvar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21"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Nadpis 1"/>
          <p:cNvSpPr>
            <a:spLocks noGrp="1"/>
          </p:cNvSpPr>
          <p:nvPr>
            <p:ph type="title"/>
          </p:nvPr>
        </p:nvSpPr>
        <p:spPr>
          <a:xfrm>
            <a:off x="1371601" y="1932542"/>
            <a:ext cx="6858000" cy="2105367"/>
          </a:xfrm>
        </p:spPr>
        <p:txBody>
          <a:bodyPr anchor="b">
            <a:normAutofit/>
          </a:bodyPr>
          <a:lstStyle>
            <a:lvl1pPr algn="l">
              <a:defRPr sz="6000" b="0" cap="none" baseline="0"/>
            </a:lvl1pPr>
          </a:lstStyle>
          <a:p>
            <a:r>
              <a:rPr lang="cs-CZ" noProof="0" smtClean="0"/>
              <a:t>Klepnutím lze upravit styl předlohy nadpisů.</a:t>
            </a:r>
            <a:endParaRPr lang="cs-CZ" noProof="0" dirty="0"/>
          </a:p>
        </p:txBody>
      </p:sp>
      <p:sp>
        <p:nvSpPr>
          <p:cNvPr id="3" name="Zástupný symbol pro text 2"/>
          <p:cNvSpPr>
            <a:spLocks noGrp="1"/>
          </p:cNvSpPr>
          <p:nvPr>
            <p:ph type="body" idx="1"/>
          </p:nvPr>
        </p:nvSpPr>
        <p:spPr>
          <a:xfrm>
            <a:off x="1371601" y="4084286"/>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cs-CZ" noProof="0" smtClean="0"/>
              <a:t>Klepnutím lze upravit styly předlohy textu.</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5C489C2B-7D05-403B-BAEC-DFAC77662119}" type="slidenum">
              <a:rPr lang="cs-CZ" smtClean="0"/>
              <a:pPr>
                <a:defRPr/>
              </a:pPr>
              <a:t>‹#›</a:t>
            </a:fld>
            <a:endParaRPr lang="cs-CZ"/>
          </a:p>
        </p:txBody>
      </p:sp>
    </p:spTree>
    <p:extLst>
      <p:ext uri="{BB962C8B-B14F-4D97-AF65-F5344CB8AC3E}">
        <p14:creationId xmlns="" xmlns:p14="http://schemas.microsoft.com/office/powerpoint/2010/main" val="14356934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obsah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obsah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88E44EF0-5524-4DB5-B880-44D9742FB17A}" type="slidenum">
              <a:rPr lang="cs-CZ" smtClean="0"/>
              <a:pPr>
                <a:defRPr/>
              </a:pPr>
              <a:t>‹#›</a:t>
            </a:fld>
            <a:endParaRPr lang="cs-CZ"/>
          </a:p>
        </p:txBody>
      </p:sp>
    </p:spTree>
    <p:extLst>
      <p:ext uri="{BB962C8B-B14F-4D97-AF65-F5344CB8AC3E}">
        <p14:creationId xmlns="" xmlns:p14="http://schemas.microsoft.com/office/powerpoint/2010/main" val="1297796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lstStyle>
            <a:lvl1pPr>
              <a:defRPr/>
            </a:lvl1pPr>
          </a:lstStyle>
          <a:p>
            <a:r>
              <a:rPr lang="cs-CZ" noProof="0" smtClean="0"/>
              <a:t>Klepnutím lze upravit styl předlohy nadpisů.</a:t>
            </a:r>
            <a:endParaRPr lang="cs-CZ" noProof="0" dirty="0"/>
          </a:p>
        </p:txBody>
      </p:sp>
      <p:sp>
        <p:nvSpPr>
          <p:cNvPr id="3" name="Zástupný symbol pro text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cs-CZ" noProof="0" smtClean="0"/>
              <a:t>Klepnutím lze upravit styly předlohy textu.</a:t>
            </a:r>
          </a:p>
        </p:txBody>
      </p:sp>
      <p:sp>
        <p:nvSpPr>
          <p:cNvPr id="4" name="Zástupný symbol pro obsah 3"/>
          <p:cNvSpPr>
            <a:spLocks noGrp="1"/>
          </p:cNvSpPr>
          <p:nvPr>
            <p:ph sz="half" idx="2"/>
          </p:nvPr>
        </p:nvSpPr>
        <p:spPr>
          <a:xfrm>
            <a:off x="914400" y="241302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5" name="Zástupný symbol pro text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cs-CZ" noProof="0" smtClean="0"/>
              <a:t>Klepnutím lze upravit styly předlohy textu.</a:t>
            </a:r>
          </a:p>
        </p:txBody>
      </p:sp>
      <p:sp>
        <p:nvSpPr>
          <p:cNvPr id="6" name="Zástupný symbol pro obsah 5"/>
          <p:cNvSpPr>
            <a:spLocks noGrp="1"/>
          </p:cNvSpPr>
          <p:nvPr>
            <p:ph sz="quarter" idx="4"/>
          </p:nvPr>
        </p:nvSpPr>
        <p:spPr>
          <a:xfrm>
            <a:off x="4572000" y="241302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7" name="Zástupný symbol pro datum 6"/>
          <p:cNvSpPr>
            <a:spLocks noGrp="1"/>
          </p:cNvSpPr>
          <p:nvPr>
            <p:ph type="dt" sz="half" idx="10"/>
          </p:nvPr>
        </p:nvSpPr>
        <p:spPr/>
        <p:txBody>
          <a:bodyPr/>
          <a:lstStyle/>
          <a:p>
            <a:pPr>
              <a:defRPr/>
            </a:pPr>
            <a:endParaRPr lang="cs-CZ"/>
          </a:p>
        </p:txBody>
      </p:sp>
      <p:sp>
        <p:nvSpPr>
          <p:cNvPr id="8" name="Zástupný symbol pro zápatí 8"/>
          <p:cNvSpPr>
            <a:spLocks noGrp="1"/>
          </p:cNvSpPr>
          <p:nvPr>
            <p:ph type="ftr" sz="quarter" idx="11"/>
          </p:nvPr>
        </p:nvSpPr>
        <p:spPr/>
        <p:txBody>
          <a:bodyPr/>
          <a:lstStyle/>
          <a:p>
            <a:pPr>
              <a:defRPr/>
            </a:pPr>
            <a:endParaRPr lang="cs-CZ"/>
          </a:p>
        </p:txBody>
      </p:sp>
      <p:sp>
        <p:nvSpPr>
          <p:cNvPr id="9" name="Zástupný symbol pro číslo snímku 8"/>
          <p:cNvSpPr>
            <a:spLocks noGrp="1"/>
          </p:cNvSpPr>
          <p:nvPr>
            <p:ph type="sldNum" sz="quarter" idx="12"/>
          </p:nvPr>
        </p:nvSpPr>
        <p:spPr/>
        <p:txBody>
          <a:bodyPr/>
          <a:lstStyle/>
          <a:p>
            <a:pPr>
              <a:defRPr/>
            </a:pPr>
            <a:fld id="{D0BA5A19-FC9A-4EF0-92AA-34D7774EF89B}" type="slidenum">
              <a:rPr lang="cs-CZ" smtClean="0"/>
              <a:pPr>
                <a:defRPr/>
              </a:pPr>
              <a:t>‹#›</a:t>
            </a:fld>
            <a:endParaRPr lang="cs-CZ"/>
          </a:p>
        </p:txBody>
      </p:sp>
    </p:spTree>
    <p:extLst>
      <p:ext uri="{BB962C8B-B14F-4D97-AF65-F5344CB8AC3E}">
        <p14:creationId xmlns="" xmlns:p14="http://schemas.microsoft.com/office/powerpoint/2010/main" val="487039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datum 2"/>
          <p:cNvSpPr>
            <a:spLocks noGrp="1"/>
          </p:cNvSpPr>
          <p:nvPr>
            <p:ph type="dt" sz="half" idx="10"/>
          </p:nvPr>
        </p:nvSpPr>
        <p:spPr/>
        <p:txBody>
          <a:bodyPr/>
          <a:lstStyle/>
          <a:p>
            <a:pPr>
              <a:defRPr/>
            </a:pPr>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p:txBody>
          <a:bodyPr/>
          <a:lstStyle/>
          <a:p>
            <a:pPr>
              <a:defRPr/>
            </a:pPr>
            <a:fld id="{DA046751-0FCD-46CC-B0E1-979F16316FAF}" type="slidenum">
              <a:rPr lang="cs-CZ" smtClean="0"/>
              <a:pPr>
                <a:defRPr/>
              </a:pPr>
              <a:t>‹#›</a:t>
            </a:fld>
            <a:endParaRPr lang="cs-CZ"/>
          </a:p>
        </p:txBody>
      </p:sp>
    </p:spTree>
    <p:extLst>
      <p:ext uri="{BB962C8B-B14F-4D97-AF65-F5344CB8AC3E}">
        <p14:creationId xmlns="" xmlns:p14="http://schemas.microsoft.com/office/powerpoint/2010/main" val="969031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grpSp>
        <p:nvGrpSpPr>
          <p:cNvPr id="5" name="bottom graphic"/>
          <p:cNvGrpSpPr/>
          <p:nvPr/>
        </p:nvGrpSpPr>
        <p:grpSpPr>
          <a:xfrm>
            <a:off x="0" y="5409241"/>
            <a:ext cx="9144000" cy="1462483"/>
            <a:chOff x="0" y="4056912"/>
            <a:chExt cx="9144000" cy="1096862"/>
          </a:xfrm>
        </p:grpSpPr>
        <p:sp>
          <p:nvSpPr>
            <p:cNvPr id="9" name="Volný tvar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Zástupný symbol pro datum 1"/>
          <p:cNvSpPr>
            <a:spLocks noGrp="1"/>
          </p:cNvSpPr>
          <p:nvPr>
            <p:ph type="dt" sz="half" idx="10"/>
          </p:nvPr>
        </p:nvSpPr>
        <p:spPr/>
        <p:txBody>
          <a:bodyPr/>
          <a:lstStyle/>
          <a:p>
            <a:pPr>
              <a:defRPr/>
            </a:pPr>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fld id="{EB40F27F-A288-486D-B746-4136E557F101}" type="slidenum">
              <a:rPr lang="cs-CZ" smtClean="0"/>
              <a:pPr>
                <a:defRPr/>
              </a:pPr>
              <a:t>‹#›</a:t>
            </a:fld>
            <a:endParaRPr lang="cs-CZ"/>
          </a:p>
        </p:txBody>
      </p:sp>
    </p:spTree>
    <p:extLst>
      <p:ext uri="{BB962C8B-B14F-4D97-AF65-F5344CB8AC3E}">
        <p14:creationId xmlns="" xmlns:p14="http://schemas.microsoft.com/office/powerpoint/2010/main" val="22253955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62E6893-6F9A-4766-99A5-B20C129078C1}"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nchor="b">
            <a:normAutofit/>
          </a:bodyPr>
          <a:lstStyle>
            <a:lvl1pPr algn="l">
              <a:defRPr sz="3600" b="0"/>
            </a:lvl1pPr>
          </a:lstStyle>
          <a:p>
            <a:r>
              <a:rPr lang="cs-CZ" noProof="0" smtClean="0"/>
              <a:t>Klepnutím lze upravit styl předlohy nadpisů.</a:t>
            </a:r>
            <a:endParaRPr lang="cs-CZ" noProof="0" dirty="0"/>
          </a:p>
        </p:txBody>
      </p:sp>
      <p:sp>
        <p:nvSpPr>
          <p:cNvPr id="3" name="Zástupný symbol pro obsah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text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cs-CZ" noProof="0"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F3DF9EBF-78EF-4D2D-931F-DD5E32186ECC}" type="slidenum">
              <a:rPr lang="cs-CZ" smtClean="0"/>
              <a:pPr>
                <a:defRPr/>
              </a:pPr>
              <a:t>‹#›</a:t>
            </a:fld>
            <a:endParaRPr lang="cs-CZ"/>
          </a:p>
        </p:txBody>
      </p:sp>
    </p:spTree>
    <p:extLst>
      <p:ext uri="{BB962C8B-B14F-4D97-AF65-F5344CB8AC3E}">
        <p14:creationId xmlns="" xmlns:p14="http://schemas.microsoft.com/office/powerpoint/2010/main" val="34839606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nchor="b">
            <a:normAutofit/>
          </a:bodyPr>
          <a:lstStyle>
            <a:lvl1pPr algn="l">
              <a:defRPr sz="3600" b="0"/>
            </a:lvl1pPr>
          </a:lstStyle>
          <a:p>
            <a:r>
              <a:rPr lang="cs-CZ" noProof="0" smtClean="0"/>
              <a:t>Klepnutím lze upravit styl předlohy nadpisů.</a:t>
            </a:r>
            <a:endParaRPr lang="cs-CZ" noProof="0" dirty="0"/>
          </a:p>
        </p:txBody>
      </p:sp>
      <p:sp>
        <p:nvSpPr>
          <p:cNvPr id="3" name="Piál 1Zástupný symbol pro obrázek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cs-CZ" noProof="0" smtClean="0"/>
              <a:t>Klepnutím na ikonu přidáte obrázek.</a:t>
            </a:r>
            <a:endParaRPr lang="cs-CZ" noProof="0" dirty="0"/>
          </a:p>
        </p:txBody>
      </p:sp>
      <p:sp>
        <p:nvSpPr>
          <p:cNvPr id="4" name="Zástupný symbol pro text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cs-CZ" noProof="0"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F243B974-B32F-4C74-9C48-A8856CCC8F14}" type="slidenum">
              <a:rPr lang="cs-CZ" smtClean="0"/>
              <a:pPr>
                <a:defRPr/>
              </a:pPr>
              <a:t>‹#›</a:t>
            </a:fld>
            <a:endParaRPr lang="cs-CZ"/>
          </a:p>
        </p:txBody>
      </p:sp>
    </p:spTree>
    <p:extLst>
      <p:ext uri="{BB962C8B-B14F-4D97-AF65-F5344CB8AC3E}">
        <p14:creationId xmlns="" xmlns:p14="http://schemas.microsoft.com/office/powerpoint/2010/main" val="1442985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svislý text 2"/>
          <p:cNvSpPr>
            <a:spLocks noGrp="1"/>
          </p:cNvSpPr>
          <p:nvPr>
            <p:ph type="body" orient="vert" idx="1"/>
          </p:nvPr>
        </p:nvSpPr>
        <p:spPr>
          <a:xfrm>
            <a:off x="914400" y="1600200"/>
            <a:ext cx="7315200" cy="4572000"/>
          </a:xfrm>
        </p:spPr>
        <p:txBody>
          <a:bodyPr vert="eaVert"/>
          <a:lstStyle>
            <a:lvl5pPr>
              <a:defRPr/>
            </a:lvl5pPr>
            <a:lvl6pPr>
              <a:defRPr/>
            </a:lvl6pPr>
            <a:lvl7pPr>
              <a:defRPr/>
            </a:lvl7pPr>
            <a:lvl8pPr>
              <a:defRPr baseline="0"/>
            </a:lvl8pPr>
            <a:lvl9pPr>
              <a:defRPr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89886C3B-E7B6-49F1-AC8D-484A858E67AF}" type="slidenum">
              <a:rPr lang="cs-CZ" smtClean="0"/>
              <a:pPr>
                <a:defRPr/>
              </a:pPr>
              <a:t>‹#›</a:t>
            </a:fld>
            <a:endParaRPr lang="cs-CZ"/>
          </a:p>
        </p:txBody>
      </p:sp>
    </p:spTree>
    <p:extLst>
      <p:ext uri="{BB962C8B-B14F-4D97-AF65-F5344CB8AC3E}">
        <p14:creationId xmlns="" xmlns:p14="http://schemas.microsoft.com/office/powerpoint/2010/main" val="264082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7" name="squares"/>
          <p:cNvGrpSpPr/>
          <p:nvPr/>
        </p:nvGrpSpPr>
        <p:grpSpPr>
          <a:xfrm rot="5400000">
            <a:off x="7056319" y="258885"/>
            <a:ext cx="1063300" cy="393137"/>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grpSp>
        <p:nvGrpSpPr>
          <p:cNvPr id="11" name="bottom graphic"/>
          <p:cNvGrpSpPr/>
          <p:nvPr/>
        </p:nvGrpSpPr>
        <p:grpSpPr>
          <a:xfrm>
            <a:off x="0" y="5450107"/>
            <a:ext cx="9144000" cy="1462483"/>
            <a:chOff x="0" y="4046638"/>
            <a:chExt cx="9144000" cy="1096862"/>
          </a:xfrm>
        </p:grpSpPr>
        <p:sp>
          <p:nvSpPr>
            <p:cNvPr id="16" name="Volný tvar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7" name="Obdélník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Svislý nadpis 1"/>
          <p:cNvSpPr>
            <a:spLocks noGrp="1"/>
          </p:cNvSpPr>
          <p:nvPr>
            <p:ph type="title" orient="vert"/>
          </p:nvPr>
        </p:nvSpPr>
        <p:spPr>
          <a:xfrm>
            <a:off x="7315200" y="1110078"/>
            <a:ext cx="1371600" cy="5021685"/>
          </a:xfrm>
        </p:spPr>
        <p:txBody>
          <a:bodyPr vert="eaVert"/>
          <a:lstStyle/>
          <a:p>
            <a:r>
              <a:rPr lang="cs-CZ" noProof="0" smtClean="0"/>
              <a:t>Klepnutím lze upravit styl předlohy nadpisů.</a:t>
            </a:r>
            <a:endParaRPr lang="cs-CZ" noProof="0" dirty="0"/>
          </a:p>
        </p:txBody>
      </p:sp>
      <p:sp>
        <p:nvSpPr>
          <p:cNvPr id="3" name="Zástupný symbol pro svislý text 2"/>
          <p:cNvSpPr>
            <a:spLocks noGrp="1"/>
          </p:cNvSpPr>
          <p:nvPr>
            <p:ph type="body" orient="vert" idx="1"/>
          </p:nvPr>
        </p:nvSpPr>
        <p:spPr>
          <a:xfrm>
            <a:off x="914400" y="1110078"/>
            <a:ext cx="6172200" cy="5021685"/>
          </a:xfrm>
        </p:spPr>
        <p:txBody>
          <a:bodyPr vert="eaVert"/>
          <a:lstStyle>
            <a:lvl5pPr>
              <a:defRPr/>
            </a:lvl5pPr>
            <a:lvl6pPr>
              <a:defRPr/>
            </a:lvl6pPr>
            <a:lvl7pPr>
              <a:defRPr/>
            </a:lvl7pPr>
            <a:lvl8pPr>
              <a:defRPr baseline="0"/>
            </a:lvl8pPr>
            <a:lvl9pPr>
              <a:defRPr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a:xfrm>
            <a:off x="7162800" y="6407988"/>
            <a:ext cx="1066800" cy="180976"/>
          </a:xfrm>
        </p:spPr>
        <p:txBody>
          <a:bodyPr/>
          <a:lstStyle/>
          <a:p>
            <a:pPr>
              <a:defRPr/>
            </a:pPr>
            <a:endParaRPr lang="cs-CZ"/>
          </a:p>
        </p:txBody>
      </p:sp>
      <p:sp>
        <p:nvSpPr>
          <p:cNvPr id="5" name="Zástupný symbol pro zápatí 5"/>
          <p:cNvSpPr>
            <a:spLocks noGrp="1"/>
          </p:cNvSpPr>
          <p:nvPr>
            <p:ph type="ftr" sz="quarter" idx="11"/>
          </p:nvPr>
        </p:nvSpPr>
        <p:spPr>
          <a:xfrm>
            <a:off x="914402" y="6407988"/>
            <a:ext cx="6217920" cy="180976"/>
          </a:xfrm>
        </p:spPr>
        <p:txBody>
          <a:bodyPr/>
          <a:lstStyle/>
          <a:p>
            <a:pPr>
              <a:defRPr/>
            </a:pPr>
            <a:endParaRPr lang="cs-CZ"/>
          </a:p>
        </p:txBody>
      </p:sp>
      <p:sp>
        <p:nvSpPr>
          <p:cNvPr id="6" name="Zástupný symbol pro číslo snímku 5"/>
          <p:cNvSpPr>
            <a:spLocks noGrp="1"/>
          </p:cNvSpPr>
          <p:nvPr>
            <p:ph type="sldNum" sz="quarter" idx="12"/>
          </p:nvPr>
        </p:nvSpPr>
        <p:spPr>
          <a:xfrm>
            <a:off x="8305800" y="6407988"/>
            <a:ext cx="609600" cy="180976"/>
          </a:xfrm>
        </p:spPr>
        <p:txBody>
          <a:bodyPr/>
          <a:lstStyle/>
          <a:p>
            <a:pPr>
              <a:defRPr/>
            </a:pPr>
            <a:fld id="{54627974-474A-4F9F-AFC7-D61FBEB8F55A}" type="slidenum">
              <a:rPr lang="cs-CZ" smtClean="0"/>
              <a:pPr>
                <a:defRPr/>
              </a:pPr>
              <a:t>‹#›</a:t>
            </a:fld>
            <a:endParaRPr lang="cs-CZ"/>
          </a:p>
        </p:txBody>
      </p:sp>
    </p:spTree>
    <p:extLst>
      <p:ext uri="{BB962C8B-B14F-4D97-AF65-F5344CB8AC3E}">
        <p14:creationId xmlns="" xmlns:p14="http://schemas.microsoft.com/office/powerpoint/2010/main" val="81644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66"/>
            <a:ext cx="1217066" cy="799981"/>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sp>
        <p:nvSpPr>
          <p:cNvPr id="2" name="Nadpis 1"/>
          <p:cNvSpPr>
            <a:spLocks noGrp="1"/>
          </p:cNvSpPr>
          <p:nvPr>
            <p:ph type="ctrTitle"/>
          </p:nvPr>
        </p:nvSpPr>
        <p:spPr>
          <a:xfrm>
            <a:off x="1371601" y="362396"/>
            <a:ext cx="6858000" cy="1676400"/>
          </a:xfrm>
        </p:spPr>
        <p:txBody>
          <a:bodyPr>
            <a:noAutofit/>
          </a:bodyPr>
          <a:lstStyle>
            <a:lvl1pPr>
              <a:lnSpc>
                <a:spcPct val="80000"/>
              </a:lnSpc>
              <a:defRPr sz="6000"/>
            </a:lvl1pPr>
          </a:lstStyle>
          <a:p>
            <a:r>
              <a:rPr lang="cs-CZ" noProof="0" smtClean="0"/>
              <a:t>Klepnutím lze upravit styl předlohy nadpisů.</a:t>
            </a:r>
            <a:endParaRPr lang="cs-CZ" noProof="0" dirty="0"/>
          </a:p>
        </p:txBody>
      </p:sp>
      <p:sp>
        <p:nvSpPr>
          <p:cNvPr id="3" name="Podnadpis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cs-CZ" noProof="0" smtClean="0"/>
              <a:t>Klepnutím lze upravit styl předlohy podnadpisů.</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DE1001B4-01EA-4BBA-984D-E47FC1A65A9A}" type="slidenum">
              <a:rPr lang="cs-CZ" smtClean="0"/>
              <a:pPr>
                <a:defRPr/>
              </a:pPr>
              <a:t>‹#›</a:t>
            </a:fld>
            <a:endParaRPr lang="cs-CZ"/>
          </a:p>
        </p:txBody>
      </p:sp>
    </p:spTree>
    <p:extLst>
      <p:ext uri="{BB962C8B-B14F-4D97-AF65-F5344CB8AC3E}">
        <p14:creationId xmlns="" xmlns:p14="http://schemas.microsoft.com/office/powerpoint/2010/main" val="3887510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obsah 2"/>
          <p:cNvSpPr>
            <a:spLocks noGrp="1"/>
          </p:cNvSpPr>
          <p:nvPr>
            <p:ph idx="1"/>
          </p:nvPr>
        </p:nvSpPr>
        <p:spPr/>
        <p:txBody>
          <a:bodyPr/>
          <a:lstStyle>
            <a:lvl5pPr>
              <a:defRPr/>
            </a:lvl5pPr>
            <a:lvl6pPr>
              <a:defRPr/>
            </a:lvl6pPr>
            <a:lvl7pPr>
              <a:defRPr/>
            </a:lvl7pPr>
            <a:lvl8pPr>
              <a:defRPr/>
            </a:lvl8pPr>
            <a:lvl9pPr>
              <a:defRPr/>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62E6893-6F9A-4766-99A5-B20C129078C1}" type="slidenum">
              <a:rPr lang="cs-CZ" smtClean="0"/>
              <a:pPr>
                <a:defRPr/>
              </a:pPr>
              <a:t>‹#›</a:t>
            </a:fld>
            <a:endParaRPr lang="cs-CZ"/>
          </a:p>
        </p:txBody>
      </p:sp>
    </p:spTree>
    <p:extLst>
      <p:ext uri="{BB962C8B-B14F-4D97-AF65-F5344CB8AC3E}">
        <p14:creationId xmlns="" xmlns:p14="http://schemas.microsoft.com/office/powerpoint/2010/main" val="3435150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Zaoblený obdélník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grpSp>
        <p:nvGrpSpPr>
          <p:cNvPr id="11" name="bottom graphic"/>
          <p:cNvGrpSpPr/>
          <p:nvPr/>
        </p:nvGrpSpPr>
        <p:grpSpPr>
          <a:xfrm>
            <a:off x="0" y="5409239"/>
            <a:ext cx="9144000" cy="1462483"/>
            <a:chOff x="0" y="4056912"/>
            <a:chExt cx="9144000" cy="1096862"/>
          </a:xfrm>
        </p:grpSpPr>
        <p:sp>
          <p:nvSpPr>
            <p:cNvPr id="20" name="Volný tvar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21"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Nadpis 1"/>
          <p:cNvSpPr>
            <a:spLocks noGrp="1"/>
          </p:cNvSpPr>
          <p:nvPr>
            <p:ph type="title"/>
          </p:nvPr>
        </p:nvSpPr>
        <p:spPr>
          <a:xfrm>
            <a:off x="1371601" y="1932540"/>
            <a:ext cx="6858000" cy="2105367"/>
          </a:xfrm>
        </p:spPr>
        <p:txBody>
          <a:bodyPr anchor="b">
            <a:normAutofit/>
          </a:bodyPr>
          <a:lstStyle>
            <a:lvl1pPr algn="l">
              <a:defRPr sz="6000" b="0" cap="none" baseline="0"/>
            </a:lvl1pPr>
          </a:lstStyle>
          <a:p>
            <a:r>
              <a:rPr lang="cs-CZ" noProof="0" smtClean="0"/>
              <a:t>Klepnutím lze upravit styl předlohy nadpisů.</a:t>
            </a:r>
            <a:endParaRPr lang="cs-CZ" noProof="0" dirty="0"/>
          </a:p>
        </p:txBody>
      </p:sp>
      <p:sp>
        <p:nvSpPr>
          <p:cNvPr id="3" name="Zástupný symbol pro text 2"/>
          <p:cNvSpPr>
            <a:spLocks noGrp="1"/>
          </p:cNvSpPr>
          <p:nvPr>
            <p:ph type="body" idx="1"/>
          </p:nvPr>
        </p:nvSpPr>
        <p:spPr>
          <a:xfrm>
            <a:off x="1371601" y="4084284"/>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cs-CZ" noProof="0" smtClean="0"/>
              <a:t>Klepnutím lze upravit styly předlohy textu.</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5C489C2B-7D05-403B-BAEC-DFAC77662119}" type="slidenum">
              <a:rPr lang="cs-CZ" smtClean="0"/>
              <a:pPr>
                <a:defRPr/>
              </a:pPr>
              <a:t>‹#›</a:t>
            </a:fld>
            <a:endParaRPr lang="cs-CZ"/>
          </a:p>
        </p:txBody>
      </p:sp>
    </p:spTree>
    <p:extLst>
      <p:ext uri="{BB962C8B-B14F-4D97-AF65-F5344CB8AC3E}">
        <p14:creationId xmlns="" xmlns:p14="http://schemas.microsoft.com/office/powerpoint/2010/main" val="14356934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obsah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obsah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88E44EF0-5524-4DB5-B880-44D9742FB17A}" type="slidenum">
              <a:rPr lang="cs-CZ" smtClean="0"/>
              <a:pPr>
                <a:defRPr/>
              </a:pPr>
              <a:t>‹#›</a:t>
            </a:fld>
            <a:endParaRPr lang="cs-CZ"/>
          </a:p>
        </p:txBody>
      </p:sp>
    </p:spTree>
    <p:extLst>
      <p:ext uri="{BB962C8B-B14F-4D97-AF65-F5344CB8AC3E}">
        <p14:creationId xmlns="" xmlns:p14="http://schemas.microsoft.com/office/powerpoint/2010/main" val="1297796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lstStyle>
            <a:lvl1pPr>
              <a:defRPr/>
            </a:lvl1pPr>
          </a:lstStyle>
          <a:p>
            <a:r>
              <a:rPr lang="cs-CZ" noProof="0" smtClean="0"/>
              <a:t>Klepnutím lze upravit styl předlohy nadpisů.</a:t>
            </a:r>
            <a:endParaRPr lang="cs-CZ" noProof="0" dirty="0"/>
          </a:p>
        </p:txBody>
      </p:sp>
      <p:sp>
        <p:nvSpPr>
          <p:cNvPr id="3" name="Zástupný symbol pro text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cs-CZ" noProof="0" smtClean="0"/>
              <a:t>Klepnutím lze upravit styly předlohy textu.</a:t>
            </a:r>
          </a:p>
        </p:txBody>
      </p:sp>
      <p:sp>
        <p:nvSpPr>
          <p:cNvPr id="4" name="Zástupný symbol pro obsah 3"/>
          <p:cNvSpPr>
            <a:spLocks noGrp="1"/>
          </p:cNvSpPr>
          <p:nvPr>
            <p:ph sz="half" idx="2"/>
          </p:nvPr>
        </p:nvSpPr>
        <p:spPr>
          <a:xfrm>
            <a:off x="914400" y="2413019"/>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5" name="Zástupný symbol pro text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cs-CZ" noProof="0" smtClean="0"/>
              <a:t>Klepnutím lze upravit styly předlohy textu.</a:t>
            </a:r>
          </a:p>
        </p:txBody>
      </p:sp>
      <p:sp>
        <p:nvSpPr>
          <p:cNvPr id="6" name="Zástupný symbol pro obsah 5"/>
          <p:cNvSpPr>
            <a:spLocks noGrp="1"/>
          </p:cNvSpPr>
          <p:nvPr>
            <p:ph sz="quarter" idx="4"/>
          </p:nvPr>
        </p:nvSpPr>
        <p:spPr>
          <a:xfrm>
            <a:off x="4572000" y="2413019"/>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7" name="Zástupný symbol pro datum 6"/>
          <p:cNvSpPr>
            <a:spLocks noGrp="1"/>
          </p:cNvSpPr>
          <p:nvPr>
            <p:ph type="dt" sz="half" idx="10"/>
          </p:nvPr>
        </p:nvSpPr>
        <p:spPr/>
        <p:txBody>
          <a:bodyPr/>
          <a:lstStyle/>
          <a:p>
            <a:pPr>
              <a:defRPr/>
            </a:pPr>
            <a:endParaRPr lang="cs-CZ"/>
          </a:p>
        </p:txBody>
      </p:sp>
      <p:sp>
        <p:nvSpPr>
          <p:cNvPr id="8" name="Zástupný symbol pro zápatí 8"/>
          <p:cNvSpPr>
            <a:spLocks noGrp="1"/>
          </p:cNvSpPr>
          <p:nvPr>
            <p:ph type="ftr" sz="quarter" idx="11"/>
          </p:nvPr>
        </p:nvSpPr>
        <p:spPr/>
        <p:txBody>
          <a:bodyPr/>
          <a:lstStyle/>
          <a:p>
            <a:pPr>
              <a:defRPr/>
            </a:pPr>
            <a:endParaRPr lang="cs-CZ"/>
          </a:p>
        </p:txBody>
      </p:sp>
      <p:sp>
        <p:nvSpPr>
          <p:cNvPr id="9" name="Zástupný symbol pro číslo snímku 8"/>
          <p:cNvSpPr>
            <a:spLocks noGrp="1"/>
          </p:cNvSpPr>
          <p:nvPr>
            <p:ph type="sldNum" sz="quarter" idx="12"/>
          </p:nvPr>
        </p:nvSpPr>
        <p:spPr/>
        <p:txBody>
          <a:bodyPr/>
          <a:lstStyle/>
          <a:p>
            <a:pPr>
              <a:defRPr/>
            </a:pPr>
            <a:fld id="{D0BA5A19-FC9A-4EF0-92AA-34D7774EF89B}" type="slidenum">
              <a:rPr lang="cs-CZ" smtClean="0"/>
              <a:pPr>
                <a:defRPr/>
              </a:pPr>
              <a:t>‹#›</a:t>
            </a:fld>
            <a:endParaRPr lang="cs-CZ"/>
          </a:p>
        </p:txBody>
      </p:sp>
    </p:spTree>
    <p:extLst>
      <p:ext uri="{BB962C8B-B14F-4D97-AF65-F5344CB8AC3E}">
        <p14:creationId xmlns="" xmlns:p14="http://schemas.microsoft.com/office/powerpoint/2010/main" val="487039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datum 2"/>
          <p:cNvSpPr>
            <a:spLocks noGrp="1"/>
          </p:cNvSpPr>
          <p:nvPr>
            <p:ph type="dt" sz="half" idx="10"/>
          </p:nvPr>
        </p:nvSpPr>
        <p:spPr/>
        <p:txBody>
          <a:bodyPr/>
          <a:lstStyle/>
          <a:p>
            <a:pPr>
              <a:defRPr/>
            </a:pPr>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p:txBody>
          <a:bodyPr/>
          <a:lstStyle/>
          <a:p>
            <a:pPr>
              <a:defRPr/>
            </a:pPr>
            <a:fld id="{DA046751-0FCD-46CC-B0E1-979F16316FAF}" type="slidenum">
              <a:rPr lang="cs-CZ" smtClean="0"/>
              <a:pPr>
                <a:defRPr/>
              </a:pPr>
              <a:t>‹#›</a:t>
            </a:fld>
            <a:endParaRPr lang="cs-CZ"/>
          </a:p>
        </p:txBody>
      </p:sp>
    </p:spTree>
    <p:extLst>
      <p:ext uri="{BB962C8B-B14F-4D97-AF65-F5344CB8AC3E}">
        <p14:creationId xmlns="" xmlns:p14="http://schemas.microsoft.com/office/powerpoint/2010/main" val="969031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16"/>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C489C2B-7D05-403B-BAEC-DFAC77662119}" type="slidenum">
              <a:rPr lang="cs-CZ"/>
              <a:pPr>
                <a:defRPr/>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grpSp>
        <p:nvGrpSpPr>
          <p:cNvPr id="5" name="bottom graphic"/>
          <p:cNvGrpSpPr/>
          <p:nvPr/>
        </p:nvGrpSpPr>
        <p:grpSpPr>
          <a:xfrm>
            <a:off x="0" y="5409239"/>
            <a:ext cx="9144000" cy="1462483"/>
            <a:chOff x="0" y="4056912"/>
            <a:chExt cx="9144000" cy="1096862"/>
          </a:xfrm>
        </p:grpSpPr>
        <p:sp>
          <p:nvSpPr>
            <p:cNvPr id="9" name="Volný tvar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Zástupný symbol pro datum 1"/>
          <p:cNvSpPr>
            <a:spLocks noGrp="1"/>
          </p:cNvSpPr>
          <p:nvPr>
            <p:ph type="dt" sz="half" idx="10"/>
          </p:nvPr>
        </p:nvSpPr>
        <p:spPr/>
        <p:txBody>
          <a:bodyPr/>
          <a:lstStyle/>
          <a:p>
            <a:pPr>
              <a:defRPr/>
            </a:pPr>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fld id="{EB40F27F-A288-486D-B746-4136E557F101}" type="slidenum">
              <a:rPr lang="cs-CZ" smtClean="0"/>
              <a:pPr>
                <a:defRPr/>
              </a:pPr>
              <a:t>‹#›</a:t>
            </a:fld>
            <a:endParaRPr lang="cs-CZ"/>
          </a:p>
        </p:txBody>
      </p:sp>
    </p:spTree>
    <p:extLst>
      <p:ext uri="{BB962C8B-B14F-4D97-AF65-F5344CB8AC3E}">
        <p14:creationId xmlns="" xmlns:p14="http://schemas.microsoft.com/office/powerpoint/2010/main" val="22253955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nchor="b">
            <a:normAutofit/>
          </a:bodyPr>
          <a:lstStyle>
            <a:lvl1pPr algn="l">
              <a:defRPr sz="3600" b="0"/>
            </a:lvl1pPr>
          </a:lstStyle>
          <a:p>
            <a:r>
              <a:rPr lang="cs-CZ" noProof="0" smtClean="0"/>
              <a:t>Klepnutím lze upravit styl předlohy nadpisů.</a:t>
            </a:r>
            <a:endParaRPr lang="cs-CZ" noProof="0" dirty="0"/>
          </a:p>
        </p:txBody>
      </p:sp>
      <p:sp>
        <p:nvSpPr>
          <p:cNvPr id="3" name="Zástupný symbol pro obsah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text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cs-CZ" noProof="0"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F3DF9EBF-78EF-4D2D-931F-DD5E32186ECC}" type="slidenum">
              <a:rPr lang="cs-CZ" smtClean="0"/>
              <a:pPr>
                <a:defRPr/>
              </a:pPr>
              <a:t>‹#›</a:t>
            </a:fld>
            <a:endParaRPr lang="cs-CZ"/>
          </a:p>
        </p:txBody>
      </p:sp>
    </p:spTree>
    <p:extLst>
      <p:ext uri="{BB962C8B-B14F-4D97-AF65-F5344CB8AC3E}">
        <p14:creationId xmlns="" xmlns:p14="http://schemas.microsoft.com/office/powerpoint/2010/main" val="34839606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nchor="b">
            <a:normAutofit/>
          </a:bodyPr>
          <a:lstStyle>
            <a:lvl1pPr algn="l">
              <a:defRPr sz="3600" b="0"/>
            </a:lvl1pPr>
          </a:lstStyle>
          <a:p>
            <a:r>
              <a:rPr lang="cs-CZ" noProof="0" smtClean="0"/>
              <a:t>Klepnutím lze upravit styl předlohy nadpisů.</a:t>
            </a:r>
            <a:endParaRPr lang="cs-CZ" noProof="0" dirty="0"/>
          </a:p>
        </p:txBody>
      </p:sp>
      <p:sp>
        <p:nvSpPr>
          <p:cNvPr id="3" name="Piál 1Zástupný symbol pro obrázek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cs-CZ" noProof="0" smtClean="0"/>
              <a:t>Klepnutím na ikonu přidáte obrázek.</a:t>
            </a:r>
            <a:endParaRPr lang="cs-CZ" noProof="0" dirty="0"/>
          </a:p>
        </p:txBody>
      </p:sp>
      <p:sp>
        <p:nvSpPr>
          <p:cNvPr id="4" name="Zástupný symbol pro text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cs-CZ" noProof="0"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F243B974-B32F-4C74-9C48-A8856CCC8F14}" type="slidenum">
              <a:rPr lang="cs-CZ" smtClean="0"/>
              <a:pPr>
                <a:defRPr/>
              </a:pPr>
              <a:t>‹#›</a:t>
            </a:fld>
            <a:endParaRPr lang="cs-CZ"/>
          </a:p>
        </p:txBody>
      </p:sp>
    </p:spTree>
    <p:extLst>
      <p:ext uri="{BB962C8B-B14F-4D97-AF65-F5344CB8AC3E}">
        <p14:creationId xmlns="" xmlns:p14="http://schemas.microsoft.com/office/powerpoint/2010/main" val="1442985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svislý text 2"/>
          <p:cNvSpPr>
            <a:spLocks noGrp="1"/>
          </p:cNvSpPr>
          <p:nvPr>
            <p:ph type="body" orient="vert" idx="1"/>
          </p:nvPr>
        </p:nvSpPr>
        <p:spPr>
          <a:xfrm>
            <a:off x="914400" y="1600200"/>
            <a:ext cx="7315200" cy="4572000"/>
          </a:xfrm>
        </p:spPr>
        <p:txBody>
          <a:bodyPr vert="eaVert"/>
          <a:lstStyle>
            <a:lvl5pPr>
              <a:defRPr/>
            </a:lvl5pPr>
            <a:lvl6pPr>
              <a:defRPr/>
            </a:lvl6pPr>
            <a:lvl7pPr>
              <a:defRPr/>
            </a:lvl7pPr>
            <a:lvl8pPr>
              <a:defRPr baseline="0"/>
            </a:lvl8pPr>
            <a:lvl9pPr>
              <a:defRPr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89886C3B-E7B6-49F1-AC8D-484A858E67AF}" type="slidenum">
              <a:rPr lang="cs-CZ" smtClean="0"/>
              <a:pPr>
                <a:defRPr/>
              </a:pPr>
              <a:t>‹#›</a:t>
            </a:fld>
            <a:endParaRPr lang="cs-CZ"/>
          </a:p>
        </p:txBody>
      </p:sp>
    </p:spTree>
    <p:extLst>
      <p:ext uri="{BB962C8B-B14F-4D97-AF65-F5344CB8AC3E}">
        <p14:creationId xmlns="" xmlns:p14="http://schemas.microsoft.com/office/powerpoint/2010/main" val="264082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7" name="squares"/>
          <p:cNvGrpSpPr/>
          <p:nvPr/>
        </p:nvGrpSpPr>
        <p:grpSpPr>
          <a:xfrm rot="5400000">
            <a:off x="7056319" y="258885"/>
            <a:ext cx="1063300" cy="393137"/>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grpSp>
        <p:nvGrpSpPr>
          <p:cNvPr id="11" name="bottom graphic"/>
          <p:cNvGrpSpPr/>
          <p:nvPr/>
        </p:nvGrpSpPr>
        <p:grpSpPr>
          <a:xfrm>
            <a:off x="0" y="5450105"/>
            <a:ext cx="9144000" cy="1462483"/>
            <a:chOff x="0" y="4046638"/>
            <a:chExt cx="9144000" cy="1096862"/>
          </a:xfrm>
        </p:grpSpPr>
        <p:sp>
          <p:nvSpPr>
            <p:cNvPr id="16" name="Volný tvar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7" name="Obdélník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Svislý nadpis 1"/>
          <p:cNvSpPr>
            <a:spLocks noGrp="1"/>
          </p:cNvSpPr>
          <p:nvPr>
            <p:ph type="title" orient="vert"/>
          </p:nvPr>
        </p:nvSpPr>
        <p:spPr>
          <a:xfrm>
            <a:off x="7315200" y="1110078"/>
            <a:ext cx="1371600" cy="5021685"/>
          </a:xfrm>
        </p:spPr>
        <p:txBody>
          <a:bodyPr vert="eaVert"/>
          <a:lstStyle/>
          <a:p>
            <a:r>
              <a:rPr lang="cs-CZ" noProof="0" smtClean="0"/>
              <a:t>Klepnutím lze upravit styl předlohy nadpisů.</a:t>
            </a:r>
            <a:endParaRPr lang="cs-CZ" noProof="0" dirty="0"/>
          </a:p>
        </p:txBody>
      </p:sp>
      <p:sp>
        <p:nvSpPr>
          <p:cNvPr id="3" name="Zástupný symbol pro svislý text 2"/>
          <p:cNvSpPr>
            <a:spLocks noGrp="1"/>
          </p:cNvSpPr>
          <p:nvPr>
            <p:ph type="body" orient="vert" idx="1"/>
          </p:nvPr>
        </p:nvSpPr>
        <p:spPr>
          <a:xfrm>
            <a:off x="914400" y="1110078"/>
            <a:ext cx="6172200" cy="5021685"/>
          </a:xfrm>
        </p:spPr>
        <p:txBody>
          <a:bodyPr vert="eaVert"/>
          <a:lstStyle>
            <a:lvl5pPr>
              <a:defRPr/>
            </a:lvl5pPr>
            <a:lvl6pPr>
              <a:defRPr/>
            </a:lvl6pPr>
            <a:lvl7pPr>
              <a:defRPr/>
            </a:lvl7pPr>
            <a:lvl8pPr>
              <a:defRPr baseline="0"/>
            </a:lvl8pPr>
            <a:lvl9pPr>
              <a:defRPr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a:xfrm>
            <a:off x="7162800" y="6407988"/>
            <a:ext cx="1066800" cy="180976"/>
          </a:xfrm>
        </p:spPr>
        <p:txBody>
          <a:bodyPr/>
          <a:lstStyle/>
          <a:p>
            <a:pPr>
              <a:defRPr/>
            </a:pPr>
            <a:endParaRPr lang="cs-CZ"/>
          </a:p>
        </p:txBody>
      </p:sp>
      <p:sp>
        <p:nvSpPr>
          <p:cNvPr id="5" name="Zástupný symbol pro zápatí 5"/>
          <p:cNvSpPr>
            <a:spLocks noGrp="1"/>
          </p:cNvSpPr>
          <p:nvPr>
            <p:ph type="ftr" sz="quarter" idx="11"/>
          </p:nvPr>
        </p:nvSpPr>
        <p:spPr>
          <a:xfrm>
            <a:off x="914402" y="6407988"/>
            <a:ext cx="6217920" cy="180976"/>
          </a:xfrm>
        </p:spPr>
        <p:txBody>
          <a:bodyPr/>
          <a:lstStyle/>
          <a:p>
            <a:pPr>
              <a:defRPr/>
            </a:pPr>
            <a:endParaRPr lang="cs-CZ"/>
          </a:p>
        </p:txBody>
      </p:sp>
      <p:sp>
        <p:nvSpPr>
          <p:cNvPr id="6" name="Zástupný symbol pro číslo snímku 5"/>
          <p:cNvSpPr>
            <a:spLocks noGrp="1"/>
          </p:cNvSpPr>
          <p:nvPr>
            <p:ph type="sldNum" sz="quarter" idx="12"/>
          </p:nvPr>
        </p:nvSpPr>
        <p:spPr>
          <a:xfrm>
            <a:off x="8305800" y="6407988"/>
            <a:ext cx="609600" cy="180976"/>
          </a:xfrm>
        </p:spPr>
        <p:txBody>
          <a:bodyPr/>
          <a:lstStyle/>
          <a:p>
            <a:pPr>
              <a:defRPr/>
            </a:pPr>
            <a:fld id="{54627974-474A-4F9F-AFC7-D61FBEB8F55A}" type="slidenum">
              <a:rPr lang="cs-CZ" smtClean="0"/>
              <a:pPr>
                <a:defRPr/>
              </a:pPr>
              <a:t>‹#›</a:t>
            </a:fld>
            <a:endParaRPr lang="cs-CZ"/>
          </a:p>
        </p:txBody>
      </p:sp>
    </p:spTree>
    <p:extLst>
      <p:ext uri="{BB962C8B-B14F-4D97-AF65-F5344CB8AC3E}">
        <p14:creationId xmlns="" xmlns:p14="http://schemas.microsoft.com/office/powerpoint/2010/main" val="81644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60"/>
            <a:ext cx="1217066" cy="799981"/>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sp>
        <p:nvSpPr>
          <p:cNvPr id="2" name="Nadpis 1"/>
          <p:cNvSpPr>
            <a:spLocks noGrp="1"/>
          </p:cNvSpPr>
          <p:nvPr>
            <p:ph type="ctrTitle"/>
          </p:nvPr>
        </p:nvSpPr>
        <p:spPr>
          <a:xfrm>
            <a:off x="1371601" y="362396"/>
            <a:ext cx="6858000" cy="1676400"/>
          </a:xfrm>
        </p:spPr>
        <p:txBody>
          <a:bodyPr>
            <a:noAutofit/>
          </a:bodyPr>
          <a:lstStyle>
            <a:lvl1pPr>
              <a:lnSpc>
                <a:spcPct val="80000"/>
              </a:lnSpc>
              <a:defRPr sz="6000"/>
            </a:lvl1pPr>
          </a:lstStyle>
          <a:p>
            <a:r>
              <a:rPr lang="cs-CZ" noProof="0" smtClean="0"/>
              <a:t>Klepnutím lze upravit styl předlohy nadpisů.</a:t>
            </a:r>
            <a:endParaRPr lang="cs-CZ" noProof="0" dirty="0"/>
          </a:p>
        </p:txBody>
      </p:sp>
      <p:sp>
        <p:nvSpPr>
          <p:cNvPr id="3" name="Podnadpis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cs-CZ" noProof="0" smtClean="0"/>
              <a:t>Klepnutím lze upravit styl předlohy podnadpisů.</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DE1001B4-01EA-4BBA-984D-E47FC1A65A9A}" type="slidenum">
              <a:rPr lang="cs-CZ" smtClean="0"/>
              <a:pPr>
                <a:defRPr/>
              </a:pPr>
              <a:t>‹#›</a:t>
            </a:fld>
            <a:endParaRPr lang="cs-CZ"/>
          </a:p>
        </p:txBody>
      </p:sp>
    </p:spTree>
    <p:extLst>
      <p:ext uri="{BB962C8B-B14F-4D97-AF65-F5344CB8AC3E}">
        <p14:creationId xmlns="" xmlns:p14="http://schemas.microsoft.com/office/powerpoint/2010/main" val="3887510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obsah 2"/>
          <p:cNvSpPr>
            <a:spLocks noGrp="1"/>
          </p:cNvSpPr>
          <p:nvPr>
            <p:ph idx="1"/>
          </p:nvPr>
        </p:nvSpPr>
        <p:spPr/>
        <p:txBody>
          <a:bodyPr/>
          <a:lstStyle>
            <a:lvl5pPr>
              <a:defRPr/>
            </a:lvl5pPr>
            <a:lvl6pPr>
              <a:defRPr/>
            </a:lvl6pPr>
            <a:lvl7pPr>
              <a:defRPr/>
            </a:lvl7pPr>
            <a:lvl8pPr>
              <a:defRPr/>
            </a:lvl8pPr>
            <a:lvl9pPr>
              <a:defRPr/>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62E6893-6F9A-4766-99A5-B20C129078C1}" type="slidenum">
              <a:rPr lang="cs-CZ" smtClean="0"/>
              <a:pPr>
                <a:defRPr/>
              </a:pPr>
              <a:t>‹#›</a:t>
            </a:fld>
            <a:endParaRPr lang="cs-CZ"/>
          </a:p>
        </p:txBody>
      </p:sp>
    </p:spTree>
    <p:extLst>
      <p:ext uri="{BB962C8B-B14F-4D97-AF65-F5344CB8AC3E}">
        <p14:creationId xmlns="" xmlns:p14="http://schemas.microsoft.com/office/powerpoint/2010/main" val="3435150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Zaoblený obdélník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grpSp>
        <p:nvGrpSpPr>
          <p:cNvPr id="11" name="bottom graphic"/>
          <p:cNvGrpSpPr/>
          <p:nvPr/>
        </p:nvGrpSpPr>
        <p:grpSpPr>
          <a:xfrm>
            <a:off x="0" y="5409233"/>
            <a:ext cx="9144000" cy="1462483"/>
            <a:chOff x="0" y="4056912"/>
            <a:chExt cx="9144000" cy="1096862"/>
          </a:xfrm>
        </p:grpSpPr>
        <p:sp>
          <p:nvSpPr>
            <p:cNvPr id="20" name="Volný tvar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21"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Nadpis 1"/>
          <p:cNvSpPr>
            <a:spLocks noGrp="1"/>
          </p:cNvSpPr>
          <p:nvPr>
            <p:ph type="title"/>
          </p:nvPr>
        </p:nvSpPr>
        <p:spPr>
          <a:xfrm>
            <a:off x="1371601" y="1932534"/>
            <a:ext cx="6858000" cy="2105367"/>
          </a:xfrm>
        </p:spPr>
        <p:txBody>
          <a:bodyPr anchor="b">
            <a:normAutofit/>
          </a:bodyPr>
          <a:lstStyle>
            <a:lvl1pPr algn="l">
              <a:defRPr sz="6000" b="0" cap="none" baseline="0"/>
            </a:lvl1pPr>
          </a:lstStyle>
          <a:p>
            <a:r>
              <a:rPr lang="cs-CZ" noProof="0" smtClean="0"/>
              <a:t>Klepnutím lze upravit styl předlohy nadpisů.</a:t>
            </a:r>
            <a:endParaRPr lang="cs-CZ" noProof="0" dirty="0"/>
          </a:p>
        </p:txBody>
      </p:sp>
      <p:sp>
        <p:nvSpPr>
          <p:cNvPr id="3" name="Zástupný symbol pro text 2"/>
          <p:cNvSpPr>
            <a:spLocks noGrp="1"/>
          </p:cNvSpPr>
          <p:nvPr>
            <p:ph type="body" idx="1"/>
          </p:nvPr>
        </p:nvSpPr>
        <p:spPr>
          <a:xfrm>
            <a:off x="1371601" y="4084278"/>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cs-CZ" noProof="0" smtClean="0"/>
              <a:t>Klepnutím lze upravit styly předlohy textu.</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5C489C2B-7D05-403B-BAEC-DFAC77662119}" type="slidenum">
              <a:rPr lang="cs-CZ" smtClean="0"/>
              <a:pPr>
                <a:defRPr/>
              </a:pPr>
              <a:t>‹#›</a:t>
            </a:fld>
            <a:endParaRPr lang="cs-CZ"/>
          </a:p>
        </p:txBody>
      </p:sp>
    </p:spTree>
    <p:extLst>
      <p:ext uri="{BB962C8B-B14F-4D97-AF65-F5344CB8AC3E}">
        <p14:creationId xmlns="" xmlns:p14="http://schemas.microsoft.com/office/powerpoint/2010/main" val="14356934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obsah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obsah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88E44EF0-5524-4DB5-B880-44D9742FB17A}" type="slidenum">
              <a:rPr lang="cs-CZ" smtClean="0"/>
              <a:pPr>
                <a:defRPr/>
              </a:pPr>
              <a:t>‹#›</a:t>
            </a:fld>
            <a:endParaRPr lang="cs-CZ"/>
          </a:p>
        </p:txBody>
      </p:sp>
    </p:spTree>
    <p:extLst>
      <p:ext uri="{BB962C8B-B14F-4D97-AF65-F5344CB8AC3E}">
        <p14:creationId xmlns="" xmlns:p14="http://schemas.microsoft.com/office/powerpoint/2010/main" val="1297796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lstStyle>
            <a:lvl1pPr>
              <a:defRPr/>
            </a:lvl1pPr>
          </a:lstStyle>
          <a:p>
            <a:r>
              <a:rPr lang="cs-CZ" noProof="0" smtClean="0"/>
              <a:t>Klepnutím lze upravit styl předlohy nadpisů.</a:t>
            </a:r>
            <a:endParaRPr lang="cs-CZ" noProof="0" dirty="0"/>
          </a:p>
        </p:txBody>
      </p:sp>
      <p:sp>
        <p:nvSpPr>
          <p:cNvPr id="3" name="Zástupný symbol pro text 2"/>
          <p:cNvSpPr>
            <a:spLocks noGrp="1"/>
          </p:cNvSpPr>
          <p:nvPr>
            <p:ph type="body" idx="1"/>
          </p:nvPr>
        </p:nvSpPr>
        <p:spPr>
          <a:xfrm>
            <a:off x="9144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cs-CZ" noProof="0" smtClean="0"/>
              <a:t>Klepnutím lze upravit styly předlohy textu.</a:t>
            </a:r>
          </a:p>
        </p:txBody>
      </p:sp>
      <p:sp>
        <p:nvSpPr>
          <p:cNvPr id="4" name="Zástupný symbol pro obsah 3"/>
          <p:cNvSpPr>
            <a:spLocks noGrp="1"/>
          </p:cNvSpPr>
          <p:nvPr>
            <p:ph sz="half" idx="2"/>
          </p:nvPr>
        </p:nvSpPr>
        <p:spPr>
          <a:xfrm>
            <a:off x="914400" y="2413013"/>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5" name="Zástupný symbol pro text 4"/>
          <p:cNvSpPr>
            <a:spLocks noGrp="1"/>
          </p:cNvSpPr>
          <p:nvPr>
            <p:ph type="body" sz="quarter" idx="3"/>
          </p:nvPr>
        </p:nvSpPr>
        <p:spPr>
          <a:xfrm>
            <a:off x="4572000" y="1596575"/>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cs-CZ" noProof="0" smtClean="0"/>
              <a:t>Klepnutím lze upravit styly předlohy textu.</a:t>
            </a:r>
          </a:p>
        </p:txBody>
      </p:sp>
      <p:sp>
        <p:nvSpPr>
          <p:cNvPr id="6" name="Zástupný symbol pro obsah 5"/>
          <p:cNvSpPr>
            <a:spLocks noGrp="1"/>
          </p:cNvSpPr>
          <p:nvPr>
            <p:ph sz="quarter" idx="4"/>
          </p:nvPr>
        </p:nvSpPr>
        <p:spPr>
          <a:xfrm>
            <a:off x="4572000" y="2413013"/>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7" name="Zástupný symbol pro datum 6"/>
          <p:cNvSpPr>
            <a:spLocks noGrp="1"/>
          </p:cNvSpPr>
          <p:nvPr>
            <p:ph type="dt" sz="half" idx="10"/>
          </p:nvPr>
        </p:nvSpPr>
        <p:spPr/>
        <p:txBody>
          <a:bodyPr/>
          <a:lstStyle/>
          <a:p>
            <a:pPr>
              <a:defRPr/>
            </a:pPr>
            <a:endParaRPr lang="cs-CZ"/>
          </a:p>
        </p:txBody>
      </p:sp>
      <p:sp>
        <p:nvSpPr>
          <p:cNvPr id="8" name="Zástupný symbol pro zápatí 8"/>
          <p:cNvSpPr>
            <a:spLocks noGrp="1"/>
          </p:cNvSpPr>
          <p:nvPr>
            <p:ph type="ftr" sz="quarter" idx="11"/>
          </p:nvPr>
        </p:nvSpPr>
        <p:spPr/>
        <p:txBody>
          <a:bodyPr/>
          <a:lstStyle/>
          <a:p>
            <a:pPr>
              <a:defRPr/>
            </a:pPr>
            <a:endParaRPr lang="cs-CZ"/>
          </a:p>
        </p:txBody>
      </p:sp>
      <p:sp>
        <p:nvSpPr>
          <p:cNvPr id="9" name="Zástupný symbol pro číslo snímku 8"/>
          <p:cNvSpPr>
            <a:spLocks noGrp="1"/>
          </p:cNvSpPr>
          <p:nvPr>
            <p:ph type="sldNum" sz="quarter" idx="12"/>
          </p:nvPr>
        </p:nvSpPr>
        <p:spPr/>
        <p:txBody>
          <a:bodyPr/>
          <a:lstStyle/>
          <a:p>
            <a:pPr>
              <a:defRPr/>
            </a:pPr>
            <a:fld id="{D0BA5A19-FC9A-4EF0-92AA-34D7774EF89B}" type="slidenum">
              <a:rPr lang="cs-CZ" smtClean="0"/>
              <a:pPr>
                <a:defRPr/>
              </a:pPr>
              <a:t>‹#›</a:t>
            </a:fld>
            <a:endParaRPr lang="cs-CZ"/>
          </a:p>
        </p:txBody>
      </p:sp>
    </p:spTree>
    <p:extLst>
      <p:ext uri="{BB962C8B-B14F-4D97-AF65-F5344CB8AC3E}">
        <p14:creationId xmlns="" xmlns:p14="http://schemas.microsoft.com/office/powerpoint/2010/main" val="487039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88E44EF0-5524-4DB5-B880-44D9742FB17A}" type="slidenum">
              <a:rPr lang="cs-CZ"/>
              <a:pPr>
                <a:defRPr/>
              </a:pPr>
              <a:t>‹#›</a:t>
            </a:fld>
            <a:endParaRPr lang="cs-CZ"/>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datum 2"/>
          <p:cNvSpPr>
            <a:spLocks noGrp="1"/>
          </p:cNvSpPr>
          <p:nvPr>
            <p:ph type="dt" sz="half" idx="10"/>
          </p:nvPr>
        </p:nvSpPr>
        <p:spPr/>
        <p:txBody>
          <a:bodyPr/>
          <a:lstStyle/>
          <a:p>
            <a:pPr>
              <a:defRPr/>
            </a:pPr>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p:txBody>
          <a:bodyPr/>
          <a:lstStyle/>
          <a:p>
            <a:pPr>
              <a:defRPr/>
            </a:pPr>
            <a:fld id="{DA046751-0FCD-46CC-B0E1-979F16316FAF}" type="slidenum">
              <a:rPr lang="cs-CZ" smtClean="0"/>
              <a:pPr>
                <a:defRPr/>
              </a:pPr>
              <a:t>‹#›</a:t>
            </a:fld>
            <a:endParaRPr lang="cs-CZ"/>
          </a:p>
        </p:txBody>
      </p:sp>
    </p:spTree>
    <p:extLst>
      <p:ext uri="{BB962C8B-B14F-4D97-AF65-F5344CB8AC3E}">
        <p14:creationId xmlns="" xmlns:p14="http://schemas.microsoft.com/office/powerpoint/2010/main" val="969031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grpSp>
        <p:nvGrpSpPr>
          <p:cNvPr id="5" name="bottom graphic"/>
          <p:cNvGrpSpPr/>
          <p:nvPr/>
        </p:nvGrpSpPr>
        <p:grpSpPr>
          <a:xfrm>
            <a:off x="0" y="5409233"/>
            <a:ext cx="9144000" cy="1462483"/>
            <a:chOff x="0" y="4056912"/>
            <a:chExt cx="9144000" cy="1096862"/>
          </a:xfrm>
        </p:grpSpPr>
        <p:sp>
          <p:nvSpPr>
            <p:cNvPr id="9" name="Volný tvar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Zástupný symbol pro datum 1"/>
          <p:cNvSpPr>
            <a:spLocks noGrp="1"/>
          </p:cNvSpPr>
          <p:nvPr>
            <p:ph type="dt" sz="half" idx="10"/>
          </p:nvPr>
        </p:nvSpPr>
        <p:spPr/>
        <p:txBody>
          <a:bodyPr/>
          <a:lstStyle/>
          <a:p>
            <a:pPr>
              <a:defRPr/>
            </a:pPr>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fld id="{EB40F27F-A288-486D-B746-4136E557F101}" type="slidenum">
              <a:rPr lang="cs-CZ" smtClean="0"/>
              <a:pPr>
                <a:defRPr/>
              </a:pPr>
              <a:t>‹#›</a:t>
            </a:fld>
            <a:endParaRPr lang="cs-CZ"/>
          </a:p>
        </p:txBody>
      </p:sp>
    </p:spTree>
    <p:extLst>
      <p:ext uri="{BB962C8B-B14F-4D97-AF65-F5344CB8AC3E}">
        <p14:creationId xmlns="" xmlns:p14="http://schemas.microsoft.com/office/powerpoint/2010/main" val="22253955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nchor="b">
            <a:normAutofit/>
          </a:bodyPr>
          <a:lstStyle>
            <a:lvl1pPr algn="l">
              <a:defRPr sz="3600" b="0"/>
            </a:lvl1pPr>
          </a:lstStyle>
          <a:p>
            <a:r>
              <a:rPr lang="cs-CZ" noProof="0" smtClean="0"/>
              <a:t>Klepnutím lze upravit styl předlohy nadpisů.</a:t>
            </a:r>
            <a:endParaRPr lang="cs-CZ" noProof="0" dirty="0"/>
          </a:p>
        </p:txBody>
      </p:sp>
      <p:sp>
        <p:nvSpPr>
          <p:cNvPr id="3" name="Zástupný symbol pro obsah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text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cs-CZ" noProof="0"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F3DF9EBF-78EF-4D2D-931F-DD5E32186ECC}" type="slidenum">
              <a:rPr lang="cs-CZ" smtClean="0"/>
              <a:pPr>
                <a:defRPr/>
              </a:pPr>
              <a:t>‹#›</a:t>
            </a:fld>
            <a:endParaRPr lang="cs-CZ"/>
          </a:p>
        </p:txBody>
      </p:sp>
    </p:spTree>
    <p:extLst>
      <p:ext uri="{BB962C8B-B14F-4D97-AF65-F5344CB8AC3E}">
        <p14:creationId xmlns="" xmlns:p14="http://schemas.microsoft.com/office/powerpoint/2010/main" val="34839606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152400"/>
            <a:ext cx="7315200" cy="1295400"/>
          </a:xfrm>
        </p:spPr>
        <p:txBody>
          <a:bodyPr anchor="b">
            <a:normAutofit/>
          </a:bodyPr>
          <a:lstStyle>
            <a:lvl1pPr algn="l">
              <a:defRPr sz="3600" b="0"/>
            </a:lvl1pPr>
          </a:lstStyle>
          <a:p>
            <a:r>
              <a:rPr lang="cs-CZ" noProof="0" smtClean="0"/>
              <a:t>Klepnutím lze upravit styl předlohy nadpisů.</a:t>
            </a:r>
            <a:endParaRPr lang="cs-CZ" noProof="0" dirty="0"/>
          </a:p>
        </p:txBody>
      </p:sp>
      <p:sp>
        <p:nvSpPr>
          <p:cNvPr id="3" name="Piál 1Zástupný symbol pro obrázek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cs-CZ" noProof="0" smtClean="0"/>
              <a:t>Klepnutím na ikonu přidáte obrázek.</a:t>
            </a:r>
            <a:endParaRPr lang="cs-CZ" noProof="0" dirty="0"/>
          </a:p>
        </p:txBody>
      </p:sp>
      <p:sp>
        <p:nvSpPr>
          <p:cNvPr id="4" name="Zástupný symbol pro text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cs-CZ" noProof="0" smtClean="0"/>
              <a:t>Klepnutím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6"/>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F243B974-B32F-4C74-9C48-A8856CCC8F14}" type="slidenum">
              <a:rPr lang="cs-CZ" smtClean="0"/>
              <a:pPr>
                <a:defRPr/>
              </a:pPr>
              <a:t>‹#›</a:t>
            </a:fld>
            <a:endParaRPr lang="cs-CZ"/>
          </a:p>
        </p:txBody>
      </p:sp>
    </p:spTree>
    <p:extLst>
      <p:ext uri="{BB962C8B-B14F-4D97-AF65-F5344CB8AC3E}">
        <p14:creationId xmlns="" xmlns:p14="http://schemas.microsoft.com/office/powerpoint/2010/main" val="1442985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smtClean="0"/>
              <a:t>Klepnutím lze upravit styl předlohy nadpisů.</a:t>
            </a:r>
            <a:endParaRPr lang="cs-CZ" noProof="0" dirty="0"/>
          </a:p>
        </p:txBody>
      </p:sp>
      <p:sp>
        <p:nvSpPr>
          <p:cNvPr id="3" name="Zástupný symbol pro svislý text 2"/>
          <p:cNvSpPr>
            <a:spLocks noGrp="1"/>
          </p:cNvSpPr>
          <p:nvPr>
            <p:ph type="body" orient="vert" idx="1"/>
          </p:nvPr>
        </p:nvSpPr>
        <p:spPr>
          <a:xfrm>
            <a:off x="914400" y="1600200"/>
            <a:ext cx="7315200" cy="4572000"/>
          </a:xfrm>
        </p:spPr>
        <p:txBody>
          <a:bodyPr vert="eaVert"/>
          <a:lstStyle>
            <a:lvl5pPr>
              <a:defRPr/>
            </a:lvl5pPr>
            <a:lvl6pPr>
              <a:defRPr/>
            </a:lvl6pPr>
            <a:lvl7pPr>
              <a:defRPr/>
            </a:lvl7pPr>
            <a:lvl8pPr>
              <a:defRPr baseline="0"/>
            </a:lvl8pPr>
            <a:lvl9pPr>
              <a:defRPr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5"/>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89886C3B-E7B6-49F1-AC8D-484A858E67AF}" type="slidenum">
              <a:rPr lang="cs-CZ" smtClean="0"/>
              <a:pPr>
                <a:defRPr/>
              </a:pPr>
              <a:t>‹#›</a:t>
            </a:fld>
            <a:endParaRPr lang="cs-CZ"/>
          </a:p>
        </p:txBody>
      </p:sp>
    </p:spTree>
    <p:extLst>
      <p:ext uri="{BB962C8B-B14F-4D97-AF65-F5344CB8AC3E}">
        <p14:creationId xmlns="" xmlns:p14="http://schemas.microsoft.com/office/powerpoint/2010/main" val="264082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7" name="squares"/>
          <p:cNvGrpSpPr/>
          <p:nvPr/>
        </p:nvGrpSpPr>
        <p:grpSpPr>
          <a:xfrm rot="5400000">
            <a:off x="7056319" y="258885"/>
            <a:ext cx="1063300" cy="393137"/>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grpSp>
        <p:nvGrpSpPr>
          <p:cNvPr id="11" name="bottom graphic"/>
          <p:cNvGrpSpPr/>
          <p:nvPr/>
        </p:nvGrpSpPr>
        <p:grpSpPr>
          <a:xfrm>
            <a:off x="0" y="5450099"/>
            <a:ext cx="9144000" cy="1462483"/>
            <a:chOff x="0" y="4046638"/>
            <a:chExt cx="9144000" cy="1096862"/>
          </a:xfrm>
        </p:grpSpPr>
        <p:sp>
          <p:nvSpPr>
            <p:cNvPr id="16" name="Volný tvar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7" name="Obdélník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sp>
        <p:nvSpPr>
          <p:cNvPr id="2" name="Svislý nadpis 1"/>
          <p:cNvSpPr>
            <a:spLocks noGrp="1"/>
          </p:cNvSpPr>
          <p:nvPr>
            <p:ph type="title" orient="vert"/>
          </p:nvPr>
        </p:nvSpPr>
        <p:spPr>
          <a:xfrm>
            <a:off x="7315200" y="1110078"/>
            <a:ext cx="1371600" cy="5021685"/>
          </a:xfrm>
        </p:spPr>
        <p:txBody>
          <a:bodyPr vert="eaVert"/>
          <a:lstStyle/>
          <a:p>
            <a:r>
              <a:rPr lang="cs-CZ" noProof="0" smtClean="0"/>
              <a:t>Klepnutím lze upravit styl předlohy nadpisů.</a:t>
            </a:r>
            <a:endParaRPr lang="cs-CZ" noProof="0" dirty="0"/>
          </a:p>
        </p:txBody>
      </p:sp>
      <p:sp>
        <p:nvSpPr>
          <p:cNvPr id="3" name="Zástupný symbol pro svislý text 2"/>
          <p:cNvSpPr>
            <a:spLocks noGrp="1"/>
          </p:cNvSpPr>
          <p:nvPr>
            <p:ph type="body" orient="vert" idx="1"/>
          </p:nvPr>
        </p:nvSpPr>
        <p:spPr>
          <a:xfrm>
            <a:off x="914400" y="1110078"/>
            <a:ext cx="6172200" cy="5021685"/>
          </a:xfrm>
        </p:spPr>
        <p:txBody>
          <a:bodyPr vert="eaVert"/>
          <a:lstStyle>
            <a:lvl5pPr>
              <a:defRPr/>
            </a:lvl5pPr>
            <a:lvl6pPr>
              <a:defRPr/>
            </a:lvl6pPr>
            <a:lvl7pPr>
              <a:defRPr/>
            </a:lvl7pPr>
            <a:lvl8pPr>
              <a:defRPr baseline="0"/>
            </a:lvl8pPr>
            <a:lvl9pPr>
              <a:defRPr baseline="0"/>
            </a:lvl9p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dirty="0"/>
          </a:p>
        </p:txBody>
      </p:sp>
      <p:sp>
        <p:nvSpPr>
          <p:cNvPr id="4" name="Zástupný symbol pro datum 3"/>
          <p:cNvSpPr>
            <a:spLocks noGrp="1"/>
          </p:cNvSpPr>
          <p:nvPr>
            <p:ph type="dt" sz="half" idx="10"/>
          </p:nvPr>
        </p:nvSpPr>
        <p:spPr>
          <a:xfrm>
            <a:off x="7162800" y="6407988"/>
            <a:ext cx="1066800" cy="180976"/>
          </a:xfrm>
        </p:spPr>
        <p:txBody>
          <a:bodyPr/>
          <a:lstStyle/>
          <a:p>
            <a:pPr>
              <a:defRPr/>
            </a:pPr>
            <a:endParaRPr lang="cs-CZ"/>
          </a:p>
        </p:txBody>
      </p:sp>
      <p:sp>
        <p:nvSpPr>
          <p:cNvPr id="5" name="Zástupný symbol pro zápatí 5"/>
          <p:cNvSpPr>
            <a:spLocks noGrp="1"/>
          </p:cNvSpPr>
          <p:nvPr>
            <p:ph type="ftr" sz="quarter" idx="11"/>
          </p:nvPr>
        </p:nvSpPr>
        <p:spPr>
          <a:xfrm>
            <a:off x="914402" y="6407988"/>
            <a:ext cx="6217920" cy="180976"/>
          </a:xfrm>
        </p:spPr>
        <p:txBody>
          <a:bodyPr/>
          <a:lstStyle/>
          <a:p>
            <a:pPr>
              <a:defRPr/>
            </a:pPr>
            <a:endParaRPr lang="cs-CZ"/>
          </a:p>
        </p:txBody>
      </p:sp>
      <p:sp>
        <p:nvSpPr>
          <p:cNvPr id="6" name="Zástupný symbol pro číslo snímku 5"/>
          <p:cNvSpPr>
            <a:spLocks noGrp="1"/>
          </p:cNvSpPr>
          <p:nvPr>
            <p:ph type="sldNum" sz="quarter" idx="12"/>
          </p:nvPr>
        </p:nvSpPr>
        <p:spPr>
          <a:xfrm>
            <a:off x="8305800" y="6407988"/>
            <a:ext cx="609600" cy="180976"/>
          </a:xfrm>
        </p:spPr>
        <p:txBody>
          <a:bodyPr/>
          <a:lstStyle/>
          <a:p>
            <a:pPr>
              <a:defRPr/>
            </a:pPr>
            <a:fld id="{54627974-474A-4F9F-AFC7-D61FBEB8F55A}" type="slidenum">
              <a:rPr lang="cs-CZ" smtClean="0"/>
              <a:pPr>
                <a:defRPr/>
              </a:pPr>
              <a:t>‹#›</a:t>
            </a:fld>
            <a:endParaRPr lang="cs-CZ"/>
          </a:p>
        </p:txBody>
      </p:sp>
    </p:spTree>
    <p:extLst>
      <p:ext uri="{BB962C8B-B14F-4D97-AF65-F5344CB8AC3E}">
        <p14:creationId xmlns="" xmlns:p14="http://schemas.microsoft.com/office/powerpoint/2010/main" val="81644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D0BA5A19-FC9A-4EF0-92AA-34D7774EF89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DA046751-0FCD-46CC-B0E1-979F16316FAF}"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B40F27F-A288-486D-B746-4136E557F101}"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8"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3DF9EBF-78EF-4D2D-931F-DD5E32186ECC}"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243B974-B32F-4C74-9C48-A8856CCC8F14}"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685801"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E02EA55-BEBB-42FA-B0C3-8A49090ACD5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ttom graphic"/>
          <p:cNvGrpSpPr/>
          <p:nvPr/>
        </p:nvGrpSpPr>
        <p:grpSpPr>
          <a:xfrm>
            <a:off x="0" y="5409241"/>
            <a:ext cx="9144000" cy="1462483"/>
            <a:chOff x="0" y="4056912"/>
            <a:chExt cx="9144000" cy="1096862"/>
          </a:xfrm>
        </p:grpSpPr>
        <p:sp>
          <p:nvSpPr>
            <p:cNvPr id="21" name="Volný tvar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8"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grpSp>
        <p:nvGrpSpPr>
          <p:cNvPr id="11" name="squares"/>
          <p:cNvGrpSpPr/>
          <p:nvPr/>
        </p:nvGrpSpPr>
        <p:grpSpPr>
          <a:xfrm>
            <a:off x="13" y="800573"/>
            <a:ext cx="797475" cy="524183"/>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sp>
        <p:nvSpPr>
          <p:cNvPr id="5" name="Zástupný symbol pro zápatí 5"/>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a:defRPr/>
            </a:pPr>
            <a:endParaRPr lang="cs-CZ"/>
          </a:p>
        </p:txBody>
      </p:sp>
      <p:sp>
        <p:nvSpPr>
          <p:cNvPr id="2" name="Zástupný symbol pro nadpis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cs-CZ" noProof="0" dirty="0" smtClean="0"/>
              <a:t>Kliknutím lze upravit styl.</a:t>
            </a:r>
            <a:endParaRPr lang="cs-CZ" noProof="0" dirty="0"/>
          </a:p>
        </p:txBody>
      </p:sp>
      <p:sp>
        <p:nvSpPr>
          <p:cNvPr id="3" name="Zástupný symbol pro text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cs-CZ" noProof="0" dirty="0" smtClean="0"/>
              <a:t>Kliknutím lze upravit styly předlohy textu.</a:t>
            </a:r>
          </a:p>
          <a:p>
            <a:pPr lvl="1"/>
            <a:r>
              <a:rPr lang="cs-CZ" noProof="0" dirty="0" smtClean="0"/>
              <a:t>Druhá úroveň</a:t>
            </a:r>
          </a:p>
          <a:p>
            <a:pPr lvl="2"/>
            <a:r>
              <a:rPr lang="cs-CZ" noProof="0" dirty="0" smtClean="0"/>
              <a:t>Třetí úroveň</a:t>
            </a:r>
          </a:p>
          <a:p>
            <a:pPr lvl="3"/>
            <a:r>
              <a:rPr lang="cs-CZ" noProof="0" dirty="0" smtClean="0"/>
              <a:t>Čtvrtá úroveň</a:t>
            </a:r>
          </a:p>
          <a:p>
            <a:pPr lvl="4"/>
            <a:r>
              <a:rPr lang="cs-CZ" noProof="0" dirty="0" smtClean="0"/>
              <a:t>Pátá úroveň</a:t>
            </a:r>
            <a:endParaRPr lang="cs-CZ" noProof="0" dirty="0"/>
          </a:p>
        </p:txBody>
      </p:sp>
      <p:sp>
        <p:nvSpPr>
          <p:cNvPr id="4" name="Zástupný symbol pro datum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a:defRPr/>
            </a:pPr>
            <a:endParaRPr lang="cs-CZ"/>
          </a:p>
        </p:txBody>
      </p:sp>
      <p:sp>
        <p:nvSpPr>
          <p:cNvPr id="6" name="Zástupný symbol pro číslo snímku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a:defRPr/>
            </a:pPr>
            <a:fld id="{5E02EA55-BEBB-42FA-B0C3-8A49090ACD52}" type="slidenum">
              <a:rPr lang="cs-CZ" smtClean="0"/>
              <a:pPr>
                <a:defRPr/>
              </a:pPr>
              <a:t>‹#›</a:t>
            </a:fld>
            <a:endParaRPr lang="cs-CZ"/>
          </a:p>
        </p:txBody>
      </p:sp>
    </p:spTree>
    <p:extLst>
      <p:ext uri="{BB962C8B-B14F-4D97-AF65-F5344CB8AC3E}">
        <p14:creationId xmlns=""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ttom graphic"/>
          <p:cNvGrpSpPr/>
          <p:nvPr/>
        </p:nvGrpSpPr>
        <p:grpSpPr>
          <a:xfrm>
            <a:off x="0" y="5409239"/>
            <a:ext cx="9144000" cy="1462483"/>
            <a:chOff x="0" y="4056912"/>
            <a:chExt cx="9144000" cy="1096862"/>
          </a:xfrm>
        </p:grpSpPr>
        <p:sp>
          <p:nvSpPr>
            <p:cNvPr id="21" name="Volný tvar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8"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grpSp>
        <p:nvGrpSpPr>
          <p:cNvPr id="11" name="squares"/>
          <p:cNvGrpSpPr/>
          <p:nvPr/>
        </p:nvGrpSpPr>
        <p:grpSpPr>
          <a:xfrm>
            <a:off x="12" y="800571"/>
            <a:ext cx="797475" cy="524183"/>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sp>
        <p:nvSpPr>
          <p:cNvPr id="5" name="Zástupný symbol pro zápatí 5"/>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a:defRPr/>
            </a:pPr>
            <a:endParaRPr lang="cs-CZ"/>
          </a:p>
        </p:txBody>
      </p:sp>
      <p:sp>
        <p:nvSpPr>
          <p:cNvPr id="2" name="Zástupný symbol pro nadpis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cs-CZ" noProof="0" dirty="0" smtClean="0"/>
              <a:t>Kliknutím lze upravit styl.</a:t>
            </a:r>
            <a:endParaRPr lang="cs-CZ" noProof="0" dirty="0"/>
          </a:p>
        </p:txBody>
      </p:sp>
      <p:sp>
        <p:nvSpPr>
          <p:cNvPr id="3" name="Zástupný symbol pro text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cs-CZ" noProof="0" dirty="0" smtClean="0"/>
              <a:t>Kliknutím lze upravit styly předlohy textu.</a:t>
            </a:r>
          </a:p>
          <a:p>
            <a:pPr lvl="1"/>
            <a:r>
              <a:rPr lang="cs-CZ" noProof="0" dirty="0" smtClean="0"/>
              <a:t>Druhá úroveň</a:t>
            </a:r>
          </a:p>
          <a:p>
            <a:pPr lvl="2"/>
            <a:r>
              <a:rPr lang="cs-CZ" noProof="0" dirty="0" smtClean="0"/>
              <a:t>Třetí úroveň</a:t>
            </a:r>
          </a:p>
          <a:p>
            <a:pPr lvl="3"/>
            <a:r>
              <a:rPr lang="cs-CZ" noProof="0" dirty="0" smtClean="0"/>
              <a:t>Čtvrtá úroveň</a:t>
            </a:r>
          </a:p>
          <a:p>
            <a:pPr lvl="4"/>
            <a:r>
              <a:rPr lang="cs-CZ" noProof="0" dirty="0" smtClean="0"/>
              <a:t>Pátá úroveň</a:t>
            </a:r>
            <a:endParaRPr lang="cs-CZ" noProof="0" dirty="0"/>
          </a:p>
        </p:txBody>
      </p:sp>
      <p:sp>
        <p:nvSpPr>
          <p:cNvPr id="4" name="Zástupný symbol pro datum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a:defRPr/>
            </a:pPr>
            <a:endParaRPr lang="cs-CZ"/>
          </a:p>
        </p:txBody>
      </p:sp>
      <p:sp>
        <p:nvSpPr>
          <p:cNvPr id="6" name="Zástupný symbol pro číslo snímku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a:defRPr/>
            </a:pPr>
            <a:fld id="{5E02EA55-BEBB-42FA-B0C3-8A49090ACD52}" type="slidenum">
              <a:rPr lang="cs-CZ" smtClean="0"/>
              <a:pPr>
                <a:defRPr/>
              </a:pPr>
              <a:t>‹#›</a:t>
            </a:fld>
            <a:endParaRPr lang="cs-CZ"/>
          </a:p>
        </p:txBody>
      </p:sp>
    </p:spTree>
    <p:extLst>
      <p:ext uri="{BB962C8B-B14F-4D97-AF65-F5344CB8AC3E}">
        <p14:creationId xmlns=""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ttom graphic"/>
          <p:cNvGrpSpPr/>
          <p:nvPr/>
        </p:nvGrpSpPr>
        <p:grpSpPr>
          <a:xfrm>
            <a:off x="0" y="5409233"/>
            <a:ext cx="9144000" cy="1462483"/>
            <a:chOff x="0" y="4056912"/>
            <a:chExt cx="9144000" cy="1096862"/>
          </a:xfrm>
        </p:grpSpPr>
        <p:sp>
          <p:nvSpPr>
            <p:cNvPr id="21" name="Volný tvar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8" name="Obdélník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noProof="0" dirty="0"/>
            </a:p>
          </p:txBody>
        </p:sp>
      </p:grpSp>
      <p:grpSp>
        <p:nvGrpSpPr>
          <p:cNvPr id="11" name="squares"/>
          <p:cNvGrpSpPr/>
          <p:nvPr/>
        </p:nvGrpSpPr>
        <p:grpSpPr>
          <a:xfrm>
            <a:off x="9" y="800565"/>
            <a:ext cx="797475" cy="524183"/>
            <a:chOff x="0" y="452558"/>
            <a:chExt cx="914400" cy="524182"/>
          </a:xfrm>
        </p:grpSpPr>
        <p:sp>
          <p:nvSpPr>
            <p:cNvPr id="8" name="Zaoblený obdélník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9" name="Zaoblený obdélník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sp>
          <p:nvSpPr>
            <p:cNvPr id="10" name="Obdélník se zakulaceným rohem na stejné straně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noProof="0" dirty="0"/>
            </a:p>
          </p:txBody>
        </p:sp>
      </p:grpSp>
      <p:sp>
        <p:nvSpPr>
          <p:cNvPr id="5" name="Zástupný symbol pro zápatí 5"/>
          <p:cNvSpPr>
            <a:spLocks noGrp="1"/>
          </p:cNvSpPr>
          <p:nvPr>
            <p:ph type="ftr" sz="quarter" idx="3"/>
          </p:nvPr>
        </p:nvSpPr>
        <p:spPr>
          <a:xfrm>
            <a:off x="914402"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a:defRPr/>
            </a:pPr>
            <a:endParaRPr lang="cs-CZ"/>
          </a:p>
        </p:txBody>
      </p:sp>
      <p:sp>
        <p:nvSpPr>
          <p:cNvPr id="2" name="Zástupný symbol pro nadpis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cs-CZ" noProof="0" dirty="0" smtClean="0"/>
              <a:t>Kliknutím lze upravit styl.</a:t>
            </a:r>
            <a:endParaRPr lang="cs-CZ" noProof="0" dirty="0"/>
          </a:p>
        </p:txBody>
      </p:sp>
      <p:sp>
        <p:nvSpPr>
          <p:cNvPr id="3" name="Zástupný symbol pro text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cs-CZ" noProof="0" dirty="0" smtClean="0"/>
              <a:t>Kliknutím lze upravit styly předlohy textu.</a:t>
            </a:r>
          </a:p>
          <a:p>
            <a:pPr lvl="1"/>
            <a:r>
              <a:rPr lang="cs-CZ" noProof="0" dirty="0" smtClean="0"/>
              <a:t>Druhá úroveň</a:t>
            </a:r>
          </a:p>
          <a:p>
            <a:pPr lvl="2"/>
            <a:r>
              <a:rPr lang="cs-CZ" noProof="0" dirty="0" smtClean="0"/>
              <a:t>Třetí úroveň</a:t>
            </a:r>
          </a:p>
          <a:p>
            <a:pPr lvl="3"/>
            <a:r>
              <a:rPr lang="cs-CZ" noProof="0" dirty="0" smtClean="0"/>
              <a:t>Čtvrtá úroveň</a:t>
            </a:r>
          </a:p>
          <a:p>
            <a:pPr lvl="4"/>
            <a:r>
              <a:rPr lang="cs-CZ" noProof="0" dirty="0" smtClean="0"/>
              <a:t>Pátá úroveň</a:t>
            </a:r>
            <a:endParaRPr lang="cs-CZ" noProof="0" dirty="0"/>
          </a:p>
        </p:txBody>
      </p:sp>
      <p:sp>
        <p:nvSpPr>
          <p:cNvPr id="4" name="Zástupný symbol pro datum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a:defRPr/>
            </a:pPr>
            <a:endParaRPr lang="cs-CZ"/>
          </a:p>
        </p:txBody>
      </p:sp>
      <p:sp>
        <p:nvSpPr>
          <p:cNvPr id="6" name="Zástupný symbol pro číslo snímku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a:defRPr/>
            </a:pPr>
            <a:fld id="{5E02EA55-BEBB-42FA-B0C3-8A49090ACD52}" type="slidenum">
              <a:rPr lang="cs-CZ" smtClean="0"/>
              <a:pPr>
                <a:defRPr/>
              </a:pPr>
              <a:t>‹#›</a:t>
            </a:fld>
            <a:endParaRPr lang="cs-CZ"/>
          </a:p>
        </p:txBody>
      </p:sp>
    </p:spTree>
    <p:extLst>
      <p:ext uri="{BB962C8B-B14F-4D97-AF65-F5344CB8AC3E}">
        <p14:creationId xmlns=""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10.xml"/><Relationship Id="rId4" Type="http://schemas.openxmlformats.org/officeDocument/2006/relationships/hyperlink" Target="http://www.vrg.org/nutrition/2009_ADA_position_paper.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1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hemeOverride" Target="../theme/themeOverride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hemeOverride" Target="../theme/themeOverride1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hemeOverride" Target="../theme/themeOverride1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hemeOverride" Target="../theme/themeOverride1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hemeOverride" Target="../theme/themeOverride1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hemeOverride" Target="../theme/themeOverride19.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hemeOverride" Target="../theme/themeOverride21.xml"/><Relationship Id="rId5" Type="http://schemas.openxmlformats.org/officeDocument/2006/relationships/image" Target="../media/image15.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hemeOverride" Target="../theme/themeOverride2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hemeOverride" Target="../theme/themeOverride23.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List_aplikace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List_aplikace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List_aplikace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List_aplikace_Microsoft_Office_Excel_97-20034.xls"/><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List_aplikace_Microsoft_Office_Excel_97-20035.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List_aplikace_Microsoft_Office_Excel_97-20036.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List_aplikace_Microsoft_Office_Excel_97-20037.xls"/><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9.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List_aplikace_Microsoft_Office_Excel_97-20038.xls"/><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35.xml"/><Relationship Id="rId1" Type="http://schemas.openxmlformats.org/officeDocument/2006/relationships/themeOverride" Target="../theme/themeOverride2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9.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Obrázek 3" descr="Vegetarianism.jpg"/>
          <p:cNvPicPr>
            <a:picLocks noChangeAspect="1"/>
          </p:cNvPicPr>
          <p:nvPr/>
        </p:nvPicPr>
        <p:blipFill>
          <a:blip r:embed="rId3" cstate="print"/>
          <a:srcRect t="8865" r="-722" b="4580"/>
          <a:stretch>
            <a:fillRect/>
          </a:stretch>
        </p:blipFill>
        <p:spPr>
          <a:xfrm>
            <a:off x="1403648" y="2348880"/>
            <a:ext cx="6353779" cy="3652577"/>
          </a:xfrm>
          <a:prstGeom prst="rect">
            <a:avLst/>
          </a:prstGeom>
          <a:ln>
            <a:noFill/>
          </a:ln>
          <a:effectLst>
            <a:softEdge rad="112500"/>
          </a:effectLst>
        </p:spPr>
      </p:pic>
      <p:sp>
        <p:nvSpPr>
          <p:cNvPr id="2050" name="Rectangle 2"/>
          <p:cNvSpPr>
            <a:spLocks noGrp="1" noChangeArrowheads="1"/>
          </p:cNvSpPr>
          <p:nvPr>
            <p:ph type="ctrTitle"/>
          </p:nvPr>
        </p:nvSpPr>
        <p:spPr>
          <a:xfrm>
            <a:off x="1187624" y="836712"/>
            <a:ext cx="7503368" cy="1676400"/>
          </a:xfrm>
        </p:spPr>
        <p:txBody>
          <a:bodyPr/>
          <a:lstStyle/>
          <a:p>
            <a:pPr algn="ctr" eaLnBrk="1" hangingPunct="1">
              <a:defRPr/>
            </a:pPr>
            <a:r>
              <a:rPr lang="cs-CZ" sz="9600" b="1" dirty="0" smtClean="0">
                <a:solidFill>
                  <a:srgbClr val="632B01"/>
                </a:solidFill>
                <a:effectLst>
                  <a:outerShdw blurRad="38100" dist="38100" dir="2700000" algn="tl">
                    <a:srgbClr val="C0C0C0"/>
                  </a:outerShdw>
                </a:effectLst>
              </a:rPr>
              <a:t>A</a:t>
            </a:r>
            <a:r>
              <a:rPr lang="cs-CZ" sz="4800" b="1" dirty="0" smtClean="0">
                <a:solidFill>
                  <a:srgbClr val="632B01"/>
                </a:solidFill>
                <a:effectLst>
                  <a:outerShdw blurRad="38100" dist="38100" dir="2700000" algn="tl">
                    <a:srgbClr val="C0C0C0"/>
                  </a:outerShdw>
                </a:effectLst>
              </a:rPr>
              <a:t>LTERNATIVNÍ </a:t>
            </a:r>
            <a:br>
              <a:rPr lang="cs-CZ" sz="4800" b="1" dirty="0" smtClean="0">
                <a:solidFill>
                  <a:srgbClr val="632B01"/>
                </a:solidFill>
                <a:effectLst>
                  <a:outerShdw blurRad="38100" dist="38100" dir="2700000" algn="tl">
                    <a:srgbClr val="C0C0C0"/>
                  </a:outerShdw>
                </a:effectLst>
              </a:rPr>
            </a:br>
            <a:r>
              <a:rPr lang="cs-CZ" sz="4800" b="1" dirty="0" smtClean="0">
                <a:solidFill>
                  <a:srgbClr val="632B01"/>
                </a:solidFill>
                <a:effectLst>
                  <a:outerShdw blurRad="38100" dist="38100" dir="2700000" algn="tl">
                    <a:srgbClr val="C0C0C0"/>
                  </a:outerShdw>
                </a:effectLst>
              </a:rPr>
              <a:t>ZPŮSOBY STRAVOVÁNÍ</a:t>
            </a:r>
          </a:p>
        </p:txBody>
      </p:sp>
      <p:sp>
        <p:nvSpPr>
          <p:cNvPr id="2051" name="Rectangle 3"/>
          <p:cNvSpPr>
            <a:spLocks noGrp="1" noChangeArrowheads="1"/>
          </p:cNvSpPr>
          <p:nvPr>
            <p:ph type="subTitle" idx="1"/>
          </p:nvPr>
        </p:nvSpPr>
        <p:spPr>
          <a:xfrm>
            <a:off x="1475656" y="5877272"/>
            <a:ext cx="6400800" cy="782960"/>
          </a:xfrm>
        </p:spPr>
        <p:txBody>
          <a:bodyPr/>
          <a:lstStyle/>
          <a:p>
            <a:pPr algn="r" eaLnBrk="1" hangingPunct="1">
              <a:defRPr/>
            </a:pPr>
            <a:r>
              <a:rPr lang="cs-CZ" b="1" dirty="0" smtClean="0">
                <a:solidFill>
                  <a:schemeClr val="accent6">
                    <a:lumMod val="50000"/>
                  </a:schemeClr>
                </a:solidFill>
                <a:effectLst>
                  <a:outerShdw blurRad="38100" dist="38100" dir="2700000" algn="tl">
                    <a:srgbClr val="C0C0C0"/>
                  </a:outerShdw>
                </a:effectLst>
              </a:rPr>
              <a:t>Mgr. Jana Petrová  </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1000" fill="hold"/>
                                        <p:tgtEl>
                                          <p:spTgt spid="2051">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05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584" y="692696"/>
            <a:ext cx="8136904" cy="6858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V</a:t>
            </a:r>
            <a:r>
              <a:rPr lang="cs-CZ" sz="2800" b="1" dirty="0" smtClean="0">
                <a:effectLst>
                  <a:outerShdw blurRad="38100" dist="38100" dir="2700000" algn="tl">
                    <a:srgbClr val="C0C0C0"/>
                  </a:outerShdw>
                </a:effectLst>
              </a:rPr>
              <a:t>YJÁDŘENÍ ODBORNÍKŮ K VEGETARIÁNSTVÍ</a:t>
            </a:r>
          </a:p>
        </p:txBody>
      </p:sp>
      <p:sp>
        <p:nvSpPr>
          <p:cNvPr id="31747" name="Rectangle 3"/>
          <p:cNvSpPr>
            <a:spLocks noGrp="1" noChangeArrowheads="1"/>
          </p:cNvSpPr>
          <p:nvPr>
            <p:ph idx="1"/>
          </p:nvPr>
        </p:nvSpPr>
        <p:spPr>
          <a:xfrm>
            <a:off x="685800" y="1524000"/>
            <a:ext cx="8101013" cy="4713312"/>
          </a:xfrm>
        </p:spPr>
        <p:txBody>
          <a:bodyPr>
            <a:normAutofit fontScale="92500" lnSpcReduction="20000"/>
          </a:bodyPr>
          <a:lstStyle/>
          <a:p>
            <a:pPr eaLnBrk="1" hangingPunct="1">
              <a:buFontTx/>
              <a:buNone/>
              <a:defRPr/>
            </a:pPr>
            <a:r>
              <a:rPr lang="cs-CZ" sz="3000" b="1" u="sng" dirty="0" smtClean="0">
                <a:latin typeface="Adobe Garamond Pro" pitchFamily="18" charset="-18"/>
              </a:rPr>
              <a:t>Stanovisko</a:t>
            </a:r>
            <a:r>
              <a:rPr lang="cs-CZ" sz="3000" u="sng" dirty="0" smtClean="0">
                <a:latin typeface="Adobe Garamond Pro" pitchFamily="18" charset="-18"/>
              </a:rPr>
              <a:t> </a:t>
            </a:r>
            <a:r>
              <a:rPr lang="cs-CZ" sz="3000" b="1" u="sng" dirty="0" smtClean="0">
                <a:latin typeface="Adobe Garamond Pro" pitchFamily="18" charset="-18"/>
              </a:rPr>
              <a:t>Americké dietetické asociace z r. 2009</a:t>
            </a:r>
          </a:p>
          <a:p>
            <a:pPr eaLnBrk="1" hangingPunct="1">
              <a:buFontTx/>
              <a:buNone/>
              <a:defRPr/>
            </a:pPr>
            <a:endParaRPr lang="cs-CZ" sz="100" b="1" u="sng" dirty="0" smtClean="0">
              <a:latin typeface="Adobe Garamond Pro" pitchFamily="18" charset="-18"/>
            </a:endParaRPr>
          </a:p>
          <a:p>
            <a:pPr algn="just" eaLnBrk="1" hangingPunct="1">
              <a:buFontTx/>
              <a:buNone/>
              <a:defRPr/>
            </a:pPr>
            <a:r>
              <a:rPr lang="cs-CZ" sz="2800" b="1" dirty="0" smtClean="0">
                <a:effectLst>
                  <a:outerShdw blurRad="38100" dist="38100" dir="2700000" algn="tl">
                    <a:srgbClr val="000000">
                      <a:alpha val="43137"/>
                    </a:srgbClr>
                  </a:outerShdw>
                </a:effectLst>
                <a:latin typeface="Adobe Garamond Pro" pitchFamily="18" charset="-18"/>
              </a:rPr>
              <a:t>Vhodně naplánovaná </a:t>
            </a:r>
            <a:r>
              <a:rPr lang="cs-CZ" sz="2800" dirty="0" smtClean="0">
                <a:latin typeface="Adobe Garamond Pro" pitchFamily="18" charset="-18"/>
              </a:rPr>
              <a:t>vegetariánská strava  je </a:t>
            </a:r>
          </a:p>
          <a:p>
            <a:pPr algn="just" eaLnBrk="1" hangingPunct="1">
              <a:buFontTx/>
              <a:buNone/>
              <a:defRPr/>
            </a:pPr>
            <a:endParaRPr lang="cs-CZ" sz="100" dirty="0" smtClean="0">
              <a:latin typeface="Adobe Garamond Pro" pitchFamily="18" charset="-18"/>
            </a:endParaRPr>
          </a:p>
          <a:p>
            <a:pPr lvl="1" algn="just" eaLnBrk="1" hangingPunct="1">
              <a:buClr>
                <a:schemeClr val="accent4"/>
              </a:buClr>
              <a:buFont typeface="Arial" pitchFamily="34" charset="0"/>
              <a:buChar char="•"/>
              <a:defRPr/>
            </a:pPr>
            <a:r>
              <a:rPr lang="cs-CZ" sz="2400" dirty="0" smtClean="0">
                <a:latin typeface="Adobe Garamond Pro" pitchFamily="18" charset="-18"/>
              </a:rPr>
              <a:t>zdravá, nutričně vyvážená a zdravotně přínosná v prevenci i léčbě některých  onemocnění </a:t>
            </a:r>
          </a:p>
          <a:p>
            <a:pPr lvl="1" algn="just" eaLnBrk="1" hangingPunct="1">
              <a:buClr>
                <a:schemeClr val="accent4"/>
              </a:buClr>
              <a:buFont typeface="Arial" pitchFamily="34" charset="0"/>
              <a:buChar char="•"/>
              <a:defRPr/>
            </a:pPr>
            <a:endParaRPr lang="cs-CZ" sz="100" dirty="0" smtClean="0">
              <a:latin typeface="Adobe Garamond Pro" pitchFamily="18" charset="-18"/>
            </a:endParaRPr>
          </a:p>
          <a:p>
            <a:pPr lvl="1" algn="just" eaLnBrk="1" hangingPunct="1">
              <a:buClr>
                <a:schemeClr val="accent4"/>
              </a:buClr>
              <a:buFont typeface="Arial" pitchFamily="34" charset="0"/>
              <a:buChar char="•"/>
              <a:defRPr/>
            </a:pPr>
            <a:r>
              <a:rPr lang="cs-CZ" sz="2400" dirty="0" smtClean="0">
                <a:latin typeface="Adobe Garamond Pro" pitchFamily="18" charset="-18"/>
              </a:rPr>
              <a:t>vhodná pro jedince během všech období života</a:t>
            </a:r>
          </a:p>
          <a:p>
            <a:pPr lvl="2" algn="just" eaLnBrk="1" hangingPunct="1">
              <a:buClr>
                <a:schemeClr val="accent4"/>
              </a:buClr>
              <a:defRPr/>
            </a:pPr>
            <a:r>
              <a:rPr lang="cs-CZ" sz="2000" dirty="0" smtClean="0">
                <a:latin typeface="Adobe Garamond Pro" pitchFamily="18" charset="-18"/>
              </a:rPr>
              <a:t>dětství včetně kojeneckého věku</a:t>
            </a:r>
          </a:p>
          <a:p>
            <a:pPr lvl="2" algn="just" eaLnBrk="1" hangingPunct="1">
              <a:buClr>
                <a:schemeClr val="accent4"/>
              </a:buClr>
              <a:defRPr/>
            </a:pPr>
            <a:r>
              <a:rPr lang="cs-CZ" sz="2000" dirty="0" smtClean="0">
                <a:latin typeface="Adobe Garamond Pro" pitchFamily="18" charset="-18"/>
              </a:rPr>
              <a:t>adolescence</a:t>
            </a:r>
          </a:p>
          <a:p>
            <a:pPr lvl="2" algn="just" eaLnBrk="1" hangingPunct="1">
              <a:buClr>
                <a:schemeClr val="accent4"/>
              </a:buClr>
              <a:defRPr/>
            </a:pPr>
            <a:r>
              <a:rPr lang="cs-CZ" sz="2000" dirty="0" smtClean="0">
                <a:latin typeface="Adobe Garamond Pro" pitchFamily="18" charset="-18"/>
              </a:rPr>
              <a:t>těhotenství a laktace</a:t>
            </a:r>
          </a:p>
          <a:p>
            <a:pPr lvl="2" algn="just" eaLnBrk="1" hangingPunct="1">
              <a:buClr>
                <a:schemeClr val="accent4"/>
              </a:buClr>
              <a:defRPr/>
            </a:pPr>
            <a:r>
              <a:rPr lang="cs-CZ" sz="2000" dirty="0" smtClean="0">
                <a:latin typeface="Adobe Garamond Pro" pitchFamily="18" charset="-18"/>
              </a:rPr>
              <a:t>stáří</a:t>
            </a:r>
          </a:p>
          <a:p>
            <a:pPr algn="just" eaLnBrk="1" hangingPunct="1">
              <a:buFont typeface="Wingdings" pitchFamily="2" charset="2"/>
              <a:buChar char="Ø"/>
              <a:defRPr/>
            </a:pPr>
            <a:endParaRPr lang="cs-CZ" sz="100" dirty="0" smtClean="0">
              <a:latin typeface="Adobe Garamond Pro" pitchFamily="18" charset="-18"/>
            </a:endParaRPr>
          </a:p>
          <a:p>
            <a:pPr algn="just" eaLnBrk="1" hangingPunct="1">
              <a:lnSpc>
                <a:spcPct val="120000"/>
              </a:lnSpc>
              <a:spcBef>
                <a:spcPts val="0"/>
              </a:spcBef>
              <a:buNone/>
              <a:defRPr/>
            </a:pPr>
            <a:r>
              <a:rPr lang="cs-CZ" sz="1700" dirty="0" err="1" smtClean="0">
                <a:latin typeface="Adobe Garamond Pro" pitchFamily="18" charset="-18"/>
              </a:rPr>
              <a:t>The</a:t>
            </a:r>
            <a:r>
              <a:rPr lang="cs-CZ" sz="1700" dirty="0" smtClean="0">
                <a:latin typeface="Adobe Garamond Pro" pitchFamily="18" charset="-18"/>
              </a:rPr>
              <a:t> </a:t>
            </a:r>
            <a:r>
              <a:rPr lang="cs-CZ" sz="1700" dirty="0" err="1" smtClean="0">
                <a:latin typeface="Adobe Garamond Pro" pitchFamily="18" charset="-18"/>
              </a:rPr>
              <a:t>Journal</a:t>
            </a:r>
            <a:r>
              <a:rPr lang="cs-CZ" sz="1700" dirty="0" smtClean="0">
                <a:latin typeface="Adobe Garamond Pro" pitchFamily="18" charset="-18"/>
              </a:rPr>
              <a:t> </a:t>
            </a:r>
            <a:r>
              <a:rPr lang="cs-CZ" sz="1700" dirty="0" err="1" smtClean="0">
                <a:latin typeface="Adobe Garamond Pro" pitchFamily="18" charset="-18"/>
              </a:rPr>
              <a:t>of</a:t>
            </a:r>
            <a:r>
              <a:rPr lang="cs-CZ" sz="1700" dirty="0" smtClean="0">
                <a:latin typeface="Adobe Garamond Pro" pitchFamily="18" charset="-18"/>
              </a:rPr>
              <a:t> </a:t>
            </a:r>
            <a:r>
              <a:rPr lang="cs-CZ" sz="1700" dirty="0" err="1" smtClean="0">
                <a:latin typeface="Adobe Garamond Pro" pitchFamily="18" charset="-18"/>
              </a:rPr>
              <a:t>the</a:t>
            </a:r>
            <a:r>
              <a:rPr lang="cs-CZ" sz="1700" dirty="0" smtClean="0">
                <a:latin typeface="Adobe Garamond Pro" pitchFamily="18" charset="-18"/>
              </a:rPr>
              <a:t> </a:t>
            </a:r>
            <a:r>
              <a:rPr lang="cs-CZ" sz="1700" dirty="0" err="1" smtClean="0">
                <a:latin typeface="Adobe Garamond Pro" pitchFamily="18" charset="-18"/>
              </a:rPr>
              <a:t>American</a:t>
            </a:r>
            <a:r>
              <a:rPr lang="cs-CZ" sz="1700" dirty="0" smtClean="0">
                <a:latin typeface="Adobe Garamond Pro" pitchFamily="18" charset="-18"/>
              </a:rPr>
              <a:t> </a:t>
            </a:r>
            <a:r>
              <a:rPr lang="cs-CZ" sz="1700" dirty="0" err="1" smtClean="0">
                <a:latin typeface="Adobe Garamond Pro" pitchFamily="18" charset="-18"/>
              </a:rPr>
              <a:t>Dietetic</a:t>
            </a:r>
            <a:r>
              <a:rPr lang="cs-CZ" sz="1700" dirty="0" smtClean="0">
                <a:latin typeface="Adobe Garamond Pro" pitchFamily="18" charset="-18"/>
              </a:rPr>
              <a:t> </a:t>
            </a:r>
            <a:r>
              <a:rPr lang="cs-CZ" sz="1700" dirty="0" err="1" smtClean="0">
                <a:latin typeface="Adobe Garamond Pro" pitchFamily="18" charset="-18"/>
              </a:rPr>
              <a:t>Association</a:t>
            </a:r>
            <a:r>
              <a:rPr lang="cs-CZ" sz="1700" dirty="0" smtClean="0">
                <a:latin typeface="Adobe Garamond Pro" pitchFamily="18" charset="-18"/>
              </a:rPr>
              <a:t>, </a:t>
            </a:r>
            <a:r>
              <a:rPr lang="cs-CZ" sz="1700" dirty="0" err="1" smtClean="0">
                <a:latin typeface="Adobe Garamond Pro" pitchFamily="18" charset="-18"/>
              </a:rPr>
              <a:t>July</a:t>
            </a:r>
            <a:r>
              <a:rPr lang="cs-CZ" sz="1700" dirty="0" smtClean="0">
                <a:latin typeface="Adobe Garamond Pro" pitchFamily="18" charset="-18"/>
              </a:rPr>
              <a:t> 2009, Volume 109, No. 7, </a:t>
            </a:r>
            <a:br>
              <a:rPr lang="cs-CZ" sz="1700" dirty="0" smtClean="0">
                <a:latin typeface="Adobe Garamond Pro" pitchFamily="18" charset="-18"/>
              </a:rPr>
            </a:br>
            <a:r>
              <a:rPr lang="cs-CZ" sz="1700" dirty="0" err="1" smtClean="0">
                <a:latin typeface="Adobe Garamond Pro" pitchFamily="18" charset="-18"/>
              </a:rPr>
              <a:t>pg</a:t>
            </a:r>
            <a:r>
              <a:rPr lang="cs-CZ" sz="1700" dirty="0" smtClean="0">
                <a:latin typeface="Adobe Garamond Pro" pitchFamily="18" charset="-18"/>
              </a:rPr>
              <a:t>. 1266-1279. </a:t>
            </a:r>
            <a:r>
              <a:rPr lang="cs-CZ" sz="1400" dirty="0" smtClean="0">
                <a:solidFill>
                  <a:schemeClr val="accent6"/>
                </a:solidFill>
                <a:latin typeface="Adobe Garamond Pro" pitchFamily="18" charset="-18"/>
                <a:hlinkClick r:id="rId4"/>
              </a:rPr>
              <a:t>http://www.</a:t>
            </a:r>
            <a:r>
              <a:rPr lang="cs-CZ" sz="1400" dirty="0" err="1" smtClean="0">
                <a:solidFill>
                  <a:schemeClr val="accent6"/>
                </a:solidFill>
                <a:latin typeface="Adobe Garamond Pro" pitchFamily="18" charset="-18"/>
                <a:hlinkClick r:id="rId4"/>
              </a:rPr>
              <a:t>vrg.org</a:t>
            </a:r>
            <a:r>
              <a:rPr lang="cs-CZ" sz="1400" dirty="0" smtClean="0">
                <a:solidFill>
                  <a:schemeClr val="accent6"/>
                </a:solidFill>
                <a:latin typeface="Adobe Garamond Pro" pitchFamily="18" charset="-18"/>
                <a:hlinkClick r:id="rId4"/>
              </a:rPr>
              <a:t>/</a:t>
            </a:r>
            <a:r>
              <a:rPr lang="cs-CZ" sz="1400" dirty="0" err="1" smtClean="0">
                <a:solidFill>
                  <a:schemeClr val="accent6"/>
                </a:solidFill>
                <a:latin typeface="Adobe Garamond Pro" pitchFamily="18" charset="-18"/>
                <a:hlinkClick r:id="rId4"/>
              </a:rPr>
              <a:t>nutrition</a:t>
            </a:r>
            <a:r>
              <a:rPr lang="cs-CZ" sz="1400" dirty="0" smtClean="0">
                <a:solidFill>
                  <a:schemeClr val="accent6"/>
                </a:solidFill>
                <a:latin typeface="Adobe Garamond Pro" pitchFamily="18" charset="-18"/>
                <a:hlinkClick r:id="rId4"/>
              </a:rPr>
              <a:t>/2009_ADA_</a:t>
            </a:r>
            <a:r>
              <a:rPr lang="cs-CZ" sz="1400" dirty="0" err="1" smtClean="0">
                <a:solidFill>
                  <a:schemeClr val="accent6"/>
                </a:solidFill>
                <a:latin typeface="Adobe Garamond Pro" pitchFamily="18" charset="-18"/>
                <a:hlinkClick r:id="rId4"/>
              </a:rPr>
              <a:t>position</a:t>
            </a:r>
            <a:r>
              <a:rPr lang="cs-CZ" sz="1400" dirty="0" smtClean="0">
                <a:solidFill>
                  <a:schemeClr val="accent6"/>
                </a:solidFill>
                <a:latin typeface="Adobe Garamond Pro" pitchFamily="18" charset="-18"/>
                <a:hlinkClick r:id="rId4"/>
              </a:rPr>
              <a:t>_</a:t>
            </a:r>
            <a:r>
              <a:rPr lang="cs-CZ" sz="1400" dirty="0" err="1" smtClean="0">
                <a:solidFill>
                  <a:schemeClr val="accent6"/>
                </a:solidFill>
                <a:latin typeface="Adobe Garamond Pro" pitchFamily="18" charset="-18"/>
                <a:hlinkClick r:id="rId4"/>
              </a:rPr>
              <a:t>paper.pdf</a:t>
            </a:r>
            <a:endParaRPr lang="cs-CZ" sz="1400" dirty="0" smtClean="0">
              <a:solidFill>
                <a:schemeClr val="accent6"/>
              </a:solidFill>
              <a:latin typeface="Adobe Garamond Pro" pitchFamily="18" charset="-18"/>
            </a:endParaRPr>
          </a:p>
          <a:p>
            <a:pPr eaLnBrk="1" hangingPunct="1">
              <a:buFontTx/>
              <a:buNone/>
              <a:defRPr/>
            </a:pPr>
            <a:endParaRPr lang="cs-CZ" dirty="0" smtClean="0"/>
          </a:p>
        </p:txBody>
      </p:sp>
      <p:sp>
        <p:nvSpPr>
          <p:cNvPr id="22530" name="Zástupný symbol pro číslo snímku 5"/>
          <p:cNvSpPr>
            <a:spLocks noGrp="1"/>
          </p:cNvSpPr>
          <p:nvPr>
            <p:ph type="sldNum" sz="quarter" idx="12"/>
          </p:nvPr>
        </p:nvSpPr>
        <p:spPr>
          <a:noFill/>
        </p:spPr>
        <p:txBody>
          <a:bodyPr/>
          <a:lstStyle/>
          <a:p>
            <a:fld id="{E69A977E-7E23-410F-BCAC-2557CA38D0BE}" type="slidenum">
              <a:rPr lang="cs-CZ" smtClean="0"/>
              <a:pPr/>
              <a:t>10</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1747">
                                            <p:txEl>
                                              <p:pRg st="2" end="2"/>
                                            </p:txEl>
                                          </p:spTgt>
                                        </p:tgtEl>
                                        <p:attrNameLst>
                                          <p:attrName>style.visibility</p:attrName>
                                        </p:attrNameLst>
                                      </p:cBhvr>
                                      <p:to>
                                        <p:strVal val="visible"/>
                                      </p:to>
                                    </p:set>
                                    <p:anim calcmode="lin" valueType="num">
                                      <p:cBhvr>
                                        <p:cTn id="14"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17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 calcmode="lin" valueType="num">
                                      <p:cBhvr>
                                        <p:cTn id="21" dur="1000" fill="hold"/>
                                        <p:tgtEl>
                                          <p:spTgt spid="31747">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1747">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174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1747">
                                            <p:txEl>
                                              <p:pRg st="6" end="6"/>
                                            </p:txEl>
                                          </p:spTgt>
                                        </p:tgtEl>
                                        <p:attrNameLst>
                                          <p:attrName>style.visibility</p:attrName>
                                        </p:attrNameLst>
                                      </p:cBhvr>
                                      <p:to>
                                        <p:strVal val="visible"/>
                                      </p:to>
                                    </p:set>
                                    <p:anim calcmode="lin" valueType="num">
                                      <p:cBhvr>
                                        <p:cTn id="28" dur="1000" fill="hold"/>
                                        <p:tgtEl>
                                          <p:spTgt spid="31747">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1747">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174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anim calcmode="lin" valueType="num">
                                      <p:cBhvr>
                                        <p:cTn id="35" dur="1000" fill="hold"/>
                                        <p:tgtEl>
                                          <p:spTgt spid="31747">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31747">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174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1747">
                                            <p:txEl>
                                              <p:pRg st="8" end="8"/>
                                            </p:txEl>
                                          </p:spTgt>
                                        </p:tgtEl>
                                        <p:attrNameLst>
                                          <p:attrName>style.visibility</p:attrName>
                                        </p:attrNameLst>
                                      </p:cBhvr>
                                      <p:to>
                                        <p:strVal val="visible"/>
                                      </p:to>
                                    </p:set>
                                    <p:anim calcmode="lin" valueType="num">
                                      <p:cBhvr>
                                        <p:cTn id="42" dur="1000" fill="hold"/>
                                        <p:tgtEl>
                                          <p:spTgt spid="31747">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31747">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31747">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1747">
                                            <p:txEl>
                                              <p:pRg st="9" end="9"/>
                                            </p:txEl>
                                          </p:spTgt>
                                        </p:tgtEl>
                                        <p:attrNameLst>
                                          <p:attrName>style.visibility</p:attrName>
                                        </p:attrNameLst>
                                      </p:cBhvr>
                                      <p:to>
                                        <p:strVal val="visible"/>
                                      </p:to>
                                    </p:set>
                                    <p:anim calcmode="lin" valueType="num">
                                      <p:cBhvr>
                                        <p:cTn id="49" dur="1000" fill="hold"/>
                                        <p:tgtEl>
                                          <p:spTgt spid="31747">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1747">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1747">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1747">
                                            <p:txEl>
                                              <p:pRg st="10" end="10"/>
                                            </p:txEl>
                                          </p:spTgt>
                                        </p:tgtEl>
                                        <p:attrNameLst>
                                          <p:attrName>style.visibility</p:attrName>
                                        </p:attrNameLst>
                                      </p:cBhvr>
                                      <p:to>
                                        <p:strVal val="visible"/>
                                      </p:to>
                                    </p:set>
                                    <p:anim calcmode="lin" valueType="num">
                                      <p:cBhvr>
                                        <p:cTn id="56" dur="1000" fill="hold"/>
                                        <p:tgtEl>
                                          <p:spTgt spid="31747">
                                            <p:txEl>
                                              <p:pRg st="10" end="10"/>
                                            </p:txEl>
                                          </p:spTgt>
                                        </p:tgtEl>
                                        <p:attrNameLst>
                                          <p:attrName>ppt_w</p:attrName>
                                        </p:attrNameLst>
                                      </p:cBhvr>
                                      <p:tavLst>
                                        <p:tav tm="0">
                                          <p:val>
                                            <p:strVal val="#ppt_w*0.70"/>
                                          </p:val>
                                        </p:tav>
                                        <p:tav tm="100000">
                                          <p:val>
                                            <p:strVal val="#ppt_w"/>
                                          </p:val>
                                        </p:tav>
                                      </p:tavLst>
                                    </p:anim>
                                    <p:anim calcmode="lin" valueType="num">
                                      <p:cBhvr>
                                        <p:cTn id="57" dur="1000" fill="hold"/>
                                        <p:tgtEl>
                                          <p:spTgt spid="31747">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31747">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1747">
                                            <p:txEl>
                                              <p:pRg st="12" end="12"/>
                                            </p:txEl>
                                          </p:spTgt>
                                        </p:tgtEl>
                                        <p:attrNameLst>
                                          <p:attrName>style.visibility</p:attrName>
                                        </p:attrNameLst>
                                      </p:cBhvr>
                                      <p:to>
                                        <p:strVal val="visible"/>
                                      </p:to>
                                    </p:set>
                                    <p:anim calcmode="lin" valueType="num">
                                      <p:cBhvr>
                                        <p:cTn id="63" dur="1000" fill="hold"/>
                                        <p:tgtEl>
                                          <p:spTgt spid="31747">
                                            <p:txEl>
                                              <p:pRg st="12" end="12"/>
                                            </p:txEl>
                                          </p:spTgt>
                                        </p:tgtEl>
                                        <p:attrNameLst>
                                          <p:attrName>ppt_w</p:attrName>
                                        </p:attrNameLst>
                                      </p:cBhvr>
                                      <p:tavLst>
                                        <p:tav tm="0">
                                          <p:val>
                                            <p:strVal val="#ppt_w*0.70"/>
                                          </p:val>
                                        </p:tav>
                                        <p:tav tm="100000">
                                          <p:val>
                                            <p:strVal val="#ppt_w"/>
                                          </p:val>
                                        </p:tav>
                                      </p:tavLst>
                                    </p:anim>
                                    <p:anim calcmode="lin" valueType="num">
                                      <p:cBhvr>
                                        <p:cTn id="64" dur="1000" fill="hold"/>
                                        <p:tgtEl>
                                          <p:spTgt spid="31747">
                                            <p:txEl>
                                              <p:pRg st="12" end="12"/>
                                            </p:txEl>
                                          </p:spTgt>
                                        </p:tgtEl>
                                        <p:attrNameLst>
                                          <p:attrName>ppt_h</p:attrName>
                                        </p:attrNameLst>
                                      </p:cBhvr>
                                      <p:tavLst>
                                        <p:tav tm="0">
                                          <p:val>
                                            <p:strVal val="#ppt_h"/>
                                          </p:val>
                                        </p:tav>
                                        <p:tav tm="100000">
                                          <p:val>
                                            <p:strVal val="#ppt_h"/>
                                          </p:val>
                                        </p:tav>
                                      </p:tavLst>
                                    </p:anim>
                                    <p:animEffect transition="in" filter="fade">
                                      <p:cBhvr>
                                        <p:cTn id="65" dur="1000"/>
                                        <p:tgtEl>
                                          <p:spTgt spid="317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584" y="692696"/>
            <a:ext cx="8136904" cy="6858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P</a:t>
            </a:r>
            <a:r>
              <a:rPr lang="cs-CZ" b="1" dirty="0" smtClean="0">
                <a:effectLst>
                  <a:outerShdw blurRad="38100" dist="38100" dir="2700000" algn="tl">
                    <a:srgbClr val="C0C0C0"/>
                  </a:outerShdw>
                </a:effectLst>
              </a:rPr>
              <a:t>ŘÍNOSY VEGETARIÁNSTVÍ</a:t>
            </a:r>
            <a:endParaRPr lang="cs-CZ" sz="2800" b="1" dirty="0" smtClean="0">
              <a:effectLst>
                <a:outerShdw blurRad="38100" dist="38100" dir="2700000" algn="tl">
                  <a:srgbClr val="C0C0C0"/>
                </a:outerShdw>
              </a:effectLst>
            </a:endParaRPr>
          </a:p>
        </p:txBody>
      </p:sp>
      <p:sp>
        <p:nvSpPr>
          <p:cNvPr id="31747" name="Rectangle 3"/>
          <p:cNvSpPr>
            <a:spLocks noGrp="1" noChangeArrowheads="1"/>
          </p:cNvSpPr>
          <p:nvPr>
            <p:ph idx="1"/>
          </p:nvPr>
        </p:nvSpPr>
        <p:spPr>
          <a:xfrm>
            <a:off x="685800" y="1524000"/>
            <a:ext cx="8101013" cy="4713312"/>
          </a:xfrm>
        </p:spPr>
        <p:txBody>
          <a:bodyPr>
            <a:normAutofit fontScale="77500" lnSpcReduction="20000"/>
          </a:bodyPr>
          <a:lstStyle/>
          <a:p>
            <a:pPr>
              <a:buClr>
                <a:schemeClr val="accent4"/>
              </a:buClr>
            </a:pPr>
            <a:r>
              <a:rPr lang="cs-CZ" sz="3200" dirty="0" smtClean="0">
                <a:latin typeface="Adobe Garamond Pro" pitchFamily="18" charset="-18"/>
              </a:rPr>
              <a:t>obvykle častější konzumace ovoce, zeleniny, obilovin, klíčků, luštěnin, ořechů, semen, rostlinných olejů</a:t>
            </a:r>
          </a:p>
          <a:p>
            <a:pPr>
              <a:buClr>
                <a:schemeClr val="accent4"/>
              </a:buClr>
            </a:pPr>
            <a:r>
              <a:rPr lang="cs-CZ" sz="3200" dirty="0" smtClean="0">
                <a:latin typeface="Adobe Garamond Pro" pitchFamily="18" charset="-18"/>
                <a:sym typeface="Wingdings 3" pitchFamily="18" charset="2"/>
              </a:rPr>
              <a:t>obvykle nižší příjmy nasycených tuků, cholesterolu, živočišných proteinů</a:t>
            </a:r>
          </a:p>
          <a:p>
            <a:pPr>
              <a:buClr>
                <a:schemeClr val="accent4"/>
              </a:buClr>
            </a:pPr>
            <a:r>
              <a:rPr lang="cs-CZ" sz="3200" dirty="0" smtClean="0">
                <a:latin typeface="Adobe Garamond Pro" pitchFamily="18" charset="-18"/>
              </a:rPr>
              <a:t>nižší příjem energie</a:t>
            </a:r>
          </a:p>
          <a:p>
            <a:pPr>
              <a:buClr>
                <a:schemeClr val="accent4"/>
              </a:buClr>
            </a:pPr>
            <a:r>
              <a:rPr lang="cs-CZ" sz="3200" dirty="0" smtClean="0">
                <a:latin typeface="Adobe Garamond Pro" pitchFamily="18" charset="-18"/>
              </a:rPr>
              <a:t>životní styl</a:t>
            </a:r>
          </a:p>
          <a:p>
            <a:pPr>
              <a:buClr>
                <a:schemeClr val="accent4"/>
              </a:buClr>
            </a:pPr>
            <a:r>
              <a:rPr lang="cs-CZ" sz="3200" dirty="0" smtClean="0">
                <a:latin typeface="Adobe Garamond Pro" pitchFamily="18" charset="-18"/>
                <a:sym typeface="Wingdings 3" pitchFamily="18" charset="2"/>
              </a:rPr>
              <a:t>strava založená na převážné konzumaci potravin rostlinného původu může snižovat riziko vzniku některých onemocnění</a:t>
            </a:r>
          </a:p>
          <a:p>
            <a:pPr>
              <a:buClr>
                <a:schemeClr val="accent4"/>
              </a:buClr>
            </a:pPr>
            <a:r>
              <a:rPr lang="cs-CZ" sz="3200" dirty="0" smtClean="0">
                <a:effectLst>
                  <a:outerShdw blurRad="38100" dist="38100" dir="2700000" algn="tl">
                    <a:srgbClr val="000000">
                      <a:alpha val="43137"/>
                    </a:srgbClr>
                  </a:outerShdw>
                </a:effectLst>
                <a:latin typeface="Adobe Garamond Pro" pitchFamily="18" charset="-18"/>
                <a:sym typeface="Wingdings 3" pitchFamily="18" charset="2"/>
              </a:rPr>
              <a:t>je třeba zdůraznit, že riziko vzniku onemocnění ovlivněných konzumací stravy je obecně nízké za předpokladu vyvážené stravy, bez ohledu na to, zda maso konzumováno je nebo není</a:t>
            </a:r>
            <a:endParaRPr lang="cs-CZ" sz="3200" dirty="0" smtClean="0">
              <a:latin typeface="Adobe Garamond Pro" pitchFamily="18" charset="-18"/>
            </a:endParaRPr>
          </a:p>
          <a:p>
            <a:pPr eaLnBrk="1" hangingPunct="1">
              <a:buFontTx/>
              <a:buNone/>
              <a:defRPr/>
            </a:pPr>
            <a:endParaRPr lang="cs-CZ" dirty="0" smtClean="0"/>
          </a:p>
        </p:txBody>
      </p:sp>
      <p:sp>
        <p:nvSpPr>
          <p:cNvPr id="22530" name="Zástupný symbol pro číslo snímku 5"/>
          <p:cNvSpPr>
            <a:spLocks noGrp="1"/>
          </p:cNvSpPr>
          <p:nvPr>
            <p:ph type="sldNum" sz="quarter" idx="12"/>
          </p:nvPr>
        </p:nvSpPr>
        <p:spPr>
          <a:noFill/>
        </p:spPr>
        <p:txBody>
          <a:bodyPr/>
          <a:lstStyle/>
          <a:p>
            <a:fld id="{E69A977E-7E23-410F-BCAC-2557CA38D0BE}" type="slidenum">
              <a:rPr lang="cs-CZ" smtClean="0"/>
              <a:pPr/>
              <a:t>11</a:t>
            </a:fld>
            <a:endParaRPr lang="cs-CZ" smtClean="0"/>
          </a:p>
        </p:txBody>
      </p:sp>
      <p:pic>
        <p:nvPicPr>
          <p:cNvPr id="5" name="Obrázek 4" descr="images (3).jpg"/>
          <p:cNvPicPr>
            <a:picLocks noChangeAspect="1"/>
          </p:cNvPicPr>
          <p:nvPr/>
        </p:nvPicPr>
        <p:blipFill>
          <a:blip r:embed="rId4" cstate="print"/>
          <a:srcRect b="11819"/>
          <a:stretch>
            <a:fillRect/>
          </a:stretch>
        </p:blipFill>
        <p:spPr>
          <a:xfrm>
            <a:off x="7092280" y="188640"/>
            <a:ext cx="1787838" cy="122413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1000" fill="hold"/>
                                        <p:tgtEl>
                                          <p:spTgt spid="3174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1747">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1747">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p:cTn id="25" dur="10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1747">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p:cTn id="31" dur="1000" fill="hold"/>
                                        <p:tgtEl>
                                          <p:spTgt spid="31747">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174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1747">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p:cTn id="37" dur="1000" fill="hold"/>
                                        <p:tgtEl>
                                          <p:spTgt spid="31747">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1747">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584" y="692696"/>
            <a:ext cx="8136904" cy="6858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R</a:t>
            </a:r>
            <a:r>
              <a:rPr lang="cs-CZ" b="1" dirty="0" smtClean="0">
                <a:effectLst>
                  <a:outerShdw blurRad="38100" dist="38100" dir="2700000" algn="tl">
                    <a:srgbClr val="C0C0C0"/>
                  </a:outerShdw>
                </a:effectLst>
              </a:rPr>
              <a:t>IZIKA VEGETARIÁNSTVÍ</a:t>
            </a:r>
            <a:endParaRPr lang="cs-CZ" sz="2800" b="1" dirty="0" smtClean="0">
              <a:effectLst>
                <a:outerShdw blurRad="38100" dist="38100" dir="2700000" algn="tl">
                  <a:srgbClr val="C0C0C0"/>
                </a:outerShdw>
              </a:effectLst>
            </a:endParaRPr>
          </a:p>
        </p:txBody>
      </p:sp>
      <p:sp>
        <p:nvSpPr>
          <p:cNvPr id="31747" name="Rectangle 3"/>
          <p:cNvSpPr>
            <a:spLocks noGrp="1" noChangeArrowheads="1"/>
          </p:cNvSpPr>
          <p:nvPr>
            <p:ph idx="1"/>
          </p:nvPr>
        </p:nvSpPr>
        <p:spPr>
          <a:xfrm>
            <a:off x="685800" y="1524000"/>
            <a:ext cx="8101013" cy="4641304"/>
          </a:xfrm>
        </p:spPr>
        <p:txBody>
          <a:bodyPr>
            <a:normAutofit/>
          </a:bodyPr>
          <a:lstStyle/>
          <a:p>
            <a:pPr marL="342900" lvl="1" indent="-342900">
              <a:buClr>
                <a:schemeClr val="accent4"/>
              </a:buClr>
              <a:buFont typeface="Arial" pitchFamily="34" charset="0"/>
              <a:buChar char="•"/>
            </a:pPr>
            <a:r>
              <a:rPr lang="cs-CZ" sz="2600" dirty="0" smtClean="0">
                <a:latin typeface="Adobe Garamond Pro" pitchFamily="18" charset="-18"/>
              </a:rPr>
              <a:t>nesprávná skladba stravy (špatná informovanost)</a:t>
            </a:r>
          </a:p>
          <a:p>
            <a:pPr marL="342900" lvl="1" indent="-342900">
              <a:buClr>
                <a:schemeClr val="accent4"/>
              </a:buClr>
              <a:buFont typeface="Arial" pitchFamily="34" charset="0"/>
              <a:buChar char="•"/>
            </a:pPr>
            <a:r>
              <a:rPr lang="cs-CZ" sz="2600" dirty="0" smtClean="0">
                <a:latin typeface="Adobe Garamond Pro" pitchFamily="18" charset="-18"/>
              </a:rPr>
              <a:t>v rostlinných potravinách chybí některé výživové složky, některé složky jsou zastoupeny v malém množství</a:t>
            </a:r>
          </a:p>
          <a:p>
            <a:pPr marL="342900" lvl="1" indent="-342900">
              <a:buClr>
                <a:schemeClr val="accent4"/>
              </a:buClr>
              <a:buFont typeface="Arial" pitchFamily="34" charset="0"/>
              <a:buChar char="•"/>
            </a:pPr>
            <a:r>
              <a:rPr lang="cs-CZ" sz="2600" dirty="0" smtClean="0">
                <a:latin typeface="Adobe Garamond Pro" pitchFamily="18" charset="-18"/>
              </a:rPr>
              <a:t>v rostlinných potravinách jsou přítomny látky snižující absorpci některých vitaminů a minerálních látek</a:t>
            </a:r>
          </a:p>
          <a:p>
            <a:pPr marL="342900" lvl="1" indent="-342900">
              <a:buClr>
                <a:schemeClr val="accent4"/>
              </a:buClr>
              <a:buFont typeface="Arial" pitchFamily="34" charset="0"/>
              <a:buChar char="•"/>
            </a:pPr>
            <a:r>
              <a:rPr lang="cs-CZ" sz="2600" dirty="0" smtClean="0">
                <a:latin typeface="Adobe Garamond Pro" pitchFamily="18" charset="-18"/>
              </a:rPr>
              <a:t>ostatní</a:t>
            </a:r>
          </a:p>
          <a:p>
            <a:pPr marL="342900" lvl="1" indent="-342900">
              <a:buFont typeface="Arial" pitchFamily="34" charset="0"/>
              <a:buChar char="•"/>
            </a:pPr>
            <a:endParaRPr lang="cs-CZ" sz="2600" dirty="0" smtClean="0">
              <a:latin typeface="Adobe Garamond Pro" pitchFamily="18" charset="-18"/>
            </a:endParaRPr>
          </a:p>
          <a:p>
            <a:pPr marL="342900" lvl="1" indent="-342900">
              <a:buNone/>
            </a:pPr>
            <a:r>
              <a:rPr lang="cs-CZ" sz="2600" dirty="0" smtClean="0">
                <a:latin typeface="Adobe Garamond Pro" pitchFamily="18" charset="-18"/>
                <a:sym typeface="Wingdings 3"/>
              </a:rPr>
              <a:t> nedostatečný příjem některých výživových složek a z toho vyplývající rizika</a:t>
            </a:r>
            <a:endParaRPr lang="cs-CZ" sz="2600" dirty="0" smtClean="0">
              <a:latin typeface="Adobe Garamond Pro" pitchFamily="18" charset="-18"/>
            </a:endParaRPr>
          </a:p>
          <a:p>
            <a:pPr eaLnBrk="1" hangingPunct="1">
              <a:buFontTx/>
              <a:buNone/>
              <a:defRPr/>
            </a:pPr>
            <a:endParaRPr lang="cs-CZ" dirty="0" smtClean="0"/>
          </a:p>
        </p:txBody>
      </p:sp>
      <p:sp>
        <p:nvSpPr>
          <p:cNvPr id="22530" name="Zástupný symbol pro číslo snímku 5"/>
          <p:cNvSpPr>
            <a:spLocks noGrp="1"/>
          </p:cNvSpPr>
          <p:nvPr>
            <p:ph type="sldNum" sz="quarter" idx="12"/>
          </p:nvPr>
        </p:nvSpPr>
        <p:spPr>
          <a:noFill/>
        </p:spPr>
        <p:txBody>
          <a:bodyPr/>
          <a:lstStyle/>
          <a:p>
            <a:fld id="{E69A977E-7E23-410F-BCAC-2557CA38D0BE}" type="slidenum">
              <a:rPr lang="cs-CZ" smtClean="0"/>
              <a:pPr/>
              <a:t>12</a:t>
            </a:fld>
            <a:endParaRPr lang="cs-CZ" smtClean="0"/>
          </a:p>
        </p:txBody>
      </p:sp>
      <p:pic>
        <p:nvPicPr>
          <p:cNvPr id="5" name="Obrázek 4" descr="images (3).jpg"/>
          <p:cNvPicPr>
            <a:picLocks noChangeAspect="1"/>
          </p:cNvPicPr>
          <p:nvPr/>
        </p:nvPicPr>
        <p:blipFill>
          <a:blip r:embed="rId4" cstate="print"/>
          <a:srcRect b="11819"/>
          <a:stretch>
            <a:fillRect/>
          </a:stretch>
        </p:blipFill>
        <p:spPr>
          <a:xfrm>
            <a:off x="7092280" y="188640"/>
            <a:ext cx="1787838" cy="122413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1000" fill="hold"/>
                                        <p:tgtEl>
                                          <p:spTgt spid="3174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1747">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1747">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p:cTn id="25" dur="10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1747">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p:cTn id="31" dur="1000" fill="hold"/>
                                        <p:tgtEl>
                                          <p:spTgt spid="31747">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31747">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584" y="692696"/>
            <a:ext cx="8136904" cy="685800"/>
          </a:xfrm>
        </p:spPr>
        <p:txBody>
          <a:bodyPr>
            <a:noAutofit/>
          </a:bodyPr>
          <a:lstStyle/>
          <a:p>
            <a:pPr algn="l" eaLnBrk="1" hangingPunct="1">
              <a:defRPr/>
            </a:pPr>
            <a:r>
              <a:rPr lang="cs-CZ" sz="4000" b="1" dirty="0" smtClean="0">
                <a:effectLst>
                  <a:outerShdw blurRad="38100" dist="38100" dir="2700000" algn="tl">
                    <a:srgbClr val="C0C0C0"/>
                  </a:outerShdw>
                </a:effectLst>
              </a:rPr>
              <a:t>S</a:t>
            </a:r>
            <a:r>
              <a:rPr lang="cs-CZ" sz="3200" b="1" dirty="0" smtClean="0">
                <a:effectLst>
                  <a:outerShdw blurRad="38100" dist="38100" dir="2700000" algn="tl">
                    <a:srgbClr val="C0C0C0"/>
                  </a:outerShdw>
                </a:effectLst>
              </a:rPr>
              <a:t>ESTAVENÍ VHODNÉHO JÍDELNÍČKU</a:t>
            </a:r>
            <a:endParaRPr lang="cs-CZ" sz="2000" b="1" dirty="0" smtClean="0">
              <a:effectLst>
                <a:outerShdw blurRad="38100" dist="38100" dir="2700000" algn="tl">
                  <a:srgbClr val="C0C0C0"/>
                </a:outerShdw>
              </a:effectLst>
            </a:endParaRPr>
          </a:p>
        </p:txBody>
      </p:sp>
      <p:sp>
        <p:nvSpPr>
          <p:cNvPr id="31747" name="Rectangle 3"/>
          <p:cNvSpPr>
            <a:spLocks noGrp="1" noChangeArrowheads="1"/>
          </p:cNvSpPr>
          <p:nvPr>
            <p:ph idx="1"/>
          </p:nvPr>
        </p:nvSpPr>
        <p:spPr>
          <a:xfrm>
            <a:off x="685800" y="1524000"/>
            <a:ext cx="8101013" cy="4641304"/>
          </a:xfrm>
        </p:spPr>
        <p:txBody>
          <a:bodyPr>
            <a:normAutofit fontScale="92500"/>
          </a:bodyPr>
          <a:lstStyle/>
          <a:p>
            <a:pPr>
              <a:buClr>
                <a:schemeClr val="accent4"/>
              </a:buClr>
            </a:pPr>
            <a:r>
              <a:rPr lang="cs-CZ" sz="2700" dirty="0" smtClean="0">
                <a:latin typeface="Adobe Garamond Pro" pitchFamily="18" charset="-18"/>
              </a:rPr>
              <a:t>dodržovat pestrost a vyváženost</a:t>
            </a:r>
          </a:p>
          <a:p>
            <a:pPr>
              <a:buClr>
                <a:schemeClr val="accent4"/>
              </a:buClr>
            </a:pPr>
            <a:r>
              <a:rPr lang="cs-CZ" sz="2700" dirty="0" smtClean="0">
                <a:latin typeface="Adobe Garamond Pro" pitchFamily="18" charset="-18"/>
              </a:rPr>
              <a:t>potravinové skupiny, které by neměly v jídelníčku chybět:</a:t>
            </a:r>
          </a:p>
          <a:p>
            <a:pPr lvl="1">
              <a:buClr>
                <a:schemeClr val="accent4"/>
              </a:buClr>
              <a:buFont typeface="Arial" pitchFamily="34" charset="0"/>
              <a:buChar char="•"/>
            </a:pPr>
            <a:r>
              <a:rPr lang="cs-CZ" sz="2200" dirty="0" smtClean="0">
                <a:latin typeface="Adobe Garamond Pro" pitchFamily="18" charset="-18"/>
              </a:rPr>
              <a:t>obiloviny a </a:t>
            </a:r>
            <a:r>
              <a:rPr lang="cs-CZ" sz="2200" dirty="0" err="1" smtClean="0">
                <a:latin typeface="Adobe Garamond Pro" pitchFamily="18" charset="-18"/>
              </a:rPr>
              <a:t>pseudoobiloviny</a:t>
            </a:r>
            <a:endParaRPr lang="cs-CZ" sz="2200" dirty="0" smtClean="0">
              <a:latin typeface="Adobe Garamond Pro" pitchFamily="18" charset="-18"/>
            </a:endParaRPr>
          </a:p>
          <a:p>
            <a:pPr lvl="1">
              <a:buClr>
                <a:schemeClr val="accent4"/>
              </a:buClr>
              <a:buFont typeface="Arial" pitchFamily="34" charset="0"/>
              <a:buChar char="•"/>
            </a:pPr>
            <a:r>
              <a:rPr lang="cs-CZ" sz="2200" dirty="0" smtClean="0">
                <a:latin typeface="Adobe Garamond Pro" pitchFamily="18" charset="-18"/>
              </a:rPr>
              <a:t>zelenina, ovoce</a:t>
            </a:r>
          </a:p>
          <a:p>
            <a:pPr lvl="1">
              <a:buClr>
                <a:schemeClr val="accent4"/>
              </a:buClr>
              <a:buFont typeface="Arial" pitchFamily="34" charset="0"/>
              <a:buChar char="•"/>
            </a:pPr>
            <a:r>
              <a:rPr lang="cs-CZ" sz="2200" dirty="0" smtClean="0">
                <a:latin typeface="Adobe Garamond Pro" pitchFamily="18" charset="-18"/>
              </a:rPr>
              <a:t>luštěniny a výrobky z nich</a:t>
            </a:r>
          </a:p>
          <a:p>
            <a:pPr lvl="1">
              <a:buClr>
                <a:schemeClr val="accent4"/>
              </a:buClr>
              <a:buFont typeface="Arial" pitchFamily="34" charset="0"/>
              <a:buChar char="•"/>
            </a:pPr>
            <a:r>
              <a:rPr lang="cs-CZ" sz="2200" dirty="0" smtClean="0">
                <a:latin typeface="Adobe Garamond Pro" pitchFamily="18" charset="-18"/>
              </a:rPr>
              <a:t>mléko, mléčné výrobky</a:t>
            </a:r>
          </a:p>
          <a:p>
            <a:pPr lvl="1">
              <a:buClr>
                <a:schemeClr val="accent4"/>
              </a:buClr>
              <a:buFont typeface="Arial" pitchFamily="34" charset="0"/>
              <a:buChar char="•"/>
            </a:pPr>
            <a:r>
              <a:rPr lang="cs-CZ" sz="2200" dirty="0" smtClean="0">
                <a:latin typeface="Adobe Garamond Pro" pitchFamily="18" charset="-18"/>
              </a:rPr>
              <a:t>vejce</a:t>
            </a:r>
          </a:p>
          <a:p>
            <a:pPr lvl="1">
              <a:buClr>
                <a:schemeClr val="accent4"/>
              </a:buClr>
              <a:buFont typeface="Arial" pitchFamily="34" charset="0"/>
              <a:buChar char="•"/>
            </a:pPr>
            <a:r>
              <a:rPr lang="cs-CZ" sz="2200" dirty="0" smtClean="0">
                <a:latin typeface="Adobe Garamond Pro" pitchFamily="18" charset="-18"/>
              </a:rPr>
              <a:t>ořechy, semena</a:t>
            </a:r>
          </a:p>
          <a:p>
            <a:pPr lvl="1">
              <a:buClr>
                <a:schemeClr val="accent4"/>
              </a:buClr>
              <a:buFont typeface="Arial" pitchFamily="34" charset="0"/>
              <a:buChar char="•"/>
            </a:pPr>
            <a:r>
              <a:rPr lang="cs-CZ" sz="2200" dirty="0" smtClean="0">
                <a:latin typeface="Adobe Garamond Pro" pitchFamily="18" charset="-18"/>
              </a:rPr>
              <a:t>rostlinné oleje</a:t>
            </a:r>
          </a:p>
          <a:p>
            <a:pPr lvl="1">
              <a:buClr>
                <a:schemeClr val="accent4"/>
              </a:buClr>
              <a:buFont typeface="Arial" pitchFamily="34" charset="0"/>
              <a:buChar char="•"/>
            </a:pPr>
            <a:r>
              <a:rPr lang="cs-CZ" sz="2200" dirty="0" smtClean="0">
                <a:latin typeface="Adobe Garamond Pro" pitchFamily="18" charset="-18"/>
              </a:rPr>
              <a:t>případně přídavek mořských řas</a:t>
            </a:r>
          </a:p>
          <a:p>
            <a:pPr eaLnBrk="1" hangingPunct="1">
              <a:buFontTx/>
              <a:buNone/>
              <a:defRPr/>
            </a:pPr>
            <a:endParaRPr lang="cs-CZ" dirty="0" smtClean="0"/>
          </a:p>
        </p:txBody>
      </p:sp>
      <p:sp>
        <p:nvSpPr>
          <p:cNvPr id="22530" name="Zástupný symbol pro číslo snímku 5"/>
          <p:cNvSpPr>
            <a:spLocks noGrp="1"/>
          </p:cNvSpPr>
          <p:nvPr>
            <p:ph type="sldNum" sz="quarter" idx="12"/>
          </p:nvPr>
        </p:nvSpPr>
        <p:spPr>
          <a:noFill/>
        </p:spPr>
        <p:txBody>
          <a:bodyPr/>
          <a:lstStyle/>
          <a:p>
            <a:fld id="{E69A977E-7E23-410F-BCAC-2557CA38D0BE}" type="slidenum">
              <a:rPr lang="cs-CZ" smtClean="0"/>
              <a:pPr/>
              <a:t>13</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1000" fill="hold"/>
                                        <p:tgtEl>
                                          <p:spTgt spid="3174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1747">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1747">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p:cTn id="25" dur="10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1747">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p:cTn id="31" dur="1000" fill="hold"/>
                                        <p:tgtEl>
                                          <p:spTgt spid="31747">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174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1747">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p:cTn id="37" dur="1000" fill="hold"/>
                                        <p:tgtEl>
                                          <p:spTgt spid="31747">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1747">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1747">
                                            <p:txEl>
                                              <p:pRg st="5" end="5"/>
                                            </p:txEl>
                                          </p:spTgt>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p:cTn id="43" dur="1000" fill="hold"/>
                                        <p:tgtEl>
                                          <p:spTgt spid="31747">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1747">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1747">
                                            <p:txEl>
                                              <p:pRg st="6" end="6"/>
                                            </p:txEl>
                                          </p:spTgt>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31747">
                                            <p:txEl>
                                              <p:pRg st="7" end="7"/>
                                            </p:txEl>
                                          </p:spTgt>
                                        </p:tgtEl>
                                        <p:attrNameLst>
                                          <p:attrName>style.visibility</p:attrName>
                                        </p:attrNameLst>
                                      </p:cBhvr>
                                      <p:to>
                                        <p:strVal val="visible"/>
                                      </p:to>
                                    </p:set>
                                    <p:anim calcmode="lin" valueType="num">
                                      <p:cBhvr>
                                        <p:cTn id="49" dur="1000" fill="hold"/>
                                        <p:tgtEl>
                                          <p:spTgt spid="31747">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1747">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1747">
                                            <p:txEl>
                                              <p:pRg st="7" end="7"/>
                                            </p:txEl>
                                          </p:spTgt>
                                        </p:tgtEl>
                                      </p:cBhvr>
                                    </p:animEffect>
                                  </p:childTnLst>
                                </p:cTn>
                              </p:par>
                            </p:childTnLst>
                          </p:cTn>
                        </p:par>
                        <p:par>
                          <p:cTn id="52" fill="hold">
                            <p:stCondLst>
                              <p:cond delay="8000"/>
                            </p:stCondLst>
                            <p:childTnLst>
                              <p:par>
                                <p:cTn id="53" presetID="55" presetClass="entr" presetSubtype="0" fill="hold" nodeType="afterEffect">
                                  <p:stCondLst>
                                    <p:cond delay="0"/>
                                  </p:stCondLst>
                                  <p:childTnLst>
                                    <p:set>
                                      <p:cBhvr>
                                        <p:cTn id="54" dur="1" fill="hold">
                                          <p:stCondLst>
                                            <p:cond delay="0"/>
                                          </p:stCondLst>
                                        </p:cTn>
                                        <p:tgtEl>
                                          <p:spTgt spid="31747">
                                            <p:txEl>
                                              <p:pRg st="8" end="8"/>
                                            </p:txEl>
                                          </p:spTgt>
                                        </p:tgtEl>
                                        <p:attrNameLst>
                                          <p:attrName>style.visibility</p:attrName>
                                        </p:attrNameLst>
                                      </p:cBhvr>
                                      <p:to>
                                        <p:strVal val="visible"/>
                                      </p:to>
                                    </p:set>
                                    <p:anim calcmode="lin" valueType="num">
                                      <p:cBhvr>
                                        <p:cTn id="55" dur="1000" fill="hold"/>
                                        <p:tgtEl>
                                          <p:spTgt spid="31747">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31747">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31747">
                                            <p:txEl>
                                              <p:pRg st="8" end="8"/>
                                            </p:txEl>
                                          </p:spTgt>
                                        </p:tgtEl>
                                      </p:cBhvr>
                                    </p:animEffect>
                                  </p:childTnLst>
                                </p:cTn>
                              </p:par>
                            </p:childTnLst>
                          </p:cTn>
                        </p:par>
                        <p:par>
                          <p:cTn id="58" fill="hold">
                            <p:stCondLst>
                              <p:cond delay="9000"/>
                            </p:stCondLst>
                            <p:childTnLst>
                              <p:par>
                                <p:cTn id="59" presetID="55" presetClass="entr" presetSubtype="0" fill="hold" nodeType="afterEffect">
                                  <p:stCondLst>
                                    <p:cond delay="0"/>
                                  </p:stCondLst>
                                  <p:childTnLst>
                                    <p:set>
                                      <p:cBhvr>
                                        <p:cTn id="60" dur="1" fill="hold">
                                          <p:stCondLst>
                                            <p:cond delay="0"/>
                                          </p:stCondLst>
                                        </p:cTn>
                                        <p:tgtEl>
                                          <p:spTgt spid="31747">
                                            <p:txEl>
                                              <p:pRg st="9" end="9"/>
                                            </p:txEl>
                                          </p:spTgt>
                                        </p:tgtEl>
                                        <p:attrNameLst>
                                          <p:attrName>style.visibility</p:attrName>
                                        </p:attrNameLst>
                                      </p:cBhvr>
                                      <p:to>
                                        <p:strVal val="visible"/>
                                      </p:to>
                                    </p:set>
                                    <p:anim calcmode="lin" valueType="num">
                                      <p:cBhvr>
                                        <p:cTn id="61" dur="1000" fill="hold"/>
                                        <p:tgtEl>
                                          <p:spTgt spid="31747">
                                            <p:txEl>
                                              <p:pRg st="9" end="9"/>
                                            </p:txEl>
                                          </p:spTgt>
                                        </p:tgtEl>
                                        <p:attrNameLst>
                                          <p:attrName>ppt_w</p:attrName>
                                        </p:attrNameLst>
                                      </p:cBhvr>
                                      <p:tavLst>
                                        <p:tav tm="0">
                                          <p:val>
                                            <p:strVal val="#ppt_w*0.70"/>
                                          </p:val>
                                        </p:tav>
                                        <p:tav tm="100000">
                                          <p:val>
                                            <p:strVal val="#ppt_w"/>
                                          </p:val>
                                        </p:tav>
                                      </p:tavLst>
                                    </p:anim>
                                    <p:anim calcmode="lin" valueType="num">
                                      <p:cBhvr>
                                        <p:cTn id="62" dur="1000" fill="hold"/>
                                        <p:tgtEl>
                                          <p:spTgt spid="31747">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584" y="692696"/>
            <a:ext cx="8136904" cy="685800"/>
          </a:xfrm>
        </p:spPr>
        <p:txBody>
          <a:bodyPr>
            <a:noAutofit/>
          </a:bodyPr>
          <a:lstStyle/>
          <a:p>
            <a:pPr algn="l" eaLnBrk="1" hangingPunct="1">
              <a:defRPr/>
            </a:pPr>
            <a:r>
              <a:rPr lang="cs-CZ" sz="4000" b="1" dirty="0" smtClean="0">
                <a:effectLst>
                  <a:outerShdw blurRad="38100" dist="38100" dir="2700000" algn="tl">
                    <a:srgbClr val="C0C0C0"/>
                  </a:outerShdw>
                </a:effectLst>
              </a:rPr>
              <a:t>S</a:t>
            </a:r>
            <a:r>
              <a:rPr lang="cs-CZ" sz="3200" b="1" dirty="0" smtClean="0">
                <a:effectLst>
                  <a:outerShdw blurRad="38100" dist="38100" dir="2700000" algn="tl">
                    <a:srgbClr val="C0C0C0"/>
                  </a:outerShdw>
                </a:effectLst>
              </a:rPr>
              <a:t>ESTAVENÍ VHODNÉHO JÍDELNÍČKU</a:t>
            </a:r>
            <a:endParaRPr lang="cs-CZ" sz="2000" b="1" dirty="0" smtClean="0">
              <a:effectLst>
                <a:outerShdw blurRad="38100" dist="38100" dir="2700000" algn="tl">
                  <a:srgbClr val="C0C0C0"/>
                </a:outerShdw>
              </a:effectLst>
            </a:endParaRPr>
          </a:p>
        </p:txBody>
      </p:sp>
      <p:sp>
        <p:nvSpPr>
          <p:cNvPr id="31747" name="Rectangle 3"/>
          <p:cNvSpPr>
            <a:spLocks noGrp="1" noChangeArrowheads="1"/>
          </p:cNvSpPr>
          <p:nvPr>
            <p:ph idx="1"/>
          </p:nvPr>
        </p:nvSpPr>
        <p:spPr>
          <a:xfrm>
            <a:off x="685800" y="1524000"/>
            <a:ext cx="8101013" cy="4641304"/>
          </a:xfrm>
        </p:spPr>
        <p:txBody>
          <a:bodyPr>
            <a:normAutofit lnSpcReduction="10000"/>
          </a:bodyPr>
          <a:lstStyle/>
          <a:p>
            <a:pPr>
              <a:buClr>
                <a:schemeClr val="accent4"/>
              </a:buClr>
            </a:pPr>
            <a:r>
              <a:rPr lang="cs-CZ" sz="2600" dirty="0" smtClean="0">
                <a:latin typeface="Adobe Garamond Pro" pitchFamily="18" charset="-18"/>
              </a:rPr>
              <a:t>v jednotlivých pokrmech i v pokrmech během dne kombinovat různé zdroje bílkovin</a:t>
            </a:r>
          </a:p>
          <a:p>
            <a:pPr>
              <a:buClr>
                <a:schemeClr val="accent4"/>
              </a:buClr>
            </a:pPr>
            <a:endParaRPr lang="cs-CZ" sz="1000" dirty="0" smtClean="0">
              <a:latin typeface="Adobe Garamond Pro" pitchFamily="18" charset="-18"/>
            </a:endParaRPr>
          </a:p>
          <a:p>
            <a:pPr lvl="1">
              <a:buClr>
                <a:schemeClr val="accent4"/>
              </a:buClr>
              <a:buFont typeface="Arial" pitchFamily="34" charset="0"/>
              <a:buChar char="•"/>
            </a:pPr>
            <a:r>
              <a:rPr lang="cs-CZ" dirty="0" smtClean="0">
                <a:latin typeface="Adobe Garamond Pro" pitchFamily="18" charset="-18"/>
              </a:rPr>
              <a:t>obiloviny s luštěninami (fazolový guláš s pečivem, luštěninové polévky s vložkou z obilovin, šoulet atd.)</a:t>
            </a:r>
          </a:p>
          <a:p>
            <a:pPr lvl="1">
              <a:buClr>
                <a:schemeClr val="accent4"/>
              </a:buClr>
              <a:buFont typeface="Arial" pitchFamily="34" charset="0"/>
              <a:buChar char="•"/>
            </a:pPr>
            <a:endParaRPr lang="cs-CZ" sz="1000" dirty="0" smtClean="0">
              <a:latin typeface="Adobe Garamond Pro" pitchFamily="18" charset="-18"/>
            </a:endParaRPr>
          </a:p>
          <a:p>
            <a:pPr lvl="1">
              <a:buClr>
                <a:schemeClr val="accent4"/>
              </a:buClr>
              <a:buFont typeface="Arial" pitchFamily="34" charset="0"/>
              <a:buChar char="•"/>
            </a:pPr>
            <a:r>
              <a:rPr lang="cs-CZ" dirty="0" smtClean="0">
                <a:latin typeface="Adobe Garamond Pro" pitchFamily="18" charset="-18"/>
              </a:rPr>
              <a:t>luštěniny s bramborami</a:t>
            </a:r>
          </a:p>
          <a:p>
            <a:pPr lvl="1">
              <a:buClr>
                <a:schemeClr val="accent4"/>
              </a:buClr>
              <a:buFont typeface="Arial" pitchFamily="34" charset="0"/>
              <a:buChar char="•"/>
            </a:pPr>
            <a:endParaRPr lang="cs-CZ" sz="1000" dirty="0" smtClean="0">
              <a:latin typeface="Adobe Garamond Pro" pitchFamily="18" charset="-18"/>
            </a:endParaRPr>
          </a:p>
          <a:p>
            <a:pPr lvl="1">
              <a:buClr>
                <a:schemeClr val="accent4"/>
              </a:buClr>
              <a:buFont typeface="Arial" pitchFamily="34" charset="0"/>
              <a:buChar char="•"/>
            </a:pPr>
            <a:r>
              <a:rPr lang="cs-CZ" dirty="0" smtClean="0">
                <a:latin typeface="Adobe Garamond Pro" pitchFamily="18" charset="-18"/>
              </a:rPr>
              <a:t>rostlinné zdroje bílkovin s živočišnými (obiloviny s mléčnými výrobky – mléčné obilné kaše atd.)</a:t>
            </a:r>
          </a:p>
          <a:p>
            <a:pPr lvl="1">
              <a:buClr>
                <a:schemeClr val="accent4"/>
              </a:buClr>
              <a:buFont typeface="Arial" pitchFamily="34" charset="0"/>
              <a:buChar char="•"/>
            </a:pPr>
            <a:endParaRPr lang="cs-CZ" sz="1000" dirty="0" smtClean="0">
              <a:latin typeface="Adobe Garamond Pro" pitchFamily="18" charset="-18"/>
            </a:endParaRPr>
          </a:p>
          <a:p>
            <a:pPr>
              <a:buClr>
                <a:schemeClr val="accent4"/>
              </a:buClr>
            </a:pPr>
            <a:r>
              <a:rPr lang="cs-CZ" sz="2400" dirty="0" smtClean="0">
                <a:latin typeface="Adobe Garamond Pro" pitchFamily="18" charset="-18"/>
              </a:rPr>
              <a:t>nenahrazovat masové pokrmy sladkými a smaženými pokrmy</a:t>
            </a:r>
          </a:p>
          <a:p>
            <a:pPr eaLnBrk="1" hangingPunct="1">
              <a:buFontTx/>
              <a:buNone/>
              <a:defRPr/>
            </a:pPr>
            <a:endParaRPr lang="cs-CZ" dirty="0" smtClean="0"/>
          </a:p>
        </p:txBody>
      </p:sp>
      <p:sp>
        <p:nvSpPr>
          <p:cNvPr id="22530" name="Zástupný symbol pro číslo snímku 5"/>
          <p:cNvSpPr>
            <a:spLocks noGrp="1"/>
          </p:cNvSpPr>
          <p:nvPr>
            <p:ph type="sldNum" sz="quarter" idx="12"/>
          </p:nvPr>
        </p:nvSpPr>
        <p:spPr>
          <a:noFill/>
        </p:spPr>
        <p:txBody>
          <a:bodyPr/>
          <a:lstStyle/>
          <a:p>
            <a:fld id="{E69A977E-7E23-410F-BCAC-2557CA38D0BE}" type="slidenum">
              <a:rPr lang="cs-CZ" smtClean="0"/>
              <a:pPr/>
              <a:t>14</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p:cTn id="13"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1747">
                                            <p:txEl>
                                              <p:pRg st="2" end="2"/>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p:cTn id="19" dur="1000" fill="hold"/>
                                        <p:tgtEl>
                                          <p:spTgt spid="31747">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31747">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31747">
                                            <p:txEl>
                                              <p:pRg st="4" end="4"/>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anim calcmode="lin" valueType="num">
                                      <p:cBhvr>
                                        <p:cTn id="25" dur="1000" fill="hold"/>
                                        <p:tgtEl>
                                          <p:spTgt spid="31747">
                                            <p:txEl>
                                              <p:pRg st="6" end="6"/>
                                            </p:txEl>
                                          </p:spTgt>
                                        </p:tgtEl>
                                        <p:attrNameLst>
                                          <p:attrName>ppt_w</p:attrName>
                                        </p:attrNameLst>
                                      </p:cBhvr>
                                      <p:tavLst>
                                        <p:tav tm="0">
                                          <p:val>
                                            <p:strVal val="#ppt_w*0.70"/>
                                          </p:val>
                                        </p:tav>
                                        <p:tav tm="100000">
                                          <p:val>
                                            <p:strVal val="#ppt_w"/>
                                          </p:val>
                                        </p:tav>
                                      </p:tavLst>
                                    </p:anim>
                                    <p:anim calcmode="lin" valueType="num">
                                      <p:cBhvr>
                                        <p:cTn id="26" dur="1000" fill="hold"/>
                                        <p:tgtEl>
                                          <p:spTgt spid="31747">
                                            <p:txEl>
                                              <p:pRg st="6" end="6"/>
                                            </p:txEl>
                                          </p:spTgt>
                                        </p:tgtEl>
                                        <p:attrNameLst>
                                          <p:attrName>ppt_h</p:attrName>
                                        </p:attrNameLst>
                                      </p:cBhvr>
                                      <p:tavLst>
                                        <p:tav tm="0">
                                          <p:val>
                                            <p:strVal val="#ppt_h"/>
                                          </p:val>
                                        </p:tav>
                                        <p:tav tm="100000">
                                          <p:val>
                                            <p:strVal val="#ppt_h"/>
                                          </p:val>
                                        </p:tav>
                                      </p:tavLst>
                                    </p:anim>
                                    <p:animEffect transition="in" filter="fade">
                                      <p:cBhvr>
                                        <p:cTn id="27" dur="1000"/>
                                        <p:tgtEl>
                                          <p:spTgt spid="31747">
                                            <p:txEl>
                                              <p:pRg st="6" end="6"/>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1747">
                                            <p:txEl>
                                              <p:pRg st="8" end="8"/>
                                            </p:txEl>
                                          </p:spTgt>
                                        </p:tgtEl>
                                        <p:attrNameLst>
                                          <p:attrName>style.visibility</p:attrName>
                                        </p:attrNameLst>
                                      </p:cBhvr>
                                      <p:to>
                                        <p:strVal val="visible"/>
                                      </p:to>
                                    </p:set>
                                    <p:anim calcmode="lin" valueType="num">
                                      <p:cBhvr>
                                        <p:cTn id="31" dur="1000" fill="hold"/>
                                        <p:tgtEl>
                                          <p:spTgt spid="31747">
                                            <p:txEl>
                                              <p:pRg st="8" end="8"/>
                                            </p:txEl>
                                          </p:spTgt>
                                        </p:tgtEl>
                                        <p:attrNameLst>
                                          <p:attrName>ppt_w</p:attrName>
                                        </p:attrNameLst>
                                      </p:cBhvr>
                                      <p:tavLst>
                                        <p:tav tm="0">
                                          <p:val>
                                            <p:strVal val="#ppt_w*0.70"/>
                                          </p:val>
                                        </p:tav>
                                        <p:tav tm="100000">
                                          <p:val>
                                            <p:strVal val="#ppt_w"/>
                                          </p:val>
                                        </p:tav>
                                      </p:tavLst>
                                    </p:anim>
                                    <p:anim calcmode="lin" valueType="num">
                                      <p:cBhvr>
                                        <p:cTn id="32" dur="1000" fill="hold"/>
                                        <p:tgtEl>
                                          <p:spTgt spid="31747">
                                            <p:txEl>
                                              <p:pRg st="8" end="8"/>
                                            </p:txEl>
                                          </p:spTgt>
                                        </p:tgtEl>
                                        <p:attrNameLst>
                                          <p:attrName>ppt_h</p:attrName>
                                        </p:attrNameLst>
                                      </p:cBhvr>
                                      <p:tavLst>
                                        <p:tav tm="0">
                                          <p:val>
                                            <p:strVal val="#ppt_h"/>
                                          </p:val>
                                        </p:tav>
                                        <p:tav tm="100000">
                                          <p:val>
                                            <p:strVal val="#ppt_h"/>
                                          </p:val>
                                        </p:tav>
                                      </p:tavLst>
                                    </p:anim>
                                    <p:animEffect transition="in" filter="fade">
                                      <p:cBhvr>
                                        <p:cTn id="33" dur="10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584" y="692696"/>
            <a:ext cx="8136904" cy="685800"/>
          </a:xfrm>
        </p:spPr>
        <p:txBody>
          <a:bodyPr>
            <a:noAutofit/>
          </a:bodyPr>
          <a:lstStyle/>
          <a:p>
            <a:pPr algn="l" eaLnBrk="1" hangingPunct="1">
              <a:defRPr/>
            </a:pPr>
            <a:r>
              <a:rPr lang="cs-CZ" sz="4000" b="1" dirty="0" smtClean="0">
                <a:effectLst>
                  <a:outerShdw blurRad="38100" dist="38100" dir="2700000" algn="tl">
                    <a:srgbClr val="C0C0C0"/>
                  </a:outerShdw>
                </a:effectLst>
              </a:rPr>
              <a:t>P</a:t>
            </a:r>
            <a:r>
              <a:rPr lang="cs-CZ" sz="3200" b="1" dirty="0" smtClean="0">
                <a:effectLst>
                  <a:outerShdw blurRad="38100" dist="38100" dir="2700000" algn="tl">
                    <a:srgbClr val="C0C0C0"/>
                  </a:outerShdw>
                </a:effectLst>
              </a:rPr>
              <a:t>ŘÍKLAD </a:t>
            </a:r>
            <a:r>
              <a:rPr lang="cs-CZ" sz="3200" b="1" dirty="0" smtClean="0">
                <a:effectLst>
                  <a:outerShdw blurRad="38100" dist="38100" dir="2700000" algn="tl">
                    <a:srgbClr val="C0C0C0"/>
                  </a:outerShdw>
                </a:effectLst>
              </a:rPr>
              <a:t>JÍDELNÍČKU</a:t>
            </a:r>
            <a:endParaRPr lang="cs-CZ" sz="2000" b="1" dirty="0" smtClean="0">
              <a:effectLst>
                <a:outerShdw blurRad="38100" dist="38100" dir="2700000" algn="tl">
                  <a:srgbClr val="C0C0C0"/>
                </a:outerShdw>
              </a:effectLst>
            </a:endParaRPr>
          </a:p>
        </p:txBody>
      </p:sp>
      <p:sp>
        <p:nvSpPr>
          <p:cNvPr id="31747" name="Rectangle 3"/>
          <p:cNvSpPr>
            <a:spLocks noGrp="1" noChangeArrowheads="1"/>
          </p:cNvSpPr>
          <p:nvPr>
            <p:ph idx="1"/>
          </p:nvPr>
        </p:nvSpPr>
        <p:spPr>
          <a:xfrm>
            <a:off x="685800" y="1524000"/>
            <a:ext cx="8101013" cy="4641304"/>
          </a:xfrm>
        </p:spPr>
        <p:txBody>
          <a:bodyPr>
            <a:normAutofit/>
          </a:bodyPr>
          <a:lstStyle/>
          <a:p>
            <a:pPr>
              <a:buClr>
                <a:srgbClr val="FF3300"/>
              </a:buClr>
            </a:pPr>
            <a:endParaRPr lang="cs-CZ" sz="2400" dirty="0" smtClean="0">
              <a:latin typeface="Adobe Garamond Pro" pitchFamily="18" charset="-18"/>
            </a:endParaRPr>
          </a:p>
          <a:p>
            <a:pPr>
              <a:buClr>
                <a:srgbClr val="FF3300"/>
              </a:buClr>
            </a:pPr>
            <a:endParaRPr lang="cs-CZ" sz="2400" dirty="0" smtClean="0">
              <a:latin typeface="Adobe Garamond Pro" pitchFamily="18" charset="-18"/>
            </a:endParaRPr>
          </a:p>
          <a:p>
            <a:pPr>
              <a:buClr>
                <a:srgbClr val="FF3300"/>
              </a:buClr>
            </a:pPr>
            <a:r>
              <a:rPr lang="cs-CZ" sz="2400" dirty="0" smtClean="0">
                <a:latin typeface="Adobe Garamond Pro" pitchFamily="18" charset="-18"/>
              </a:rPr>
              <a:t>SN: ovesná kaše s ořechy a hroznovým vínem</a:t>
            </a:r>
          </a:p>
          <a:p>
            <a:pPr>
              <a:buClr>
                <a:srgbClr val="FF3300"/>
              </a:buClr>
            </a:pPr>
            <a:r>
              <a:rPr lang="cs-CZ" sz="2400" dirty="0" smtClean="0">
                <a:latin typeface="Adobe Garamond Pro" pitchFamily="18" charset="-18"/>
              </a:rPr>
              <a:t>PŘ: chléb s ředkvičkovou pomazánkou</a:t>
            </a:r>
          </a:p>
          <a:p>
            <a:pPr>
              <a:buClr>
                <a:srgbClr val="FF3300"/>
              </a:buClr>
            </a:pPr>
            <a:r>
              <a:rPr lang="cs-CZ" sz="2400" dirty="0" smtClean="0">
                <a:latin typeface="Adobe Garamond Pro" pitchFamily="18" charset="-18"/>
              </a:rPr>
              <a:t>OB: polévka cizrnový krém, lasagne se špenátem a mozarellou</a:t>
            </a:r>
          </a:p>
          <a:p>
            <a:pPr>
              <a:buClr>
                <a:srgbClr val="FF3300"/>
              </a:buClr>
            </a:pPr>
            <a:r>
              <a:rPr lang="cs-CZ" sz="2400" dirty="0" smtClean="0">
                <a:latin typeface="Adobe Garamond Pro" pitchFamily="18" charset="-18"/>
              </a:rPr>
              <a:t>SV: banánový koktejl</a:t>
            </a:r>
          </a:p>
          <a:p>
            <a:pPr>
              <a:buClr>
                <a:srgbClr val="FF3300"/>
              </a:buClr>
            </a:pPr>
            <a:r>
              <a:rPr lang="cs-CZ" sz="2400" dirty="0" smtClean="0">
                <a:latin typeface="Adobe Garamond Pro" pitchFamily="18" charset="-18"/>
              </a:rPr>
              <a:t>VČ: květákový mozeček, brambory, rajčatový salát</a:t>
            </a:r>
          </a:p>
          <a:p>
            <a:pPr eaLnBrk="1" hangingPunct="1">
              <a:buFontTx/>
              <a:buNone/>
              <a:defRPr/>
            </a:pPr>
            <a:endParaRPr lang="cs-CZ" dirty="0" smtClean="0"/>
          </a:p>
        </p:txBody>
      </p:sp>
      <p:sp>
        <p:nvSpPr>
          <p:cNvPr id="22530" name="Zástupný symbol pro číslo snímku 5"/>
          <p:cNvSpPr>
            <a:spLocks noGrp="1"/>
          </p:cNvSpPr>
          <p:nvPr>
            <p:ph type="sldNum" sz="quarter" idx="12"/>
          </p:nvPr>
        </p:nvSpPr>
        <p:spPr>
          <a:noFill/>
        </p:spPr>
        <p:txBody>
          <a:bodyPr/>
          <a:lstStyle/>
          <a:p>
            <a:fld id="{E69A977E-7E23-410F-BCAC-2557CA38D0BE}" type="slidenum">
              <a:rPr lang="cs-CZ" smtClean="0"/>
              <a:pPr/>
              <a:t>15</a:t>
            </a:fld>
            <a:endParaRPr lang="cs-CZ" smtClean="0"/>
          </a:p>
        </p:txBody>
      </p:sp>
      <p:pic>
        <p:nvPicPr>
          <p:cNvPr id="5" name="Obrázek 4" descr="vidlicky.jpg"/>
          <p:cNvPicPr>
            <a:picLocks noChangeAspect="1"/>
          </p:cNvPicPr>
          <p:nvPr/>
        </p:nvPicPr>
        <p:blipFill>
          <a:blip r:embed="rId4" cstate="print"/>
          <a:stretch>
            <a:fillRect/>
          </a:stretch>
        </p:blipFill>
        <p:spPr>
          <a:xfrm>
            <a:off x="6522968" y="1340768"/>
            <a:ext cx="2428672" cy="136815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 calcmode="lin" valueType="num">
                                      <p:cBhvr>
                                        <p:cTn id="7"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2" end="2"/>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anim calcmode="lin" valueType="num">
                                      <p:cBhvr>
                                        <p:cTn id="13" dur="10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14" dur="10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15" dur="1000"/>
                                        <p:tgtEl>
                                          <p:spTgt spid="31747">
                                            <p:txEl>
                                              <p:pRg st="3" end="3"/>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p:cTn id="19" dur="1000" fill="hold"/>
                                        <p:tgtEl>
                                          <p:spTgt spid="31747">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31747">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31747">
                                            <p:txEl>
                                              <p:pRg st="4" end="4"/>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1747">
                                            <p:txEl>
                                              <p:pRg st="5" end="5"/>
                                            </p:txEl>
                                          </p:spTgt>
                                        </p:tgtEl>
                                        <p:attrNameLst>
                                          <p:attrName>style.visibility</p:attrName>
                                        </p:attrNameLst>
                                      </p:cBhvr>
                                      <p:to>
                                        <p:strVal val="visible"/>
                                      </p:to>
                                    </p:set>
                                    <p:anim calcmode="lin" valueType="num">
                                      <p:cBhvr>
                                        <p:cTn id="25" dur="1000" fill="hold"/>
                                        <p:tgtEl>
                                          <p:spTgt spid="31747">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31747">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31747">
                                            <p:txEl>
                                              <p:pRg st="5" end="5"/>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anim calcmode="lin" valueType="num">
                                      <p:cBhvr>
                                        <p:cTn id="31" dur="1000" fill="hold"/>
                                        <p:tgtEl>
                                          <p:spTgt spid="31747">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31747">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27584" y="692696"/>
            <a:ext cx="8136904" cy="685800"/>
          </a:xfrm>
        </p:spPr>
        <p:txBody>
          <a:bodyPr>
            <a:noAutofit/>
          </a:bodyPr>
          <a:lstStyle/>
          <a:p>
            <a:pPr algn="l" eaLnBrk="1" hangingPunct="1">
              <a:defRPr/>
            </a:pPr>
            <a:r>
              <a:rPr lang="cs-CZ" sz="4000" b="1" dirty="0" smtClean="0">
                <a:effectLst>
                  <a:outerShdw blurRad="38100" dist="38100" dir="2700000" algn="tl">
                    <a:srgbClr val="C0C0C0"/>
                  </a:outerShdw>
                </a:effectLst>
              </a:rPr>
              <a:t>P</a:t>
            </a:r>
            <a:r>
              <a:rPr lang="cs-CZ" sz="3200" b="1" dirty="0" smtClean="0">
                <a:effectLst>
                  <a:outerShdw blurRad="38100" dist="38100" dir="2700000" algn="tl">
                    <a:srgbClr val="C0C0C0"/>
                  </a:outerShdw>
                </a:effectLst>
              </a:rPr>
              <a:t>ŘÍKLAD </a:t>
            </a:r>
            <a:r>
              <a:rPr lang="cs-CZ" sz="3200" b="1" dirty="0" smtClean="0">
                <a:effectLst>
                  <a:outerShdw blurRad="38100" dist="38100" dir="2700000" algn="tl">
                    <a:srgbClr val="C0C0C0"/>
                  </a:outerShdw>
                </a:effectLst>
              </a:rPr>
              <a:t>JÍDELNÍČKU</a:t>
            </a:r>
            <a:endParaRPr lang="cs-CZ" sz="2000" b="1" dirty="0" smtClean="0">
              <a:effectLst>
                <a:outerShdw blurRad="38100" dist="38100" dir="2700000" algn="tl">
                  <a:srgbClr val="C0C0C0"/>
                </a:outerShdw>
              </a:effectLst>
            </a:endParaRPr>
          </a:p>
        </p:txBody>
      </p:sp>
      <p:sp>
        <p:nvSpPr>
          <p:cNvPr id="31747" name="Rectangle 3"/>
          <p:cNvSpPr>
            <a:spLocks noGrp="1" noChangeArrowheads="1"/>
          </p:cNvSpPr>
          <p:nvPr>
            <p:ph idx="1"/>
          </p:nvPr>
        </p:nvSpPr>
        <p:spPr>
          <a:xfrm>
            <a:off x="685800" y="1524000"/>
            <a:ext cx="8101013" cy="4641304"/>
          </a:xfrm>
        </p:spPr>
        <p:txBody>
          <a:bodyPr>
            <a:normAutofit/>
          </a:bodyPr>
          <a:lstStyle/>
          <a:p>
            <a:pPr>
              <a:buClr>
                <a:srgbClr val="FF3300"/>
              </a:buClr>
            </a:pPr>
            <a:endParaRPr lang="cs-CZ" sz="2400" dirty="0" smtClean="0">
              <a:latin typeface="Adobe Garamond Pro" pitchFamily="18" charset="-18"/>
            </a:endParaRPr>
          </a:p>
          <a:p>
            <a:pPr>
              <a:buClr>
                <a:srgbClr val="FF3300"/>
              </a:buClr>
            </a:pPr>
            <a:endParaRPr lang="cs-CZ" sz="2400" dirty="0" smtClean="0">
              <a:latin typeface="Adobe Garamond Pro" pitchFamily="18" charset="-18"/>
            </a:endParaRPr>
          </a:p>
          <a:p>
            <a:pPr>
              <a:buClr>
                <a:srgbClr val="FF3300"/>
              </a:buClr>
            </a:pPr>
            <a:r>
              <a:rPr lang="cs-CZ" sz="2400" dirty="0" smtClean="0">
                <a:latin typeface="Adobe Garamond Pro" pitchFamily="18" charset="-18"/>
              </a:rPr>
              <a:t>SN: chléb s vaječnou pomazánkou, obložený paprikou</a:t>
            </a:r>
          </a:p>
          <a:p>
            <a:pPr>
              <a:buClr>
                <a:srgbClr val="FF3300"/>
              </a:buClr>
            </a:pPr>
            <a:r>
              <a:rPr lang="cs-CZ" sz="2400" dirty="0" smtClean="0">
                <a:latin typeface="Adobe Garamond Pro" pitchFamily="18" charset="-18"/>
              </a:rPr>
              <a:t>PŘ: jablko</a:t>
            </a:r>
          </a:p>
          <a:p>
            <a:pPr>
              <a:buClr>
                <a:srgbClr val="FF3300"/>
              </a:buClr>
            </a:pPr>
            <a:r>
              <a:rPr lang="cs-CZ" sz="2400" dirty="0" smtClean="0">
                <a:latin typeface="Adobe Garamond Pro" pitchFamily="18" charset="-18"/>
              </a:rPr>
              <a:t>OB: polévka zeleninová s drožďovými knedlíčky, mexické fazole </a:t>
            </a:r>
            <a:br>
              <a:rPr lang="cs-CZ" sz="2400" dirty="0" smtClean="0">
                <a:latin typeface="Adobe Garamond Pro" pitchFamily="18" charset="-18"/>
              </a:rPr>
            </a:br>
            <a:r>
              <a:rPr lang="cs-CZ" sz="2400" dirty="0" smtClean="0">
                <a:latin typeface="Adobe Garamond Pro" pitchFamily="18" charset="-18"/>
              </a:rPr>
              <a:t>v tortille s jogurtovým dresinkem</a:t>
            </a:r>
          </a:p>
          <a:p>
            <a:pPr>
              <a:buClr>
                <a:srgbClr val="FF3300"/>
              </a:buClr>
            </a:pPr>
            <a:r>
              <a:rPr lang="cs-CZ" sz="2400" dirty="0" smtClean="0">
                <a:latin typeface="Adobe Garamond Pro" pitchFamily="18" charset="-18"/>
              </a:rPr>
              <a:t>SV: pudink s ovocem</a:t>
            </a:r>
          </a:p>
          <a:p>
            <a:pPr>
              <a:buClr>
                <a:srgbClr val="FF3300"/>
              </a:buClr>
            </a:pPr>
            <a:r>
              <a:rPr lang="cs-CZ" sz="2400" dirty="0" smtClean="0">
                <a:latin typeface="Adobe Garamond Pro" pitchFamily="18" charset="-18"/>
              </a:rPr>
              <a:t>VČ: pohankové rizoto se zeleninou, sypané sýrem</a:t>
            </a:r>
          </a:p>
          <a:p>
            <a:pPr eaLnBrk="1" hangingPunct="1">
              <a:buFontTx/>
              <a:buNone/>
              <a:defRPr/>
            </a:pPr>
            <a:endParaRPr lang="cs-CZ" dirty="0" smtClean="0"/>
          </a:p>
        </p:txBody>
      </p:sp>
      <p:sp>
        <p:nvSpPr>
          <p:cNvPr id="22530" name="Zástupný symbol pro číslo snímku 5"/>
          <p:cNvSpPr>
            <a:spLocks noGrp="1"/>
          </p:cNvSpPr>
          <p:nvPr>
            <p:ph type="sldNum" sz="quarter" idx="12"/>
          </p:nvPr>
        </p:nvSpPr>
        <p:spPr>
          <a:noFill/>
        </p:spPr>
        <p:txBody>
          <a:bodyPr/>
          <a:lstStyle/>
          <a:p>
            <a:fld id="{E69A977E-7E23-410F-BCAC-2557CA38D0BE}" type="slidenum">
              <a:rPr lang="cs-CZ" smtClean="0"/>
              <a:pPr/>
              <a:t>16</a:t>
            </a:fld>
            <a:endParaRPr lang="cs-CZ" smtClean="0"/>
          </a:p>
        </p:txBody>
      </p:sp>
      <p:pic>
        <p:nvPicPr>
          <p:cNvPr id="5" name="Obrázek 4" descr="vidlicky.jpg"/>
          <p:cNvPicPr>
            <a:picLocks noChangeAspect="1"/>
          </p:cNvPicPr>
          <p:nvPr/>
        </p:nvPicPr>
        <p:blipFill>
          <a:blip r:embed="rId4" cstate="print"/>
          <a:stretch>
            <a:fillRect/>
          </a:stretch>
        </p:blipFill>
        <p:spPr>
          <a:xfrm>
            <a:off x="6516216" y="1340768"/>
            <a:ext cx="2435424" cy="137195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7584" y="764704"/>
            <a:ext cx="7772400" cy="6096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R</a:t>
            </a:r>
            <a:r>
              <a:rPr lang="cs-CZ" sz="3600" b="1" dirty="0" smtClean="0">
                <a:effectLst>
                  <a:outerShdw blurRad="38100" dist="38100" dir="2700000" algn="tl">
                    <a:srgbClr val="C0C0C0"/>
                  </a:outerShdw>
                </a:effectLst>
              </a:rPr>
              <a:t>AW FOOD</a:t>
            </a:r>
          </a:p>
        </p:txBody>
      </p:sp>
      <p:sp>
        <p:nvSpPr>
          <p:cNvPr id="16388" name="Rectangle 3"/>
          <p:cNvSpPr>
            <a:spLocks noGrp="1" noChangeArrowheads="1"/>
          </p:cNvSpPr>
          <p:nvPr>
            <p:ph idx="1"/>
          </p:nvPr>
        </p:nvSpPr>
        <p:spPr>
          <a:xfrm>
            <a:off x="685800" y="1484784"/>
            <a:ext cx="8153400" cy="4680520"/>
          </a:xfrm>
        </p:spPr>
        <p:txBody>
          <a:bodyPr>
            <a:normAutofit/>
          </a:bodyPr>
          <a:lstStyle/>
          <a:p>
            <a:pPr eaLnBrk="1" hangingPunct="1">
              <a:lnSpc>
                <a:spcPct val="90000"/>
              </a:lnSpc>
              <a:buClr>
                <a:srgbClr val="FF0000"/>
              </a:buClr>
              <a:defRPr/>
            </a:pPr>
            <a:r>
              <a:rPr lang="cs-CZ" sz="2400" dirty="0" smtClean="0">
                <a:latin typeface="Adobe Garamond Pro" pitchFamily="18" charset="-18"/>
              </a:rPr>
              <a:t>v současné době velice populární</a:t>
            </a:r>
          </a:p>
          <a:p>
            <a:pPr eaLnBrk="1" hangingPunct="1">
              <a:lnSpc>
                <a:spcPct val="90000"/>
              </a:lnSpc>
              <a:buClr>
                <a:srgbClr val="FF0000"/>
              </a:buClr>
              <a:defRPr/>
            </a:pPr>
            <a:r>
              <a:rPr lang="cs-CZ" sz="2400" dirty="0" err="1" smtClean="0">
                <a:latin typeface="Adobe Garamond Pro" pitchFamily="18" charset="-18"/>
              </a:rPr>
              <a:t>vitariánství</a:t>
            </a:r>
            <a:r>
              <a:rPr lang="cs-CZ" sz="2400" dirty="0" smtClean="0">
                <a:latin typeface="Adobe Garamond Pro" pitchFamily="18" charset="-18"/>
              </a:rPr>
              <a:t>, konzumace syrové (živé) stravy</a:t>
            </a:r>
          </a:p>
          <a:p>
            <a:pPr eaLnBrk="1" hangingPunct="1">
              <a:lnSpc>
                <a:spcPct val="90000"/>
              </a:lnSpc>
              <a:buClr>
                <a:srgbClr val="FF0000"/>
              </a:buClr>
              <a:defRPr/>
            </a:pPr>
            <a:r>
              <a:rPr lang="cs-CZ" sz="2400" dirty="0" smtClean="0">
                <a:latin typeface="Adobe Garamond Pro" pitchFamily="18" charset="-18"/>
              </a:rPr>
              <a:t>forma stravování bez tepelné úpravy, v co nejpřirozenější formě</a:t>
            </a:r>
          </a:p>
          <a:p>
            <a:pPr eaLnBrk="1" hangingPunct="1">
              <a:lnSpc>
                <a:spcPct val="90000"/>
              </a:lnSpc>
              <a:buClr>
                <a:srgbClr val="FF0000"/>
              </a:buClr>
              <a:defRPr/>
            </a:pPr>
            <a:r>
              <a:rPr lang="cs-CZ" sz="2400" dirty="0" smtClean="0">
                <a:latin typeface="Adobe Garamond Pro" pitchFamily="18" charset="-18"/>
              </a:rPr>
              <a:t>úprava stravy teplotou max. 42-45 ºC</a:t>
            </a:r>
          </a:p>
          <a:p>
            <a:pPr eaLnBrk="1" hangingPunct="1">
              <a:lnSpc>
                <a:spcPct val="90000"/>
              </a:lnSpc>
              <a:buClr>
                <a:srgbClr val="FF0000"/>
              </a:buClr>
              <a:defRPr/>
            </a:pPr>
            <a:r>
              <a:rPr lang="cs-CZ" sz="2400" dirty="0" smtClean="0">
                <a:latin typeface="Adobe Garamond Pro" pitchFamily="18" charset="-18"/>
              </a:rPr>
              <a:t>dle zastánců nedochází k snižování nutriční hodnoty stravy, k ničení enzymů, vitaminů apod.</a:t>
            </a:r>
          </a:p>
          <a:p>
            <a:pPr>
              <a:buClr>
                <a:srgbClr val="FF0000"/>
              </a:buClr>
              <a:defRPr/>
            </a:pPr>
            <a:r>
              <a:rPr lang="cs-CZ" sz="2400" dirty="0" smtClean="0">
                <a:latin typeface="Adobe Garamond Pro" pitchFamily="18" charset="-18"/>
              </a:rPr>
              <a:t> syrové ovoce a zelenina, syrové ořechy a semínka, různé obiloviny, klíčky</a:t>
            </a:r>
          </a:p>
          <a:p>
            <a:pPr eaLnBrk="1" hangingPunct="1">
              <a:lnSpc>
                <a:spcPct val="90000"/>
              </a:lnSpc>
              <a:buClr>
                <a:srgbClr val="FF0000"/>
              </a:buClr>
              <a:defRPr/>
            </a:pPr>
            <a:r>
              <a:rPr lang="cs-CZ" sz="2400" dirty="0" smtClean="0">
                <a:latin typeface="Adobe Garamond Pro" pitchFamily="18" charset="-18"/>
              </a:rPr>
              <a:t>nakličování, mixování, vysoušení, </a:t>
            </a:r>
            <a:r>
              <a:rPr lang="cs-CZ" sz="2400" dirty="0" err="1" smtClean="0">
                <a:latin typeface="Adobe Garamond Pro" pitchFamily="18" charset="-18"/>
              </a:rPr>
              <a:t>odšťavňování</a:t>
            </a:r>
            <a:endParaRPr lang="cs-CZ" sz="2000" dirty="0" smtClean="0"/>
          </a:p>
        </p:txBody>
      </p:sp>
      <p:sp>
        <p:nvSpPr>
          <p:cNvPr id="16386" name="Zástupný symbol pro číslo snímku 5"/>
          <p:cNvSpPr>
            <a:spLocks noGrp="1"/>
          </p:cNvSpPr>
          <p:nvPr>
            <p:ph type="sldNum" sz="quarter" idx="12"/>
          </p:nvPr>
        </p:nvSpPr>
        <p:spPr>
          <a:noFill/>
        </p:spPr>
        <p:txBody>
          <a:bodyPr/>
          <a:lstStyle/>
          <a:p>
            <a:fld id="{79DA5BFD-673F-4312-A715-0058B56C0C84}" type="slidenum">
              <a:rPr lang="cs-CZ" smtClean="0"/>
              <a:pPr/>
              <a:t>17</a:t>
            </a:fld>
            <a:endParaRPr lang="cs-CZ" smtClean="0"/>
          </a:p>
        </p:txBody>
      </p:sp>
      <p:pic>
        <p:nvPicPr>
          <p:cNvPr id="17410" name="Picture 2" descr="http://img.mf.cz/516/318/3-50.jpg"/>
          <p:cNvPicPr>
            <a:picLocks noChangeAspect="1" noChangeArrowheads="1"/>
          </p:cNvPicPr>
          <p:nvPr/>
        </p:nvPicPr>
        <p:blipFill>
          <a:blip r:embed="rId4" cstate="print"/>
          <a:srcRect/>
          <a:stretch>
            <a:fillRect/>
          </a:stretch>
        </p:blipFill>
        <p:spPr bwMode="auto">
          <a:xfrm>
            <a:off x="5220072" y="260648"/>
            <a:ext cx="3654952" cy="180020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anim calcmode="lin" valueType="num">
                                      <p:cBhvr>
                                        <p:cTn id="7" dur="1000" fill="hold"/>
                                        <p:tgtEl>
                                          <p:spTgt spid="16388">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6388">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6388">
                                            <p:txEl>
                                              <p:pRg st="1" end="1"/>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p:cTn id="13" dur="1000" fill="hold"/>
                                        <p:tgtEl>
                                          <p:spTgt spid="16388">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6388">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6388">
                                            <p:txEl>
                                              <p:pRg st="0" end="0"/>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p:cTn id="19" dur="1000" fill="hold"/>
                                        <p:tgtEl>
                                          <p:spTgt spid="16388">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6388">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6388">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6388">
                                            <p:txEl>
                                              <p:pRg st="3" end="3"/>
                                            </p:txEl>
                                          </p:spTgt>
                                        </p:tgtEl>
                                        <p:attrNameLst>
                                          <p:attrName>style.visibility</p:attrName>
                                        </p:attrNameLst>
                                      </p:cBhvr>
                                      <p:to>
                                        <p:strVal val="visible"/>
                                      </p:to>
                                    </p:set>
                                    <p:anim calcmode="lin" valueType="num">
                                      <p:cBhvr>
                                        <p:cTn id="25" dur="1000" fill="hold"/>
                                        <p:tgtEl>
                                          <p:spTgt spid="16388">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6388">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6388">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6388">
                                            <p:txEl>
                                              <p:pRg st="4" end="4"/>
                                            </p:txEl>
                                          </p:spTgt>
                                        </p:tgtEl>
                                        <p:attrNameLst>
                                          <p:attrName>style.visibility</p:attrName>
                                        </p:attrNameLst>
                                      </p:cBhvr>
                                      <p:to>
                                        <p:strVal val="visible"/>
                                      </p:to>
                                    </p:set>
                                    <p:anim calcmode="lin" valueType="num">
                                      <p:cBhvr>
                                        <p:cTn id="31" dur="1000" fill="hold"/>
                                        <p:tgtEl>
                                          <p:spTgt spid="16388">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16388">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6388">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16388">
                                            <p:txEl>
                                              <p:pRg st="5" end="5"/>
                                            </p:txEl>
                                          </p:spTgt>
                                        </p:tgtEl>
                                        <p:attrNameLst>
                                          <p:attrName>style.visibility</p:attrName>
                                        </p:attrNameLst>
                                      </p:cBhvr>
                                      <p:to>
                                        <p:strVal val="visible"/>
                                      </p:to>
                                    </p:set>
                                    <p:anim calcmode="lin" valueType="num">
                                      <p:cBhvr>
                                        <p:cTn id="37" dur="1000" fill="hold"/>
                                        <p:tgtEl>
                                          <p:spTgt spid="16388">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16388">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6388">
                                            <p:txEl>
                                              <p:pRg st="5" end="5"/>
                                            </p:txEl>
                                          </p:spTgt>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16388">
                                            <p:txEl>
                                              <p:pRg st="6" end="6"/>
                                            </p:txEl>
                                          </p:spTgt>
                                        </p:tgtEl>
                                        <p:attrNameLst>
                                          <p:attrName>style.visibility</p:attrName>
                                        </p:attrNameLst>
                                      </p:cBhvr>
                                      <p:to>
                                        <p:strVal val="visible"/>
                                      </p:to>
                                    </p:set>
                                    <p:anim calcmode="lin" valueType="num">
                                      <p:cBhvr>
                                        <p:cTn id="43" dur="1000" fill="hold"/>
                                        <p:tgtEl>
                                          <p:spTgt spid="16388">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16388">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63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7584" y="764704"/>
            <a:ext cx="7772400" cy="609600"/>
          </a:xfrm>
        </p:spPr>
        <p:txBody>
          <a:bodyPr>
            <a:normAutofit fontScale="90000"/>
          </a:bodyPr>
          <a:lstStyle/>
          <a:p>
            <a:pPr algn="l" eaLnBrk="1" hangingPunct="1">
              <a:defRPr/>
            </a:pPr>
            <a:endParaRPr lang="cs-CZ" sz="3600" b="1" dirty="0" smtClean="0">
              <a:effectLst>
                <a:outerShdw blurRad="38100" dist="38100" dir="2700000" algn="tl">
                  <a:srgbClr val="C0C0C0"/>
                </a:outerShdw>
              </a:effectLst>
            </a:endParaRPr>
          </a:p>
        </p:txBody>
      </p:sp>
      <p:sp>
        <p:nvSpPr>
          <p:cNvPr id="16388" name="Rectangle 3"/>
          <p:cNvSpPr>
            <a:spLocks noGrp="1" noChangeArrowheads="1"/>
          </p:cNvSpPr>
          <p:nvPr>
            <p:ph idx="1"/>
          </p:nvPr>
        </p:nvSpPr>
        <p:spPr>
          <a:xfrm>
            <a:off x="685800" y="1484784"/>
            <a:ext cx="8153400" cy="4680520"/>
          </a:xfrm>
        </p:spPr>
        <p:txBody>
          <a:bodyPr>
            <a:normAutofit/>
          </a:bodyPr>
          <a:lstStyle/>
          <a:p>
            <a:pPr eaLnBrk="1" hangingPunct="1">
              <a:lnSpc>
                <a:spcPct val="90000"/>
              </a:lnSpc>
              <a:buClr>
                <a:srgbClr val="FF0000"/>
              </a:buClr>
              <a:defRPr/>
            </a:pPr>
            <a:endParaRPr lang="cs-CZ" sz="2400" dirty="0" smtClean="0">
              <a:latin typeface="Adobe Garamond Pro" pitchFamily="18" charset="-18"/>
            </a:endParaRPr>
          </a:p>
          <a:p>
            <a:pPr lvl="1" eaLnBrk="1" hangingPunct="1">
              <a:lnSpc>
                <a:spcPct val="90000"/>
              </a:lnSpc>
              <a:buFontTx/>
              <a:buChar char="•"/>
              <a:defRPr/>
            </a:pPr>
            <a:endParaRPr lang="cs-CZ" sz="2000" dirty="0" smtClean="0"/>
          </a:p>
        </p:txBody>
      </p:sp>
      <p:sp>
        <p:nvSpPr>
          <p:cNvPr id="16386" name="Zástupný symbol pro číslo snímku 5"/>
          <p:cNvSpPr>
            <a:spLocks noGrp="1"/>
          </p:cNvSpPr>
          <p:nvPr>
            <p:ph type="sldNum" sz="quarter" idx="12"/>
          </p:nvPr>
        </p:nvSpPr>
        <p:spPr>
          <a:noFill/>
        </p:spPr>
        <p:txBody>
          <a:bodyPr/>
          <a:lstStyle/>
          <a:p>
            <a:fld id="{79DA5BFD-673F-4312-A715-0058B56C0C84}" type="slidenum">
              <a:rPr lang="cs-CZ" smtClean="0"/>
              <a:pPr/>
              <a:t>18</a:t>
            </a:fld>
            <a:endParaRPr lang="cs-CZ" smtClean="0"/>
          </a:p>
        </p:txBody>
      </p:sp>
      <p:pic>
        <p:nvPicPr>
          <p:cNvPr id="161796" name="Picture 4" descr="http://2.bp.blogspot.com/-5lvYPTYs4q4/UCmc9LAWDyI/AAAAAAAABRk/lx5_fvJxZM0/s1600/ddd.png"/>
          <p:cNvPicPr>
            <a:picLocks noChangeAspect="1" noChangeArrowheads="1"/>
          </p:cNvPicPr>
          <p:nvPr/>
        </p:nvPicPr>
        <p:blipFill>
          <a:blip r:embed="rId4" cstate="print"/>
          <a:srcRect/>
          <a:stretch>
            <a:fillRect/>
          </a:stretch>
        </p:blipFill>
        <p:spPr bwMode="auto">
          <a:xfrm>
            <a:off x="797853" y="260648"/>
            <a:ext cx="7557945" cy="6264696"/>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descr="http://img.mf.cz/516/318/3-50.jpg"/>
          <p:cNvPicPr>
            <a:picLocks noChangeAspect="1" noChangeArrowheads="1"/>
          </p:cNvPicPr>
          <p:nvPr/>
        </p:nvPicPr>
        <p:blipFill>
          <a:blip r:embed="rId4" cstate="print"/>
          <a:srcRect/>
          <a:stretch>
            <a:fillRect/>
          </a:stretch>
        </p:blipFill>
        <p:spPr bwMode="auto">
          <a:xfrm>
            <a:off x="5489047" y="260648"/>
            <a:ext cx="3654953" cy="1800200"/>
          </a:xfrm>
          <a:prstGeom prst="rect">
            <a:avLst/>
          </a:prstGeom>
          <a:noFill/>
        </p:spPr>
      </p:pic>
      <p:sp>
        <p:nvSpPr>
          <p:cNvPr id="31746" name="Rectangle 2"/>
          <p:cNvSpPr>
            <a:spLocks noGrp="1" noChangeArrowheads="1"/>
          </p:cNvSpPr>
          <p:nvPr>
            <p:ph type="title"/>
          </p:nvPr>
        </p:nvSpPr>
        <p:spPr>
          <a:xfrm>
            <a:off x="827584" y="692696"/>
            <a:ext cx="8136904" cy="685800"/>
          </a:xfrm>
        </p:spPr>
        <p:txBody>
          <a:bodyPr>
            <a:noAutofit/>
          </a:bodyPr>
          <a:lstStyle/>
          <a:p>
            <a:pPr algn="l" eaLnBrk="1" hangingPunct="1">
              <a:defRPr/>
            </a:pPr>
            <a:r>
              <a:rPr lang="cs-CZ" sz="4000" b="1" dirty="0" smtClean="0">
                <a:effectLst>
                  <a:outerShdw blurRad="38100" dist="38100" dir="2700000" algn="tl">
                    <a:srgbClr val="C0C0C0"/>
                  </a:outerShdw>
                </a:effectLst>
              </a:rPr>
              <a:t>P</a:t>
            </a:r>
            <a:r>
              <a:rPr lang="cs-CZ" sz="3200" b="1" dirty="0" smtClean="0">
                <a:effectLst>
                  <a:outerShdw blurRad="38100" dist="38100" dir="2700000" algn="tl">
                    <a:srgbClr val="C0C0C0"/>
                  </a:outerShdw>
                </a:effectLst>
              </a:rPr>
              <a:t>ŘÍKLAD </a:t>
            </a:r>
            <a:r>
              <a:rPr lang="cs-CZ" sz="3200" b="1" dirty="0" smtClean="0">
                <a:effectLst>
                  <a:outerShdw blurRad="38100" dist="38100" dir="2700000" algn="tl">
                    <a:srgbClr val="C0C0C0"/>
                  </a:outerShdw>
                </a:effectLst>
              </a:rPr>
              <a:t>POKRMŮ</a:t>
            </a:r>
            <a:endParaRPr lang="cs-CZ" sz="2000" b="1" dirty="0" smtClean="0">
              <a:effectLst>
                <a:outerShdw blurRad="38100" dist="38100" dir="2700000" algn="tl">
                  <a:srgbClr val="C0C0C0"/>
                </a:outerShdw>
              </a:effectLst>
            </a:endParaRPr>
          </a:p>
        </p:txBody>
      </p:sp>
      <p:sp>
        <p:nvSpPr>
          <p:cNvPr id="31747" name="Rectangle 3"/>
          <p:cNvSpPr>
            <a:spLocks noGrp="1" noChangeArrowheads="1"/>
          </p:cNvSpPr>
          <p:nvPr>
            <p:ph idx="1"/>
          </p:nvPr>
        </p:nvSpPr>
        <p:spPr>
          <a:xfrm>
            <a:off x="685800" y="1524000"/>
            <a:ext cx="8101013" cy="4641304"/>
          </a:xfrm>
        </p:spPr>
        <p:txBody>
          <a:bodyPr>
            <a:normAutofit lnSpcReduction="10000"/>
          </a:bodyPr>
          <a:lstStyle/>
          <a:p>
            <a:pPr>
              <a:buClr>
                <a:srgbClr val="FF3300"/>
              </a:buClr>
            </a:pPr>
            <a:endParaRPr lang="cs-CZ" sz="1000" dirty="0" smtClean="0">
              <a:latin typeface="Adobe Garamond Pro" pitchFamily="18" charset="-18"/>
            </a:endParaRPr>
          </a:p>
          <a:p>
            <a:pPr>
              <a:buClr>
                <a:srgbClr val="FF3300"/>
              </a:buClr>
            </a:pPr>
            <a:r>
              <a:rPr lang="cs-CZ" sz="2400" dirty="0" smtClean="0">
                <a:latin typeface="Adobe Garamond Pro" pitchFamily="18" charset="-18"/>
              </a:rPr>
              <a:t>banánová ovesná kaše s vlašskými ořechy</a:t>
            </a:r>
          </a:p>
          <a:p>
            <a:pPr>
              <a:buClr>
                <a:srgbClr val="FF3300"/>
              </a:buClr>
            </a:pPr>
            <a:r>
              <a:rPr lang="cs-CZ" sz="2400" dirty="0" err="1" smtClean="0">
                <a:latin typeface="Adobe Garamond Pro" pitchFamily="18" charset="-18"/>
              </a:rPr>
              <a:t>miso</a:t>
            </a:r>
            <a:r>
              <a:rPr lang="cs-CZ" sz="2400" dirty="0" smtClean="0">
                <a:latin typeface="Adobe Garamond Pro" pitchFamily="18" charset="-18"/>
              </a:rPr>
              <a:t> polévka s houbami</a:t>
            </a:r>
          </a:p>
          <a:p>
            <a:pPr>
              <a:buClr>
                <a:srgbClr val="FF3300"/>
              </a:buClr>
            </a:pPr>
            <a:r>
              <a:rPr lang="cs-CZ" sz="2400" dirty="0" smtClean="0">
                <a:latin typeface="Adobe Garamond Pro" pitchFamily="18" charset="-18"/>
              </a:rPr>
              <a:t>okurková polévka s bazalkou</a:t>
            </a:r>
          </a:p>
          <a:p>
            <a:pPr>
              <a:buClr>
                <a:srgbClr val="FF3300"/>
              </a:buClr>
            </a:pPr>
            <a:r>
              <a:rPr lang="cs-CZ" sz="2400" dirty="0" smtClean="0">
                <a:latin typeface="Adobe Garamond Pro" pitchFamily="18" charset="-18"/>
              </a:rPr>
              <a:t>nudle z máslové dýně se šalvějovou omáčkou</a:t>
            </a:r>
          </a:p>
          <a:p>
            <a:pPr>
              <a:buClr>
                <a:srgbClr val="FF3300"/>
              </a:buClr>
            </a:pPr>
            <a:r>
              <a:rPr lang="cs-CZ" sz="2400" dirty="0" smtClean="0">
                <a:latin typeface="Adobe Garamond Pro" pitchFamily="18" charset="-18"/>
              </a:rPr>
              <a:t>zeleninové závitky</a:t>
            </a:r>
          </a:p>
          <a:p>
            <a:pPr>
              <a:buClr>
                <a:srgbClr val="FF3300"/>
              </a:buClr>
            </a:pPr>
            <a:r>
              <a:rPr lang="cs-CZ" sz="2400" dirty="0" err="1" smtClean="0">
                <a:latin typeface="Adobe Garamond Pro" pitchFamily="18" charset="-18"/>
              </a:rPr>
              <a:t>guacamole</a:t>
            </a:r>
            <a:r>
              <a:rPr lang="cs-CZ" sz="2400" dirty="0" smtClean="0">
                <a:latin typeface="Adobe Garamond Pro" pitchFamily="18" charset="-18"/>
              </a:rPr>
              <a:t> s kari a zeleninou</a:t>
            </a:r>
          </a:p>
          <a:p>
            <a:pPr>
              <a:buClr>
                <a:srgbClr val="FF3300"/>
              </a:buClr>
            </a:pPr>
            <a:r>
              <a:rPr lang="cs-CZ" sz="2400" dirty="0" err="1" smtClean="0">
                <a:latin typeface="Adobe Garamond Pro" pitchFamily="18" charset="-18"/>
              </a:rPr>
              <a:t>chia</a:t>
            </a:r>
            <a:r>
              <a:rPr lang="cs-CZ" sz="2400" dirty="0" smtClean="0">
                <a:latin typeface="Adobe Garamond Pro" pitchFamily="18" charset="-18"/>
              </a:rPr>
              <a:t> pudink</a:t>
            </a:r>
          </a:p>
          <a:p>
            <a:pPr>
              <a:buClr>
                <a:srgbClr val="FF3300"/>
              </a:buClr>
            </a:pPr>
            <a:r>
              <a:rPr lang="cs-CZ" sz="2400" dirty="0" smtClean="0">
                <a:latin typeface="Adobe Garamond Pro" pitchFamily="18" charset="-18"/>
              </a:rPr>
              <a:t>šťávy, koktejly, </a:t>
            </a:r>
            <a:r>
              <a:rPr lang="cs-CZ" sz="2400" dirty="0" err="1" smtClean="0">
                <a:latin typeface="Adobe Garamond Pro" pitchFamily="18" charset="-18"/>
              </a:rPr>
              <a:t>smoothie</a:t>
            </a:r>
            <a:endParaRPr lang="cs-CZ" dirty="0" smtClean="0"/>
          </a:p>
        </p:txBody>
      </p:sp>
      <p:sp>
        <p:nvSpPr>
          <p:cNvPr id="22530" name="Zástupný symbol pro číslo snímku 5"/>
          <p:cNvSpPr>
            <a:spLocks noGrp="1"/>
          </p:cNvSpPr>
          <p:nvPr>
            <p:ph type="sldNum" sz="quarter" idx="12"/>
          </p:nvPr>
        </p:nvSpPr>
        <p:spPr>
          <a:noFill/>
        </p:spPr>
        <p:txBody>
          <a:bodyPr/>
          <a:lstStyle/>
          <a:p>
            <a:fld id="{E69A977E-7E23-410F-BCAC-2557CA38D0BE}" type="slidenum">
              <a:rPr lang="cs-CZ" smtClean="0"/>
              <a:pPr/>
              <a:t>19</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764704"/>
            <a:ext cx="8305800" cy="609600"/>
          </a:xfrm>
        </p:spPr>
        <p:txBody>
          <a:bodyPr>
            <a:noAutofit/>
          </a:bodyPr>
          <a:lstStyle/>
          <a:p>
            <a:pPr algn="l" eaLnBrk="1" hangingPunct="1">
              <a:defRPr/>
            </a:pPr>
            <a:r>
              <a:rPr lang="cs-CZ" b="1" dirty="0" smtClean="0">
                <a:effectLst>
                  <a:outerShdw blurRad="38100" dist="38100" dir="2700000" algn="tl">
                    <a:srgbClr val="C0C0C0"/>
                  </a:outerShdw>
                </a:effectLst>
              </a:rPr>
              <a:t>A</a:t>
            </a:r>
            <a:r>
              <a:rPr lang="cs-CZ" sz="3200" b="1" dirty="0" smtClean="0">
                <a:effectLst>
                  <a:outerShdw blurRad="38100" dist="38100" dir="2700000" algn="tl">
                    <a:srgbClr val="C0C0C0"/>
                  </a:outerShdw>
                </a:effectLst>
              </a:rPr>
              <a:t>LTERNATIVNÍ</a:t>
            </a:r>
            <a:r>
              <a:rPr lang="cs-CZ" sz="3200" b="1" dirty="0" smtClean="0">
                <a:solidFill>
                  <a:srgbClr val="632B01"/>
                </a:solidFill>
                <a:effectLst>
                  <a:outerShdw blurRad="38100" dist="38100" dir="2700000" algn="tl">
                    <a:srgbClr val="C0C0C0"/>
                  </a:outerShdw>
                </a:effectLst>
              </a:rPr>
              <a:t> </a:t>
            </a:r>
            <a:r>
              <a:rPr lang="cs-CZ" sz="3200" b="1" dirty="0" smtClean="0">
                <a:effectLst>
                  <a:outerShdw blurRad="38100" dist="38100" dir="2700000" algn="tl">
                    <a:srgbClr val="C0C0C0"/>
                  </a:outerShdw>
                </a:effectLst>
              </a:rPr>
              <a:t>ZPŮSOBY STRAVOVÁNÍ</a:t>
            </a:r>
          </a:p>
        </p:txBody>
      </p:sp>
      <p:sp>
        <p:nvSpPr>
          <p:cNvPr id="13316" name="Rectangle 3"/>
          <p:cNvSpPr>
            <a:spLocks noGrp="1" noChangeArrowheads="1"/>
          </p:cNvSpPr>
          <p:nvPr>
            <p:ph idx="1"/>
          </p:nvPr>
        </p:nvSpPr>
        <p:spPr>
          <a:xfrm>
            <a:off x="685801" y="1700808"/>
            <a:ext cx="8229600" cy="4395192"/>
          </a:xfrm>
        </p:spPr>
        <p:txBody>
          <a:bodyPr/>
          <a:lstStyle/>
          <a:p>
            <a:pPr eaLnBrk="1" hangingPunct="1">
              <a:buClr>
                <a:schemeClr val="accent4"/>
              </a:buClr>
            </a:pPr>
            <a:r>
              <a:rPr lang="cs-CZ" sz="2800" dirty="0" smtClean="0">
                <a:latin typeface="Adobe Garamond Pro" pitchFamily="18" charset="-18"/>
              </a:rPr>
              <a:t>Obecný pojem</a:t>
            </a:r>
          </a:p>
          <a:p>
            <a:pPr eaLnBrk="1" hangingPunct="1">
              <a:buClr>
                <a:schemeClr val="accent4"/>
              </a:buClr>
            </a:pPr>
            <a:endParaRPr lang="cs-CZ" sz="1400" dirty="0" smtClean="0">
              <a:latin typeface="Adobe Garamond Pro" pitchFamily="18" charset="-18"/>
            </a:endParaRPr>
          </a:p>
          <a:p>
            <a:pPr eaLnBrk="1" hangingPunct="1">
              <a:buClr>
                <a:schemeClr val="accent4"/>
              </a:buClr>
            </a:pPr>
            <a:r>
              <a:rPr lang="cs-CZ" sz="2800" dirty="0" smtClean="0">
                <a:latin typeface="Adobe Garamond Pro" pitchFamily="18" charset="-18"/>
              </a:rPr>
              <a:t>Způsoby stravování odlišující se od nutričních zvyklostí většiny společnosti i od doporučení odborníků na výživu</a:t>
            </a:r>
          </a:p>
          <a:p>
            <a:pPr eaLnBrk="1" hangingPunct="1">
              <a:buClr>
                <a:schemeClr val="accent4"/>
              </a:buClr>
            </a:pPr>
            <a:endParaRPr lang="cs-CZ" sz="1400" dirty="0" smtClean="0">
              <a:latin typeface="Adobe Garamond Pro" pitchFamily="18" charset="-18"/>
            </a:endParaRPr>
          </a:p>
          <a:p>
            <a:pPr eaLnBrk="1" hangingPunct="1">
              <a:buClr>
                <a:schemeClr val="accent4"/>
              </a:buClr>
            </a:pPr>
            <a:r>
              <a:rPr lang="cs-CZ" sz="2800" dirty="0" smtClean="0">
                <a:latin typeface="Adobe Garamond Pro" pitchFamily="18" charset="-18"/>
              </a:rPr>
              <a:t>Obvykle založeny na restrikci určitých potravinových skupin, nejčastěji potravin živočišného původu</a:t>
            </a:r>
          </a:p>
          <a:p>
            <a:pPr eaLnBrk="1" hangingPunct="1"/>
            <a:endParaRPr lang="cs-CZ" dirty="0" smtClean="0"/>
          </a:p>
        </p:txBody>
      </p:sp>
      <p:sp>
        <p:nvSpPr>
          <p:cNvPr id="13314" name="Zástupný symbol pro číslo snímku 5"/>
          <p:cNvSpPr>
            <a:spLocks noGrp="1"/>
          </p:cNvSpPr>
          <p:nvPr>
            <p:ph type="sldNum" sz="quarter" idx="12"/>
          </p:nvPr>
        </p:nvSpPr>
        <p:spPr>
          <a:noFill/>
        </p:spPr>
        <p:txBody>
          <a:bodyPr/>
          <a:lstStyle/>
          <a:p>
            <a:fld id="{BB91D5D2-FDDA-4602-AFBC-945DAF06C4BD}" type="slidenum">
              <a:rPr lang="cs-CZ" smtClean="0"/>
              <a:pPr/>
              <a:t>2</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1000" fill="hold"/>
                                        <p:tgtEl>
                                          <p:spTgt spid="1331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6">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anim calcmode="lin" valueType="num">
                                      <p:cBhvr>
                                        <p:cTn id="13" dur="1000" fill="hold"/>
                                        <p:tgtEl>
                                          <p:spTgt spid="13316">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13316">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13316">
                                            <p:txEl>
                                              <p:pRg st="2" end="2"/>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anim calcmode="lin" valueType="num">
                                      <p:cBhvr>
                                        <p:cTn id="19" dur="1000" fill="hold"/>
                                        <p:tgtEl>
                                          <p:spTgt spid="13316">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13316">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1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764704"/>
            <a:ext cx="7772400" cy="6096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M</a:t>
            </a:r>
            <a:r>
              <a:rPr lang="cs-CZ" sz="3600" b="1" dirty="0" smtClean="0">
                <a:effectLst>
                  <a:outerShdw blurRad="38100" dist="38100" dir="2700000" algn="tl">
                    <a:srgbClr val="C0C0C0"/>
                  </a:outerShdw>
                </a:effectLst>
              </a:rPr>
              <a:t>AKROBIOTIKA</a:t>
            </a:r>
          </a:p>
        </p:txBody>
      </p:sp>
      <p:sp>
        <p:nvSpPr>
          <p:cNvPr id="23556" name="Rectangle 3"/>
          <p:cNvSpPr>
            <a:spLocks noGrp="1" noChangeArrowheads="1"/>
          </p:cNvSpPr>
          <p:nvPr>
            <p:ph idx="1"/>
          </p:nvPr>
        </p:nvSpPr>
        <p:spPr>
          <a:xfrm>
            <a:off x="683568" y="1628800"/>
            <a:ext cx="8305800" cy="4536504"/>
          </a:xfrm>
        </p:spPr>
        <p:txBody>
          <a:bodyPr>
            <a:normAutofit/>
          </a:bodyPr>
          <a:lstStyle/>
          <a:p>
            <a:pPr eaLnBrk="1" hangingPunct="1">
              <a:buClr>
                <a:schemeClr val="accent4"/>
              </a:buClr>
            </a:pPr>
            <a:r>
              <a:rPr lang="cs-CZ" sz="2400" dirty="0" smtClean="0">
                <a:latin typeface="Adobe Garamond Pro" pitchFamily="18" charset="-18"/>
              </a:rPr>
              <a:t>celosvětově rozšířený životní styl, úzce spjatý s výživou</a:t>
            </a:r>
          </a:p>
          <a:p>
            <a:pPr eaLnBrk="1" hangingPunct="1">
              <a:buClr>
                <a:schemeClr val="accent4"/>
              </a:buClr>
            </a:pPr>
            <a:r>
              <a:rPr lang="cs-CZ" sz="2400" dirty="0" smtClean="0">
                <a:latin typeface="Adobe Garamond Pro" pitchFamily="18" charset="-18"/>
              </a:rPr>
              <a:t>„umění dlouhého života“</a:t>
            </a:r>
            <a:r>
              <a:rPr lang="cs-CZ" sz="2600" dirty="0" smtClean="0">
                <a:latin typeface="Adobe Garamond Pro" pitchFamily="18" charset="-18"/>
                <a:sym typeface="Wingdings 3" pitchFamily="18" charset="2"/>
              </a:rPr>
              <a:t> </a:t>
            </a:r>
            <a:endParaRPr lang="cs-CZ" sz="2600" dirty="0" smtClean="0">
              <a:latin typeface="Adobe Garamond Pro" pitchFamily="18" charset="-18"/>
            </a:endParaRPr>
          </a:p>
          <a:p>
            <a:pPr>
              <a:buClr>
                <a:schemeClr val="accent4"/>
              </a:buClr>
            </a:pPr>
            <a:r>
              <a:rPr lang="cs-CZ" sz="2400" dirty="0" smtClean="0">
                <a:latin typeface="Adobe Garamond Pro" pitchFamily="18" charset="-18"/>
              </a:rPr>
              <a:t>původ v </a:t>
            </a:r>
            <a:r>
              <a:rPr lang="cs-CZ" sz="2400" dirty="0" smtClean="0">
                <a:latin typeface="Adobe Garamond Pro" pitchFamily="18" charset="-18"/>
              </a:rPr>
              <a:t>zen-</a:t>
            </a:r>
            <a:r>
              <a:rPr lang="cs-CZ" sz="2400" dirty="0" err="1" smtClean="0">
                <a:latin typeface="Adobe Garamond Pro" pitchFamily="18" charset="-18"/>
              </a:rPr>
              <a:t>budhismu</a:t>
            </a:r>
            <a:r>
              <a:rPr lang="cs-CZ" sz="2400" dirty="0" smtClean="0">
                <a:latin typeface="Adobe Garamond Pro" pitchFamily="18" charset="-18"/>
              </a:rPr>
              <a:t>, prvky z taoismu</a:t>
            </a:r>
          </a:p>
          <a:p>
            <a:pPr>
              <a:buClr>
                <a:schemeClr val="accent4"/>
              </a:buClr>
            </a:pPr>
            <a:r>
              <a:rPr lang="cs-CZ" sz="2400" dirty="0" smtClean="0">
                <a:latin typeface="Adobe Garamond Pro" pitchFamily="18" charset="-18"/>
              </a:rPr>
              <a:t>snaha o návrat k přirozenému způsobu života</a:t>
            </a:r>
          </a:p>
          <a:p>
            <a:pPr>
              <a:buClr>
                <a:schemeClr val="accent4"/>
              </a:buClr>
            </a:pPr>
            <a:r>
              <a:rPr lang="en-US" sz="2400" dirty="0" smtClean="0">
                <a:latin typeface="Adobe Garamond Pro" pitchFamily="18" charset="-18"/>
              </a:rPr>
              <a:t>z</a:t>
            </a:r>
            <a:r>
              <a:rPr lang="cs-CZ" sz="2400" dirty="0" err="1" smtClean="0">
                <a:latin typeface="Adobe Garamond Pro" pitchFamily="18" charset="-18"/>
              </a:rPr>
              <a:t>akladatel</a:t>
            </a:r>
            <a:r>
              <a:rPr lang="cs-CZ" sz="2400" dirty="0" smtClean="0">
                <a:latin typeface="Adobe Garamond Pro" pitchFamily="18" charset="-18"/>
              </a:rPr>
              <a:t> </a:t>
            </a:r>
            <a:r>
              <a:rPr lang="cs-CZ" sz="2400" dirty="0" err="1" smtClean="0">
                <a:latin typeface="Adobe Garamond Pro" pitchFamily="18" charset="-18"/>
              </a:rPr>
              <a:t>George</a:t>
            </a:r>
            <a:r>
              <a:rPr lang="cs-CZ" sz="2400" dirty="0" smtClean="0">
                <a:latin typeface="Adobe Garamond Pro" pitchFamily="18" charset="-18"/>
              </a:rPr>
              <a:t> </a:t>
            </a:r>
            <a:r>
              <a:rPr lang="cs-CZ" sz="2400" dirty="0" err="1" smtClean="0">
                <a:latin typeface="Adobe Garamond Pro" pitchFamily="18" charset="-18"/>
              </a:rPr>
              <a:t>Ohsawa</a:t>
            </a:r>
            <a:r>
              <a:rPr lang="en-US" sz="2400" dirty="0" smtClean="0">
                <a:latin typeface="Adobe Garamond Pro" pitchFamily="18" charset="-18"/>
              </a:rPr>
              <a:t> </a:t>
            </a:r>
            <a:r>
              <a:rPr lang="cs-CZ" sz="2400" dirty="0" smtClean="0">
                <a:latin typeface="Adobe Garamond Pro" pitchFamily="18" charset="-18"/>
              </a:rPr>
              <a:t>(1893-1966, Japonsko, koncepce makrobiotického učení)</a:t>
            </a:r>
          </a:p>
          <a:p>
            <a:pPr eaLnBrk="1" hangingPunct="1">
              <a:buClr>
                <a:schemeClr val="accent4"/>
              </a:buClr>
            </a:pPr>
            <a:r>
              <a:rPr lang="cs-CZ" sz="2400" dirty="0" smtClean="0">
                <a:latin typeface="Adobe Garamond Pro" pitchFamily="18" charset="-18"/>
              </a:rPr>
              <a:t>makrobiotické učení dále rozvinuli </a:t>
            </a:r>
            <a:r>
              <a:rPr lang="cs-CZ" sz="2400" dirty="0" err="1" smtClean="0">
                <a:latin typeface="Adobe Garamond Pro" pitchFamily="18" charset="-18"/>
              </a:rPr>
              <a:t>Ohsawovi</a:t>
            </a:r>
            <a:r>
              <a:rPr lang="cs-CZ" sz="2400" dirty="0" smtClean="0">
                <a:latin typeface="Adobe Garamond Pro" pitchFamily="18" charset="-18"/>
              </a:rPr>
              <a:t> žáci</a:t>
            </a:r>
            <a:endParaRPr lang="cs-CZ" sz="2400" dirty="0" smtClean="0">
              <a:solidFill>
                <a:srgbClr val="4F76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20</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p:cTn id="13"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3556">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3556">
                                            <p:txEl>
                                              <p:pRg st="4" end="4"/>
                                            </p:txEl>
                                          </p:spTgt>
                                        </p:tgtEl>
                                        <p:attrNameLst>
                                          <p:attrName>style.visibility</p:attrName>
                                        </p:attrNameLst>
                                      </p:cBhvr>
                                      <p:to>
                                        <p:strVal val="visible"/>
                                      </p:to>
                                    </p:set>
                                    <p:anim calcmode="lin" valueType="num">
                                      <p:cBhvr>
                                        <p:cTn id="19"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23556">
                                            <p:txEl>
                                              <p:pRg st="4" end="4"/>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3556">
                                            <p:txEl>
                                              <p:pRg st="2" end="2"/>
                                            </p:txEl>
                                          </p:spTgt>
                                        </p:tgtEl>
                                        <p:attrNameLst>
                                          <p:attrName>style.visibility</p:attrName>
                                        </p:attrNameLst>
                                      </p:cBhvr>
                                      <p:to>
                                        <p:strVal val="visible"/>
                                      </p:to>
                                    </p:set>
                                    <p:anim calcmode="lin" valueType="num">
                                      <p:cBhvr>
                                        <p:cTn id="25"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23556">
                                            <p:txEl>
                                              <p:pRg st="2" end="2"/>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3556">
                                            <p:txEl>
                                              <p:pRg st="3" end="3"/>
                                            </p:txEl>
                                          </p:spTgt>
                                        </p:tgtEl>
                                        <p:attrNameLst>
                                          <p:attrName>style.visibility</p:attrName>
                                        </p:attrNameLst>
                                      </p:cBhvr>
                                      <p:to>
                                        <p:strVal val="visible"/>
                                      </p:to>
                                    </p:set>
                                    <p:anim calcmode="lin" valueType="num">
                                      <p:cBhvr>
                                        <p:cTn id="31"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23556">
                                            <p:txEl>
                                              <p:pRg st="3" end="3"/>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3556">
                                            <p:txEl>
                                              <p:pRg st="5" end="5"/>
                                            </p:txEl>
                                          </p:spTgt>
                                        </p:tgtEl>
                                        <p:attrNameLst>
                                          <p:attrName>style.visibility</p:attrName>
                                        </p:attrNameLst>
                                      </p:cBhvr>
                                      <p:to>
                                        <p:strVal val="visible"/>
                                      </p:to>
                                    </p:set>
                                    <p:anim calcmode="lin" valueType="num">
                                      <p:cBhvr>
                                        <p:cTn id="37"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23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764704"/>
            <a:ext cx="7772400" cy="6096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M</a:t>
            </a:r>
            <a:r>
              <a:rPr lang="cs-CZ" sz="3600" b="1" dirty="0" smtClean="0">
                <a:effectLst>
                  <a:outerShdw blurRad="38100" dist="38100" dir="2700000" algn="tl">
                    <a:srgbClr val="C0C0C0"/>
                  </a:outerShdw>
                </a:effectLst>
              </a:rPr>
              <a:t>AKROBIOTIKA - výživa</a:t>
            </a:r>
          </a:p>
        </p:txBody>
      </p:sp>
      <p:sp>
        <p:nvSpPr>
          <p:cNvPr id="23556" name="Rectangle 3"/>
          <p:cNvSpPr>
            <a:spLocks noGrp="1" noChangeArrowheads="1"/>
          </p:cNvSpPr>
          <p:nvPr>
            <p:ph idx="1"/>
          </p:nvPr>
        </p:nvSpPr>
        <p:spPr>
          <a:xfrm>
            <a:off x="683568" y="1628800"/>
            <a:ext cx="8305800" cy="5040560"/>
          </a:xfrm>
        </p:spPr>
        <p:txBody>
          <a:bodyPr>
            <a:normAutofit lnSpcReduction="10000"/>
          </a:bodyPr>
          <a:lstStyle/>
          <a:p>
            <a:pPr>
              <a:buClr>
                <a:schemeClr val="accent4"/>
              </a:buClr>
            </a:pPr>
            <a:r>
              <a:rPr lang="cs-CZ" sz="2400" dirty="0" smtClean="0">
                <a:solidFill>
                  <a:srgbClr val="000000"/>
                </a:solidFill>
                <a:latin typeface="Adobe Garamond Pro" pitchFamily="18" charset="-18"/>
              </a:rPr>
              <a:t>p</a:t>
            </a:r>
            <a:r>
              <a:rPr lang="en-US" sz="2400" dirty="0" err="1" smtClean="0">
                <a:solidFill>
                  <a:srgbClr val="000000"/>
                </a:solidFill>
                <a:latin typeface="Adobe Garamond Pro" pitchFamily="18" charset="-18"/>
              </a:rPr>
              <a:t>odle</a:t>
            </a:r>
            <a:r>
              <a:rPr lang="en-US" sz="2400" dirty="0" smtClean="0">
                <a:solidFill>
                  <a:srgbClr val="000000"/>
                </a:solidFill>
                <a:latin typeface="Adobe Garamond Pro" pitchFamily="18" charset="-18"/>
              </a:rPr>
              <a:t> </a:t>
            </a:r>
            <a:r>
              <a:rPr lang="en-US" sz="2400" dirty="0" err="1" smtClean="0">
                <a:solidFill>
                  <a:srgbClr val="000000"/>
                </a:solidFill>
                <a:latin typeface="Adobe Garamond Pro" pitchFamily="18" charset="-18"/>
              </a:rPr>
              <a:t>makrobiotiky</a:t>
            </a:r>
            <a:r>
              <a:rPr lang="en-US" sz="2400" dirty="0" smtClean="0">
                <a:solidFill>
                  <a:srgbClr val="000000"/>
                </a:solidFill>
                <a:latin typeface="Adobe Garamond Pro" pitchFamily="18" charset="-18"/>
              </a:rPr>
              <a:t> se </a:t>
            </a:r>
            <a:r>
              <a:rPr lang="en-US" sz="2400" dirty="0" err="1" smtClean="0">
                <a:solidFill>
                  <a:srgbClr val="000000"/>
                </a:solidFill>
                <a:latin typeface="Adobe Garamond Pro" pitchFamily="18" charset="-18"/>
              </a:rPr>
              <a:t>potraviny</a:t>
            </a:r>
            <a:r>
              <a:rPr lang="cs-CZ" sz="2400" dirty="0" smtClean="0">
                <a:solidFill>
                  <a:srgbClr val="000000"/>
                </a:solidFill>
                <a:latin typeface="Adobe Garamond Pro" pitchFamily="18" charset="-18"/>
              </a:rPr>
              <a:t> odlišují rozdílným obsahem dvou protichůdných a vzájemně se doplňujících sil JIN, JANG</a:t>
            </a:r>
          </a:p>
          <a:p>
            <a:pPr>
              <a:buClr>
                <a:srgbClr val="FF0000"/>
              </a:buClr>
            </a:pPr>
            <a:endParaRPr lang="cs-CZ" sz="2400" dirty="0" smtClean="0">
              <a:solidFill>
                <a:srgbClr val="000000"/>
              </a:solidFill>
              <a:latin typeface="Adobe Garamond Pro" pitchFamily="18" charset="-18"/>
            </a:endParaRPr>
          </a:p>
          <a:p>
            <a:pPr>
              <a:buClr>
                <a:srgbClr val="FF0000"/>
              </a:buClr>
            </a:pPr>
            <a:endParaRPr lang="cs-CZ" sz="2400" dirty="0" smtClean="0">
              <a:solidFill>
                <a:srgbClr val="000000"/>
              </a:solidFill>
              <a:latin typeface="Adobe Garamond Pro" pitchFamily="18" charset="-18"/>
            </a:endParaRPr>
          </a:p>
          <a:p>
            <a:pPr>
              <a:buClr>
                <a:srgbClr val="FF0000"/>
              </a:buClr>
            </a:pPr>
            <a:endParaRPr lang="cs-CZ" sz="2400" dirty="0" smtClean="0">
              <a:solidFill>
                <a:srgbClr val="000000"/>
              </a:solidFill>
              <a:latin typeface="Adobe Garamond Pro" pitchFamily="18" charset="-18"/>
            </a:endParaRPr>
          </a:p>
          <a:p>
            <a:pPr>
              <a:buClr>
                <a:srgbClr val="FF0000"/>
              </a:buClr>
            </a:pPr>
            <a:endParaRPr lang="cs-CZ" sz="2400" dirty="0" smtClean="0">
              <a:solidFill>
                <a:srgbClr val="000000"/>
              </a:solidFill>
              <a:latin typeface="Adobe Garamond Pro" pitchFamily="18" charset="-18"/>
            </a:endParaRPr>
          </a:p>
          <a:p>
            <a:pPr>
              <a:buClr>
                <a:srgbClr val="FF0000"/>
              </a:buClr>
            </a:pPr>
            <a:r>
              <a:rPr lang="cs-CZ" sz="2400" dirty="0" smtClean="0">
                <a:solidFill>
                  <a:srgbClr val="000000"/>
                </a:solidFill>
                <a:latin typeface="Adobe Garamond Pro" pitchFamily="18" charset="-18"/>
              </a:rPr>
              <a:t>poměr jin a jang tvoří „hodnotu“ každé potraviny</a:t>
            </a:r>
          </a:p>
          <a:p>
            <a:pPr>
              <a:buClr>
                <a:srgbClr val="FF0000"/>
              </a:buClr>
            </a:pPr>
            <a:r>
              <a:rPr lang="cs-CZ" sz="2400" dirty="0" smtClean="0">
                <a:solidFill>
                  <a:srgbClr val="000000"/>
                </a:solidFill>
                <a:latin typeface="Adobe Garamond Pro" pitchFamily="18" charset="-18"/>
              </a:rPr>
              <a:t>harmonická strava – jin a jang v rovnováze</a:t>
            </a:r>
          </a:p>
          <a:p>
            <a:pPr>
              <a:buClr>
                <a:srgbClr val="FF0000"/>
              </a:buClr>
            </a:pPr>
            <a:r>
              <a:rPr lang="cs-CZ" sz="2400" dirty="0" smtClean="0">
                <a:solidFill>
                  <a:srgbClr val="000000"/>
                </a:solidFill>
                <a:latin typeface="Adobe Garamond Pro" pitchFamily="18" charset="-18"/>
              </a:rPr>
              <a:t>energeticky nejvíce vyvážené – obiloviny</a:t>
            </a:r>
          </a:p>
          <a:p>
            <a:pPr>
              <a:buClr>
                <a:srgbClr val="FF0000"/>
              </a:buClr>
            </a:pPr>
            <a:r>
              <a:rPr lang="cs-CZ" sz="2400" dirty="0" err="1" smtClean="0">
                <a:solidFill>
                  <a:srgbClr val="000000"/>
                </a:solidFill>
                <a:latin typeface="Adobe Garamond Pro" pitchFamily="18" charset="-18"/>
              </a:rPr>
              <a:t>Ohsawa</a:t>
            </a:r>
            <a:r>
              <a:rPr lang="cs-CZ" sz="2400" dirty="0" smtClean="0">
                <a:solidFill>
                  <a:srgbClr val="000000"/>
                </a:solidFill>
                <a:latin typeface="Adobe Garamond Pro" pitchFamily="18" charset="-18"/>
              </a:rPr>
              <a:t> rozdělil výživu do deseti stupňů (-3 až +7)</a:t>
            </a:r>
            <a:endParaRPr lang="cs-CZ" sz="2400" dirty="0" smtClean="0">
              <a:solidFill>
                <a:srgbClr val="4F76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21</a:t>
            </a:fld>
            <a:endParaRPr lang="cs-CZ" smtClean="0"/>
          </a:p>
        </p:txBody>
      </p:sp>
      <p:pic>
        <p:nvPicPr>
          <p:cNvPr id="6" name="Picture 7" descr="Bez názvu7"/>
          <p:cNvPicPr>
            <a:picLocks noChangeAspect="1" noChangeArrowheads="1"/>
          </p:cNvPicPr>
          <p:nvPr/>
        </p:nvPicPr>
        <p:blipFill>
          <a:blip r:embed="rId4" cstate="print"/>
          <a:srcRect/>
          <a:stretch>
            <a:fillRect/>
          </a:stretch>
        </p:blipFill>
        <p:spPr bwMode="auto">
          <a:xfrm>
            <a:off x="7740651" y="188929"/>
            <a:ext cx="1219200" cy="1139825"/>
          </a:xfrm>
          <a:prstGeom prst="rect">
            <a:avLst/>
          </a:prstGeom>
          <a:noFill/>
          <a:ln w="9525">
            <a:noFill/>
            <a:miter lim="800000"/>
            <a:headEnd/>
            <a:tailEnd/>
          </a:ln>
        </p:spPr>
      </p:pic>
      <p:pic>
        <p:nvPicPr>
          <p:cNvPr id="7" name="Obrázek 5" descr="Přednáška2.JPG"/>
          <p:cNvPicPr>
            <a:picLocks noChangeAspect="1"/>
          </p:cNvPicPr>
          <p:nvPr/>
        </p:nvPicPr>
        <p:blipFill>
          <a:blip r:embed="rId5" cstate="print"/>
          <a:srcRect l="2512" t="4866" r="3741" b="75000"/>
          <a:stretch>
            <a:fillRect/>
          </a:stretch>
        </p:blipFill>
        <p:spPr bwMode="auto">
          <a:xfrm>
            <a:off x="611560" y="2348880"/>
            <a:ext cx="8001000" cy="207111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5" end="5"/>
                                            </p:txEl>
                                          </p:spTgt>
                                        </p:tgtEl>
                                        <p:attrNameLst>
                                          <p:attrName>style.visibility</p:attrName>
                                        </p:attrNameLst>
                                      </p:cBhvr>
                                      <p:to>
                                        <p:strVal val="visible"/>
                                      </p:to>
                                    </p:set>
                                    <p:anim calcmode="lin" valueType="num">
                                      <p:cBhvr>
                                        <p:cTn id="14"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anim calcmode="lin" valueType="num">
                                      <p:cBhvr>
                                        <p:cTn id="21"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7" end="7"/>
                                            </p:txEl>
                                          </p:spTgt>
                                        </p:tgtEl>
                                        <p:attrNameLst>
                                          <p:attrName>style.visibility</p:attrName>
                                        </p:attrNameLst>
                                      </p:cBhvr>
                                      <p:to>
                                        <p:strVal val="visible"/>
                                      </p:to>
                                    </p:set>
                                    <p:anim calcmode="lin" valueType="num">
                                      <p:cBhvr>
                                        <p:cTn id="28"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anim calcmode="lin" valueType="num">
                                      <p:cBhvr>
                                        <p:cTn id="35" dur="1000" fill="hold"/>
                                        <p:tgtEl>
                                          <p:spTgt spid="23556">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8" end="8"/>
                                            </p:txEl>
                                          </p:spTgt>
                                        </p:tgtEl>
                                      </p:cBhvr>
                                    </p:animEffect>
                                  </p:childTnLst>
                                </p:cTn>
                              </p:par>
                            </p:childTnLst>
                          </p:cTn>
                        </p:par>
                        <p:par>
                          <p:cTn id="38" fill="hold">
                            <p:stCondLst>
                              <p:cond delay="1000"/>
                            </p:stCondLst>
                            <p:childTnLst>
                              <p:par>
                                <p:cTn id="39" presetID="55"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strVal val="#ppt_w*0.70"/>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Effect transition="in" filter="fade">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3"/>
          <p:cNvSpPr>
            <a:spLocks noGrp="1"/>
          </p:cNvSpPr>
          <p:nvPr>
            <p:ph type="sldNum" sz="quarter" idx="12"/>
          </p:nvPr>
        </p:nvSpPr>
        <p:spPr>
          <a:noFill/>
        </p:spPr>
        <p:txBody>
          <a:bodyPr/>
          <a:lstStyle/>
          <a:p>
            <a:fld id="{A9E2AECD-61E5-4D73-9F51-F10EB50B67EE}" type="slidenum">
              <a:rPr lang="cs-CZ" smtClean="0"/>
              <a:pPr/>
              <a:t>22</a:t>
            </a:fld>
            <a:endParaRPr lang="cs-CZ" smtClean="0"/>
          </a:p>
        </p:txBody>
      </p:sp>
      <p:sp>
        <p:nvSpPr>
          <p:cNvPr id="25603" name="Text Box 305"/>
          <p:cNvSpPr txBox="1">
            <a:spLocks noChangeArrowheads="1"/>
          </p:cNvSpPr>
          <p:nvPr/>
        </p:nvSpPr>
        <p:spPr bwMode="auto">
          <a:xfrm>
            <a:off x="1621488" y="5786439"/>
            <a:ext cx="6426503" cy="400110"/>
          </a:xfrm>
          <a:prstGeom prst="rect">
            <a:avLst/>
          </a:prstGeom>
          <a:noFill/>
          <a:ln w="9525">
            <a:noFill/>
            <a:miter lim="800000"/>
            <a:headEnd/>
            <a:tailEnd/>
          </a:ln>
        </p:spPr>
        <p:txBody>
          <a:bodyPr wrap="none">
            <a:spAutoFit/>
          </a:bodyPr>
          <a:lstStyle/>
          <a:p>
            <a:r>
              <a:rPr lang="cs-CZ" sz="2000"/>
              <a:t>Tab. 1: Stupně makrobiotické výživy vyjádřené v procentech</a:t>
            </a:r>
          </a:p>
        </p:txBody>
      </p:sp>
      <p:graphicFrame>
        <p:nvGraphicFramePr>
          <p:cNvPr id="16997" name="Group 613"/>
          <p:cNvGraphicFramePr>
            <a:graphicFrameLocks noGrp="1"/>
          </p:cNvGraphicFramePr>
          <p:nvPr/>
        </p:nvGraphicFramePr>
        <p:xfrm>
          <a:off x="899592" y="908720"/>
          <a:ext cx="8014220" cy="4675061"/>
        </p:xfrm>
        <a:graphic>
          <a:graphicData uri="http://schemas.openxmlformats.org/drawingml/2006/table">
            <a:tbl>
              <a:tblPr/>
              <a:tblGrid>
                <a:gridCol w="1584177"/>
                <a:gridCol w="730116"/>
                <a:gridCol w="660122"/>
                <a:gridCol w="661668"/>
                <a:gridCol w="660121"/>
                <a:gridCol w="660122"/>
                <a:gridCol w="661668"/>
                <a:gridCol w="660121"/>
                <a:gridCol w="579733"/>
                <a:gridCol w="578186"/>
                <a:gridCol w="578186"/>
              </a:tblGrid>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rPr>
                        <a:t>STUPEŇ</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CELOZRNNÉ PRODUKTY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ZELENINA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POLÉVKY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dirty="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ŽIVOČIŠNÉ PRODUKTY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rPr>
                        <a:t>SALÁTY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dirty="0" smtClean="0">
                          <a:ln>
                            <a:noFill/>
                          </a:ln>
                          <a:solidFill>
                            <a:schemeClr val="tx1"/>
                          </a:solidFill>
                          <a:effectLst/>
                          <a:latin typeface="Times New Roman" pitchFamily="18" charset="0"/>
                        </a:rPr>
                        <a:t>A OVOCE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SLADKÉ POKRMY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NÁPOJE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A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dirty="0" smtClean="0">
                          <a:ln>
                            <a:noFill/>
                          </a:ln>
                          <a:solidFill>
                            <a:schemeClr val="tx1"/>
                          </a:solidFill>
                          <a:effectLst/>
                          <a:latin typeface="Times New Roman" pitchFamily="18" charset="0"/>
                        </a:rPr>
                        <a:t>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6997"/>
                                        </p:tgtEl>
                                        <p:attrNameLst>
                                          <p:attrName>style.visibility</p:attrName>
                                        </p:attrNameLst>
                                      </p:cBhvr>
                                      <p:to>
                                        <p:strVal val="visible"/>
                                      </p:to>
                                    </p:set>
                                    <p:anim calcmode="lin" valueType="num">
                                      <p:cBhvr>
                                        <p:cTn id="7" dur="1000" fill="hold"/>
                                        <p:tgtEl>
                                          <p:spTgt spid="16997"/>
                                        </p:tgtEl>
                                        <p:attrNameLst>
                                          <p:attrName>ppt_w</p:attrName>
                                        </p:attrNameLst>
                                      </p:cBhvr>
                                      <p:tavLst>
                                        <p:tav tm="0">
                                          <p:val>
                                            <p:strVal val="#ppt_w*0.70"/>
                                          </p:val>
                                        </p:tav>
                                        <p:tav tm="100000">
                                          <p:val>
                                            <p:strVal val="#ppt_w"/>
                                          </p:val>
                                        </p:tav>
                                      </p:tavLst>
                                    </p:anim>
                                    <p:anim calcmode="lin" valueType="num">
                                      <p:cBhvr>
                                        <p:cTn id="8" dur="1000" fill="hold"/>
                                        <p:tgtEl>
                                          <p:spTgt spid="16997"/>
                                        </p:tgtEl>
                                        <p:attrNameLst>
                                          <p:attrName>ppt_h</p:attrName>
                                        </p:attrNameLst>
                                      </p:cBhvr>
                                      <p:tavLst>
                                        <p:tav tm="0">
                                          <p:val>
                                            <p:strVal val="#ppt_h"/>
                                          </p:val>
                                        </p:tav>
                                        <p:tav tm="100000">
                                          <p:val>
                                            <p:strVal val="#ppt_h"/>
                                          </p:val>
                                        </p:tav>
                                      </p:tavLst>
                                    </p:anim>
                                    <p:animEffect transition="in" filter="fade">
                                      <p:cBhvr>
                                        <p:cTn id="9" dur="1000"/>
                                        <p:tgtEl>
                                          <p:spTgt spid="16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764704"/>
            <a:ext cx="7772400" cy="6096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M</a:t>
            </a:r>
            <a:r>
              <a:rPr lang="cs-CZ" sz="3600" b="1" dirty="0" smtClean="0">
                <a:effectLst>
                  <a:outerShdw blurRad="38100" dist="38100" dir="2700000" algn="tl">
                    <a:srgbClr val="C0C0C0"/>
                  </a:outerShdw>
                </a:effectLst>
              </a:rPr>
              <a:t>AKROBIOTIKA - výživa</a:t>
            </a:r>
          </a:p>
        </p:txBody>
      </p:sp>
      <p:sp>
        <p:nvSpPr>
          <p:cNvPr id="23556" name="Rectangle 3"/>
          <p:cNvSpPr>
            <a:spLocks noGrp="1" noChangeArrowheads="1"/>
          </p:cNvSpPr>
          <p:nvPr>
            <p:ph idx="1"/>
          </p:nvPr>
        </p:nvSpPr>
        <p:spPr>
          <a:xfrm>
            <a:off x="683568" y="1628800"/>
            <a:ext cx="8305800" cy="5040560"/>
          </a:xfrm>
        </p:spPr>
        <p:txBody>
          <a:bodyPr>
            <a:normAutofit fontScale="85000" lnSpcReduction="20000"/>
          </a:bodyPr>
          <a:lstStyle/>
          <a:p>
            <a:pPr>
              <a:lnSpc>
                <a:spcPct val="110000"/>
              </a:lnSpc>
              <a:buClr>
                <a:schemeClr val="accent4"/>
              </a:buClr>
              <a:defRPr/>
            </a:pPr>
            <a:r>
              <a:rPr lang="cs-CZ" sz="2400" dirty="0" smtClean="0">
                <a:latin typeface="Adobe Garamond Pro" pitchFamily="18" charset="-18"/>
              </a:rPr>
              <a:t>Jako základní pravidlo makrobiotické výživy je </a:t>
            </a:r>
            <a:r>
              <a:rPr lang="cs-CZ" sz="2400" b="1" dirty="0" smtClean="0">
                <a:latin typeface="Adobe Garamond Pro" pitchFamily="18" charset="-18"/>
              </a:rPr>
              <a:t>konzumovat stravu pomalu, velmi dobře ji rozžvýkat</a:t>
            </a:r>
            <a:r>
              <a:rPr lang="cs-CZ" sz="2400" dirty="0" smtClean="0">
                <a:latin typeface="Adobe Garamond Pro" pitchFamily="18" charset="-18"/>
              </a:rPr>
              <a:t>.</a:t>
            </a:r>
          </a:p>
          <a:p>
            <a:pPr>
              <a:lnSpc>
                <a:spcPct val="110000"/>
              </a:lnSpc>
              <a:buClr>
                <a:schemeClr val="accent4"/>
              </a:buClr>
              <a:defRPr/>
            </a:pPr>
            <a:r>
              <a:rPr lang="cs-CZ" sz="2400" dirty="0" smtClean="0">
                <a:latin typeface="Adobe Garamond Pro" pitchFamily="18" charset="-18"/>
              </a:rPr>
              <a:t> Teorie tzv. biologické transmutace</a:t>
            </a:r>
          </a:p>
          <a:p>
            <a:pPr>
              <a:lnSpc>
                <a:spcPct val="110000"/>
              </a:lnSpc>
              <a:buClr>
                <a:schemeClr val="accent4"/>
              </a:buClr>
              <a:defRPr/>
            </a:pPr>
            <a:r>
              <a:rPr lang="cs-CZ" sz="2400" b="1" dirty="0" smtClean="0">
                <a:latin typeface="Adobe Garamond Pro" pitchFamily="18" charset="-18"/>
              </a:rPr>
              <a:t>Důraz dále kladen na:</a:t>
            </a:r>
          </a:p>
          <a:p>
            <a:pPr marL="755772" lvl="2">
              <a:lnSpc>
                <a:spcPct val="110000"/>
              </a:lnSpc>
              <a:spcBef>
                <a:spcPts val="1800"/>
              </a:spcBef>
              <a:buClr>
                <a:schemeClr val="accent4"/>
              </a:buClr>
              <a:defRPr/>
            </a:pPr>
            <a:r>
              <a:rPr lang="cs-CZ" sz="2200" dirty="0" smtClean="0">
                <a:latin typeface="Adobe Garamond Pro" pitchFamily="18" charset="-18"/>
              </a:rPr>
              <a:t>přirozenou stravu z lokálních zdrojů nebo alespoň ze stejného klimatického pásma, která odpovídá ročnímu období,</a:t>
            </a:r>
          </a:p>
          <a:p>
            <a:pPr marL="755772" lvl="2">
              <a:lnSpc>
                <a:spcPct val="110000"/>
              </a:lnSpc>
              <a:spcBef>
                <a:spcPts val="1800"/>
              </a:spcBef>
              <a:buClr>
                <a:schemeClr val="accent4"/>
              </a:buClr>
              <a:defRPr/>
            </a:pPr>
            <a:r>
              <a:rPr lang="cs-CZ" sz="2200" dirty="0" smtClean="0">
                <a:latin typeface="Adobe Garamond Pro" pitchFamily="18" charset="-18"/>
              </a:rPr>
              <a:t>vyhýbání se konzumaci masa, mléka, mléčných výrobků, tropického ovoce, rafinovaného cukru, vajec, brambor, bílé mouky,</a:t>
            </a:r>
          </a:p>
          <a:p>
            <a:pPr marL="755772" lvl="2">
              <a:lnSpc>
                <a:spcPct val="110000"/>
              </a:lnSpc>
              <a:spcBef>
                <a:spcPts val="1800"/>
              </a:spcBef>
              <a:buClr>
                <a:schemeClr val="accent4"/>
              </a:buClr>
              <a:defRPr/>
            </a:pPr>
            <a:r>
              <a:rPr lang="cs-CZ" sz="2200" dirty="0" smtClean="0">
                <a:latin typeface="Adobe Garamond Pro" pitchFamily="18" charset="-18"/>
              </a:rPr>
              <a:t>odmítání konzumace konzervovaných, chemicky ošetřených, uměle přibarvených, zmražených nebo ozářených potravin,</a:t>
            </a:r>
          </a:p>
          <a:p>
            <a:pPr marL="755772" lvl="2">
              <a:lnSpc>
                <a:spcPct val="110000"/>
              </a:lnSpc>
              <a:spcBef>
                <a:spcPts val="1800"/>
              </a:spcBef>
              <a:buClr>
                <a:schemeClr val="accent4"/>
              </a:buClr>
              <a:defRPr/>
            </a:pPr>
            <a:r>
              <a:rPr lang="cs-CZ" sz="2200" dirty="0" smtClean="0">
                <a:latin typeface="Adobe Garamond Pro" pitchFamily="18" charset="-18"/>
              </a:rPr>
              <a:t>odmítání užívání léků, konzumace alkoholu a drog,</a:t>
            </a:r>
          </a:p>
          <a:p>
            <a:pPr marL="755772" lvl="2">
              <a:lnSpc>
                <a:spcPct val="110000"/>
              </a:lnSpc>
              <a:spcBef>
                <a:spcPts val="1800"/>
              </a:spcBef>
              <a:buClr>
                <a:schemeClr val="accent4"/>
              </a:buClr>
              <a:defRPr/>
            </a:pPr>
            <a:r>
              <a:rPr lang="cs-CZ" sz="2200" dirty="0" smtClean="0">
                <a:latin typeface="Adobe Garamond Pro" pitchFamily="18" charset="-18"/>
              </a:rPr>
              <a:t>skromnost, střídmost, pozitivní postoj k životu.</a:t>
            </a:r>
            <a:endParaRPr lang="cs-CZ" sz="2400" dirty="0" smtClean="0">
              <a:solidFill>
                <a:srgbClr val="4F76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23</a:t>
            </a:fld>
            <a:endParaRPr lang="cs-CZ" smtClean="0"/>
          </a:p>
        </p:txBody>
      </p:sp>
      <p:pic>
        <p:nvPicPr>
          <p:cNvPr id="8" name="Picture 5" descr="logo"/>
          <p:cNvPicPr>
            <a:picLocks noChangeAspect="1" noChangeArrowheads="1"/>
          </p:cNvPicPr>
          <p:nvPr/>
        </p:nvPicPr>
        <p:blipFill>
          <a:blip r:embed="rId4" cstate="print"/>
          <a:srcRect/>
          <a:stretch>
            <a:fillRect/>
          </a:stretch>
        </p:blipFill>
        <p:spPr bwMode="auto">
          <a:xfrm>
            <a:off x="8329613" y="188929"/>
            <a:ext cx="657225" cy="10255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3" end="3"/>
                                            </p:txEl>
                                          </p:spTgt>
                                        </p:tgtEl>
                                        <p:attrNameLst>
                                          <p:attrName>style.visibility</p:attrName>
                                        </p:attrNameLst>
                                      </p:cBhvr>
                                      <p:to>
                                        <p:strVal val="visible"/>
                                      </p:to>
                                    </p:set>
                                    <p:anim calcmode="lin" valueType="num">
                                      <p:cBhvr>
                                        <p:cTn id="28"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4" end="4"/>
                                            </p:txEl>
                                          </p:spTgt>
                                        </p:tgtEl>
                                        <p:attrNameLst>
                                          <p:attrName>style.visibility</p:attrName>
                                        </p:attrNameLst>
                                      </p:cBhvr>
                                      <p:to>
                                        <p:strVal val="visible"/>
                                      </p:to>
                                    </p:set>
                                    <p:anim calcmode="lin" valueType="num">
                                      <p:cBhvr>
                                        <p:cTn id="35"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5" end="5"/>
                                            </p:txEl>
                                          </p:spTgt>
                                        </p:tgtEl>
                                        <p:attrNameLst>
                                          <p:attrName>style.visibility</p:attrName>
                                        </p:attrNameLst>
                                      </p:cBhvr>
                                      <p:to>
                                        <p:strVal val="visible"/>
                                      </p:to>
                                    </p:set>
                                    <p:anim calcmode="lin" valueType="num">
                                      <p:cBhvr>
                                        <p:cTn id="42"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6" end="6"/>
                                            </p:txEl>
                                          </p:spTgt>
                                        </p:tgtEl>
                                        <p:attrNameLst>
                                          <p:attrName>style.visibility</p:attrName>
                                        </p:attrNameLst>
                                      </p:cBhvr>
                                      <p:to>
                                        <p:strVal val="visible"/>
                                      </p:to>
                                    </p:set>
                                    <p:anim calcmode="lin" valueType="num">
                                      <p:cBhvr>
                                        <p:cTn id="49"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7" end="7"/>
                                            </p:txEl>
                                          </p:spTgt>
                                        </p:tgtEl>
                                        <p:attrNameLst>
                                          <p:attrName>style.visibility</p:attrName>
                                        </p:attrNameLst>
                                      </p:cBhvr>
                                      <p:to>
                                        <p:strVal val="visible"/>
                                      </p:to>
                                    </p:set>
                                    <p:anim calcmode="lin" valueType="num">
                                      <p:cBhvr>
                                        <p:cTn id="56"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M</a:t>
            </a:r>
            <a:r>
              <a:rPr lang="cs-CZ" sz="3200" b="1" dirty="0" smtClean="0">
                <a:effectLst>
                  <a:outerShdw blurRad="38100" dist="38100" dir="2700000" algn="tl">
                    <a:srgbClr val="000000">
                      <a:alpha val="43137"/>
                    </a:srgbClr>
                  </a:outerShdw>
                </a:effectLst>
              </a:rPr>
              <a:t>akrobiotická výživa podle </a:t>
            </a:r>
            <a:r>
              <a:rPr lang="cs-CZ" sz="3200" b="1" dirty="0" err="1" smtClean="0">
                <a:effectLst>
                  <a:outerShdw blurRad="38100" dist="38100" dir="2700000" algn="tl">
                    <a:srgbClr val="000000">
                      <a:alpha val="43137"/>
                    </a:srgbClr>
                  </a:outerShdw>
                </a:effectLst>
              </a:rPr>
              <a:t>Kushiho</a:t>
            </a:r>
            <a:r>
              <a:rPr lang="cs-CZ" sz="3200" b="1" dirty="0" smtClean="0">
                <a:effectLst>
                  <a:outerShdw blurRad="38100" dist="38100" dir="2700000" algn="tl">
                    <a:srgbClr val="000000">
                      <a:alpha val="43137"/>
                    </a:srgbClr>
                  </a:outerShdw>
                </a:effectLst>
              </a:rPr>
              <a:t> pro mírné klima</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5040560"/>
          </a:xfrm>
        </p:spPr>
        <p:txBody>
          <a:bodyPr>
            <a:normAutofit fontScale="77500" lnSpcReduction="20000"/>
          </a:bodyPr>
          <a:lstStyle/>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základ tvoří obiloviny, zelenina, luštěniny, fermentované potraviny</a:t>
            </a:r>
          </a:p>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menší část zastupují mořské řasy, semena, ořechy</a:t>
            </a:r>
            <a:r>
              <a:rPr lang="en-US" sz="2500" dirty="0" smtClean="0">
                <a:latin typeface="Adobe Garamond Pro" pitchFamily="18" charset="-18"/>
              </a:rPr>
              <a:t>, </a:t>
            </a:r>
            <a:r>
              <a:rPr lang="cs-CZ" sz="2500" dirty="0" smtClean="0">
                <a:latin typeface="Adobe Garamond Pro" pitchFamily="18" charset="-18"/>
              </a:rPr>
              <a:t>ovoce mírného pásma a ryby </a:t>
            </a:r>
          </a:p>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makrobiotický talíř</a:t>
            </a:r>
            <a:endParaRPr lang="cs-CZ" sz="400" dirty="0" smtClean="0">
              <a:latin typeface="Adobe Garamond Pro" pitchFamily="18" charset="-18"/>
            </a:endParaRPr>
          </a:p>
          <a:p>
            <a:pPr marL="457200" lvl="1" indent="-457200">
              <a:spcBef>
                <a:spcPts val="1800"/>
              </a:spcBef>
              <a:buClr>
                <a:schemeClr val="accent4"/>
              </a:buClr>
              <a:buNone/>
              <a:defRPr/>
            </a:pPr>
            <a:endParaRPr lang="cs-CZ" sz="400" dirty="0" smtClean="0">
              <a:latin typeface="Adobe Garamond Pro" pitchFamily="18" charset="-18"/>
            </a:endParaRPr>
          </a:p>
          <a:p>
            <a:pPr marL="457200" lvl="1" indent="-457200">
              <a:spcBef>
                <a:spcPts val="1800"/>
              </a:spcBef>
              <a:buClr>
                <a:schemeClr val="accent4"/>
              </a:buClr>
              <a:buNone/>
              <a:defRPr/>
            </a:pPr>
            <a:r>
              <a:rPr lang="cs-CZ" sz="2500" dirty="0" smtClean="0">
                <a:latin typeface="Adobe Garamond Pro" pitchFamily="18" charset="-18"/>
              </a:rPr>
              <a:t>Důležité zásady:</a:t>
            </a:r>
          </a:p>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Jez jen při pocitu hladu</a:t>
            </a:r>
          </a:p>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Důkladně kousej (50 x a více jedno sousto)</a:t>
            </a:r>
          </a:p>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Jez v sedě, v klidu, uvolněně</a:t>
            </a:r>
          </a:p>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Jez pravidelně 2-3 x denně množství podle potřeby, od stolu odcházej uspokojený, ne plný</a:t>
            </a:r>
          </a:p>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Tekutiny pij střídmě, pouze při pocitu žízně</a:t>
            </a:r>
          </a:p>
          <a:p>
            <a:pPr marL="457200" lvl="1" indent="-457200">
              <a:spcBef>
                <a:spcPts val="1800"/>
              </a:spcBef>
              <a:buClr>
                <a:schemeClr val="accent4"/>
              </a:buClr>
              <a:buFont typeface="Arial" pitchFamily="34" charset="0"/>
              <a:buChar char="•"/>
              <a:defRPr/>
            </a:pPr>
            <a:r>
              <a:rPr lang="cs-CZ" sz="2500" dirty="0" smtClean="0">
                <a:latin typeface="Adobe Garamond Pro" pitchFamily="18" charset="-18"/>
              </a:rPr>
              <a:t>Jez naposledy alespoň 3 hodiny před spánkem</a:t>
            </a:r>
            <a:endParaRPr lang="cs-CZ" sz="2400" dirty="0" smtClean="0">
              <a:solidFill>
                <a:srgbClr val="4F76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24</a:t>
            </a:fld>
            <a:endParaRPr lang="cs-CZ" smtClean="0"/>
          </a:p>
        </p:txBody>
      </p:sp>
      <p:pic>
        <p:nvPicPr>
          <p:cNvPr id="9" name="Picture 2" descr="https://encrypted-tbn1.gstatic.com/images?q=tbn:ANd9GcSmwZ3Jjn0OksRSovmDieYjNuITfBH5jG5YzhqZzQ5Jd4_Hbws5rQ"/>
          <p:cNvPicPr>
            <a:picLocks noChangeAspect="1" noChangeArrowheads="1"/>
          </p:cNvPicPr>
          <p:nvPr/>
        </p:nvPicPr>
        <p:blipFill>
          <a:blip r:embed="rId4" cstate="print"/>
          <a:srcRect/>
          <a:stretch>
            <a:fillRect/>
          </a:stretch>
        </p:blipFill>
        <p:spPr bwMode="auto">
          <a:xfrm>
            <a:off x="6363200" y="2492895"/>
            <a:ext cx="2511280" cy="2232249"/>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4" end="4"/>
                                            </p:txEl>
                                          </p:spTgt>
                                        </p:tgtEl>
                                        <p:attrNameLst>
                                          <p:attrName>style.visibility</p:attrName>
                                        </p:attrNameLst>
                                      </p:cBhvr>
                                      <p:to>
                                        <p:strVal val="visible"/>
                                      </p:to>
                                    </p:set>
                                    <p:anim calcmode="lin" valueType="num">
                                      <p:cBhvr>
                                        <p:cTn id="28"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5" end="5"/>
                                            </p:txEl>
                                          </p:spTgt>
                                        </p:tgtEl>
                                        <p:attrNameLst>
                                          <p:attrName>style.visibility</p:attrName>
                                        </p:attrNameLst>
                                      </p:cBhvr>
                                      <p:to>
                                        <p:strVal val="visible"/>
                                      </p:to>
                                    </p:set>
                                    <p:anim calcmode="lin" valueType="num">
                                      <p:cBhvr>
                                        <p:cTn id="35"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6" end="6"/>
                                            </p:txEl>
                                          </p:spTgt>
                                        </p:tgtEl>
                                        <p:attrNameLst>
                                          <p:attrName>style.visibility</p:attrName>
                                        </p:attrNameLst>
                                      </p:cBhvr>
                                      <p:to>
                                        <p:strVal val="visible"/>
                                      </p:to>
                                    </p:set>
                                    <p:anim calcmode="lin" valueType="num">
                                      <p:cBhvr>
                                        <p:cTn id="42"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7" end="7"/>
                                            </p:txEl>
                                          </p:spTgt>
                                        </p:tgtEl>
                                        <p:attrNameLst>
                                          <p:attrName>style.visibility</p:attrName>
                                        </p:attrNameLst>
                                      </p:cBhvr>
                                      <p:to>
                                        <p:strVal val="visible"/>
                                      </p:to>
                                    </p:set>
                                    <p:anim calcmode="lin" valueType="num">
                                      <p:cBhvr>
                                        <p:cTn id="49"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8" end="8"/>
                                            </p:txEl>
                                          </p:spTgt>
                                        </p:tgtEl>
                                        <p:attrNameLst>
                                          <p:attrName>style.visibility</p:attrName>
                                        </p:attrNameLst>
                                      </p:cBhvr>
                                      <p:to>
                                        <p:strVal val="visible"/>
                                      </p:to>
                                    </p:set>
                                    <p:anim calcmode="lin" valueType="num">
                                      <p:cBhvr>
                                        <p:cTn id="56" dur="1000" fill="hold"/>
                                        <p:tgtEl>
                                          <p:spTgt spid="23556">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3556">
                                            <p:txEl>
                                              <p:pRg st="9" end="9"/>
                                            </p:txEl>
                                          </p:spTgt>
                                        </p:tgtEl>
                                        <p:attrNameLst>
                                          <p:attrName>style.visibility</p:attrName>
                                        </p:attrNameLst>
                                      </p:cBhvr>
                                      <p:to>
                                        <p:strVal val="visible"/>
                                      </p:to>
                                    </p:set>
                                    <p:anim calcmode="lin" valueType="num">
                                      <p:cBhvr>
                                        <p:cTn id="63"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64"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23556">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23556">
                                            <p:txEl>
                                              <p:pRg st="10" end="10"/>
                                            </p:txEl>
                                          </p:spTgt>
                                        </p:tgtEl>
                                        <p:attrNameLst>
                                          <p:attrName>style.visibility</p:attrName>
                                        </p:attrNameLst>
                                      </p:cBhvr>
                                      <p:to>
                                        <p:strVal val="visible"/>
                                      </p:to>
                                    </p:set>
                                    <p:anim calcmode="lin" valueType="num">
                                      <p:cBhvr>
                                        <p:cTn id="70" dur="1000" fill="hold"/>
                                        <p:tgtEl>
                                          <p:spTgt spid="23556">
                                            <p:txEl>
                                              <p:pRg st="10" end="10"/>
                                            </p:txEl>
                                          </p:spTgt>
                                        </p:tgtEl>
                                        <p:attrNameLst>
                                          <p:attrName>ppt_w</p:attrName>
                                        </p:attrNameLst>
                                      </p:cBhvr>
                                      <p:tavLst>
                                        <p:tav tm="0">
                                          <p:val>
                                            <p:strVal val="#ppt_w*0.70"/>
                                          </p:val>
                                        </p:tav>
                                        <p:tav tm="100000">
                                          <p:val>
                                            <p:strVal val="#ppt_w"/>
                                          </p:val>
                                        </p:tav>
                                      </p:tavLst>
                                    </p:anim>
                                    <p:anim calcmode="lin" valueType="num">
                                      <p:cBhvr>
                                        <p:cTn id="71" dur="1000" fill="hold"/>
                                        <p:tgtEl>
                                          <p:spTgt spid="23556">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2355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M</a:t>
            </a:r>
            <a:r>
              <a:rPr lang="cs-CZ" sz="3200" b="1" dirty="0" smtClean="0">
                <a:effectLst>
                  <a:outerShdw blurRad="38100" dist="38100" dir="2700000" algn="tl">
                    <a:srgbClr val="000000">
                      <a:alpha val="43137"/>
                    </a:srgbClr>
                  </a:outerShdw>
                </a:effectLst>
              </a:rPr>
              <a:t>akrobiotická výživa podle </a:t>
            </a:r>
            <a:r>
              <a:rPr lang="cs-CZ" sz="3200" b="1" dirty="0" err="1" smtClean="0">
                <a:effectLst>
                  <a:outerShdw blurRad="38100" dist="38100" dir="2700000" algn="tl">
                    <a:srgbClr val="000000">
                      <a:alpha val="43137"/>
                    </a:srgbClr>
                  </a:outerShdw>
                </a:effectLst>
              </a:rPr>
              <a:t>Kushiho</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5040560"/>
          </a:xfrm>
        </p:spPr>
        <p:txBody>
          <a:bodyPr>
            <a:normAutofit/>
          </a:bodyPr>
          <a:lstStyle/>
          <a:p>
            <a:pPr marL="457200" lvl="1" indent="-457200">
              <a:lnSpc>
                <a:spcPct val="70000"/>
              </a:lnSpc>
              <a:spcBef>
                <a:spcPts val="1800"/>
              </a:spcBef>
              <a:buClr>
                <a:schemeClr val="accent4"/>
              </a:buClr>
              <a:buFont typeface="Arial" pitchFamily="34" charset="0"/>
              <a:buChar char="•"/>
              <a:defRPr/>
            </a:pPr>
            <a:r>
              <a:rPr lang="cs-CZ" sz="1900" b="1" dirty="0" smtClean="0">
                <a:latin typeface="Adobe Garamond Pro" pitchFamily="18" charset="-18"/>
              </a:rPr>
              <a:t>50 – 60 % celozrnné obiloviny a produkty z celozrnné mouky</a:t>
            </a:r>
          </a:p>
          <a:p>
            <a:pPr marL="908225" lvl="2" indent="-457200">
              <a:lnSpc>
                <a:spcPct val="70000"/>
              </a:lnSpc>
              <a:spcBef>
                <a:spcPts val="1800"/>
              </a:spcBef>
              <a:buClr>
                <a:schemeClr val="accent4"/>
              </a:buClr>
              <a:defRPr/>
            </a:pPr>
            <a:r>
              <a:rPr lang="cs-CZ" sz="1500" dirty="0" smtClean="0">
                <a:latin typeface="Adobe Garamond Pro" pitchFamily="18" charset="-18"/>
              </a:rPr>
              <a:t>Denně - hnědá rýže, ječmen, jáhly, pšenice, oves, žito, kukuřice, pohanka</a:t>
            </a:r>
          </a:p>
          <a:p>
            <a:pPr marL="908225" lvl="2" indent="-457200">
              <a:lnSpc>
                <a:spcPct val="70000"/>
              </a:lnSpc>
              <a:spcBef>
                <a:spcPts val="1800"/>
              </a:spcBef>
              <a:buClr>
                <a:schemeClr val="accent4"/>
              </a:buClr>
              <a:defRPr/>
            </a:pPr>
            <a:r>
              <a:rPr lang="cs-CZ" sz="1500" dirty="0" smtClean="0">
                <a:latin typeface="Adobe Garamond Pro" pitchFamily="18" charset="-18"/>
              </a:rPr>
              <a:t>Občas celozrnné těstoviny, celozrnný kváskový chléb, celozrnný žitný chléb, </a:t>
            </a:r>
            <a:r>
              <a:rPr lang="cs-CZ" sz="1500" dirty="0" err="1" smtClean="0">
                <a:latin typeface="Adobe Garamond Pro" pitchFamily="18" charset="-18"/>
              </a:rPr>
              <a:t>bulgur</a:t>
            </a:r>
            <a:r>
              <a:rPr lang="cs-CZ" sz="1500" dirty="0" smtClean="0">
                <a:latin typeface="Adobe Garamond Pro" pitchFamily="18" charset="-18"/>
              </a:rPr>
              <a:t>, kuskus, polenta</a:t>
            </a:r>
          </a:p>
          <a:p>
            <a:pPr marL="457200" lvl="1" indent="-457200">
              <a:lnSpc>
                <a:spcPct val="70000"/>
              </a:lnSpc>
              <a:spcBef>
                <a:spcPts val="1800"/>
              </a:spcBef>
              <a:buClr>
                <a:schemeClr val="accent4"/>
              </a:buClr>
              <a:buFont typeface="Arial" pitchFamily="34" charset="0"/>
              <a:buChar char="•"/>
              <a:defRPr/>
            </a:pPr>
            <a:r>
              <a:rPr lang="cs-CZ" sz="1900" b="1" dirty="0" smtClean="0">
                <a:latin typeface="Adobe Garamond Pro" pitchFamily="18" charset="-18"/>
              </a:rPr>
              <a:t>25-30 % zelenina – v každém jídle</a:t>
            </a:r>
          </a:p>
          <a:p>
            <a:pPr marL="457200" lvl="1" indent="-457200">
              <a:lnSpc>
                <a:spcPct val="70000"/>
              </a:lnSpc>
              <a:spcBef>
                <a:spcPts val="1800"/>
              </a:spcBef>
              <a:buClr>
                <a:schemeClr val="accent4"/>
              </a:buClr>
              <a:buFont typeface="Arial" pitchFamily="34" charset="0"/>
              <a:buChar char="•"/>
              <a:defRPr/>
            </a:pPr>
            <a:r>
              <a:rPr lang="cs-CZ" sz="1900" b="1" dirty="0" smtClean="0">
                <a:latin typeface="Adobe Garamond Pro" pitchFamily="18" charset="-18"/>
              </a:rPr>
              <a:t>2/3 vařená, opečená na malém množství rostlinného oleje, 1/3 syrové saláty, </a:t>
            </a:r>
            <a:r>
              <a:rPr lang="cs-CZ" sz="1900" b="1" dirty="0" err="1" smtClean="0">
                <a:latin typeface="Adobe Garamond Pro" pitchFamily="18" charset="-18"/>
              </a:rPr>
              <a:t>pickles</a:t>
            </a:r>
            <a:r>
              <a:rPr lang="cs-CZ" sz="1900" b="1" dirty="0" smtClean="0">
                <a:latin typeface="Adobe Garamond Pro" pitchFamily="18" charset="-18"/>
              </a:rPr>
              <a:t> (kvašená)</a:t>
            </a:r>
          </a:p>
          <a:p>
            <a:pPr marL="908225" lvl="2" indent="-457200">
              <a:lnSpc>
                <a:spcPct val="70000"/>
              </a:lnSpc>
              <a:spcBef>
                <a:spcPts val="1800"/>
              </a:spcBef>
              <a:buClr>
                <a:schemeClr val="accent4"/>
              </a:buClr>
              <a:defRPr/>
            </a:pPr>
            <a:r>
              <a:rPr lang="cs-CZ" sz="1500" dirty="0" smtClean="0">
                <a:latin typeface="Adobe Garamond Pro" pitchFamily="18" charset="-18"/>
              </a:rPr>
              <a:t>Denně - zelí, čínské zelí, kapusta, pórek, brokolice, květák, mrkev, cibule, dýně, ředkvičky, kedluben, řeřicha, petržel, pampeliška…</a:t>
            </a:r>
          </a:p>
          <a:p>
            <a:pPr marL="908225" lvl="2" indent="-457200">
              <a:lnSpc>
                <a:spcPct val="70000"/>
              </a:lnSpc>
              <a:spcBef>
                <a:spcPts val="1800"/>
              </a:spcBef>
              <a:buClr>
                <a:schemeClr val="accent4"/>
              </a:buClr>
              <a:defRPr/>
            </a:pPr>
            <a:r>
              <a:rPr lang="cs-CZ" sz="1500" dirty="0" smtClean="0">
                <a:latin typeface="Adobe Garamond Pro" pitchFamily="18" charset="-18"/>
              </a:rPr>
              <a:t>2-3 x týdně – okurky, celer, houby, bylinky</a:t>
            </a:r>
          </a:p>
          <a:p>
            <a:pPr marL="908225" lvl="2" indent="-457200">
              <a:lnSpc>
                <a:spcPct val="70000"/>
              </a:lnSpc>
              <a:spcBef>
                <a:spcPts val="1800"/>
              </a:spcBef>
              <a:buClr>
                <a:schemeClr val="accent4"/>
              </a:buClr>
              <a:defRPr/>
            </a:pPr>
            <a:r>
              <a:rPr lang="cs-CZ" sz="1500" dirty="0" smtClean="0">
                <a:latin typeface="Adobe Garamond Pro" pitchFamily="18" charset="-18"/>
              </a:rPr>
              <a:t>Nevhodné – brambory, špenát, červená řepa, papriky, rajčata</a:t>
            </a:r>
          </a:p>
          <a:p>
            <a:pPr marL="457200" lvl="1" indent="-457200">
              <a:lnSpc>
                <a:spcPct val="70000"/>
              </a:lnSpc>
              <a:spcBef>
                <a:spcPts val="1800"/>
              </a:spcBef>
              <a:buClr>
                <a:schemeClr val="accent4"/>
              </a:buClr>
              <a:buFont typeface="Arial" pitchFamily="34" charset="0"/>
              <a:buChar char="•"/>
              <a:defRPr/>
            </a:pPr>
            <a:r>
              <a:rPr lang="cs-CZ" sz="1900" b="1" dirty="0" smtClean="0">
                <a:latin typeface="Adobe Garamond Pro" pitchFamily="18" charset="-18"/>
              </a:rPr>
              <a:t>5-10 % luštěniny (ne více jak jednou denně), mořské řasy</a:t>
            </a:r>
          </a:p>
          <a:p>
            <a:pPr marL="457200" lvl="1" indent="-457200">
              <a:lnSpc>
                <a:spcPct val="70000"/>
              </a:lnSpc>
              <a:spcBef>
                <a:spcPts val="1800"/>
              </a:spcBef>
              <a:buClr>
                <a:schemeClr val="accent4"/>
              </a:buClr>
              <a:buFont typeface="Arial" pitchFamily="34" charset="0"/>
              <a:buChar char="•"/>
              <a:defRPr/>
            </a:pPr>
            <a:r>
              <a:rPr lang="cs-CZ" sz="1900" b="1" dirty="0" smtClean="0">
                <a:latin typeface="Adobe Garamond Pro" pitchFamily="18" charset="-18"/>
              </a:rPr>
              <a:t>5-10 % (1-2 šálky denně) polévky</a:t>
            </a:r>
          </a:p>
          <a:p>
            <a:pPr eaLnBrk="1" hangingPunct="1">
              <a:buClr>
                <a:schemeClr val="accent4"/>
              </a:buClr>
            </a:pPr>
            <a:endParaRPr lang="cs-CZ" sz="2400" dirty="0" smtClean="0">
              <a:solidFill>
                <a:srgbClr val="4F76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25</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3" end="3"/>
                                            </p:txEl>
                                          </p:spTgt>
                                        </p:tgtEl>
                                        <p:attrNameLst>
                                          <p:attrName>style.visibility</p:attrName>
                                        </p:attrNameLst>
                                      </p:cBhvr>
                                      <p:to>
                                        <p:strVal val="visible"/>
                                      </p:to>
                                    </p:set>
                                    <p:anim calcmode="lin" valueType="num">
                                      <p:cBhvr>
                                        <p:cTn id="28"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4" end="4"/>
                                            </p:txEl>
                                          </p:spTgt>
                                        </p:tgtEl>
                                        <p:attrNameLst>
                                          <p:attrName>style.visibility</p:attrName>
                                        </p:attrNameLst>
                                      </p:cBhvr>
                                      <p:to>
                                        <p:strVal val="visible"/>
                                      </p:to>
                                    </p:set>
                                    <p:anim calcmode="lin" valueType="num">
                                      <p:cBhvr>
                                        <p:cTn id="35"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5" end="5"/>
                                            </p:txEl>
                                          </p:spTgt>
                                        </p:tgtEl>
                                        <p:attrNameLst>
                                          <p:attrName>style.visibility</p:attrName>
                                        </p:attrNameLst>
                                      </p:cBhvr>
                                      <p:to>
                                        <p:strVal val="visible"/>
                                      </p:to>
                                    </p:set>
                                    <p:anim calcmode="lin" valueType="num">
                                      <p:cBhvr>
                                        <p:cTn id="42"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6" end="6"/>
                                            </p:txEl>
                                          </p:spTgt>
                                        </p:tgtEl>
                                        <p:attrNameLst>
                                          <p:attrName>style.visibility</p:attrName>
                                        </p:attrNameLst>
                                      </p:cBhvr>
                                      <p:to>
                                        <p:strVal val="visible"/>
                                      </p:to>
                                    </p:set>
                                    <p:anim calcmode="lin" valueType="num">
                                      <p:cBhvr>
                                        <p:cTn id="49"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7" end="7"/>
                                            </p:txEl>
                                          </p:spTgt>
                                        </p:tgtEl>
                                        <p:attrNameLst>
                                          <p:attrName>style.visibility</p:attrName>
                                        </p:attrNameLst>
                                      </p:cBhvr>
                                      <p:to>
                                        <p:strVal val="visible"/>
                                      </p:to>
                                    </p:set>
                                    <p:anim calcmode="lin" valueType="num">
                                      <p:cBhvr>
                                        <p:cTn id="56"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3556">
                                            <p:txEl>
                                              <p:pRg st="8" end="8"/>
                                            </p:txEl>
                                          </p:spTgt>
                                        </p:tgtEl>
                                        <p:attrNameLst>
                                          <p:attrName>style.visibility</p:attrName>
                                        </p:attrNameLst>
                                      </p:cBhvr>
                                      <p:to>
                                        <p:strVal val="visible"/>
                                      </p:to>
                                    </p:set>
                                    <p:anim calcmode="lin" valueType="num">
                                      <p:cBhvr>
                                        <p:cTn id="63" dur="1000" fill="hold"/>
                                        <p:tgtEl>
                                          <p:spTgt spid="23556">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23556">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23556">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23556">
                                            <p:txEl>
                                              <p:pRg st="9" end="9"/>
                                            </p:txEl>
                                          </p:spTgt>
                                        </p:tgtEl>
                                        <p:attrNameLst>
                                          <p:attrName>style.visibility</p:attrName>
                                        </p:attrNameLst>
                                      </p:cBhvr>
                                      <p:to>
                                        <p:strVal val="visible"/>
                                      </p:to>
                                    </p:set>
                                    <p:anim calcmode="lin" valueType="num">
                                      <p:cBhvr>
                                        <p:cTn id="70"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2355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M</a:t>
            </a:r>
            <a:r>
              <a:rPr lang="cs-CZ" sz="3200" b="1" dirty="0" smtClean="0">
                <a:effectLst>
                  <a:outerShdw blurRad="38100" dist="38100" dir="2700000" algn="tl">
                    <a:srgbClr val="000000">
                      <a:alpha val="43137"/>
                    </a:srgbClr>
                  </a:outerShdw>
                </a:effectLst>
              </a:rPr>
              <a:t>akrobiotická výživa podle </a:t>
            </a:r>
            <a:r>
              <a:rPr lang="cs-CZ" sz="3200" b="1" dirty="0" err="1" smtClean="0">
                <a:effectLst>
                  <a:outerShdw blurRad="38100" dist="38100" dir="2700000" algn="tl">
                    <a:srgbClr val="000000">
                      <a:alpha val="43137"/>
                    </a:srgbClr>
                  </a:outerShdw>
                </a:effectLst>
              </a:rPr>
              <a:t>Kushiho</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5040560"/>
          </a:xfrm>
        </p:spPr>
        <p:txBody>
          <a:bodyPr>
            <a:normAutofit/>
          </a:bodyPr>
          <a:lstStyle/>
          <a:p>
            <a:pPr marL="304747" lvl="1">
              <a:spcBef>
                <a:spcPts val="1800"/>
              </a:spcBef>
              <a:buClr>
                <a:schemeClr val="accent4"/>
              </a:buClr>
              <a:buFont typeface="Arial" pitchFamily="34" charset="0"/>
              <a:buChar char="•"/>
              <a:defRPr/>
            </a:pPr>
            <a:r>
              <a:rPr lang="cs-CZ" sz="2300" b="1" dirty="0" smtClean="0">
                <a:latin typeface="Adobe Garamond Pro" pitchFamily="18" charset="-18"/>
              </a:rPr>
              <a:t>Občas:  </a:t>
            </a:r>
            <a:r>
              <a:rPr lang="cs-CZ" sz="2300" dirty="0" smtClean="0">
                <a:latin typeface="Adobe Garamond Pro" pitchFamily="18" charset="-18"/>
              </a:rPr>
              <a:t>2-3 x týdně rybí maso; 2-3 x týdně čerstvé nebo sušené sezónní ovoce mírného pásma; 1-2 šálky týdně semínka (sezamová, dýňová, slunečnicová) a ořechy ( mandle, vlašské ořechy, pekanové ořechy, kaštany, arašídy, kokos); na slazení – rýžový sirup, ječný slad; olej nejlépe nerafinovaný kukuřičný nebo sezamový</a:t>
            </a:r>
          </a:p>
          <a:p>
            <a:pPr marL="304747" lvl="1">
              <a:spcBef>
                <a:spcPts val="1800"/>
              </a:spcBef>
              <a:buClr>
                <a:schemeClr val="accent4"/>
              </a:buClr>
              <a:buFont typeface="Arial" pitchFamily="34" charset="0"/>
              <a:buChar char="•"/>
              <a:defRPr/>
            </a:pPr>
            <a:r>
              <a:rPr lang="cs-CZ" sz="2300" b="1" dirty="0" smtClean="0">
                <a:latin typeface="Adobe Garamond Pro" pitchFamily="18" charset="-18"/>
              </a:rPr>
              <a:t>Nápoje: </a:t>
            </a:r>
            <a:r>
              <a:rPr lang="cs-CZ" sz="2300" dirty="0" smtClean="0">
                <a:latin typeface="Adobe Garamond Pro" pitchFamily="18" charset="-18"/>
              </a:rPr>
              <a:t>čistá voda, vhodné druhy čaje</a:t>
            </a:r>
          </a:p>
          <a:p>
            <a:pPr marL="304747" lvl="1">
              <a:spcBef>
                <a:spcPts val="1800"/>
              </a:spcBef>
              <a:buClr>
                <a:schemeClr val="accent4"/>
              </a:buClr>
              <a:buFont typeface="Arial" pitchFamily="34" charset="0"/>
              <a:buChar char="•"/>
              <a:defRPr/>
            </a:pPr>
            <a:r>
              <a:rPr lang="cs-CZ" sz="2300" b="1" dirty="0" smtClean="0">
                <a:latin typeface="Adobe Garamond Pro" pitchFamily="18" charset="-18"/>
              </a:rPr>
              <a:t>Vyhýbat se: </a:t>
            </a:r>
            <a:r>
              <a:rPr lang="cs-CZ" sz="2300" dirty="0" smtClean="0">
                <a:latin typeface="Adobe Garamond Pro" pitchFamily="18" charset="-18"/>
              </a:rPr>
              <a:t>maso, mléko, živočišný tuk, vejce, mléko a ml. výrobky, rafinovaný cukr, med, melasa, čokoláda, jednoduché cukry a jimi slazené potraviny, tropické ovoce, umělé nápoje, aromatické a stimulující čaje, přibarvený čaj, opracovaná obilná zrna, bílá mouka a výrobky z ní, pálivé koření, aromatické stimulující potraviny, umělý ocet, tvrdý alkohol. Všechny uměle přibarvené,  konzervované, chemicky ošetřené, zmražené, ozářené potraviny.</a:t>
            </a:r>
          </a:p>
          <a:p>
            <a:pPr eaLnBrk="1" hangingPunct="1">
              <a:buClr>
                <a:schemeClr val="accent4"/>
              </a:buClr>
            </a:pPr>
            <a:endParaRPr lang="cs-CZ" sz="2400" dirty="0" smtClean="0">
              <a:solidFill>
                <a:srgbClr val="4F76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26</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692696"/>
            <a:ext cx="7315200" cy="683096"/>
          </a:xfrm>
        </p:spPr>
        <p:txBody>
          <a:bodyPr>
            <a:normAutofit fontScale="90000"/>
          </a:bodyPr>
          <a:lstStyle/>
          <a:p>
            <a:pPr algn="l">
              <a:defRPr/>
            </a:pPr>
            <a:r>
              <a:rPr lang="cs-CZ" sz="4400" b="1" dirty="0" smtClean="0">
                <a:effectLst>
                  <a:outerShdw blurRad="38100" dist="38100" dir="2700000" algn="tl">
                    <a:srgbClr val="000000">
                      <a:alpha val="43137"/>
                    </a:srgbClr>
                  </a:outerShdw>
                </a:effectLst>
              </a:rPr>
              <a:t>M</a:t>
            </a:r>
            <a:r>
              <a:rPr lang="cs-CZ" b="1" dirty="0" smtClean="0">
                <a:effectLst>
                  <a:outerShdw blurRad="38100" dist="38100" dir="2700000" algn="tl">
                    <a:srgbClr val="000000">
                      <a:alpha val="43137"/>
                    </a:srgbClr>
                  </a:outerShdw>
                </a:effectLst>
              </a:rPr>
              <a:t>AKROBIOTICKÝ  TALÍŘ</a:t>
            </a:r>
            <a:endParaRPr lang="cs-CZ" sz="3600" b="1" dirty="0">
              <a:effectLst>
                <a:outerShdw blurRad="38100" dist="38100" dir="2700000" algn="tl">
                  <a:srgbClr val="000000">
                    <a:alpha val="43137"/>
                  </a:srgbClr>
                </a:outerShdw>
              </a:effectLst>
            </a:endParaRPr>
          </a:p>
        </p:txBody>
      </p:sp>
      <p:sp>
        <p:nvSpPr>
          <p:cNvPr id="29699" name="Zástupný symbol pro číslo snímku 3"/>
          <p:cNvSpPr>
            <a:spLocks noGrp="1"/>
          </p:cNvSpPr>
          <p:nvPr>
            <p:ph type="sldNum" sz="quarter" idx="12"/>
          </p:nvPr>
        </p:nvSpPr>
        <p:spPr>
          <a:noFill/>
        </p:spPr>
        <p:txBody>
          <a:bodyPr/>
          <a:lstStyle/>
          <a:p>
            <a:fld id="{21D7895F-42EE-4284-A507-EF56C7B3156A}" type="slidenum">
              <a:rPr lang="cs-CZ" smtClean="0"/>
              <a:pPr/>
              <a:t>27</a:t>
            </a:fld>
            <a:endParaRPr lang="cs-CZ" smtClean="0"/>
          </a:p>
        </p:txBody>
      </p:sp>
      <p:pic>
        <p:nvPicPr>
          <p:cNvPr id="29700" name="Zástupný symbol pro obsah 4"/>
          <p:cNvPicPr>
            <a:picLocks noGrp="1"/>
          </p:cNvPicPr>
          <p:nvPr>
            <p:ph idx="4294967295"/>
          </p:nvPr>
        </p:nvPicPr>
        <p:blipFill>
          <a:blip r:embed="rId2" cstate="print"/>
          <a:srcRect l="16695" t="24174" r="38678" b="17769"/>
          <a:stretch>
            <a:fillRect/>
          </a:stretch>
        </p:blipFill>
        <p:spPr>
          <a:xfrm>
            <a:off x="1475656" y="1412776"/>
            <a:ext cx="6048672" cy="5445224"/>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strVal val="#ppt_w*0.70"/>
                                          </p:val>
                                        </p:tav>
                                        <p:tav tm="100000">
                                          <p:val>
                                            <p:strVal val="#ppt_w"/>
                                          </p:val>
                                        </p:tav>
                                      </p:tavLst>
                                    </p:anim>
                                    <p:anim calcmode="lin" valueType="num">
                                      <p:cBhvr>
                                        <p:cTn id="8" dur="1000" fill="hold"/>
                                        <p:tgtEl>
                                          <p:spTgt spid="29700"/>
                                        </p:tgtEl>
                                        <p:attrNameLst>
                                          <p:attrName>ppt_h</p:attrName>
                                        </p:attrNameLst>
                                      </p:cBhvr>
                                      <p:tavLst>
                                        <p:tav tm="0">
                                          <p:val>
                                            <p:strVal val="#ppt_h"/>
                                          </p:val>
                                        </p:tav>
                                        <p:tav tm="100000">
                                          <p:val>
                                            <p:strVal val="#ppt_h"/>
                                          </p:val>
                                        </p:tav>
                                      </p:tavLst>
                                    </p:anim>
                                    <p:animEffect transition="in" filter="fade">
                                      <p:cBhvr>
                                        <p:cTn id="9"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pro číslo snímku 3"/>
          <p:cNvSpPr>
            <a:spLocks noGrp="1"/>
          </p:cNvSpPr>
          <p:nvPr>
            <p:ph type="sldNum" sz="quarter" idx="12"/>
          </p:nvPr>
        </p:nvSpPr>
        <p:spPr>
          <a:noFill/>
        </p:spPr>
        <p:txBody>
          <a:bodyPr/>
          <a:lstStyle/>
          <a:p>
            <a:fld id="{ECD37325-F4B5-4156-9D2A-618C3FE8CFD1}" type="slidenum">
              <a:rPr lang="cs-CZ" smtClean="0"/>
              <a:pPr/>
              <a:t>28</a:t>
            </a:fld>
            <a:endParaRPr lang="cs-CZ" smtClean="0"/>
          </a:p>
        </p:txBody>
      </p:sp>
      <p:sp>
        <p:nvSpPr>
          <p:cNvPr id="1028" name="Rectangle 3"/>
          <p:cNvSpPr>
            <a:spLocks noChangeArrowheads="1"/>
          </p:cNvSpPr>
          <p:nvPr/>
        </p:nvSpPr>
        <p:spPr bwMode="auto">
          <a:xfrm>
            <a:off x="1657351" y="647703"/>
            <a:ext cx="9144000" cy="461665"/>
          </a:xfrm>
          <a:prstGeom prst="rect">
            <a:avLst/>
          </a:prstGeom>
          <a:noFill/>
          <a:ln w="9525">
            <a:noFill/>
            <a:miter lim="800000"/>
            <a:headEnd/>
            <a:tailEnd/>
          </a:ln>
        </p:spPr>
        <p:txBody>
          <a:bodyPr>
            <a:spAutoFit/>
          </a:bodyPr>
          <a:lstStyle/>
          <a:p>
            <a:endParaRPr lang="cs-CZ"/>
          </a:p>
        </p:txBody>
      </p:sp>
      <p:graphicFrame>
        <p:nvGraphicFramePr>
          <p:cNvPr id="1026" name="Object 2"/>
          <p:cNvGraphicFramePr>
            <a:graphicFrameLocks noChangeAspect="1"/>
          </p:cNvGraphicFramePr>
          <p:nvPr/>
        </p:nvGraphicFramePr>
        <p:xfrm>
          <a:off x="1251500" y="214329"/>
          <a:ext cx="6689184" cy="6383023"/>
        </p:xfrm>
        <a:graphic>
          <a:graphicData uri="http://schemas.openxmlformats.org/presentationml/2006/ole">
            <p:oleObj spid="_x0000_s1026" r:id="rId4" imgW="4907280" imgH="4678680" progId="Word.Picture.8">
              <p:embed/>
            </p:oleObj>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sz="4400" b="1" dirty="0" smtClean="0">
                <a:effectLst>
                  <a:outerShdw blurRad="38100" dist="38100" dir="2700000" algn="tl">
                    <a:srgbClr val="000000">
                      <a:alpha val="43137"/>
                    </a:srgbClr>
                  </a:outerShdw>
                </a:effectLst>
              </a:rPr>
              <a:t>M</a:t>
            </a:r>
            <a:r>
              <a:rPr lang="cs-CZ" b="1" dirty="0" smtClean="0">
                <a:effectLst>
                  <a:outerShdw blurRad="38100" dist="38100" dir="2700000" algn="tl">
                    <a:srgbClr val="000000">
                      <a:alpha val="43137"/>
                    </a:srgbClr>
                  </a:outerShdw>
                </a:effectLst>
              </a:rPr>
              <a:t>AKROBIOTICKÝ  TALÍŘ</a:t>
            </a:r>
            <a:endParaRPr lang="cs-CZ" dirty="0"/>
          </a:p>
        </p:txBody>
      </p:sp>
      <p:sp>
        <p:nvSpPr>
          <p:cNvPr id="30722" name="Zástupný symbol pro číslo snímku 3"/>
          <p:cNvSpPr>
            <a:spLocks noGrp="1"/>
          </p:cNvSpPr>
          <p:nvPr>
            <p:ph type="sldNum" sz="quarter" idx="12"/>
          </p:nvPr>
        </p:nvSpPr>
        <p:spPr>
          <a:noFill/>
        </p:spPr>
        <p:txBody>
          <a:bodyPr/>
          <a:lstStyle/>
          <a:p>
            <a:fld id="{29E36EE5-4EF6-4D1C-A96E-49D32686808F}" type="slidenum">
              <a:rPr lang="cs-CZ" smtClean="0"/>
              <a:pPr/>
              <a:t>29</a:t>
            </a:fld>
            <a:endParaRPr lang="cs-CZ" smtClean="0"/>
          </a:p>
        </p:txBody>
      </p:sp>
      <p:sp>
        <p:nvSpPr>
          <p:cNvPr id="30723" name="Rectangle 3"/>
          <p:cNvSpPr>
            <a:spLocks noChangeArrowheads="1"/>
          </p:cNvSpPr>
          <p:nvPr/>
        </p:nvSpPr>
        <p:spPr bwMode="auto">
          <a:xfrm>
            <a:off x="1657351" y="647703"/>
            <a:ext cx="9144000" cy="461665"/>
          </a:xfrm>
          <a:prstGeom prst="rect">
            <a:avLst/>
          </a:prstGeom>
          <a:noFill/>
          <a:ln w="9525">
            <a:noFill/>
            <a:miter lim="800000"/>
            <a:headEnd/>
            <a:tailEnd/>
          </a:ln>
        </p:spPr>
        <p:txBody>
          <a:bodyPr>
            <a:spAutoFit/>
          </a:bodyPr>
          <a:lstStyle/>
          <a:p>
            <a:endParaRPr lang="cs-CZ"/>
          </a:p>
        </p:txBody>
      </p:sp>
      <p:pic>
        <p:nvPicPr>
          <p:cNvPr id="30724" name="Obrázek 4" descr="Přednáška1.JPG"/>
          <p:cNvPicPr>
            <a:picLocks noChangeAspect="1"/>
          </p:cNvPicPr>
          <p:nvPr/>
        </p:nvPicPr>
        <p:blipFill>
          <a:blip r:embed="rId3" cstate="print"/>
          <a:srcRect l="5995" t="2168" r="10068" b="49048"/>
          <a:stretch>
            <a:fillRect/>
          </a:stretch>
        </p:blipFill>
        <p:spPr bwMode="auto">
          <a:xfrm>
            <a:off x="571501" y="1500204"/>
            <a:ext cx="4089400" cy="3286125"/>
          </a:xfrm>
          <a:prstGeom prst="rect">
            <a:avLst/>
          </a:prstGeom>
          <a:noFill/>
          <a:ln w="9525">
            <a:noFill/>
            <a:miter lim="800000"/>
            <a:headEnd/>
            <a:tailEnd/>
          </a:ln>
        </p:spPr>
      </p:pic>
      <p:pic>
        <p:nvPicPr>
          <p:cNvPr id="30725" name="Obrázek 5" descr="Přednáška1.JPG"/>
          <p:cNvPicPr>
            <a:picLocks noChangeAspect="1"/>
          </p:cNvPicPr>
          <p:nvPr/>
        </p:nvPicPr>
        <p:blipFill>
          <a:blip r:embed="rId3" cstate="print"/>
          <a:srcRect l="5353" t="51042" r="11115"/>
          <a:stretch>
            <a:fillRect/>
          </a:stretch>
        </p:blipFill>
        <p:spPr bwMode="auto">
          <a:xfrm>
            <a:off x="4786321" y="1500188"/>
            <a:ext cx="4143375" cy="33575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strVal val="#ppt_w*0.70"/>
                                          </p:val>
                                        </p:tav>
                                        <p:tav tm="100000">
                                          <p:val>
                                            <p:strVal val="#ppt_w"/>
                                          </p:val>
                                        </p:tav>
                                      </p:tavLst>
                                    </p:anim>
                                    <p:anim calcmode="lin" valueType="num">
                                      <p:cBhvr>
                                        <p:cTn id="8" dur="1000" fill="hold"/>
                                        <p:tgtEl>
                                          <p:spTgt spid="30724"/>
                                        </p:tgtEl>
                                        <p:attrNameLst>
                                          <p:attrName>ppt_h</p:attrName>
                                        </p:attrNameLst>
                                      </p:cBhvr>
                                      <p:tavLst>
                                        <p:tav tm="0">
                                          <p:val>
                                            <p:strVal val="#ppt_h"/>
                                          </p:val>
                                        </p:tav>
                                        <p:tav tm="100000">
                                          <p:val>
                                            <p:strVal val="#ppt_h"/>
                                          </p:val>
                                        </p:tav>
                                      </p:tavLst>
                                    </p:anim>
                                    <p:animEffect transition="in" filter="fade">
                                      <p:cBhvr>
                                        <p:cTn id="9" dur="1000"/>
                                        <p:tgtEl>
                                          <p:spTgt spid="3072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p:cTn id="13" dur="1000" fill="hold"/>
                                        <p:tgtEl>
                                          <p:spTgt spid="30725"/>
                                        </p:tgtEl>
                                        <p:attrNameLst>
                                          <p:attrName>ppt_w</p:attrName>
                                        </p:attrNameLst>
                                      </p:cBhvr>
                                      <p:tavLst>
                                        <p:tav tm="0">
                                          <p:val>
                                            <p:strVal val="#ppt_w*0.70"/>
                                          </p:val>
                                        </p:tav>
                                        <p:tav tm="100000">
                                          <p:val>
                                            <p:strVal val="#ppt_w"/>
                                          </p:val>
                                        </p:tav>
                                      </p:tavLst>
                                    </p:anim>
                                    <p:anim calcmode="lin" valueType="num">
                                      <p:cBhvr>
                                        <p:cTn id="14" dur="1000" fill="hold"/>
                                        <p:tgtEl>
                                          <p:spTgt spid="30725"/>
                                        </p:tgtEl>
                                        <p:attrNameLst>
                                          <p:attrName>ppt_h</p:attrName>
                                        </p:attrNameLst>
                                      </p:cBhvr>
                                      <p:tavLst>
                                        <p:tav tm="0">
                                          <p:val>
                                            <p:strVal val="#ppt_h"/>
                                          </p:val>
                                        </p:tav>
                                        <p:tav tm="100000">
                                          <p:val>
                                            <p:strVal val="#ppt_h"/>
                                          </p:val>
                                        </p:tav>
                                      </p:tavLst>
                                    </p:anim>
                                    <p:animEffect transition="in" filter="fade">
                                      <p:cBhvr>
                                        <p:cTn id="15"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7584" y="764704"/>
            <a:ext cx="8316416" cy="6096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J</a:t>
            </a:r>
            <a:r>
              <a:rPr lang="cs-CZ" b="1" dirty="0" smtClean="0">
                <a:effectLst>
                  <a:outerShdw blurRad="38100" dist="38100" dir="2700000" algn="tl">
                    <a:srgbClr val="C0C0C0"/>
                  </a:outerShdw>
                </a:effectLst>
              </a:rPr>
              <a:t>EDNOTLIVÉ TYPY A CHARAKTERISTIKA</a:t>
            </a:r>
            <a:endParaRPr lang="cs-CZ" sz="3100" b="1" dirty="0" smtClean="0">
              <a:effectLst>
                <a:outerShdw blurRad="38100" dist="38100" dir="2700000" algn="tl">
                  <a:srgbClr val="C0C0C0"/>
                </a:outerShdw>
              </a:effectLst>
            </a:endParaRPr>
          </a:p>
        </p:txBody>
      </p:sp>
      <p:sp>
        <p:nvSpPr>
          <p:cNvPr id="14340" name="Rectangle 3"/>
          <p:cNvSpPr>
            <a:spLocks noGrp="1" noChangeArrowheads="1"/>
          </p:cNvSpPr>
          <p:nvPr>
            <p:ph idx="1"/>
          </p:nvPr>
        </p:nvSpPr>
        <p:spPr>
          <a:xfrm>
            <a:off x="685800" y="1628800"/>
            <a:ext cx="8243888" cy="4467200"/>
          </a:xfrm>
        </p:spPr>
        <p:txBody>
          <a:bodyPr>
            <a:normAutofit lnSpcReduction="10000"/>
          </a:bodyPr>
          <a:lstStyle/>
          <a:p>
            <a:pPr eaLnBrk="1" hangingPunct="1">
              <a:buClr>
                <a:schemeClr val="accent4"/>
              </a:buClr>
              <a:defRPr/>
            </a:pPr>
            <a:r>
              <a:rPr lang="cs-CZ" sz="2800" dirty="0" smtClean="0">
                <a:latin typeface="Adobe Garamond Pro" pitchFamily="18" charset="-18"/>
              </a:rPr>
              <a:t>Vegetariánství</a:t>
            </a:r>
          </a:p>
          <a:p>
            <a:pPr eaLnBrk="1" hangingPunct="1">
              <a:buClr>
                <a:schemeClr val="accent4"/>
              </a:buClr>
              <a:defRPr/>
            </a:pPr>
            <a:r>
              <a:rPr lang="cs-CZ" sz="2800" dirty="0" smtClean="0">
                <a:latin typeface="Adobe Garamond Pro" pitchFamily="18" charset="-18"/>
              </a:rPr>
              <a:t>Makrobiotika</a:t>
            </a:r>
          </a:p>
          <a:p>
            <a:pPr eaLnBrk="1" hangingPunct="1">
              <a:buClr>
                <a:schemeClr val="accent4"/>
              </a:buClr>
              <a:defRPr/>
            </a:pPr>
            <a:r>
              <a:rPr lang="cs-CZ" sz="2800" dirty="0" smtClean="0">
                <a:latin typeface="Adobe Garamond Pro" pitchFamily="18" charset="-18"/>
              </a:rPr>
              <a:t>Okrajové směry</a:t>
            </a:r>
          </a:p>
          <a:p>
            <a:pPr lvl="1">
              <a:buClr>
                <a:schemeClr val="accent4"/>
              </a:buClr>
              <a:buFont typeface="Arial" pitchFamily="34" charset="0"/>
              <a:buChar char="•"/>
              <a:defRPr/>
            </a:pPr>
            <a:r>
              <a:rPr lang="cs-CZ" sz="2600" dirty="0" err="1" smtClean="0">
                <a:solidFill>
                  <a:schemeClr val="accent6">
                    <a:lumMod val="75000"/>
                  </a:schemeClr>
                </a:solidFill>
                <a:latin typeface="Adobe Garamond Pro" pitchFamily="18" charset="-18"/>
              </a:rPr>
              <a:t>Paleodieta</a:t>
            </a:r>
            <a:endParaRPr lang="cs-CZ" sz="2600" dirty="0" smtClean="0">
              <a:solidFill>
                <a:schemeClr val="accent6">
                  <a:lumMod val="75000"/>
                </a:schemeClr>
              </a:solidFill>
              <a:latin typeface="Adobe Garamond Pro" pitchFamily="18" charset="-18"/>
            </a:endParaRPr>
          </a:p>
          <a:p>
            <a:pPr lvl="1">
              <a:buClr>
                <a:schemeClr val="accent4"/>
              </a:buClr>
              <a:buFont typeface="Arial" pitchFamily="34" charset="0"/>
              <a:buChar char="•"/>
              <a:defRPr/>
            </a:pPr>
            <a:r>
              <a:rPr lang="cs-CZ" sz="2600" dirty="0" smtClean="0">
                <a:solidFill>
                  <a:schemeClr val="accent6">
                    <a:lumMod val="75000"/>
                  </a:schemeClr>
                </a:solidFill>
                <a:latin typeface="Adobe Garamond Pro" pitchFamily="18" charset="-18"/>
              </a:rPr>
              <a:t>Výživa dle pH</a:t>
            </a:r>
          </a:p>
          <a:p>
            <a:pPr lvl="1" eaLnBrk="1" hangingPunct="1">
              <a:buClr>
                <a:schemeClr val="accent4"/>
              </a:buClr>
              <a:buFont typeface="Arial" pitchFamily="34" charset="0"/>
              <a:buChar char="•"/>
              <a:defRPr/>
            </a:pPr>
            <a:r>
              <a:rPr lang="cs-CZ" sz="2600" dirty="0" smtClean="0">
                <a:solidFill>
                  <a:schemeClr val="accent6">
                    <a:lumMod val="75000"/>
                  </a:schemeClr>
                </a:solidFill>
                <a:latin typeface="Adobe Garamond Pro" pitchFamily="18" charset="-18"/>
              </a:rPr>
              <a:t>Dělená strava</a:t>
            </a:r>
          </a:p>
          <a:p>
            <a:pPr lvl="1" eaLnBrk="1" hangingPunct="1">
              <a:buClr>
                <a:schemeClr val="accent4"/>
              </a:buClr>
              <a:buFont typeface="Arial" pitchFamily="34" charset="0"/>
              <a:buChar char="•"/>
              <a:defRPr/>
            </a:pPr>
            <a:r>
              <a:rPr lang="cs-CZ" sz="2600" dirty="0" smtClean="0">
                <a:solidFill>
                  <a:schemeClr val="accent6">
                    <a:lumMod val="75000"/>
                  </a:schemeClr>
                </a:solidFill>
                <a:latin typeface="Adobe Garamond Pro" pitchFamily="18" charset="-18"/>
              </a:rPr>
              <a:t>Výživa podle krevních skupin</a:t>
            </a:r>
          </a:p>
          <a:p>
            <a:pPr lvl="1" eaLnBrk="1" hangingPunct="1">
              <a:buClr>
                <a:schemeClr val="accent4"/>
              </a:buClr>
              <a:buFont typeface="Arial" pitchFamily="34" charset="0"/>
              <a:buChar char="•"/>
              <a:defRPr/>
            </a:pPr>
            <a:endParaRPr lang="cs-CZ" sz="300" dirty="0" smtClean="0">
              <a:solidFill>
                <a:srgbClr val="4F7600"/>
              </a:solidFill>
              <a:latin typeface="Adobe Garamond Pro" pitchFamily="18" charset="-18"/>
            </a:endParaRPr>
          </a:p>
          <a:p>
            <a:pPr eaLnBrk="1" hangingPunct="1">
              <a:buClr>
                <a:schemeClr val="accent4"/>
              </a:buClr>
              <a:defRPr/>
            </a:pPr>
            <a:r>
              <a:rPr lang="cs-CZ" sz="2800" dirty="0" smtClean="0">
                <a:latin typeface="Adobe Garamond Pro" pitchFamily="18" charset="-18"/>
              </a:rPr>
              <a:t>Biopotraviny</a:t>
            </a:r>
          </a:p>
        </p:txBody>
      </p:sp>
      <p:sp>
        <p:nvSpPr>
          <p:cNvPr id="14338" name="Zástupný symbol pro číslo snímku 5"/>
          <p:cNvSpPr>
            <a:spLocks noGrp="1"/>
          </p:cNvSpPr>
          <p:nvPr>
            <p:ph type="sldNum" sz="quarter" idx="12"/>
          </p:nvPr>
        </p:nvSpPr>
        <p:spPr>
          <a:noFill/>
        </p:spPr>
        <p:txBody>
          <a:bodyPr/>
          <a:lstStyle/>
          <a:p>
            <a:fld id="{DF4EC32A-DE02-4705-84D3-11A62F68D375}" type="slidenum">
              <a:rPr lang="cs-CZ" smtClean="0"/>
              <a:pPr/>
              <a:t>3</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1000" fill="hold"/>
                                        <p:tgtEl>
                                          <p:spTgt spid="1434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4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40">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p:cTn id="13" dur="1000" fill="hold"/>
                                        <p:tgtEl>
                                          <p:spTgt spid="14340">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4340">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4340">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p:cTn id="19" dur="1000" fill="hold"/>
                                        <p:tgtEl>
                                          <p:spTgt spid="14340">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4340">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4340">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4340">
                                            <p:txEl>
                                              <p:pRg st="8" end="8"/>
                                            </p:txEl>
                                          </p:spTgt>
                                        </p:tgtEl>
                                        <p:attrNameLst>
                                          <p:attrName>style.visibility</p:attrName>
                                        </p:attrNameLst>
                                      </p:cBhvr>
                                      <p:to>
                                        <p:strVal val="visible"/>
                                      </p:to>
                                    </p:set>
                                    <p:anim calcmode="lin" valueType="num">
                                      <p:cBhvr>
                                        <p:cTn id="25" dur="1000" fill="hold"/>
                                        <p:tgtEl>
                                          <p:spTgt spid="14340">
                                            <p:txEl>
                                              <p:pRg st="8" end="8"/>
                                            </p:txEl>
                                          </p:spTgt>
                                        </p:tgtEl>
                                        <p:attrNameLst>
                                          <p:attrName>ppt_w</p:attrName>
                                        </p:attrNameLst>
                                      </p:cBhvr>
                                      <p:tavLst>
                                        <p:tav tm="0">
                                          <p:val>
                                            <p:strVal val="#ppt_w*0.70"/>
                                          </p:val>
                                        </p:tav>
                                        <p:tav tm="100000">
                                          <p:val>
                                            <p:strVal val="#ppt_w"/>
                                          </p:val>
                                        </p:tav>
                                      </p:tavLst>
                                    </p:anim>
                                    <p:anim calcmode="lin" valueType="num">
                                      <p:cBhvr>
                                        <p:cTn id="26" dur="1000" fill="hold"/>
                                        <p:tgtEl>
                                          <p:spTgt spid="14340">
                                            <p:txEl>
                                              <p:pRg st="8" end="8"/>
                                            </p:txEl>
                                          </p:spTgt>
                                        </p:tgtEl>
                                        <p:attrNameLst>
                                          <p:attrName>ppt_h</p:attrName>
                                        </p:attrNameLst>
                                      </p:cBhvr>
                                      <p:tavLst>
                                        <p:tav tm="0">
                                          <p:val>
                                            <p:strVal val="#ppt_h"/>
                                          </p:val>
                                        </p:tav>
                                        <p:tav tm="100000">
                                          <p:val>
                                            <p:strVal val="#ppt_h"/>
                                          </p:val>
                                        </p:tav>
                                      </p:tavLst>
                                    </p:anim>
                                    <p:animEffect transition="in" filter="fade">
                                      <p:cBhvr>
                                        <p:cTn id="27" dur="1000"/>
                                        <p:tgtEl>
                                          <p:spTgt spid="14340">
                                            <p:txEl>
                                              <p:pRg st="8" end="8"/>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4340">
                                            <p:txEl>
                                              <p:pRg st="5" end="5"/>
                                            </p:txEl>
                                          </p:spTgt>
                                        </p:tgtEl>
                                        <p:attrNameLst>
                                          <p:attrName>style.visibility</p:attrName>
                                        </p:attrNameLst>
                                      </p:cBhvr>
                                      <p:to>
                                        <p:strVal val="visible"/>
                                      </p:to>
                                    </p:set>
                                    <p:anim calcmode="lin" valueType="num">
                                      <p:cBhvr>
                                        <p:cTn id="31" dur="1000" fill="hold"/>
                                        <p:tgtEl>
                                          <p:spTgt spid="14340">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14340">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14340">
                                            <p:txEl>
                                              <p:pRg st="5" end="5"/>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14340">
                                            <p:txEl>
                                              <p:pRg st="3" end="3"/>
                                            </p:txEl>
                                          </p:spTgt>
                                        </p:tgtEl>
                                        <p:attrNameLst>
                                          <p:attrName>style.visibility</p:attrName>
                                        </p:attrNameLst>
                                      </p:cBhvr>
                                      <p:to>
                                        <p:strVal val="visible"/>
                                      </p:to>
                                    </p:set>
                                    <p:anim calcmode="lin" valueType="num">
                                      <p:cBhvr>
                                        <p:cTn id="37" dur="1000" fill="hold"/>
                                        <p:tgtEl>
                                          <p:spTgt spid="14340">
                                            <p:txEl>
                                              <p:pRg st="3" end="3"/>
                                            </p:txEl>
                                          </p:spTgt>
                                        </p:tgtEl>
                                        <p:attrNameLst>
                                          <p:attrName>ppt_w</p:attrName>
                                        </p:attrNameLst>
                                      </p:cBhvr>
                                      <p:tavLst>
                                        <p:tav tm="0">
                                          <p:val>
                                            <p:strVal val="#ppt_w*0.70"/>
                                          </p:val>
                                        </p:tav>
                                        <p:tav tm="100000">
                                          <p:val>
                                            <p:strVal val="#ppt_w"/>
                                          </p:val>
                                        </p:tav>
                                      </p:tavLst>
                                    </p:anim>
                                    <p:anim calcmode="lin" valueType="num">
                                      <p:cBhvr>
                                        <p:cTn id="38" dur="1000" fill="hold"/>
                                        <p:tgtEl>
                                          <p:spTgt spid="14340">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14340">
                                            <p:txEl>
                                              <p:pRg st="3" end="3"/>
                                            </p:txEl>
                                          </p:spTgt>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14340">
                                            <p:txEl>
                                              <p:pRg st="4" end="4"/>
                                            </p:txEl>
                                          </p:spTgt>
                                        </p:tgtEl>
                                        <p:attrNameLst>
                                          <p:attrName>style.visibility</p:attrName>
                                        </p:attrNameLst>
                                      </p:cBhvr>
                                      <p:to>
                                        <p:strVal val="visible"/>
                                      </p:to>
                                    </p:set>
                                    <p:anim calcmode="lin" valueType="num">
                                      <p:cBhvr>
                                        <p:cTn id="43" dur="1000" fill="hold"/>
                                        <p:tgtEl>
                                          <p:spTgt spid="14340">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14340">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14340">
                                            <p:txEl>
                                              <p:pRg st="4" end="4"/>
                                            </p:txEl>
                                          </p:spTgt>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14340">
                                            <p:txEl>
                                              <p:pRg st="6" end="6"/>
                                            </p:txEl>
                                          </p:spTgt>
                                        </p:tgtEl>
                                        <p:attrNameLst>
                                          <p:attrName>style.visibility</p:attrName>
                                        </p:attrNameLst>
                                      </p:cBhvr>
                                      <p:to>
                                        <p:strVal val="visible"/>
                                      </p:to>
                                    </p:set>
                                    <p:anim calcmode="lin" valueType="num">
                                      <p:cBhvr>
                                        <p:cTn id="49" dur="1000" fill="hold"/>
                                        <p:tgtEl>
                                          <p:spTgt spid="14340">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4340">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43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200" b="1" dirty="0" smtClean="0">
                <a:effectLst>
                  <a:outerShdw blurRad="38100" dist="38100" dir="2700000" algn="tl">
                    <a:srgbClr val="000000">
                      <a:alpha val="43137"/>
                    </a:srgbClr>
                  </a:outerShdw>
                </a:effectLst>
              </a:rPr>
              <a:t>ÝŽIVA PODLE PH</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5040560"/>
          </a:xfrm>
        </p:spPr>
        <p:txBody>
          <a:bodyPr>
            <a:noAutofit/>
          </a:bodyPr>
          <a:lstStyle/>
          <a:p>
            <a:pPr marL="457200" lvl="1" indent="-457200">
              <a:lnSpc>
                <a:spcPct val="70000"/>
              </a:lnSpc>
              <a:buClr>
                <a:schemeClr val="accent4"/>
              </a:buClr>
              <a:buFont typeface="Arial" pitchFamily="34" charset="0"/>
              <a:buChar char="•"/>
              <a:defRPr/>
            </a:pPr>
            <a:r>
              <a:rPr lang="cs-CZ" sz="1900" dirty="0" smtClean="0">
                <a:latin typeface="Adobe Garamond Pro" pitchFamily="18" charset="-18"/>
              </a:rPr>
              <a:t>Princip – udržení rovnováhy mezi kyselinami a zásadami v lidském těle</a:t>
            </a:r>
          </a:p>
          <a:p>
            <a:pPr marL="457200" lvl="1" indent="-457200">
              <a:lnSpc>
                <a:spcPct val="70000"/>
              </a:lnSpc>
              <a:buClr>
                <a:schemeClr val="accent4"/>
              </a:buClr>
              <a:buFont typeface="Arial" pitchFamily="34" charset="0"/>
              <a:buChar char="•"/>
              <a:defRPr/>
            </a:pPr>
            <a:r>
              <a:rPr lang="cs-CZ" sz="1900" dirty="0" smtClean="0">
                <a:latin typeface="Adobe Garamond Pro" pitchFamily="18" charset="-18"/>
              </a:rPr>
              <a:t>Překyselení – základ pro vznik poruch a onemocnění</a:t>
            </a:r>
          </a:p>
          <a:p>
            <a:pPr marL="457200" lvl="1" indent="-457200">
              <a:lnSpc>
                <a:spcPct val="70000"/>
              </a:lnSpc>
              <a:buClr>
                <a:schemeClr val="accent4"/>
              </a:buClr>
              <a:buFont typeface="Arial" pitchFamily="34" charset="0"/>
              <a:buChar char="•"/>
              <a:defRPr/>
            </a:pPr>
            <a:r>
              <a:rPr lang="cs-CZ" sz="1900" dirty="0" smtClean="0">
                <a:latin typeface="Adobe Garamond Pro" pitchFamily="18" charset="-18"/>
              </a:rPr>
              <a:t>Alkalizující versus okyselující potraviny</a:t>
            </a:r>
          </a:p>
          <a:p>
            <a:pPr marL="457200" lvl="1" indent="-457200">
              <a:lnSpc>
                <a:spcPct val="70000"/>
              </a:lnSpc>
              <a:buClr>
                <a:schemeClr val="accent4"/>
              </a:buClr>
              <a:buFont typeface="Arial" pitchFamily="34" charset="0"/>
              <a:buChar char="•"/>
              <a:defRPr/>
            </a:pPr>
            <a:endParaRPr lang="cs-CZ" sz="19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1900" b="1" dirty="0" smtClean="0">
                <a:latin typeface="Adobe Garamond Pro" pitchFamily="18" charset="-18"/>
              </a:rPr>
              <a:t>Potraviny zvyšující pH - a tedy zásaditost (od nejúčinnějších k těm méně):</a:t>
            </a:r>
          </a:p>
          <a:p>
            <a:pPr marL="908225" lvl="2" indent="-457200">
              <a:lnSpc>
                <a:spcPct val="70000"/>
              </a:lnSpc>
              <a:spcBef>
                <a:spcPts val="1200"/>
              </a:spcBef>
              <a:buClr>
                <a:schemeClr val="accent4"/>
              </a:buClr>
              <a:defRPr/>
            </a:pPr>
            <a:r>
              <a:rPr lang="cs-CZ" sz="1700" dirty="0" smtClean="0">
                <a:latin typeface="Adobe Garamond Pro" pitchFamily="18" charset="-18"/>
              </a:rPr>
              <a:t>jedlá soda,</a:t>
            </a:r>
          </a:p>
          <a:p>
            <a:pPr marL="908225" lvl="2" indent="-457200">
              <a:lnSpc>
                <a:spcPct val="70000"/>
              </a:lnSpc>
              <a:spcBef>
                <a:spcPts val="1200"/>
              </a:spcBef>
              <a:buClr>
                <a:schemeClr val="accent4"/>
              </a:buClr>
              <a:defRPr/>
            </a:pPr>
            <a:r>
              <a:rPr lang="cs-CZ" sz="1700" dirty="0" smtClean="0">
                <a:latin typeface="Adobe Garamond Pro" pitchFamily="18" charset="-18"/>
              </a:rPr>
              <a:t>rozinky, sušené fíky, okurky, špenát, zázvor, celer, brokolice, kapusta, petržel,</a:t>
            </a:r>
          </a:p>
          <a:p>
            <a:pPr marL="908225" lvl="2" indent="-457200">
              <a:lnSpc>
                <a:spcPct val="70000"/>
              </a:lnSpc>
              <a:spcBef>
                <a:spcPts val="1200"/>
              </a:spcBef>
              <a:buClr>
                <a:schemeClr val="accent4"/>
              </a:buClr>
              <a:defRPr/>
            </a:pPr>
            <a:r>
              <a:rPr lang="cs-CZ" sz="1700" dirty="0" smtClean="0">
                <a:latin typeface="Adobe Garamond Pro" pitchFamily="18" charset="-18"/>
              </a:rPr>
              <a:t>mrkev, pampelišky, zeleninová nať, kedluben, černý rybíz, citrón,</a:t>
            </a:r>
          </a:p>
          <a:p>
            <a:pPr marL="908225" lvl="2" indent="-457200">
              <a:lnSpc>
                <a:spcPct val="70000"/>
              </a:lnSpc>
              <a:spcBef>
                <a:spcPts val="1200"/>
              </a:spcBef>
              <a:buClr>
                <a:schemeClr val="accent4"/>
              </a:buClr>
              <a:defRPr/>
            </a:pPr>
            <a:r>
              <a:rPr lang="cs-CZ" sz="1700" dirty="0" smtClean="0">
                <a:latin typeface="Adobe Garamond Pro" pitchFamily="18" charset="-18"/>
              </a:rPr>
              <a:t>čistý lecitin, houby, květák, meloun, mango,</a:t>
            </a:r>
          </a:p>
          <a:p>
            <a:pPr marL="908225" lvl="2" indent="-457200">
              <a:lnSpc>
                <a:spcPct val="70000"/>
              </a:lnSpc>
              <a:spcBef>
                <a:spcPts val="1200"/>
              </a:spcBef>
              <a:buClr>
                <a:schemeClr val="accent4"/>
              </a:buClr>
              <a:defRPr/>
            </a:pPr>
            <a:r>
              <a:rPr lang="cs-CZ" sz="1700" dirty="0" smtClean="0">
                <a:latin typeface="Adobe Garamond Pro" pitchFamily="18" charset="-18"/>
              </a:rPr>
              <a:t>řepa, ředkev, ředkvička, česnek,</a:t>
            </a:r>
          </a:p>
          <a:p>
            <a:pPr marL="908225" lvl="2" indent="-457200">
              <a:lnSpc>
                <a:spcPct val="70000"/>
              </a:lnSpc>
              <a:spcBef>
                <a:spcPts val="1200"/>
              </a:spcBef>
              <a:buClr>
                <a:schemeClr val="accent4"/>
              </a:buClr>
              <a:defRPr/>
            </a:pPr>
            <a:r>
              <a:rPr lang="cs-CZ" sz="1700" dirty="0" smtClean="0">
                <a:latin typeface="Adobe Garamond Pro" pitchFamily="18" charset="-18"/>
              </a:rPr>
              <a:t>hlávkový salát, černá melasa, olivy, jablečný ocet, rajčata,</a:t>
            </a:r>
          </a:p>
          <a:p>
            <a:pPr marL="908225" lvl="2" indent="-457200">
              <a:lnSpc>
                <a:spcPct val="70000"/>
              </a:lnSpc>
              <a:spcBef>
                <a:spcPts val="1200"/>
              </a:spcBef>
              <a:buClr>
                <a:schemeClr val="accent4"/>
              </a:buClr>
              <a:defRPr/>
            </a:pPr>
            <a:r>
              <a:rPr lang="cs-CZ" sz="1700" dirty="0" smtClean="0">
                <a:latin typeface="Adobe Garamond Pro" pitchFamily="18" charset="-18"/>
              </a:rPr>
              <a:t>sojové boby, pomeranče, cibule, zelené fazole (lusky),</a:t>
            </a:r>
          </a:p>
          <a:p>
            <a:pPr marL="908225" lvl="2" indent="-457200">
              <a:lnSpc>
                <a:spcPct val="70000"/>
              </a:lnSpc>
              <a:spcBef>
                <a:spcPts val="1200"/>
              </a:spcBef>
              <a:buClr>
                <a:schemeClr val="accent4"/>
              </a:buClr>
              <a:defRPr/>
            </a:pPr>
            <a:r>
              <a:rPr lang="cs-CZ" sz="1700" dirty="0" smtClean="0">
                <a:latin typeface="Adobe Garamond Pro" pitchFamily="18" charset="-18"/>
              </a:rPr>
              <a:t>banány, hrušky, jablka, maliny, meruňky, třešně, další ovoce, lískové ořechy,</a:t>
            </a:r>
          </a:p>
          <a:p>
            <a:pPr marL="908225" lvl="2" indent="-457200">
              <a:lnSpc>
                <a:spcPct val="70000"/>
              </a:lnSpc>
              <a:spcBef>
                <a:spcPts val="1200"/>
              </a:spcBef>
              <a:buClr>
                <a:schemeClr val="accent4"/>
              </a:buClr>
              <a:defRPr/>
            </a:pPr>
            <a:r>
              <a:rPr lang="cs-CZ" sz="1700" dirty="0" smtClean="0">
                <a:latin typeface="Adobe Garamond Pro" pitchFamily="18" charset="-18"/>
              </a:rPr>
              <a:t>brambory, zelený a bylinný čaj, kefír.</a:t>
            </a:r>
            <a:endParaRPr lang="cs-CZ" sz="19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30</a:t>
            </a:fld>
            <a:endParaRPr lang="cs-CZ"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4" end="4"/>
                                            </p:txEl>
                                          </p:spTgt>
                                        </p:tgtEl>
                                        <p:attrNameLst>
                                          <p:attrName>style.visibility</p:attrName>
                                        </p:attrNameLst>
                                      </p:cBhvr>
                                      <p:to>
                                        <p:strVal val="visible"/>
                                      </p:to>
                                    </p:set>
                                    <p:anim calcmode="lin" valueType="num">
                                      <p:cBhvr>
                                        <p:cTn id="28"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5" end="5"/>
                                            </p:txEl>
                                          </p:spTgt>
                                        </p:tgtEl>
                                        <p:attrNameLst>
                                          <p:attrName>style.visibility</p:attrName>
                                        </p:attrNameLst>
                                      </p:cBhvr>
                                      <p:to>
                                        <p:strVal val="visible"/>
                                      </p:to>
                                    </p:set>
                                    <p:anim calcmode="lin" valueType="num">
                                      <p:cBhvr>
                                        <p:cTn id="35"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6" end="6"/>
                                            </p:txEl>
                                          </p:spTgt>
                                        </p:tgtEl>
                                        <p:attrNameLst>
                                          <p:attrName>style.visibility</p:attrName>
                                        </p:attrNameLst>
                                      </p:cBhvr>
                                      <p:to>
                                        <p:strVal val="visible"/>
                                      </p:to>
                                    </p:set>
                                    <p:anim calcmode="lin" valueType="num">
                                      <p:cBhvr>
                                        <p:cTn id="42"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7" end="7"/>
                                            </p:txEl>
                                          </p:spTgt>
                                        </p:tgtEl>
                                        <p:attrNameLst>
                                          <p:attrName>style.visibility</p:attrName>
                                        </p:attrNameLst>
                                      </p:cBhvr>
                                      <p:to>
                                        <p:strVal val="visible"/>
                                      </p:to>
                                    </p:set>
                                    <p:anim calcmode="lin" valueType="num">
                                      <p:cBhvr>
                                        <p:cTn id="49"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8" end="8"/>
                                            </p:txEl>
                                          </p:spTgt>
                                        </p:tgtEl>
                                        <p:attrNameLst>
                                          <p:attrName>style.visibility</p:attrName>
                                        </p:attrNameLst>
                                      </p:cBhvr>
                                      <p:to>
                                        <p:strVal val="visible"/>
                                      </p:to>
                                    </p:set>
                                    <p:anim calcmode="lin" valueType="num">
                                      <p:cBhvr>
                                        <p:cTn id="56" dur="1000" fill="hold"/>
                                        <p:tgtEl>
                                          <p:spTgt spid="23556">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3556">
                                            <p:txEl>
                                              <p:pRg st="9" end="9"/>
                                            </p:txEl>
                                          </p:spTgt>
                                        </p:tgtEl>
                                        <p:attrNameLst>
                                          <p:attrName>style.visibility</p:attrName>
                                        </p:attrNameLst>
                                      </p:cBhvr>
                                      <p:to>
                                        <p:strVal val="visible"/>
                                      </p:to>
                                    </p:set>
                                    <p:anim calcmode="lin" valueType="num">
                                      <p:cBhvr>
                                        <p:cTn id="63"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64"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23556">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23556">
                                            <p:txEl>
                                              <p:pRg st="10" end="10"/>
                                            </p:txEl>
                                          </p:spTgt>
                                        </p:tgtEl>
                                        <p:attrNameLst>
                                          <p:attrName>style.visibility</p:attrName>
                                        </p:attrNameLst>
                                      </p:cBhvr>
                                      <p:to>
                                        <p:strVal val="visible"/>
                                      </p:to>
                                    </p:set>
                                    <p:anim calcmode="lin" valueType="num">
                                      <p:cBhvr>
                                        <p:cTn id="70" dur="1000" fill="hold"/>
                                        <p:tgtEl>
                                          <p:spTgt spid="23556">
                                            <p:txEl>
                                              <p:pRg st="10" end="10"/>
                                            </p:txEl>
                                          </p:spTgt>
                                        </p:tgtEl>
                                        <p:attrNameLst>
                                          <p:attrName>ppt_w</p:attrName>
                                        </p:attrNameLst>
                                      </p:cBhvr>
                                      <p:tavLst>
                                        <p:tav tm="0">
                                          <p:val>
                                            <p:strVal val="#ppt_w*0.70"/>
                                          </p:val>
                                        </p:tav>
                                        <p:tav tm="100000">
                                          <p:val>
                                            <p:strVal val="#ppt_w"/>
                                          </p:val>
                                        </p:tav>
                                      </p:tavLst>
                                    </p:anim>
                                    <p:anim calcmode="lin" valueType="num">
                                      <p:cBhvr>
                                        <p:cTn id="71" dur="1000" fill="hold"/>
                                        <p:tgtEl>
                                          <p:spTgt spid="23556">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23556">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23556">
                                            <p:txEl>
                                              <p:pRg st="11" end="11"/>
                                            </p:txEl>
                                          </p:spTgt>
                                        </p:tgtEl>
                                        <p:attrNameLst>
                                          <p:attrName>style.visibility</p:attrName>
                                        </p:attrNameLst>
                                      </p:cBhvr>
                                      <p:to>
                                        <p:strVal val="visible"/>
                                      </p:to>
                                    </p:set>
                                    <p:anim calcmode="lin" valueType="num">
                                      <p:cBhvr>
                                        <p:cTn id="77" dur="1000" fill="hold"/>
                                        <p:tgtEl>
                                          <p:spTgt spid="23556">
                                            <p:txEl>
                                              <p:pRg st="11" end="11"/>
                                            </p:txEl>
                                          </p:spTgt>
                                        </p:tgtEl>
                                        <p:attrNameLst>
                                          <p:attrName>ppt_w</p:attrName>
                                        </p:attrNameLst>
                                      </p:cBhvr>
                                      <p:tavLst>
                                        <p:tav tm="0">
                                          <p:val>
                                            <p:strVal val="#ppt_w*0.70"/>
                                          </p:val>
                                        </p:tav>
                                        <p:tav tm="100000">
                                          <p:val>
                                            <p:strVal val="#ppt_w"/>
                                          </p:val>
                                        </p:tav>
                                      </p:tavLst>
                                    </p:anim>
                                    <p:anim calcmode="lin" valueType="num">
                                      <p:cBhvr>
                                        <p:cTn id="78" dur="1000" fill="hold"/>
                                        <p:tgtEl>
                                          <p:spTgt spid="23556">
                                            <p:txEl>
                                              <p:pRg st="11" end="11"/>
                                            </p:txEl>
                                          </p:spTgt>
                                        </p:tgtEl>
                                        <p:attrNameLst>
                                          <p:attrName>ppt_h</p:attrName>
                                        </p:attrNameLst>
                                      </p:cBhvr>
                                      <p:tavLst>
                                        <p:tav tm="0">
                                          <p:val>
                                            <p:strVal val="#ppt_h"/>
                                          </p:val>
                                        </p:tav>
                                        <p:tav tm="100000">
                                          <p:val>
                                            <p:strVal val="#ppt_h"/>
                                          </p:val>
                                        </p:tav>
                                      </p:tavLst>
                                    </p:anim>
                                    <p:animEffect transition="in" filter="fade">
                                      <p:cBhvr>
                                        <p:cTn id="79" dur="1000"/>
                                        <p:tgtEl>
                                          <p:spTgt spid="23556">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23556">
                                            <p:txEl>
                                              <p:pRg st="12" end="12"/>
                                            </p:txEl>
                                          </p:spTgt>
                                        </p:tgtEl>
                                        <p:attrNameLst>
                                          <p:attrName>style.visibility</p:attrName>
                                        </p:attrNameLst>
                                      </p:cBhvr>
                                      <p:to>
                                        <p:strVal val="visible"/>
                                      </p:to>
                                    </p:set>
                                    <p:anim calcmode="lin" valueType="num">
                                      <p:cBhvr>
                                        <p:cTn id="84" dur="1000" fill="hold"/>
                                        <p:tgtEl>
                                          <p:spTgt spid="23556">
                                            <p:txEl>
                                              <p:pRg st="12" end="12"/>
                                            </p:txEl>
                                          </p:spTgt>
                                        </p:tgtEl>
                                        <p:attrNameLst>
                                          <p:attrName>ppt_w</p:attrName>
                                        </p:attrNameLst>
                                      </p:cBhvr>
                                      <p:tavLst>
                                        <p:tav tm="0">
                                          <p:val>
                                            <p:strVal val="#ppt_w*0.70"/>
                                          </p:val>
                                        </p:tav>
                                        <p:tav tm="100000">
                                          <p:val>
                                            <p:strVal val="#ppt_w"/>
                                          </p:val>
                                        </p:tav>
                                      </p:tavLst>
                                    </p:anim>
                                    <p:anim calcmode="lin" valueType="num">
                                      <p:cBhvr>
                                        <p:cTn id="85" dur="1000" fill="hold"/>
                                        <p:tgtEl>
                                          <p:spTgt spid="23556">
                                            <p:txEl>
                                              <p:pRg st="12" end="12"/>
                                            </p:txEl>
                                          </p:spTgt>
                                        </p:tgtEl>
                                        <p:attrNameLst>
                                          <p:attrName>ppt_h</p:attrName>
                                        </p:attrNameLst>
                                      </p:cBhvr>
                                      <p:tavLst>
                                        <p:tav tm="0">
                                          <p:val>
                                            <p:strVal val="#ppt_h"/>
                                          </p:val>
                                        </p:tav>
                                        <p:tav tm="100000">
                                          <p:val>
                                            <p:strVal val="#ppt_h"/>
                                          </p:val>
                                        </p:tav>
                                      </p:tavLst>
                                    </p:anim>
                                    <p:animEffect transition="in" filter="fade">
                                      <p:cBhvr>
                                        <p:cTn id="86" dur="1000"/>
                                        <p:tgtEl>
                                          <p:spTgt spid="23556">
                                            <p:txEl>
                                              <p:pRg st="12" end="1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23556">
                                            <p:txEl>
                                              <p:pRg st="13" end="13"/>
                                            </p:txEl>
                                          </p:spTgt>
                                        </p:tgtEl>
                                        <p:attrNameLst>
                                          <p:attrName>style.visibility</p:attrName>
                                        </p:attrNameLst>
                                      </p:cBhvr>
                                      <p:to>
                                        <p:strVal val="visible"/>
                                      </p:to>
                                    </p:set>
                                    <p:anim calcmode="lin" valueType="num">
                                      <p:cBhvr>
                                        <p:cTn id="91" dur="1000" fill="hold"/>
                                        <p:tgtEl>
                                          <p:spTgt spid="23556">
                                            <p:txEl>
                                              <p:pRg st="13" end="13"/>
                                            </p:txEl>
                                          </p:spTgt>
                                        </p:tgtEl>
                                        <p:attrNameLst>
                                          <p:attrName>ppt_w</p:attrName>
                                        </p:attrNameLst>
                                      </p:cBhvr>
                                      <p:tavLst>
                                        <p:tav tm="0">
                                          <p:val>
                                            <p:strVal val="#ppt_w*0.70"/>
                                          </p:val>
                                        </p:tav>
                                        <p:tav tm="100000">
                                          <p:val>
                                            <p:strVal val="#ppt_w"/>
                                          </p:val>
                                        </p:tav>
                                      </p:tavLst>
                                    </p:anim>
                                    <p:anim calcmode="lin" valueType="num">
                                      <p:cBhvr>
                                        <p:cTn id="92" dur="1000" fill="hold"/>
                                        <p:tgtEl>
                                          <p:spTgt spid="23556">
                                            <p:txEl>
                                              <p:pRg st="13" end="13"/>
                                            </p:txEl>
                                          </p:spTgt>
                                        </p:tgtEl>
                                        <p:attrNameLst>
                                          <p:attrName>ppt_h</p:attrName>
                                        </p:attrNameLst>
                                      </p:cBhvr>
                                      <p:tavLst>
                                        <p:tav tm="0">
                                          <p:val>
                                            <p:strVal val="#ppt_h"/>
                                          </p:val>
                                        </p:tav>
                                        <p:tav tm="100000">
                                          <p:val>
                                            <p:strVal val="#ppt_h"/>
                                          </p:val>
                                        </p:tav>
                                      </p:tavLst>
                                    </p:anim>
                                    <p:animEffect transition="in" filter="fade">
                                      <p:cBhvr>
                                        <p:cTn id="93" dur="1000"/>
                                        <p:tgtEl>
                                          <p:spTgt spid="2355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200" b="1" dirty="0" smtClean="0">
                <a:effectLst>
                  <a:outerShdw blurRad="38100" dist="38100" dir="2700000" algn="tl">
                    <a:srgbClr val="000000">
                      <a:alpha val="43137"/>
                    </a:srgbClr>
                  </a:outerShdw>
                </a:effectLst>
              </a:rPr>
              <a:t>ÝŽIVA PODLE PH</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5040560"/>
          </a:xfrm>
        </p:spPr>
        <p:txBody>
          <a:bodyPr>
            <a:noAutofit/>
          </a:bodyPr>
          <a:lstStyle/>
          <a:p>
            <a:pPr marL="457200" lvl="1" indent="-457200">
              <a:lnSpc>
                <a:spcPct val="70000"/>
              </a:lnSpc>
              <a:spcBef>
                <a:spcPts val="1800"/>
              </a:spcBef>
              <a:buClr>
                <a:schemeClr val="accent4"/>
              </a:buClr>
              <a:buFont typeface="Arial" pitchFamily="34" charset="0"/>
              <a:buChar char="•"/>
              <a:defRPr/>
            </a:pPr>
            <a:r>
              <a:rPr lang="cs-CZ" dirty="0" smtClean="0">
                <a:latin typeface="Adobe Garamond Pro" pitchFamily="18" charset="-18"/>
              </a:rPr>
              <a:t>Potraviny snižující pH a způsobující kyselost </a:t>
            </a:r>
            <a:br>
              <a:rPr lang="cs-CZ" dirty="0" smtClean="0">
                <a:latin typeface="Adobe Garamond Pro" pitchFamily="18" charset="-18"/>
              </a:rPr>
            </a:br>
            <a:r>
              <a:rPr lang="cs-CZ" dirty="0" smtClean="0">
                <a:latin typeface="Adobe Garamond Pro" pitchFamily="18" charset="-18"/>
              </a:rPr>
              <a:t>(v pořadí od těch nejvíc okyselujících k těm méně):</a:t>
            </a:r>
          </a:p>
          <a:p>
            <a:pPr marL="908225" lvl="2" indent="-457200">
              <a:lnSpc>
                <a:spcPct val="70000"/>
              </a:lnSpc>
              <a:spcBef>
                <a:spcPts val="1800"/>
              </a:spcBef>
              <a:buClr>
                <a:schemeClr val="accent4"/>
              </a:buClr>
              <a:defRPr/>
            </a:pPr>
            <a:r>
              <a:rPr lang="cs-CZ" dirty="0" smtClean="0">
                <a:latin typeface="Adobe Garamond Pro" pitchFamily="18" charset="-18"/>
              </a:rPr>
              <a:t>vepřové, telecí, rýže tmavá, králík, mořští raci, hovězí, ústřice, uzeniny, soft </a:t>
            </a:r>
            <a:r>
              <a:rPr lang="cs-CZ" dirty="0" err="1" smtClean="0">
                <a:latin typeface="Adobe Garamond Pro" pitchFamily="18" charset="-18"/>
              </a:rPr>
              <a:t>drinks</a:t>
            </a:r>
            <a:endParaRPr lang="cs-CZ" dirty="0" smtClean="0">
              <a:latin typeface="Adobe Garamond Pro" pitchFamily="18" charset="-18"/>
            </a:endParaRPr>
          </a:p>
          <a:p>
            <a:pPr marL="908225" lvl="2" indent="-457200">
              <a:lnSpc>
                <a:spcPct val="70000"/>
              </a:lnSpc>
              <a:spcBef>
                <a:spcPts val="1800"/>
              </a:spcBef>
              <a:buClr>
                <a:schemeClr val="accent4"/>
              </a:buClr>
              <a:defRPr/>
            </a:pPr>
            <a:r>
              <a:rPr lang="cs-CZ" dirty="0" smtClean="0">
                <a:latin typeface="Adobe Garamond Pro" pitchFamily="18" charset="-18"/>
              </a:rPr>
              <a:t>ryby, jiné maso, vajíčka, likéry, čokoláda, tvrdý a uleželý sýr, krocan, kuře,</a:t>
            </a:r>
          </a:p>
          <a:p>
            <a:pPr marL="908225" lvl="2" indent="-457200">
              <a:lnSpc>
                <a:spcPct val="70000"/>
              </a:lnSpc>
              <a:spcBef>
                <a:spcPts val="1800"/>
              </a:spcBef>
              <a:buClr>
                <a:schemeClr val="accent4"/>
              </a:buClr>
              <a:defRPr/>
            </a:pPr>
            <a:r>
              <a:rPr lang="cs-CZ" dirty="0" smtClean="0">
                <a:latin typeface="Adobe Garamond Pro" pitchFamily="18" charset="-18"/>
              </a:rPr>
              <a:t>oves, čaj černý, perlivé nápoje,</a:t>
            </a:r>
          </a:p>
          <a:p>
            <a:pPr marL="908225" lvl="2" indent="-457200">
              <a:lnSpc>
                <a:spcPct val="70000"/>
              </a:lnSpc>
              <a:spcBef>
                <a:spcPts val="1800"/>
              </a:spcBef>
              <a:buClr>
                <a:schemeClr val="accent4"/>
              </a:buClr>
              <a:defRPr/>
            </a:pPr>
            <a:r>
              <a:rPr lang="cs-CZ" dirty="0" smtClean="0">
                <a:latin typeface="Adobe Garamond Pro" pitchFamily="18" charset="-18"/>
              </a:rPr>
              <a:t>chléb, margarín, vlašské, burské a kešu ořechy, další obilniny, těstoviny, bílá rýže</a:t>
            </a:r>
          </a:p>
          <a:p>
            <a:pPr marL="908225" lvl="2" indent="-457200">
              <a:lnSpc>
                <a:spcPct val="70000"/>
              </a:lnSpc>
              <a:spcBef>
                <a:spcPts val="1800"/>
              </a:spcBef>
              <a:buClr>
                <a:schemeClr val="accent4"/>
              </a:buClr>
              <a:defRPr/>
            </a:pPr>
            <a:r>
              <a:rPr lang="cs-CZ" dirty="0" smtClean="0">
                <a:latin typeface="Adobe Garamond Pro" pitchFamily="18" charset="-18"/>
              </a:rPr>
              <a:t>pitná voda při spodní hranici normy (norma 6,5 -9,5 pH) nebo pod ní</a:t>
            </a:r>
          </a:p>
          <a:p>
            <a:pPr marL="908225" lvl="2" indent="-457200">
              <a:lnSpc>
                <a:spcPct val="70000"/>
              </a:lnSpc>
              <a:spcBef>
                <a:spcPts val="1800"/>
              </a:spcBef>
              <a:buClr>
                <a:schemeClr val="accent4"/>
              </a:buClr>
              <a:defRPr/>
            </a:pPr>
            <a:r>
              <a:rPr lang="cs-CZ" dirty="0" smtClean="0">
                <a:latin typeface="Adobe Garamond Pro" pitchFamily="18" charset="-18"/>
              </a:rPr>
              <a:t>tvaroh a čerstvý měkký sýr, kokosový ořech, mandle, máslo a smetana,</a:t>
            </a:r>
          </a:p>
          <a:p>
            <a:pPr marL="908225" lvl="2" indent="-457200">
              <a:lnSpc>
                <a:spcPct val="70000"/>
              </a:lnSpc>
              <a:spcBef>
                <a:spcPts val="1800"/>
              </a:spcBef>
              <a:buClr>
                <a:schemeClr val="accent4"/>
              </a:buClr>
              <a:defRPr/>
            </a:pPr>
            <a:r>
              <a:rPr lang="cs-CZ" dirty="0" smtClean="0">
                <a:latin typeface="Adobe Garamond Pro" pitchFamily="18" charset="-18"/>
              </a:rPr>
              <a:t>syrovátka, kravské a kozí mléko, fazole, čočka, víno, káva, pivo</a:t>
            </a:r>
            <a:endParaRPr lang="cs-CZ" sz="19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31</a:t>
            </a:fld>
            <a:endParaRPr lang="cs-CZ"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3" end="3"/>
                                            </p:txEl>
                                          </p:spTgt>
                                        </p:tgtEl>
                                        <p:attrNameLst>
                                          <p:attrName>style.visibility</p:attrName>
                                        </p:attrNameLst>
                                      </p:cBhvr>
                                      <p:to>
                                        <p:strVal val="visible"/>
                                      </p:to>
                                    </p:set>
                                    <p:anim calcmode="lin" valueType="num">
                                      <p:cBhvr>
                                        <p:cTn id="28"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4" end="4"/>
                                            </p:txEl>
                                          </p:spTgt>
                                        </p:tgtEl>
                                        <p:attrNameLst>
                                          <p:attrName>style.visibility</p:attrName>
                                        </p:attrNameLst>
                                      </p:cBhvr>
                                      <p:to>
                                        <p:strVal val="visible"/>
                                      </p:to>
                                    </p:set>
                                    <p:anim calcmode="lin" valueType="num">
                                      <p:cBhvr>
                                        <p:cTn id="35"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5" end="5"/>
                                            </p:txEl>
                                          </p:spTgt>
                                        </p:tgtEl>
                                        <p:attrNameLst>
                                          <p:attrName>style.visibility</p:attrName>
                                        </p:attrNameLst>
                                      </p:cBhvr>
                                      <p:to>
                                        <p:strVal val="visible"/>
                                      </p:to>
                                    </p:set>
                                    <p:anim calcmode="lin" valueType="num">
                                      <p:cBhvr>
                                        <p:cTn id="42"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6" end="6"/>
                                            </p:txEl>
                                          </p:spTgt>
                                        </p:tgtEl>
                                        <p:attrNameLst>
                                          <p:attrName>style.visibility</p:attrName>
                                        </p:attrNameLst>
                                      </p:cBhvr>
                                      <p:to>
                                        <p:strVal val="visible"/>
                                      </p:to>
                                    </p:set>
                                    <p:anim calcmode="lin" valueType="num">
                                      <p:cBhvr>
                                        <p:cTn id="49"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7" end="7"/>
                                            </p:txEl>
                                          </p:spTgt>
                                        </p:tgtEl>
                                        <p:attrNameLst>
                                          <p:attrName>style.visibility</p:attrName>
                                        </p:attrNameLst>
                                      </p:cBhvr>
                                      <p:to>
                                        <p:strVal val="visible"/>
                                      </p:to>
                                    </p:set>
                                    <p:anim calcmode="lin" valueType="num">
                                      <p:cBhvr>
                                        <p:cTn id="56"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P</a:t>
            </a:r>
            <a:r>
              <a:rPr lang="cs-CZ" sz="3200" b="1" dirty="0" smtClean="0">
                <a:effectLst>
                  <a:outerShdw blurRad="38100" dist="38100" dir="2700000" algn="tl">
                    <a:srgbClr val="000000">
                      <a:alpha val="43137"/>
                    </a:srgbClr>
                  </a:outerShdw>
                </a:effectLst>
              </a:rPr>
              <a:t>ALEOLITICKÁ STRAVA</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4896544"/>
          </a:xfrm>
        </p:spPr>
        <p:txBody>
          <a:bodyPr>
            <a:noAutofit/>
          </a:bodyPr>
          <a:lstStyle/>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Snaha přiblížit se stravě, kterou člověk konzumoval v období paleolitu, výběr zdrojů ze současných potravin</a:t>
            </a:r>
          </a:p>
          <a:p>
            <a:pPr marL="457200" lvl="1" indent="-457200">
              <a:lnSpc>
                <a:spcPct val="70000"/>
              </a:lnSpc>
              <a:buClr>
                <a:schemeClr val="accent4"/>
              </a:buClr>
              <a:buNone/>
              <a:defRPr/>
            </a:pPr>
            <a:r>
              <a:rPr lang="cs-CZ" sz="1800" b="1" dirty="0" smtClean="0">
                <a:latin typeface="Adobe Garamond Pro" pitchFamily="18" charset="-18"/>
              </a:rPr>
              <a:t>Základ stravy </a:t>
            </a:r>
          </a:p>
          <a:p>
            <a:pPr marL="908225" lvl="2" indent="-457200">
              <a:lnSpc>
                <a:spcPct val="70000"/>
              </a:lnSpc>
              <a:buClr>
                <a:schemeClr val="accent4"/>
              </a:buClr>
              <a:defRPr/>
            </a:pPr>
            <a:r>
              <a:rPr lang="cs-CZ" sz="1800" dirty="0" smtClean="0">
                <a:latin typeface="Adobe Garamond Pro" pitchFamily="18" charset="-18"/>
              </a:rPr>
              <a:t>Libové maso, ryby</a:t>
            </a:r>
          </a:p>
          <a:p>
            <a:pPr marL="908225" lvl="2" indent="-457200">
              <a:lnSpc>
                <a:spcPct val="70000"/>
              </a:lnSpc>
              <a:buClr>
                <a:schemeClr val="accent4"/>
              </a:buClr>
              <a:defRPr/>
            </a:pPr>
            <a:r>
              <a:rPr lang="cs-CZ" sz="1800" dirty="0" smtClean="0">
                <a:latin typeface="Adobe Garamond Pro" pitchFamily="18" charset="-18"/>
              </a:rPr>
              <a:t>Vejce</a:t>
            </a:r>
          </a:p>
          <a:p>
            <a:pPr marL="908225" lvl="2" indent="-457200">
              <a:lnSpc>
                <a:spcPct val="70000"/>
              </a:lnSpc>
              <a:buClr>
                <a:schemeClr val="accent4"/>
              </a:buClr>
              <a:defRPr/>
            </a:pPr>
            <a:r>
              <a:rPr lang="cs-CZ" sz="1800" dirty="0" smtClean="0">
                <a:latin typeface="Adobe Garamond Pro" pitchFamily="18" charset="-18"/>
              </a:rPr>
              <a:t>Ovoce, lesní plody</a:t>
            </a:r>
          </a:p>
          <a:p>
            <a:pPr marL="908225" lvl="2" indent="-457200">
              <a:lnSpc>
                <a:spcPct val="70000"/>
              </a:lnSpc>
              <a:buClr>
                <a:schemeClr val="accent4"/>
              </a:buClr>
              <a:defRPr/>
            </a:pPr>
            <a:r>
              <a:rPr lang="cs-CZ" sz="1800" dirty="0" smtClean="0">
                <a:latin typeface="Adobe Garamond Pro" pitchFamily="18" charset="-18"/>
              </a:rPr>
              <a:t>Zelenina, zejména kořenová</a:t>
            </a:r>
          </a:p>
          <a:p>
            <a:pPr marL="908225" lvl="2" indent="-457200">
              <a:lnSpc>
                <a:spcPct val="70000"/>
              </a:lnSpc>
              <a:buClr>
                <a:schemeClr val="accent4"/>
              </a:buClr>
              <a:defRPr/>
            </a:pPr>
            <a:r>
              <a:rPr lang="cs-CZ" sz="1800" dirty="0" smtClean="0">
                <a:latin typeface="Adobe Garamond Pro" pitchFamily="18" charset="-18"/>
              </a:rPr>
              <a:t>Ořechy</a:t>
            </a:r>
          </a:p>
          <a:p>
            <a:pPr marL="457200" lvl="1" indent="-457200">
              <a:lnSpc>
                <a:spcPct val="70000"/>
              </a:lnSpc>
              <a:buClr>
                <a:schemeClr val="accent4"/>
              </a:buClr>
              <a:buNone/>
              <a:defRPr/>
            </a:pPr>
            <a:r>
              <a:rPr lang="cs-CZ" sz="1800" b="1" dirty="0" smtClean="0">
                <a:latin typeface="Adobe Garamond Pro" pitchFamily="18" charset="-18"/>
              </a:rPr>
              <a:t>Omezit</a:t>
            </a:r>
          </a:p>
          <a:p>
            <a:pPr marL="908225" lvl="2" indent="-457200">
              <a:lnSpc>
                <a:spcPct val="70000"/>
              </a:lnSpc>
              <a:spcBef>
                <a:spcPts val="1200"/>
              </a:spcBef>
              <a:buClr>
                <a:schemeClr val="accent4"/>
              </a:buClr>
              <a:defRPr/>
            </a:pPr>
            <a:r>
              <a:rPr lang="cs-CZ" sz="1800" dirty="0" smtClean="0">
                <a:latin typeface="Adobe Garamond Pro" pitchFamily="18" charset="-18"/>
              </a:rPr>
              <a:t>Obiloviny</a:t>
            </a:r>
          </a:p>
          <a:p>
            <a:pPr marL="908225" lvl="2" indent="-457200">
              <a:lnSpc>
                <a:spcPct val="70000"/>
              </a:lnSpc>
              <a:spcBef>
                <a:spcPts val="1200"/>
              </a:spcBef>
              <a:buClr>
                <a:schemeClr val="accent4"/>
              </a:buClr>
              <a:defRPr/>
            </a:pPr>
            <a:r>
              <a:rPr lang="cs-CZ" sz="1800" dirty="0" smtClean="0">
                <a:latin typeface="Adobe Garamond Pro" pitchFamily="18" charset="-18"/>
              </a:rPr>
              <a:t>Luštěniny</a:t>
            </a:r>
          </a:p>
          <a:p>
            <a:pPr marL="908225" lvl="2" indent="-457200">
              <a:lnSpc>
                <a:spcPct val="70000"/>
              </a:lnSpc>
              <a:spcBef>
                <a:spcPts val="1200"/>
              </a:spcBef>
              <a:buClr>
                <a:schemeClr val="accent4"/>
              </a:buClr>
              <a:defRPr/>
            </a:pPr>
            <a:r>
              <a:rPr lang="cs-CZ" sz="1800" dirty="0" smtClean="0">
                <a:latin typeface="Adobe Garamond Pro" pitchFamily="18" charset="-18"/>
              </a:rPr>
              <a:t>Brambory</a:t>
            </a:r>
          </a:p>
          <a:p>
            <a:pPr marL="908225" lvl="2" indent="-457200">
              <a:lnSpc>
                <a:spcPct val="70000"/>
              </a:lnSpc>
              <a:spcBef>
                <a:spcPts val="1200"/>
              </a:spcBef>
              <a:buClr>
                <a:schemeClr val="accent4"/>
              </a:buClr>
              <a:defRPr/>
            </a:pPr>
            <a:r>
              <a:rPr lang="cs-CZ" sz="1800" dirty="0" smtClean="0">
                <a:latin typeface="Adobe Garamond Pro" pitchFamily="18" charset="-18"/>
              </a:rPr>
              <a:t>Rafinované oleje</a:t>
            </a:r>
          </a:p>
          <a:p>
            <a:pPr marL="908225" lvl="2" indent="-457200">
              <a:lnSpc>
                <a:spcPct val="70000"/>
              </a:lnSpc>
              <a:spcBef>
                <a:spcPts val="1200"/>
              </a:spcBef>
              <a:buClr>
                <a:schemeClr val="accent4"/>
              </a:buClr>
              <a:defRPr/>
            </a:pPr>
            <a:r>
              <a:rPr lang="cs-CZ" sz="1800" dirty="0" smtClean="0">
                <a:latin typeface="Adobe Garamond Pro" pitchFamily="18" charset="-18"/>
              </a:rPr>
              <a:t>Cukr, sůl</a:t>
            </a:r>
          </a:p>
          <a:p>
            <a:pPr marL="908225" lvl="2" indent="-457200">
              <a:lnSpc>
                <a:spcPct val="70000"/>
              </a:lnSpc>
              <a:spcBef>
                <a:spcPts val="1200"/>
              </a:spcBef>
              <a:buClr>
                <a:schemeClr val="accent4"/>
              </a:buClr>
              <a:defRPr/>
            </a:pPr>
            <a:r>
              <a:rPr lang="cs-CZ" sz="1800" dirty="0" smtClean="0">
                <a:latin typeface="Adobe Garamond Pro" pitchFamily="18" charset="-18"/>
              </a:rPr>
              <a:t>Mléko a mléčné produkty</a:t>
            </a:r>
            <a:endParaRPr lang="cs-CZ" sz="22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32</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84326" name="Picture 6" descr="http://www.danielarau.sk/wp-content/uploads/2013/12/paleo-dieta.jpg"/>
          <p:cNvPicPr>
            <a:picLocks noChangeAspect="1" noChangeArrowheads="1"/>
          </p:cNvPicPr>
          <p:nvPr/>
        </p:nvPicPr>
        <p:blipFill>
          <a:blip r:embed="rId3" cstate="print"/>
          <a:srcRect/>
          <a:stretch>
            <a:fillRect/>
          </a:stretch>
        </p:blipFill>
        <p:spPr bwMode="auto">
          <a:xfrm>
            <a:off x="4139952" y="3789040"/>
            <a:ext cx="4789581" cy="194421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3" end="3"/>
                                            </p:txEl>
                                          </p:spTgt>
                                        </p:tgtEl>
                                        <p:attrNameLst>
                                          <p:attrName>style.visibility</p:attrName>
                                        </p:attrNameLst>
                                      </p:cBhvr>
                                      <p:to>
                                        <p:strVal val="visible"/>
                                      </p:to>
                                    </p:set>
                                    <p:anim calcmode="lin" valueType="num">
                                      <p:cBhvr>
                                        <p:cTn id="28"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4" end="4"/>
                                            </p:txEl>
                                          </p:spTgt>
                                        </p:tgtEl>
                                        <p:attrNameLst>
                                          <p:attrName>style.visibility</p:attrName>
                                        </p:attrNameLst>
                                      </p:cBhvr>
                                      <p:to>
                                        <p:strVal val="visible"/>
                                      </p:to>
                                    </p:set>
                                    <p:anim calcmode="lin" valueType="num">
                                      <p:cBhvr>
                                        <p:cTn id="35"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5" end="5"/>
                                            </p:txEl>
                                          </p:spTgt>
                                        </p:tgtEl>
                                        <p:attrNameLst>
                                          <p:attrName>style.visibility</p:attrName>
                                        </p:attrNameLst>
                                      </p:cBhvr>
                                      <p:to>
                                        <p:strVal val="visible"/>
                                      </p:to>
                                    </p:set>
                                    <p:anim calcmode="lin" valueType="num">
                                      <p:cBhvr>
                                        <p:cTn id="42"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6" end="6"/>
                                            </p:txEl>
                                          </p:spTgt>
                                        </p:tgtEl>
                                        <p:attrNameLst>
                                          <p:attrName>style.visibility</p:attrName>
                                        </p:attrNameLst>
                                      </p:cBhvr>
                                      <p:to>
                                        <p:strVal val="visible"/>
                                      </p:to>
                                    </p:set>
                                    <p:anim calcmode="lin" valueType="num">
                                      <p:cBhvr>
                                        <p:cTn id="49"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7" end="7"/>
                                            </p:txEl>
                                          </p:spTgt>
                                        </p:tgtEl>
                                        <p:attrNameLst>
                                          <p:attrName>style.visibility</p:attrName>
                                        </p:attrNameLst>
                                      </p:cBhvr>
                                      <p:to>
                                        <p:strVal val="visible"/>
                                      </p:to>
                                    </p:set>
                                    <p:anim calcmode="lin" valueType="num">
                                      <p:cBhvr>
                                        <p:cTn id="56"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3556">
                                            <p:txEl>
                                              <p:pRg st="8" end="8"/>
                                            </p:txEl>
                                          </p:spTgt>
                                        </p:tgtEl>
                                        <p:attrNameLst>
                                          <p:attrName>style.visibility</p:attrName>
                                        </p:attrNameLst>
                                      </p:cBhvr>
                                      <p:to>
                                        <p:strVal val="visible"/>
                                      </p:to>
                                    </p:set>
                                    <p:anim calcmode="lin" valueType="num">
                                      <p:cBhvr>
                                        <p:cTn id="63" dur="1000" fill="hold"/>
                                        <p:tgtEl>
                                          <p:spTgt spid="23556">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23556">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23556">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23556">
                                            <p:txEl>
                                              <p:pRg st="9" end="9"/>
                                            </p:txEl>
                                          </p:spTgt>
                                        </p:tgtEl>
                                        <p:attrNameLst>
                                          <p:attrName>style.visibility</p:attrName>
                                        </p:attrNameLst>
                                      </p:cBhvr>
                                      <p:to>
                                        <p:strVal val="visible"/>
                                      </p:to>
                                    </p:set>
                                    <p:anim calcmode="lin" valueType="num">
                                      <p:cBhvr>
                                        <p:cTn id="70"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23556">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23556">
                                            <p:txEl>
                                              <p:pRg st="10" end="10"/>
                                            </p:txEl>
                                          </p:spTgt>
                                        </p:tgtEl>
                                        <p:attrNameLst>
                                          <p:attrName>style.visibility</p:attrName>
                                        </p:attrNameLst>
                                      </p:cBhvr>
                                      <p:to>
                                        <p:strVal val="visible"/>
                                      </p:to>
                                    </p:set>
                                    <p:anim calcmode="lin" valueType="num">
                                      <p:cBhvr>
                                        <p:cTn id="77" dur="1000" fill="hold"/>
                                        <p:tgtEl>
                                          <p:spTgt spid="23556">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23556">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23556">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23556">
                                            <p:txEl>
                                              <p:pRg st="11" end="11"/>
                                            </p:txEl>
                                          </p:spTgt>
                                        </p:tgtEl>
                                        <p:attrNameLst>
                                          <p:attrName>style.visibility</p:attrName>
                                        </p:attrNameLst>
                                      </p:cBhvr>
                                      <p:to>
                                        <p:strVal val="visible"/>
                                      </p:to>
                                    </p:set>
                                    <p:anim calcmode="lin" valueType="num">
                                      <p:cBhvr>
                                        <p:cTn id="84" dur="1000" fill="hold"/>
                                        <p:tgtEl>
                                          <p:spTgt spid="23556">
                                            <p:txEl>
                                              <p:pRg st="11" end="11"/>
                                            </p:txEl>
                                          </p:spTgt>
                                        </p:tgtEl>
                                        <p:attrNameLst>
                                          <p:attrName>ppt_w</p:attrName>
                                        </p:attrNameLst>
                                      </p:cBhvr>
                                      <p:tavLst>
                                        <p:tav tm="0">
                                          <p:val>
                                            <p:strVal val="#ppt_w*0.70"/>
                                          </p:val>
                                        </p:tav>
                                        <p:tav tm="100000">
                                          <p:val>
                                            <p:strVal val="#ppt_w"/>
                                          </p:val>
                                        </p:tav>
                                      </p:tavLst>
                                    </p:anim>
                                    <p:anim calcmode="lin" valueType="num">
                                      <p:cBhvr>
                                        <p:cTn id="85" dur="1000" fill="hold"/>
                                        <p:tgtEl>
                                          <p:spTgt spid="23556">
                                            <p:txEl>
                                              <p:pRg st="11" end="11"/>
                                            </p:txEl>
                                          </p:spTgt>
                                        </p:tgtEl>
                                        <p:attrNameLst>
                                          <p:attrName>ppt_h</p:attrName>
                                        </p:attrNameLst>
                                      </p:cBhvr>
                                      <p:tavLst>
                                        <p:tav tm="0">
                                          <p:val>
                                            <p:strVal val="#ppt_h"/>
                                          </p:val>
                                        </p:tav>
                                        <p:tav tm="100000">
                                          <p:val>
                                            <p:strVal val="#ppt_h"/>
                                          </p:val>
                                        </p:tav>
                                      </p:tavLst>
                                    </p:anim>
                                    <p:animEffect transition="in" filter="fade">
                                      <p:cBhvr>
                                        <p:cTn id="86" dur="1000"/>
                                        <p:tgtEl>
                                          <p:spTgt spid="23556">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23556">
                                            <p:txEl>
                                              <p:pRg st="12" end="12"/>
                                            </p:txEl>
                                          </p:spTgt>
                                        </p:tgtEl>
                                        <p:attrNameLst>
                                          <p:attrName>style.visibility</p:attrName>
                                        </p:attrNameLst>
                                      </p:cBhvr>
                                      <p:to>
                                        <p:strVal val="visible"/>
                                      </p:to>
                                    </p:set>
                                    <p:anim calcmode="lin" valueType="num">
                                      <p:cBhvr>
                                        <p:cTn id="91" dur="1000" fill="hold"/>
                                        <p:tgtEl>
                                          <p:spTgt spid="23556">
                                            <p:txEl>
                                              <p:pRg st="12" end="12"/>
                                            </p:txEl>
                                          </p:spTgt>
                                        </p:tgtEl>
                                        <p:attrNameLst>
                                          <p:attrName>ppt_w</p:attrName>
                                        </p:attrNameLst>
                                      </p:cBhvr>
                                      <p:tavLst>
                                        <p:tav tm="0">
                                          <p:val>
                                            <p:strVal val="#ppt_w*0.70"/>
                                          </p:val>
                                        </p:tav>
                                        <p:tav tm="100000">
                                          <p:val>
                                            <p:strVal val="#ppt_w"/>
                                          </p:val>
                                        </p:tav>
                                      </p:tavLst>
                                    </p:anim>
                                    <p:anim calcmode="lin" valueType="num">
                                      <p:cBhvr>
                                        <p:cTn id="92" dur="1000" fill="hold"/>
                                        <p:tgtEl>
                                          <p:spTgt spid="23556">
                                            <p:txEl>
                                              <p:pRg st="12" end="12"/>
                                            </p:txEl>
                                          </p:spTgt>
                                        </p:tgtEl>
                                        <p:attrNameLst>
                                          <p:attrName>ppt_h</p:attrName>
                                        </p:attrNameLst>
                                      </p:cBhvr>
                                      <p:tavLst>
                                        <p:tav tm="0">
                                          <p:val>
                                            <p:strVal val="#ppt_h"/>
                                          </p:val>
                                        </p:tav>
                                        <p:tav tm="100000">
                                          <p:val>
                                            <p:strVal val="#ppt_h"/>
                                          </p:val>
                                        </p:tav>
                                      </p:tavLst>
                                    </p:anim>
                                    <p:animEffect transition="in" filter="fade">
                                      <p:cBhvr>
                                        <p:cTn id="93" dur="1000"/>
                                        <p:tgtEl>
                                          <p:spTgt spid="23556">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nodeType="clickEffect">
                                  <p:stCondLst>
                                    <p:cond delay="0"/>
                                  </p:stCondLst>
                                  <p:childTnLst>
                                    <p:set>
                                      <p:cBhvr>
                                        <p:cTn id="97" dur="1" fill="hold">
                                          <p:stCondLst>
                                            <p:cond delay="0"/>
                                          </p:stCondLst>
                                        </p:cTn>
                                        <p:tgtEl>
                                          <p:spTgt spid="23556">
                                            <p:txEl>
                                              <p:pRg st="13" end="13"/>
                                            </p:txEl>
                                          </p:spTgt>
                                        </p:tgtEl>
                                        <p:attrNameLst>
                                          <p:attrName>style.visibility</p:attrName>
                                        </p:attrNameLst>
                                      </p:cBhvr>
                                      <p:to>
                                        <p:strVal val="visible"/>
                                      </p:to>
                                    </p:set>
                                    <p:anim calcmode="lin" valueType="num">
                                      <p:cBhvr>
                                        <p:cTn id="98" dur="1000" fill="hold"/>
                                        <p:tgtEl>
                                          <p:spTgt spid="23556">
                                            <p:txEl>
                                              <p:pRg st="13" end="13"/>
                                            </p:txEl>
                                          </p:spTgt>
                                        </p:tgtEl>
                                        <p:attrNameLst>
                                          <p:attrName>ppt_w</p:attrName>
                                        </p:attrNameLst>
                                      </p:cBhvr>
                                      <p:tavLst>
                                        <p:tav tm="0">
                                          <p:val>
                                            <p:strVal val="#ppt_w*0.70"/>
                                          </p:val>
                                        </p:tav>
                                        <p:tav tm="100000">
                                          <p:val>
                                            <p:strVal val="#ppt_w"/>
                                          </p:val>
                                        </p:tav>
                                      </p:tavLst>
                                    </p:anim>
                                    <p:anim calcmode="lin" valueType="num">
                                      <p:cBhvr>
                                        <p:cTn id="99" dur="1000" fill="hold"/>
                                        <p:tgtEl>
                                          <p:spTgt spid="23556">
                                            <p:txEl>
                                              <p:pRg st="13" end="13"/>
                                            </p:txEl>
                                          </p:spTgt>
                                        </p:tgtEl>
                                        <p:attrNameLst>
                                          <p:attrName>ppt_h</p:attrName>
                                        </p:attrNameLst>
                                      </p:cBhvr>
                                      <p:tavLst>
                                        <p:tav tm="0">
                                          <p:val>
                                            <p:strVal val="#ppt_h"/>
                                          </p:val>
                                        </p:tav>
                                        <p:tav tm="100000">
                                          <p:val>
                                            <p:strVal val="#ppt_h"/>
                                          </p:val>
                                        </p:tav>
                                      </p:tavLst>
                                    </p:anim>
                                    <p:animEffect transition="in" filter="fade">
                                      <p:cBhvr>
                                        <p:cTn id="100" dur="1000"/>
                                        <p:tgtEl>
                                          <p:spTgt spid="2355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O</a:t>
            </a:r>
            <a:r>
              <a:rPr lang="cs-CZ" sz="3200" b="1" dirty="0" smtClean="0">
                <a:effectLst>
                  <a:outerShdw blurRad="38100" dist="38100" dir="2700000" algn="tl">
                    <a:srgbClr val="000000">
                      <a:alpha val="43137"/>
                    </a:srgbClr>
                  </a:outerShdw>
                </a:effectLst>
              </a:rPr>
              <a:t>KRAJOVÉ SMĚRY – DĚLENÁ STRAVA</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5040560"/>
          </a:xfrm>
        </p:spPr>
        <p:txBody>
          <a:bodyPr>
            <a:noAutofit/>
          </a:bodyPr>
          <a:lstStyle/>
          <a:p>
            <a:pPr marL="304747" lvl="1">
              <a:lnSpc>
                <a:spcPct val="110000"/>
              </a:lnSpc>
              <a:buClr>
                <a:schemeClr val="accent4"/>
              </a:buClr>
              <a:buFont typeface="Arial" pitchFamily="34" charset="0"/>
              <a:buChar char="•"/>
              <a:defRPr/>
            </a:pPr>
            <a:r>
              <a:rPr lang="cs-CZ" sz="1900" dirty="0" smtClean="0">
                <a:latin typeface="Adobe Garamond Pro" pitchFamily="18" charset="-18"/>
              </a:rPr>
              <a:t>William </a:t>
            </a:r>
            <a:r>
              <a:rPr lang="cs-CZ" sz="1900" dirty="0" err="1" smtClean="0">
                <a:latin typeface="Adobe Garamond Pro" pitchFamily="18" charset="-18"/>
              </a:rPr>
              <a:t>Howard</a:t>
            </a:r>
            <a:r>
              <a:rPr lang="cs-CZ" sz="1900" dirty="0" smtClean="0">
                <a:latin typeface="Adobe Garamond Pro" pitchFamily="18" charset="-18"/>
              </a:rPr>
              <a:t> </a:t>
            </a:r>
            <a:r>
              <a:rPr lang="cs-CZ" sz="1900" dirty="0" err="1" smtClean="0">
                <a:latin typeface="Adobe Garamond Pro" pitchFamily="18" charset="-18"/>
              </a:rPr>
              <a:t>Hay</a:t>
            </a:r>
            <a:r>
              <a:rPr lang="cs-CZ" sz="1900" dirty="0" smtClean="0">
                <a:latin typeface="Adobe Garamond Pro" pitchFamily="18" charset="-18"/>
              </a:rPr>
              <a:t> – lékař z New Yorku</a:t>
            </a:r>
          </a:p>
          <a:p>
            <a:pPr marL="304747" lvl="1">
              <a:lnSpc>
                <a:spcPct val="110000"/>
              </a:lnSpc>
              <a:buClr>
                <a:schemeClr val="accent4"/>
              </a:buClr>
              <a:buFont typeface="Arial" pitchFamily="34" charset="0"/>
              <a:buChar char="•"/>
              <a:defRPr/>
            </a:pPr>
            <a:r>
              <a:rPr lang="cs-CZ" sz="1900" dirty="0" smtClean="0">
                <a:latin typeface="Adobe Garamond Pro" pitchFamily="18" charset="-18"/>
              </a:rPr>
              <a:t>Hlavní zásada – oddělená konzumace potravin bohatých na bílkoviny a potravin  bohatých na sacharidy</a:t>
            </a:r>
          </a:p>
          <a:p>
            <a:pPr marL="304747" lvl="1">
              <a:lnSpc>
                <a:spcPct val="110000"/>
              </a:lnSpc>
              <a:buClr>
                <a:schemeClr val="accent4"/>
              </a:buClr>
              <a:buFont typeface="Arial" pitchFamily="34" charset="0"/>
              <a:buChar char="•"/>
              <a:defRPr/>
            </a:pPr>
            <a:r>
              <a:rPr lang="cs-CZ" sz="1900" dirty="0" smtClean="0">
                <a:latin typeface="Adobe Garamond Pro" pitchFamily="18" charset="-18"/>
              </a:rPr>
              <a:t>Neutrální potraviny – tuky, zakysané mléčné výrobky, čerstvé sýry, tvaroh, některé druhy zeleniny, bylinky, ořechy a semena</a:t>
            </a:r>
          </a:p>
          <a:p>
            <a:pPr marL="304747" lvl="1">
              <a:lnSpc>
                <a:spcPct val="110000"/>
              </a:lnSpc>
              <a:spcBef>
                <a:spcPts val="1800"/>
              </a:spcBef>
              <a:buClr>
                <a:schemeClr val="accent4"/>
              </a:buClr>
              <a:buNone/>
              <a:defRPr/>
            </a:pPr>
            <a:r>
              <a:rPr lang="cs-CZ" sz="1900" dirty="0" smtClean="0">
                <a:latin typeface="Adobe Garamond Pro" pitchFamily="18" charset="-18"/>
              </a:rPr>
              <a:t>Později připojené zásady</a:t>
            </a:r>
          </a:p>
          <a:p>
            <a:pPr marL="304747" lvl="1">
              <a:lnSpc>
                <a:spcPct val="110000"/>
              </a:lnSpc>
              <a:buClr>
                <a:schemeClr val="accent4"/>
              </a:buClr>
              <a:buFont typeface="Arial" pitchFamily="34" charset="0"/>
              <a:buChar char="•"/>
              <a:defRPr/>
            </a:pPr>
            <a:r>
              <a:rPr lang="cs-CZ" sz="1900" dirty="0" smtClean="0">
                <a:latin typeface="Adobe Garamond Pro" pitchFamily="18" charset="-18"/>
              </a:rPr>
              <a:t>Nekombinovat potraviny bílkovinné s ovocem</a:t>
            </a:r>
          </a:p>
          <a:p>
            <a:pPr marL="304747" lvl="1">
              <a:lnSpc>
                <a:spcPct val="110000"/>
              </a:lnSpc>
              <a:buClr>
                <a:schemeClr val="accent4"/>
              </a:buClr>
              <a:buFont typeface="Arial" pitchFamily="34" charset="0"/>
              <a:buChar char="•"/>
              <a:defRPr/>
            </a:pPr>
            <a:r>
              <a:rPr lang="cs-CZ" sz="1900" dirty="0" smtClean="0">
                <a:latin typeface="Adobe Garamond Pro" pitchFamily="18" charset="-18"/>
              </a:rPr>
              <a:t>Ovoce nekombinovat se zeleninou</a:t>
            </a:r>
          </a:p>
          <a:p>
            <a:pPr marL="304747" lvl="1">
              <a:lnSpc>
                <a:spcPct val="110000"/>
              </a:lnSpc>
              <a:buClr>
                <a:schemeClr val="accent4"/>
              </a:buClr>
              <a:buFont typeface="Arial" pitchFamily="34" charset="0"/>
              <a:buChar char="•"/>
              <a:defRPr/>
            </a:pPr>
            <a:r>
              <a:rPr lang="cs-CZ" sz="1900" dirty="0" smtClean="0">
                <a:latin typeface="Adobe Garamond Pro" pitchFamily="18" charset="-18"/>
              </a:rPr>
              <a:t>Dodržovat pitný režim (2-3 l tekutin denně)</a:t>
            </a:r>
          </a:p>
          <a:p>
            <a:pPr marL="304747" lvl="1">
              <a:lnSpc>
                <a:spcPct val="110000"/>
              </a:lnSpc>
              <a:buClr>
                <a:schemeClr val="accent4"/>
              </a:buClr>
              <a:buFont typeface="Arial" pitchFamily="34" charset="0"/>
              <a:buChar char="•"/>
              <a:defRPr/>
            </a:pPr>
            <a:r>
              <a:rPr lang="cs-CZ" sz="1900" dirty="0" smtClean="0">
                <a:latin typeface="Adobe Garamond Pro" pitchFamily="18" charset="-18"/>
              </a:rPr>
              <a:t>Jíst v klidu</a:t>
            </a:r>
          </a:p>
          <a:p>
            <a:pPr marL="304747" lvl="1">
              <a:lnSpc>
                <a:spcPct val="110000"/>
              </a:lnSpc>
              <a:buClr>
                <a:schemeClr val="accent4"/>
              </a:buClr>
              <a:buFont typeface="Arial" pitchFamily="34" charset="0"/>
              <a:buChar char="•"/>
              <a:defRPr/>
            </a:pPr>
            <a:r>
              <a:rPr lang="cs-CZ" sz="1900" dirty="0" smtClean="0">
                <a:latin typeface="Adobe Garamond Pro" pitchFamily="18" charset="-18"/>
              </a:rPr>
              <a:t>Konzumovat tři jídla denně s přestávkou 3- 4 hodin</a:t>
            </a: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33</a:t>
            </a:fld>
            <a:endParaRPr lang="cs-CZ" smtClean="0"/>
          </a:p>
        </p:txBody>
      </p:sp>
      <p:pic>
        <p:nvPicPr>
          <p:cNvPr id="5" name="Picture 5" descr="diety_delena"/>
          <p:cNvPicPr>
            <a:picLocks noChangeAspect="1" noChangeArrowheads="1"/>
          </p:cNvPicPr>
          <p:nvPr/>
        </p:nvPicPr>
        <p:blipFill>
          <a:blip r:embed="rId3" cstate="print"/>
          <a:srcRect/>
          <a:stretch>
            <a:fillRect/>
          </a:stretch>
        </p:blipFill>
        <p:spPr bwMode="auto">
          <a:xfrm>
            <a:off x="6804248" y="3501008"/>
            <a:ext cx="2117502" cy="211750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3" end="3"/>
                                            </p:txEl>
                                          </p:spTgt>
                                        </p:tgtEl>
                                        <p:attrNameLst>
                                          <p:attrName>style.visibility</p:attrName>
                                        </p:attrNameLst>
                                      </p:cBhvr>
                                      <p:to>
                                        <p:strVal val="visible"/>
                                      </p:to>
                                    </p:set>
                                    <p:anim calcmode="lin" valueType="num">
                                      <p:cBhvr>
                                        <p:cTn id="28"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4" end="4"/>
                                            </p:txEl>
                                          </p:spTgt>
                                        </p:tgtEl>
                                        <p:attrNameLst>
                                          <p:attrName>style.visibility</p:attrName>
                                        </p:attrNameLst>
                                      </p:cBhvr>
                                      <p:to>
                                        <p:strVal val="visible"/>
                                      </p:to>
                                    </p:set>
                                    <p:anim calcmode="lin" valueType="num">
                                      <p:cBhvr>
                                        <p:cTn id="35"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5" end="5"/>
                                            </p:txEl>
                                          </p:spTgt>
                                        </p:tgtEl>
                                        <p:attrNameLst>
                                          <p:attrName>style.visibility</p:attrName>
                                        </p:attrNameLst>
                                      </p:cBhvr>
                                      <p:to>
                                        <p:strVal val="visible"/>
                                      </p:to>
                                    </p:set>
                                    <p:anim calcmode="lin" valueType="num">
                                      <p:cBhvr>
                                        <p:cTn id="42"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6" end="6"/>
                                            </p:txEl>
                                          </p:spTgt>
                                        </p:tgtEl>
                                        <p:attrNameLst>
                                          <p:attrName>style.visibility</p:attrName>
                                        </p:attrNameLst>
                                      </p:cBhvr>
                                      <p:to>
                                        <p:strVal val="visible"/>
                                      </p:to>
                                    </p:set>
                                    <p:anim calcmode="lin" valueType="num">
                                      <p:cBhvr>
                                        <p:cTn id="49"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7" end="7"/>
                                            </p:txEl>
                                          </p:spTgt>
                                        </p:tgtEl>
                                        <p:attrNameLst>
                                          <p:attrName>style.visibility</p:attrName>
                                        </p:attrNameLst>
                                      </p:cBhvr>
                                      <p:to>
                                        <p:strVal val="visible"/>
                                      </p:to>
                                    </p:set>
                                    <p:anim calcmode="lin" valueType="num">
                                      <p:cBhvr>
                                        <p:cTn id="56"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3556">
                                            <p:txEl>
                                              <p:pRg st="8" end="8"/>
                                            </p:txEl>
                                          </p:spTgt>
                                        </p:tgtEl>
                                        <p:attrNameLst>
                                          <p:attrName>style.visibility</p:attrName>
                                        </p:attrNameLst>
                                      </p:cBhvr>
                                      <p:to>
                                        <p:strVal val="visible"/>
                                      </p:to>
                                    </p:set>
                                    <p:anim calcmode="lin" valueType="num">
                                      <p:cBhvr>
                                        <p:cTn id="63" dur="1000" fill="hold"/>
                                        <p:tgtEl>
                                          <p:spTgt spid="23556">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23556">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23556">
                                            <p:txEl>
                                              <p:pRg st="8" end="8"/>
                                            </p:txEl>
                                          </p:spTgt>
                                        </p:tgtEl>
                                      </p:cBhvr>
                                    </p:animEffect>
                                  </p:childTnLst>
                                </p:cTn>
                              </p:par>
                              <p:par>
                                <p:cTn id="66" presetID="55" presetClass="entr" presetSubtype="0" fill="hold"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1000" fill="hold"/>
                                        <p:tgtEl>
                                          <p:spTgt spid="5"/>
                                        </p:tgtEl>
                                        <p:attrNameLst>
                                          <p:attrName>ppt_w</p:attrName>
                                        </p:attrNameLst>
                                      </p:cBhvr>
                                      <p:tavLst>
                                        <p:tav tm="0">
                                          <p:val>
                                            <p:strVal val="#ppt_w*0.70"/>
                                          </p:val>
                                        </p:tav>
                                        <p:tav tm="100000">
                                          <p:val>
                                            <p:strVal val="#ppt_w"/>
                                          </p:val>
                                        </p:tav>
                                      </p:tavLst>
                                    </p:anim>
                                    <p:anim calcmode="lin" valueType="num">
                                      <p:cBhvr>
                                        <p:cTn id="69" dur="1000" fill="hold"/>
                                        <p:tgtEl>
                                          <p:spTgt spid="5"/>
                                        </p:tgtEl>
                                        <p:attrNameLst>
                                          <p:attrName>ppt_h</p:attrName>
                                        </p:attrNameLst>
                                      </p:cBhvr>
                                      <p:tavLst>
                                        <p:tav tm="0">
                                          <p:val>
                                            <p:strVal val="#ppt_h"/>
                                          </p:val>
                                        </p:tav>
                                        <p:tav tm="100000">
                                          <p:val>
                                            <p:strVal val="#ppt_h"/>
                                          </p:val>
                                        </p:tav>
                                      </p:tavLst>
                                    </p:anim>
                                    <p:animEffect transition="in" filter="fade">
                                      <p:cBhvr>
                                        <p:cTn id="7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200" b="1" dirty="0" smtClean="0">
                <a:effectLst>
                  <a:outerShdw blurRad="38100" dist="38100" dir="2700000" algn="tl">
                    <a:srgbClr val="000000">
                      <a:alpha val="43137"/>
                    </a:srgbClr>
                  </a:outerShdw>
                </a:effectLst>
              </a:rPr>
              <a:t>ÝŽIVA DLE KREVNÍCH SKUPIN</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5040560"/>
          </a:xfrm>
        </p:spPr>
        <p:txBody>
          <a:bodyPr>
            <a:noAutofit/>
          </a:bodyPr>
          <a:lstStyle/>
          <a:p>
            <a:pPr marL="304747" lvl="1">
              <a:lnSpc>
                <a:spcPct val="110000"/>
              </a:lnSpc>
              <a:buClr>
                <a:schemeClr val="accent4"/>
              </a:buClr>
              <a:buFont typeface="Arial" pitchFamily="34" charset="0"/>
              <a:buChar char="•"/>
              <a:defRPr/>
            </a:pPr>
            <a:r>
              <a:rPr lang="cs-CZ" sz="2000" dirty="0" smtClean="0">
                <a:latin typeface="Adobe Garamond Pro" pitchFamily="18" charset="-18"/>
              </a:rPr>
              <a:t>Kniha Výživa a krevní skupiny autora Petera J.D. Adama</a:t>
            </a:r>
          </a:p>
          <a:p>
            <a:pPr marL="304747" lvl="1">
              <a:lnSpc>
                <a:spcPct val="110000"/>
              </a:lnSpc>
              <a:buClr>
                <a:schemeClr val="accent4"/>
              </a:buClr>
              <a:buFont typeface="Arial" pitchFamily="34" charset="0"/>
              <a:buChar char="•"/>
              <a:defRPr/>
            </a:pPr>
            <a:r>
              <a:rPr lang="cs-CZ" sz="2000" dirty="0" smtClean="0">
                <a:latin typeface="Adobe Garamond Pro" pitchFamily="18" charset="-18"/>
              </a:rPr>
              <a:t>Stravování jedince podle typu jeho krevní skupiny</a:t>
            </a:r>
          </a:p>
          <a:p>
            <a:pPr marL="304747" lvl="1">
              <a:lnSpc>
                <a:spcPct val="110000"/>
              </a:lnSpc>
              <a:buClr>
                <a:schemeClr val="accent4"/>
              </a:buClr>
              <a:buFont typeface="Arial" pitchFamily="34" charset="0"/>
              <a:buChar char="•"/>
              <a:defRPr/>
            </a:pPr>
            <a:r>
              <a:rPr lang="cs-CZ" sz="2000" dirty="0" smtClean="0">
                <a:latin typeface="Adobe Garamond Pro" pitchFamily="18" charset="-18"/>
              </a:rPr>
              <a:t>Seznam potravin pro každou krevní skupinu</a:t>
            </a:r>
          </a:p>
          <a:p>
            <a:pPr marL="304747" lvl="1">
              <a:lnSpc>
                <a:spcPct val="110000"/>
              </a:lnSpc>
              <a:buClr>
                <a:schemeClr val="accent4"/>
              </a:buClr>
              <a:buFont typeface="Arial" pitchFamily="34" charset="0"/>
              <a:buChar char="•"/>
              <a:defRPr/>
            </a:pPr>
            <a:r>
              <a:rPr lang="cs-CZ" sz="2000" dirty="0" smtClean="0">
                <a:latin typeface="Adobe Garamond Pro" pitchFamily="18" charset="-18"/>
              </a:rPr>
              <a:t>3 kategorie potravin</a:t>
            </a:r>
          </a:p>
          <a:p>
            <a:pPr marL="755772" lvl="2">
              <a:lnSpc>
                <a:spcPct val="110000"/>
              </a:lnSpc>
              <a:buClr>
                <a:schemeClr val="accent4"/>
              </a:buClr>
              <a:defRPr/>
            </a:pPr>
            <a:r>
              <a:rPr lang="cs-CZ" sz="1800" dirty="0" smtClean="0">
                <a:latin typeface="Adobe Garamond Pro" pitchFamily="18" charset="-18"/>
              </a:rPr>
              <a:t>Velmi prospěšné</a:t>
            </a:r>
          </a:p>
          <a:p>
            <a:pPr marL="755772" lvl="2">
              <a:lnSpc>
                <a:spcPct val="110000"/>
              </a:lnSpc>
              <a:buClr>
                <a:schemeClr val="accent4"/>
              </a:buClr>
              <a:defRPr/>
            </a:pPr>
            <a:r>
              <a:rPr lang="cs-CZ" sz="1800" dirty="0" smtClean="0">
                <a:latin typeface="Adobe Garamond Pro" pitchFamily="18" charset="-18"/>
              </a:rPr>
              <a:t>Neutrální</a:t>
            </a:r>
          </a:p>
          <a:p>
            <a:pPr marL="755772" lvl="2">
              <a:lnSpc>
                <a:spcPct val="110000"/>
              </a:lnSpc>
              <a:buClr>
                <a:schemeClr val="accent4"/>
              </a:buClr>
              <a:defRPr/>
            </a:pPr>
            <a:r>
              <a:rPr lang="cs-CZ" sz="1800" dirty="0" smtClean="0">
                <a:latin typeface="Adobe Garamond Pro" pitchFamily="18" charset="-18"/>
              </a:rPr>
              <a:t>Zakázané</a:t>
            </a:r>
          </a:p>
          <a:p>
            <a:pPr marL="304747" lvl="1">
              <a:lnSpc>
                <a:spcPct val="110000"/>
              </a:lnSpc>
              <a:buClr>
                <a:schemeClr val="accent4"/>
              </a:buClr>
              <a:buFont typeface="Arial" pitchFamily="34" charset="0"/>
              <a:buChar char="•"/>
              <a:defRPr/>
            </a:pPr>
            <a:r>
              <a:rPr lang="cs-CZ" sz="2000" dirty="0" smtClean="0">
                <a:latin typeface="Adobe Garamond Pro" pitchFamily="18" charset="-18"/>
              </a:rPr>
              <a:t>Důvodem tohoto způsobu stravování je podle autora výskyt </a:t>
            </a:r>
            <a:r>
              <a:rPr lang="cs-CZ" sz="2000" dirty="0" err="1" smtClean="0">
                <a:latin typeface="Adobe Garamond Pro" pitchFamily="18" charset="-18"/>
              </a:rPr>
              <a:t>lektinů</a:t>
            </a:r>
            <a:r>
              <a:rPr lang="cs-CZ" sz="2000" dirty="0" smtClean="0">
                <a:latin typeface="Adobe Garamond Pro" pitchFamily="18" charset="-18"/>
              </a:rPr>
              <a:t> v potravinách a reakce imunitního systému člověka na tyto látky, která je ovlivněn</a:t>
            </a:r>
            <a:r>
              <a:rPr lang="en-US" sz="2000" dirty="0" smtClean="0">
                <a:latin typeface="Adobe Garamond Pro" pitchFamily="18" charset="-18"/>
              </a:rPr>
              <a:t>a</a:t>
            </a:r>
            <a:r>
              <a:rPr lang="cs-CZ" sz="2000" dirty="0" smtClean="0">
                <a:latin typeface="Adobe Garamond Pro" pitchFamily="18" charset="-18"/>
              </a:rPr>
              <a:t> krevní skupinou.</a:t>
            </a:r>
          </a:p>
          <a:p>
            <a:pPr marL="304747" lvl="1">
              <a:lnSpc>
                <a:spcPct val="110000"/>
              </a:lnSpc>
              <a:buClr>
                <a:schemeClr val="accent4"/>
              </a:buClr>
              <a:buFont typeface="Arial" pitchFamily="34" charset="0"/>
              <a:buChar char="•"/>
              <a:defRPr/>
            </a:pPr>
            <a:endParaRPr lang="cs-CZ" sz="19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34</a:t>
            </a:fld>
            <a:endParaRPr lang="cs-CZ"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67946" name="Picture 10" descr="http://www.slever.cz/uploaded/denisa22/KVETEN/06.05./e/3.jpg"/>
          <p:cNvPicPr>
            <a:picLocks noChangeAspect="1" noChangeArrowheads="1"/>
          </p:cNvPicPr>
          <p:nvPr/>
        </p:nvPicPr>
        <p:blipFill>
          <a:blip r:embed="rId3" cstate="print"/>
          <a:srcRect/>
          <a:stretch>
            <a:fillRect/>
          </a:stretch>
        </p:blipFill>
        <p:spPr bwMode="auto">
          <a:xfrm>
            <a:off x="6444208" y="2852936"/>
            <a:ext cx="2526596" cy="144016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3" end="3"/>
                                            </p:txEl>
                                          </p:spTgt>
                                        </p:tgtEl>
                                        <p:attrNameLst>
                                          <p:attrName>style.visibility</p:attrName>
                                        </p:attrNameLst>
                                      </p:cBhvr>
                                      <p:to>
                                        <p:strVal val="visible"/>
                                      </p:to>
                                    </p:set>
                                    <p:anim calcmode="lin" valueType="num">
                                      <p:cBhvr>
                                        <p:cTn id="28"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4" end="4"/>
                                            </p:txEl>
                                          </p:spTgt>
                                        </p:tgtEl>
                                        <p:attrNameLst>
                                          <p:attrName>style.visibility</p:attrName>
                                        </p:attrNameLst>
                                      </p:cBhvr>
                                      <p:to>
                                        <p:strVal val="visible"/>
                                      </p:to>
                                    </p:set>
                                    <p:anim calcmode="lin" valueType="num">
                                      <p:cBhvr>
                                        <p:cTn id="35"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5" end="5"/>
                                            </p:txEl>
                                          </p:spTgt>
                                        </p:tgtEl>
                                        <p:attrNameLst>
                                          <p:attrName>style.visibility</p:attrName>
                                        </p:attrNameLst>
                                      </p:cBhvr>
                                      <p:to>
                                        <p:strVal val="visible"/>
                                      </p:to>
                                    </p:set>
                                    <p:anim calcmode="lin" valueType="num">
                                      <p:cBhvr>
                                        <p:cTn id="42"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6" end="6"/>
                                            </p:txEl>
                                          </p:spTgt>
                                        </p:tgtEl>
                                        <p:attrNameLst>
                                          <p:attrName>style.visibility</p:attrName>
                                        </p:attrNameLst>
                                      </p:cBhvr>
                                      <p:to>
                                        <p:strVal val="visible"/>
                                      </p:to>
                                    </p:set>
                                    <p:anim calcmode="lin" valueType="num">
                                      <p:cBhvr>
                                        <p:cTn id="49" dur="1000" fill="hold"/>
                                        <p:tgtEl>
                                          <p:spTgt spid="2355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7" end="7"/>
                                            </p:txEl>
                                          </p:spTgt>
                                        </p:tgtEl>
                                        <p:attrNameLst>
                                          <p:attrName>style.visibility</p:attrName>
                                        </p:attrNameLst>
                                      </p:cBhvr>
                                      <p:to>
                                        <p:strVal val="visible"/>
                                      </p:to>
                                    </p:set>
                                    <p:anim calcmode="lin" valueType="num">
                                      <p:cBhvr>
                                        <p:cTn id="56"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200" b="1" dirty="0" smtClean="0">
                <a:effectLst>
                  <a:outerShdw blurRad="38100" dist="38100" dir="2700000" algn="tl">
                    <a:srgbClr val="000000">
                      <a:alpha val="43137"/>
                    </a:srgbClr>
                  </a:outerShdw>
                </a:effectLst>
              </a:rPr>
              <a:t>ÝŽIVA PODLE ÁJURVÉDY</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5040560"/>
          </a:xfrm>
        </p:spPr>
        <p:txBody>
          <a:bodyPr>
            <a:noAutofit/>
          </a:bodyPr>
          <a:lstStyle/>
          <a:p>
            <a:pPr marL="457200" lvl="1" indent="-457200">
              <a:lnSpc>
                <a:spcPct val="70000"/>
              </a:lnSpc>
              <a:buClr>
                <a:schemeClr val="accent4"/>
              </a:buClr>
              <a:buFont typeface="Arial" pitchFamily="34" charset="0"/>
              <a:buChar char="•"/>
              <a:defRPr/>
            </a:pPr>
            <a:r>
              <a:rPr lang="cs-CZ" sz="2200" dirty="0" err="1" smtClean="0">
                <a:latin typeface="Adobe Garamond Pro" pitchFamily="18" charset="-18"/>
              </a:rPr>
              <a:t>Ájurvéda</a:t>
            </a:r>
            <a:r>
              <a:rPr lang="cs-CZ" sz="2200" dirty="0" smtClean="0">
                <a:latin typeface="Adobe Garamond Pro" pitchFamily="18" charset="-18"/>
              </a:rPr>
              <a:t> je tradiční indická medicína stará přes 5000 let</a:t>
            </a: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Cílem je dosažení rovnováhy mezi tělem člověka, jeho duší, smysly a okolním prostředím</a:t>
            </a: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Hlavním principem je poměr 3 základních typů energie Váta, </a:t>
            </a:r>
            <a:r>
              <a:rPr lang="cs-CZ" sz="2200" dirty="0" err="1" smtClean="0">
                <a:latin typeface="Adobe Garamond Pro" pitchFamily="18" charset="-18"/>
              </a:rPr>
              <a:t>Pitta</a:t>
            </a:r>
            <a:r>
              <a:rPr lang="cs-CZ" sz="2200" dirty="0" smtClean="0">
                <a:latin typeface="Adobe Garamond Pro" pitchFamily="18" charset="-18"/>
              </a:rPr>
              <a:t> a </a:t>
            </a:r>
            <a:r>
              <a:rPr lang="cs-CZ" sz="2200" dirty="0" err="1" smtClean="0">
                <a:latin typeface="Adobe Garamond Pro" pitchFamily="18" charset="-18"/>
              </a:rPr>
              <a:t>Kapha</a:t>
            </a:r>
            <a:r>
              <a:rPr lang="cs-CZ" sz="2200" dirty="0" smtClean="0">
                <a:latin typeface="Adobe Garamond Pro" pitchFamily="18" charset="-18"/>
              </a:rPr>
              <a:t> – odlišný u každého člověka</a:t>
            </a:r>
          </a:p>
          <a:p>
            <a:pPr marL="908225" lvl="2" indent="-457200">
              <a:lnSpc>
                <a:spcPct val="70000"/>
              </a:lnSpc>
              <a:buClr>
                <a:schemeClr val="accent4"/>
              </a:buClr>
              <a:defRPr/>
            </a:pPr>
            <a:r>
              <a:rPr lang="cs-CZ" dirty="0" smtClean="0">
                <a:latin typeface="Adobe Garamond Pro" pitchFamily="18" charset="-18"/>
              </a:rPr>
              <a:t>Konstituční typ</a:t>
            </a:r>
          </a:p>
          <a:p>
            <a:pPr marL="908225" lvl="2" indent="-457200">
              <a:lnSpc>
                <a:spcPct val="70000"/>
              </a:lnSpc>
              <a:buClr>
                <a:schemeClr val="accent4"/>
              </a:buClr>
              <a:defRPr/>
            </a:pPr>
            <a:r>
              <a:rPr lang="cs-CZ" dirty="0" smtClean="0">
                <a:latin typeface="Adobe Garamond Pro" pitchFamily="18" charset="-18"/>
              </a:rPr>
              <a:t>Činnost organizmu člověka</a:t>
            </a:r>
          </a:p>
          <a:p>
            <a:pPr marL="908225" lvl="2" indent="-457200">
              <a:lnSpc>
                <a:spcPct val="70000"/>
              </a:lnSpc>
              <a:buClr>
                <a:schemeClr val="accent4"/>
              </a:buClr>
              <a:defRPr/>
            </a:pPr>
            <a:r>
              <a:rPr lang="cs-CZ" dirty="0" smtClean="0">
                <a:latin typeface="Adobe Garamond Pro" pitchFamily="18" charset="-18"/>
              </a:rPr>
              <a:t>Výběr vhodných potravin pro každý typ</a:t>
            </a:r>
          </a:p>
          <a:p>
            <a:pPr marL="908225" lvl="2" indent="-457200">
              <a:lnSpc>
                <a:spcPct val="70000"/>
              </a:lnSpc>
              <a:buClr>
                <a:schemeClr val="accent4"/>
              </a:buClr>
              <a:defRPr/>
            </a:pPr>
            <a:endParaRPr lang="cs-CZ" sz="500" dirty="0" smtClean="0">
              <a:latin typeface="Adobe Garamond Pro" pitchFamily="18" charset="-18"/>
            </a:endParaRPr>
          </a:p>
          <a:p>
            <a:pPr marL="457200" lvl="1" indent="-457200">
              <a:lnSpc>
                <a:spcPct val="70000"/>
              </a:lnSpc>
              <a:buClr>
                <a:schemeClr val="accent4"/>
              </a:buClr>
              <a:buNone/>
              <a:defRPr/>
            </a:pPr>
            <a:r>
              <a:rPr lang="cs-CZ" dirty="0" smtClean="0">
                <a:latin typeface="Adobe Garamond Pro" pitchFamily="18" charset="-18"/>
              </a:rPr>
              <a:t>Další doporučení</a:t>
            </a: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Upřednostňování rostlinné stravy v co nejčerstvějším stavu</a:t>
            </a: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Vyhýbání se potravinám obsahujícím </a:t>
            </a:r>
            <a:r>
              <a:rPr lang="cs-CZ" sz="2200" dirty="0" err="1" smtClean="0">
                <a:latin typeface="Adobe Garamond Pro" pitchFamily="18" charset="-18"/>
              </a:rPr>
              <a:t>konzervanty</a:t>
            </a:r>
            <a:r>
              <a:rPr lang="cs-CZ" sz="2200" dirty="0" smtClean="0">
                <a:latin typeface="Adobe Garamond Pro" pitchFamily="18" charset="-18"/>
              </a:rPr>
              <a:t> a jiné aditivní látky</a:t>
            </a: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Přizpůsobení stravy ročnímu období, klimatu, danému regionu</a:t>
            </a: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Nepřejídat se, přestávky mezi jídly 3-5 hodin k dokonalému strávení</a:t>
            </a: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35</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76130" name="Picture 2" descr="http://www.yogasurya.cz/images/Page%20Images/AjurvedaHerbsII.gif"/>
          <p:cNvPicPr>
            <a:picLocks noChangeAspect="1" noChangeArrowheads="1"/>
          </p:cNvPicPr>
          <p:nvPr/>
        </p:nvPicPr>
        <p:blipFill>
          <a:blip r:embed="rId3" cstate="print"/>
          <a:srcRect/>
          <a:stretch>
            <a:fillRect/>
          </a:stretch>
        </p:blipFill>
        <p:spPr bwMode="auto">
          <a:xfrm>
            <a:off x="7324306" y="188640"/>
            <a:ext cx="1600178" cy="144016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 calcmode="lin" valueType="num">
                                      <p:cBhvr>
                                        <p:cTn id="14"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2" end="2"/>
                                            </p:txEl>
                                          </p:spTgt>
                                        </p:tgtEl>
                                        <p:attrNameLst>
                                          <p:attrName>style.visibility</p:attrName>
                                        </p:attrNameLst>
                                      </p:cBhvr>
                                      <p:to>
                                        <p:strVal val="visible"/>
                                      </p:to>
                                    </p:set>
                                    <p:anim calcmode="lin" valueType="num">
                                      <p:cBhvr>
                                        <p:cTn id="21"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3" end="3"/>
                                            </p:txEl>
                                          </p:spTgt>
                                        </p:tgtEl>
                                        <p:attrNameLst>
                                          <p:attrName>style.visibility</p:attrName>
                                        </p:attrNameLst>
                                      </p:cBhvr>
                                      <p:to>
                                        <p:strVal val="visible"/>
                                      </p:to>
                                    </p:set>
                                    <p:anim calcmode="lin" valueType="num">
                                      <p:cBhvr>
                                        <p:cTn id="28"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4" end="4"/>
                                            </p:txEl>
                                          </p:spTgt>
                                        </p:tgtEl>
                                        <p:attrNameLst>
                                          <p:attrName>style.visibility</p:attrName>
                                        </p:attrNameLst>
                                      </p:cBhvr>
                                      <p:to>
                                        <p:strVal val="visible"/>
                                      </p:to>
                                    </p:set>
                                    <p:anim calcmode="lin" valueType="num">
                                      <p:cBhvr>
                                        <p:cTn id="35"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5" end="5"/>
                                            </p:txEl>
                                          </p:spTgt>
                                        </p:tgtEl>
                                        <p:attrNameLst>
                                          <p:attrName>style.visibility</p:attrName>
                                        </p:attrNameLst>
                                      </p:cBhvr>
                                      <p:to>
                                        <p:strVal val="visible"/>
                                      </p:to>
                                    </p:set>
                                    <p:anim calcmode="lin" valueType="num">
                                      <p:cBhvr>
                                        <p:cTn id="42"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7" end="7"/>
                                            </p:txEl>
                                          </p:spTgt>
                                        </p:tgtEl>
                                        <p:attrNameLst>
                                          <p:attrName>style.visibility</p:attrName>
                                        </p:attrNameLst>
                                      </p:cBhvr>
                                      <p:to>
                                        <p:strVal val="visible"/>
                                      </p:to>
                                    </p:set>
                                    <p:anim calcmode="lin" valueType="num">
                                      <p:cBhvr>
                                        <p:cTn id="49"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56">
                                            <p:txEl>
                                              <p:pRg st="8" end="8"/>
                                            </p:txEl>
                                          </p:spTgt>
                                        </p:tgtEl>
                                        <p:attrNameLst>
                                          <p:attrName>style.visibility</p:attrName>
                                        </p:attrNameLst>
                                      </p:cBhvr>
                                      <p:to>
                                        <p:strVal val="visible"/>
                                      </p:to>
                                    </p:set>
                                    <p:anim calcmode="lin" valueType="num">
                                      <p:cBhvr>
                                        <p:cTn id="56" dur="1000" fill="hold"/>
                                        <p:tgtEl>
                                          <p:spTgt spid="23556">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23556">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2355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3556">
                                            <p:txEl>
                                              <p:pRg st="9" end="9"/>
                                            </p:txEl>
                                          </p:spTgt>
                                        </p:tgtEl>
                                        <p:attrNameLst>
                                          <p:attrName>style.visibility</p:attrName>
                                        </p:attrNameLst>
                                      </p:cBhvr>
                                      <p:to>
                                        <p:strVal val="visible"/>
                                      </p:to>
                                    </p:set>
                                    <p:anim calcmode="lin" valueType="num">
                                      <p:cBhvr>
                                        <p:cTn id="63"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64"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23556">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23556">
                                            <p:txEl>
                                              <p:pRg st="10" end="10"/>
                                            </p:txEl>
                                          </p:spTgt>
                                        </p:tgtEl>
                                        <p:attrNameLst>
                                          <p:attrName>style.visibility</p:attrName>
                                        </p:attrNameLst>
                                      </p:cBhvr>
                                      <p:to>
                                        <p:strVal val="visible"/>
                                      </p:to>
                                    </p:set>
                                    <p:anim calcmode="lin" valueType="num">
                                      <p:cBhvr>
                                        <p:cTn id="70" dur="1000" fill="hold"/>
                                        <p:tgtEl>
                                          <p:spTgt spid="23556">
                                            <p:txEl>
                                              <p:pRg st="10" end="10"/>
                                            </p:txEl>
                                          </p:spTgt>
                                        </p:tgtEl>
                                        <p:attrNameLst>
                                          <p:attrName>ppt_w</p:attrName>
                                        </p:attrNameLst>
                                      </p:cBhvr>
                                      <p:tavLst>
                                        <p:tav tm="0">
                                          <p:val>
                                            <p:strVal val="#ppt_w*0.70"/>
                                          </p:val>
                                        </p:tav>
                                        <p:tav tm="100000">
                                          <p:val>
                                            <p:strVal val="#ppt_w"/>
                                          </p:val>
                                        </p:tav>
                                      </p:tavLst>
                                    </p:anim>
                                    <p:anim calcmode="lin" valueType="num">
                                      <p:cBhvr>
                                        <p:cTn id="71" dur="1000" fill="hold"/>
                                        <p:tgtEl>
                                          <p:spTgt spid="23556">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23556">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23556">
                                            <p:txEl>
                                              <p:pRg st="11" end="11"/>
                                            </p:txEl>
                                          </p:spTgt>
                                        </p:tgtEl>
                                        <p:attrNameLst>
                                          <p:attrName>style.visibility</p:attrName>
                                        </p:attrNameLst>
                                      </p:cBhvr>
                                      <p:to>
                                        <p:strVal val="visible"/>
                                      </p:to>
                                    </p:set>
                                    <p:anim calcmode="lin" valueType="num">
                                      <p:cBhvr>
                                        <p:cTn id="77" dur="1000" fill="hold"/>
                                        <p:tgtEl>
                                          <p:spTgt spid="23556">
                                            <p:txEl>
                                              <p:pRg st="11" end="11"/>
                                            </p:txEl>
                                          </p:spTgt>
                                        </p:tgtEl>
                                        <p:attrNameLst>
                                          <p:attrName>ppt_w</p:attrName>
                                        </p:attrNameLst>
                                      </p:cBhvr>
                                      <p:tavLst>
                                        <p:tav tm="0">
                                          <p:val>
                                            <p:strVal val="#ppt_w*0.70"/>
                                          </p:val>
                                        </p:tav>
                                        <p:tav tm="100000">
                                          <p:val>
                                            <p:strVal val="#ppt_w"/>
                                          </p:val>
                                        </p:tav>
                                      </p:tavLst>
                                    </p:anim>
                                    <p:anim calcmode="lin" valueType="num">
                                      <p:cBhvr>
                                        <p:cTn id="78" dur="1000" fill="hold"/>
                                        <p:tgtEl>
                                          <p:spTgt spid="23556">
                                            <p:txEl>
                                              <p:pRg st="11" end="11"/>
                                            </p:txEl>
                                          </p:spTgt>
                                        </p:tgtEl>
                                        <p:attrNameLst>
                                          <p:attrName>ppt_h</p:attrName>
                                        </p:attrNameLst>
                                      </p:cBhvr>
                                      <p:tavLst>
                                        <p:tav tm="0">
                                          <p:val>
                                            <p:strVal val="#ppt_h"/>
                                          </p:val>
                                        </p:tav>
                                        <p:tav tm="100000">
                                          <p:val>
                                            <p:strVal val="#ppt_h"/>
                                          </p:val>
                                        </p:tav>
                                      </p:tavLst>
                                    </p:anim>
                                    <p:animEffect transition="in" filter="fade">
                                      <p:cBhvr>
                                        <p:cTn id="79" dur="1000"/>
                                        <p:tgtEl>
                                          <p:spTgt spid="2355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B</a:t>
            </a:r>
            <a:r>
              <a:rPr lang="cs-CZ" sz="3200" b="1" dirty="0" smtClean="0">
                <a:effectLst>
                  <a:outerShdw blurRad="38100" dist="38100" dir="2700000" algn="tl">
                    <a:srgbClr val="000000">
                      <a:alpha val="43137"/>
                    </a:srgbClr>
                  </a:outerShdw>
                </a:effectLst>
              </a:rPr>
              <a:t>IOPOTRAVINY</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4464496"/>
          </a:xfrm>
        </p:spPr>
        <p:txBody>
          <a:bodyPr>
            <a:noAutofit/>
          </a:bodyPr>
          <a:lstStyle/>
          <a:p>
            <a:pPr marL="457200" lvl="1" indent="-457200">
              <a:lnSpc>
                <a:spcPct val="70000"/>
              </a:lnSpc>
              <a:spcBef>
                <a:spcPts val="1800"/>
              </a:spcBef>
              <a:spcAft>
                <a:spcPts val="600"/>
              </a:spcAft>
              <a:buClr>
                <a:schemeClr val="accent4"/>
              </a:buClr>
              <a:buNone/>
              <a:defRPr/>
            </a:pPr>
            <a:endParaRPr lang="cs-CZ" dirty="0" smtClean="0">
              <a:latin typeface="Adobe Garamond Pro" pitchFamily="18" charset="-18"/>
            </a:endParaRPr>
          </a:p>
          <a:p>
            <a:pPr marL="457200" lvl="1" indent="-457200">
              <a:lnSpc>
                <a:spcPct val="70000"/>
              </a:lnSpc>
              <a:spcBef>
                <a:spcPts val="1800"/>
              </a:spcBef>
              <a:spcAft>
                <a:spcPts val="600"/>
              </a:spcAft>
              <a:buClr>
                <a:schemeClr val="accent4"/>
              </a:buClr>
              <a:buNone/>
              <a:defRPr/>
            </a:pPr>
            <a:r>
              <a:rPr lang="cs-CZ" dirty="0" smtClean="0">
                <a:latin typeface="Adobe Garamond Pro" pitchFamily="18" charset="-18"/>
              </a:rPr>
              <a:t>K alternativním způsobům stravování je někdy řazeno</a:t>
            </a:r>
          </a:p>
          <a:p>
            <a:pPr marL="457200" lvl="1" indent="-457200">
              <a:lnSpc>
                <a:spcPct val="70000"/>
              </a:lnSpc>
              <a:spcBef>
                <a:spcPts val="1800"/>
              </a:spcBef>
              <a:spcAft>
                <a:spcPts val="600"/>
              </a:spcAft>
              <a:buClr>
                <a:schemeClr val="accent4"/>
              </a:buClr>
              <a:buNone/>
              <a:defRPr/>
            </a:pPr>
            <a:r>
              <a:rPr lang="cs-CZ" dirty="0" smtClean="0">
                <a:latin typeface="Adobe Garamond Pro" pitchFamily="18" charset="-18"/>
              </a:rPr>
              <a:t>i konzumovaní tzv. organické výživy, neboli biopotravin </a:t>
            </a:r>
          </a:p>
          <a:p>
            <a:pPr marL="457200" lvl="1" indent="-457200">
              <a:lnSpc>
                <a:spcPct val="70000"/>
              </a:lnSpc>
              <a:spcBef>
                <a:spcPts val="1800"/>
              </a:spcBef>
              <a:spcAft>
                <a:spcPts val="600"/>
              </a:spcAft>
              <a:buClr>
                <a:schemeClr val="accent4"/>
              </a:buClr>
              <a:buNone/>
              <a:defRPr/>
            </a:pPr>
            <a:r>
              <a:rPr lang="cs-CZ" dirty="0" smtClean="0">
                <a:latin typeface="Adobe Garamond Pro" pitchFamily="18" charset="-18"/>
              </a:rPr>
              <a:t>pocházejících z ekologických farem, které v posledních letech </a:t>
            </a:r>
          </a:p>
          <a:p>
            <a:pPr marL="457200" lvl="1" indent="-457200">
              <a:lnSpc>
                <a:spcPct val="70000"/>
              </a:lnSpc>
              <a:spcBef>
                <a:spcPts val="1800"/>
              </a:spcBef>
              <a:spcAft>
                <a:spcPts val="600"/>
              </a:spcAft>
              <a:buClr>
                <a:schemeClr val="accent4"/>
              </a:buClr>
              <a:buNone/>
              <a:defRPr/>
            </a:pPr>
            <a:r>
              <a:rPr lang="cs-CZ" dirty="0" smtClean="0">
                <a:latin typeface="Adobe Garamond Pro" pitchFamily="18" charset="-18"/>
              </a:rPr>
              <a:t>přerůstá v životní styl, který se snaží nejen o zdravější způsob </a:t>
            </a:r>
          </a:p>
          <a:p>
            <a:pPr marL="457200" lvl="1" indent="-457200">
              <a:lnSpc>
                <a:spcPct val="70000"/>
              </a:lnSpc>
              <a:spcBef>
                <a:spcPts val="1800"/>
              </a:spcBef>
              <a:spcAft>
                <a:spcPts val="600"/>
              </a:spcAft>
              <a:buClr>
                <a:schemeClr val="accent4"/>
              </a:buClr>
              <a:buNone/>
              <a:defRPr/>
            </a:pPr>
            <a:r>
              <a:rPr lang="cs-CZ" dirty="0" smtClean="0">
                <a:latin typeface="Adobe Garamond Pro" pitchFamily="18" charset="-18"/>
              </a:rPr>
              <a:t>života, ale i o šetrnější přístup k přírodě a zvířatům. </a:t>
            </a:r>
          </a:p>
          <a:p>
            <a:pPr marL="457200" lvl="1" indent="-457200">
              <a:lnSpc>
                <a:spcPct val="70000"/>
              </a:lnSpc>
              <a:buClr>
                <a:schemeClr val="accent4"/>
              </a:buClr>
              <a:buFont typeface="Arial" pitchFamily="34" charset="0"/>
              <a:buChar char="•"/>
              <a:defRPr/>
            </a:pPr>
            <a:endParaRPr lang="cs-CZ" sz="22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36</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82276" name="Picture 4" descr="http://media.novinky.cz/418/94183-top_foto2-pxuyg.jpg?1266139801"/>
          <p:cNvPicPr>
            <a:picLocks noChangeAspect="1" noChangeArrowheads="1"/>
          </p:cNvPicPr>
          <p:nvPr/>
        </p:nvPicPr>
        <p:blipFill>
          <a:blip r:embed="rId3" cstate="print"/>
          <a:srcRect b="16001"/>
          <a:stretch>
            <a:fillRect/>
          </a:stretch>
        </p:blipFill>
        <p:spPr bwMode="auto">
          <a:xfrm>
            <a:off x="6519664" y="260648"/>
            <a:ext cx="2438400" cy="115212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anim calcmode="lin" valueType="num">
                                      <p:cBhvr>
                                        <p:cTn id="7"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2" end="2"/>
                                            </p:txEl>
                                          </p:spTgt>
                                        </p:tgtEl>
                                        <p:attrNameLst>
                                          <p:attrName>style.visibility</p:attrName>
                                        </p:attrNameLst>
                                      </p:cBhvr>
                                      <p:to>
                                        <p:strVal val="visible"/>
                                      </p:to>
                                    </p:set>
                                    <p:anim calcmode="lin" valueType="num">
                                      <p:cBhvr>
                                        <p:cTn id="14" dur="1000" fill="hold"/>
                                        <p:tgtEl>
                                          <p:spTgt spid="23556">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3" end="3"/>
                                            </p:txEl>
                                          </p:spTgt>
                                        </p:tgtEl>
                                        <p:attrNameLst>
                                          <p:attrName>style.visibility</p:attrName>
                                        </p:attrNameLst>
                                      </p:cBhvr>
                                      <p:to>
                                        <p:strVal val="visible"/>
                                      </p:to>
                                    </p:set>
                                    <p:anim calcmode="lin" valueType="num">
                                      <p:cBhvr>
                                        <p:cTn id="21"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4" end="4"/>
                                            </p:txEl>
                                          </p:spTgt>
                                        </p:tgtEl>
                                        <p:attrNameLst>
                                          <p:attrName>style.visibility</p:attrName>
                                        </p:attrNameLst>
                                      </p:cBhvr>
                                      <p:to>
                                        <p:strVal val="visible"/>
                                      </p:to>
                                    </p:set>
                                    <p:anim calcmode="lin" valueType="num">
                                      <p:cBhvr>
                                        <p:cTn id="28" dur="1000" fill="hold"/>
                                        <p:tgtEl>
                                          <p:spTgt spid="23556">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5" end="5"/>
                                            </p:txEl>
                                          </p:spTgt>
                                        </p:tgtEl>
                                        <p:attrNameLst>
                                          <p:attrName>style.visibility</p:attrName>
                                        </p:attrNameLst>
                                      </p:cBhvr>
                                      <p:to>
                                        <p:strVal val="visible"/>
                                      </p:to>
                                    </p:set>
                                    <p:anim calcmode="lin" valueType="num">
                                      <p:cBhvr>
                                        <p:cTn id="35"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P</a:t>
            </a:r>
            <a:r>
              <a:rPr lang="cs-CZ" sz="3200" b="1" dirty="0" smtClean="0">
                <a:effectLst>
                  <a:outerShdw blurRad="38100" dist="38100" dir="2700000" algn="tl">
                    <a:srgbClr val="000000">
                      <a:alpha val="43137"/>
                    </a:srgbClr>
                  </a:outerShdw>
                </a:effectLst>
              </a:rPr>
              <a:t>ROČ ALTERNATIVNÍ STRAVOVÁNÍ</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628800"/>
            <a:ext cx="8305800" cy="4896544"/>
          </a:xfrm>
        </p:spPr>
        <p:txBody>
          <a:bodyPr>
            <a:noAutofit/>
          </a:bodyPr>
          <a:lstStyle/>
          <a:p>
            <a:pPr marL="457200" lvl="1" indent="-457200">
              <a:lnSpc>
                <a:spcPct val="70000"/>
              </a:lnSpc>
              <a:buClr>
                <a:schemeClr val="accent4"/>
              </a:buClr>
              <a:buFont typeface="Arial" pitchFamily="34" charset="0"/>
              <a:buChar char="•"/>
              <a:defRPr/>
            </a:pPr>
            <a:endParaRPr lang="cs-CZ" sz="3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Zdravotní důvody</a:t>
            </a:r>
          </a:p>
          <a:p>
            <a:pPr marL="457200" lvl="1" indent="-457200">
              <a:lnSpc>
                <a:spcPct val="70000"/>
              </a:lnSpc>
              <a:buClr>
                <a:schemeClr val="accent4"/>
              </a:buClr>
              <a:buFont typeface="Arial" pitchFamily="34" charset="0"/>
              <a:buChar char="•"/>
              <a:defRPr/>
            </a:pPr>
            <a:endParaRPr lang="cs-CZ" sz="5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Morální a etické důvody</a:t>
            </a:r>
          </a:p>
          <a:p>
            <a:pPr marL="457200" lvl="1" indent="-457200">
              <a:lnSpc>
                <a:spcPct val="70000"/>
              </a:lnSpc>
              <a:buClr>
                <a:schemeClr val="accent4"/>
              </a:buClr>
              <a:buFont typeface="Arial" pitchFamily="34" charset="0"/>
              <a:buChar char="•"/>
              <a:defRPr/>
            </a:pPr>
            <a:endParaRPr lang="cs-CZ" sz="5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Ekologické hledisko</a:t>
            </a:r>
          </a:p>
          <a:p>
            <a:pPr marL="457200" lvl="1" indent="-457200">
              <a:lnSpc>
                <a:spcPct val="70000"/>
              </a:lnSpc>
              <a:buClr>
                <a:schemeClr val="accent4"/>
              </a:buClr>
              <a:buFont typeface="Arial" pitchFamily="34" charset="0"/>
              <a:buChar char="•"/>
              <a:defRPr/>
            </a:pPr>
            <a:endParaRPr lang="cs-CZ" sz="5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Ekonomické důvody</a:t>
            </a:r>
          </a:p>
          <a:p>
            <a:pPr marL="457200" lvl="1" indent="-457200">
              <a:lnSpc>
                <a:spcPct val="70000"/>
              </a:lnSpc>
              <a:buClr>
                <a:schemeClr val="accent4"/>
              </a:buClr>
              <a:buFont typeface="Arial" pitchFamily="34" charset="0"/>
              <a:buChar char="•"/>
              <a:defRPr/>
            </a:pPr>
            <a:endParaRPr lang="cs-CZ" sz="5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Náboženství</a:t>
            </a:r>
          </a:p>
          <a:p>
            <a:pPr marL="457200" lvl="1" indent="-457200">
              <a:lnSpc>
                <a:spcPct val="70000"/>
              </a:lnSpc>
              <a:buClr>
                <a:schemeClr val="accent4"/>
              </a:buClr>
              <a:buFont typeface="Arial" pitchFamily="34" charset="0"/>
              <a:buChar char="•"/>
              <a:defRPr/>
            </a:pPr>
            <a:endParaRPr lang="cs-CZ" sz="5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Sociální faktory</a:t>
            </a:r>
          </a:p>
          <a:p>
            <a:pPr marL="457200" lvl="1" indent="-457200">
              <a:lnSpc>
                <a:spcPct val="70000"/>
              </a:lnSpc>
              <a:buClr>
                <a:schemeClr val="accent4"/>
              </a:buClr>
              <a:buFont typeface="Arial" pitchFamily="34" charset="0"/>
              <a:buChar char="•"/>
              <a:defRPr/>
            </a:pPr>
            <a:endParaRPr lang="cs-CZ" sz="5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200" dirty="0" smtClean="0">
                <a:latin typeface="Adobe Garamond Pro" pitchFamily="18" charset="-18"/>
              </a:rPr>
              <a:t>Chuťová preference</a:t>
            </a:r>
          </a:p>
          <a:p>
            <a:pPr marL="457200" lvl="1" indent="-457200">
              <a:lnSpc>
                <a:spcPct val="70000"/>
              </a:lnSpc>
              <a:buClr>
                <a:schemeClr val="accent4"/>
              </a:buClr>
              <a:buFont typeface="Arial" pitchFamily="34" charset="0"/>
              <a:buChar char="•"/>
              <a:defRPr/>
            </a:pPr>
            <a:endParaRPr lang="cs-CZ" sz="22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37</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86370" name="Picture 2" descr="http://www.fbcfencers.info/fotky/clanek/otaznik.jpg"/>
          <p:cNvPicPr>
            <a:picLocks noChangeAspect="1" noChangeArrowheads="1"/>
          </p:cNvPicPr>
          <p:nvPr/>
        </p:nvPicPr>
        <p:blipFill>
          <a:blip r:embed="rId3" cstate="print"/>
          <a:srcRect/>
          <a:stretch>
            <a:fillRect/>
          </a:stretch>
        </p:blipFill>
        <p:spPr bwMode="auto">
          <a:xfrm>
            <a:off x="7884368" y="692696"/>
            <a:ext cx="1027637" cy="252028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anim calcmode="lin" valueType="num">
                                      <p:cBhvr>
                                        <p:cTn id="7" dur="1000" fill="hold"/>
                                        <p:tgtEl>
                                          <p:spTgt spid="23556">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355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355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6">
                                            <p:txEl>
                                              <p:pRg st="3" end="3"/>
                                            </p:txEl>
                                          </p:spTgt>
                                        </p:tgtEl>
                                        <p:attrNameLst>
                                          <p:attrName>style.visibility</p:attrName>
                                        </p:attrNameLst>
                                      </p:cBhvr>
                                      <p:to>
                                        <p:strVal val="visible"/>
                                      </p:to>
                                    </p:set>
                                    <p:anim calcmode="lin" valueType="num">
                                      <p:cBhvr>
                                        <p:cTn id="14" dur="1000" fill="hold"/>
                                        <p:tgtEl>
                                          <p:spTgt spid="23556">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23556">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2355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6">
                                            <p:txEl>
                                              <p:pRg st="5" end="5"/>
                                            </p:txEl>
                                          </p:spTgt>
                                        </p:tgtEl>
                                        <p:attrNameLst>
                                          <p:attrName>style.visibility</p:attrName>
                                        </p:attrNameLst>
                                      </p:cBhvr>
                                      <p:to>
                                        <p:strVal val="visible"/>
                                      </p:to>
                                    </p:set>
                                    <p:anim calcmode="lin" valueType="num">
                                      <p:cBhvr>
                                        <p:cTn id="21" dur="1000" fill="hold"/>
                                        <p:tgtEl>
                                          <p:spTgt spid="23556">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23556">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2355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6">
                                            <p:txEl>
                                              <p:pRg st="7" end="7"/>
                                            </p:txEl>
                                          </p:spTgt>
                                        </p:tgtEl>
                                        <p:attrNameLst>
                                          <p:attrName>style.visibility</p:attrName>
                                        </p:attrNameLst>
                                      </p:cBhvr>
                                      <p:to>
                                        <p:strVal val="visible"/>
                                      </p:to>
                                    </p:set>
                                    <p:anim calcmode="lin" valueType="num">
                                      <p:cBhvr>
                                        <p:cTn id="28" dur="1000" fill="hold"/>
                                        <p:tgtEl>
                                          <p:spTgt spid="23556">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23556">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2355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6">
                                            <p:txEl>
                                              <p:pRg st="9" end="9"/>
                                            </p:txEl>
                                          </p:spTgt>
                                        </p:tgtEl>
                                        <p:attrNameLst>
                                          <p:attrName>style.visibility</p:attrName>
                                        </p:attrNameLst>
                                      </p:cBhvr>
                                      <p:to>
                                        <p:strVal val="visible"/>
                                      </p:to>
                                    </p:set>
                                    <p:anim calcmode="lin" valueType="num">
                                      <p:cBhvr>
                                        <p:cTn id="35" dur="1000" fill="hold"/>
                                        <p:tgtEl>
                                          <p:spTgt spid="23556">
                                            <p:txEl>
                                              <p:pRg st="9" end="9"/>
                                            </p:txEl>
                                          </p:spTgt>
                                        </p:tgtEl>
                                        <p:attrNameLst>
                                          <p:attrName>ppt_w</p:attrName>
                                        </p:attrNameLst>
                                      </p:cBhvr>
                                      <p:tavLst>
                                        <p:tav tm="0">
                                          <p:val>
                                            <p:strVal val="#ppt_w*0.70"/>
                                          </p:val>
                                        </p:tav>
                                        <p:tav tm="100000">
                                          <p:val>
                                            <p:strVal val="#ppt_w"/>
                                          </p:val>
                                        </p:tav>
                                      </p:tavLst>
                                    </p:anim>
                                    <p:anim calcmode="lin" valueType="num">
                                      <p:cBhvr>
                                        <p:cTn id="36" dur="1000" fill="hold"/>
                                        <p:tgtEl>
                                          <p:spTgt spid="23556">
                                            <p:txEl>
                                              <p:pRg st="9" end="9"/>
                                            </p:txEl>
                                          </p:spTgt>
                                        </p:tgtEl>
                                        <p:attrNameLst>
                                          <p:attrName>ppt_h</p:attrName>
                                        </p:attrNameLst>
                                      </p:cBhvr>
                                      <p:tavLst>
                                        <p:tav tm="0">
                                          <p:val>
                                            <p:strVal val="#ppt_h"/>
                                          </p:val>
                                        </p:tav>
                                        <p:tav tm="100000">
                                          <p:val>
                                            <p:strVal val="#ppt_h"/>
                                          </p:val>
                                        </p:tav>
                                      </p:tavLst>
                                    </p:anim>
                                    <p:animEffect transition="in" filter="fade">
                                      <p:cBhvr>
                                        <p:cTn id="37" dur="1000"/>
                                        <p:tgtEl>
                                          <p:spTgt spid="2355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6">
                                            <p:txEl>
                                              <p:pRg st="11" end="11"/>
                                            </p:txEl>
                                          </p:spTgt>
                                        </p:tgtEl>
                                        <p:attrNameLst>
                                          <p:attrName>style.visibility</p:attrName>
                                        </p:attrNameLst>
                                      </p:cBhvr>
                                      <p:to>
                                        <p:strVal val="visible"/>
                                      </p:to>
                                    </p:set>
                                    <p:anim calcmode="lin" valueType="num">
                                      <p:cBhvr>
                                        <p:cTn id="42" dur="1000" fill="hold"/>
                                        <p:tgtEl>
                                          <p:spTgt spid="23556">
                                            <p:txEl>
                                              <p:pRg st="11" end="11"/>
                                            </p:txEl>
                                          </p:spTgt>
                                        </p:tgtEl>
                                        <p:attrNameLst>
                                          <p:attrName>ppt_w</p:attrName>
                                        </p:attrNameLst>
                                      </p:cBhvr>
                                      <p:tavLst>
                                        <p:tav tm="0">
                                          <p:val>
                                            <p:strVal val="#ppt_w*0.70"/>
                                          </p:val>
                                        </p:tav>
                                        <p:tav tm="100000">
                                          <p:val>
                                            <p:strVal val="#ppt_w"/>
                                          </p:val>
                                        </p:tav>
                                      </p:tavLst>
                                    </p:anim>
                                    <p:anim calcmode="lin" valueType="num">
                                      <p:cBhvr>
                                        <p:cTn id="43" dur="1000" fill="hold"/>
                                        <p:tgtEl>
                                          <p:spTgt spid="23556">
                                            <p:txEl>
                                              <p:pRg st="11" end="11"/>
                                            </p:txEl>
                                          </p:spTgt>
                                        </p:tgtEl>
                                        <p:attrNameLst>
                                          <p:attrName>ppt_h</p:attrName>
                                        </p:attrNameLst>
                                      </p:cBhvr>
                                      <p:tavLst>
                                        <p:tav tm="0">
                                          <p:val>
                                            <p:strVal val="#ppt_h"/>
                                          </p:val>
                                        </p:tav>
                                        <p:tav tm="100000">
                                          <p:val>
                                            <p:strVal val="#ppt_h"/>
                                          </p:val>
                                        </p:tav>
                                      </p:tavLst>
                                    </p:anim>
                                    <p:animEffect transition="in" filter="fade">
                                      <p:cBhvr>
                                        <p:cTn id="44" dur="1000"/>
                                        <p:tgtEl>
                                          <p:spTgt spid="23556">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3556">
                                            <p:txEl>
                                              <p:pRg st="13" end="13"/>
                                            </p:txEl>
                                          </p:spTgt>
                                        </p:tgtEl>
                                        <p:attrNameLst>
                                          <p:attrName>style.visibility</p:attrName>
                                        </p:attrNameLst>
                                      </p:cBhvr>
                                      <p:to>
                                        <p:strVal val="visible"/>
                                      </p:to>
                                    </p:set>
                                    <p:anim calcmode="lin" valueType="num">
                                      <p:cBhvr>
                                        <p:cTn id="49" dur="1000" fill="hold"/>
                                        <p:tgtEl>
                                          <p:spTgt spid="23556">
                                            <p:txEl>
                                              <p:pRg st="13" end="13"/>
                                            </p:txEl>
                                          </p:spTgt>
                                        </p:tgtEl>
                                        <p:attrNameLst>
                                          <p:attrName>ppt_w</p:attrName>
                                        </p:attrNameLst>
                                      </p:cBhvr>
                                      <p:tavLst>
                                        <p:tav tm="0">
                                          <p:val>
                                            <p:strVal val="#ppt_w*0.70"/>
                                          </p:val>
                                        </p:tav>
                                        <p:tav tm="100000">
                                          <p:val>
                                            <p:strVal val="#ppt_w"/>
                                          </p:val>
                                        </p:tav>
                                      </p:tavLst>
                                    </p:anim>
                                    <p:anim calcmode="lin" valueType="num">
                                      <p:cBhvr>
                                        <p:cTn id="50" dur="1000" fill="hold"/>
                                        <p:tgtEl>
                                          <p:spTgt spid="23556">
                                            <p:txEl>
                                              <p:pRg st="13" end="13"/>
                                            </p:txEl>
                                          </p:spTgt>
                                        </p:tgtEl>
                                        <p:attrNameLst>
                                          <p:attrName>ppt_h</p:attrName>
                                        </p:attrNameLst>
                                      </p:cBhvr>
                                      <p:tavLst>
                                        <p:tav tm="0">
                                          <p:val>
                                            <p:strVal val="#ppt_h"/>
                                          </p:val>
                                        </p:tav>
                                        <p:tav tm="100000">
                                          <p:val>
                                            <p:strVal val="#ppt_h"/>
                                          </p:val>
                                        </p:tav>
                                      </p:tavLst>
                                    </p:anim>
                                    <p:animEffect transition="in" filter="fade">
                                      <p:cBhvr>
                                        <p:cTn id="51" dur="1000"/>
                                        <p:tgtEl>
                                          <p:spTgt spid="2355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N</a:t>
            </a:r>
            <a:r>
              <a:rPr lang="cs-CZ" sz="3200" b="1" dirty="0" smtClean="0">
                <a:effectLst>
                  <a:outerShdw blurRad="38100" dist="38100" dir="2700000" algn="tl">
                    <a:srgbClr val="000000">
                      <a:alpha val="43137"/>
                    </a:srgbClr>
                  </a:outerShdw>
                </a:effectLst>
              </a:rPr>
              <a:t>UTRIČNÍ A ZDRAVOTNÍ ASPEKTY</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683568" y="1412776"/>
            <a:ext cx="8305800" cy="5112568"/>
          </a:xfrm>
        </p:spPr>
        <p:txBody>
          <a:bodyPr>
            <a:noAutofit/>
          </a:bodyPr>
          <a:lstStyle/>
          <a:p>
            <a:pPr marL="457200" lvl="1" indent="-457200">
              <a:lnSpc>
                <a:spcPct val="70000"/>
              </a:lnSpc>
              <a:buClr>
                <a:schemeClr val="accent4"/>
              </a:buClr>
              <a:buFont typeface="Arial" pitchFamily="34" charset="0"/>
              <a:buChar char="•"/>
              <a:defRPr/>
            </a:pPr>
            <a:endParaRPr lang="cs-CZ" sz="3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000" dirty="0" smtClean="0">
                <a:latin typeface="Adobe Garamond Pro" pitchFamily="18" charset="-18"/>
              </a:rPr>
              <a:t>Závisí na stupni omezení potravin živočišného původu  a na skladbě konzumovaných potravin. </a:t>
            </a:r>
          </a:p>
          <a:p>
            <a:pPr marL="457200" lvl="1" indent="-457200">
              <a:lnSpc>
                <a:spcPct val="70000"/>
              </a:lnSpc>
              <a:buClr>
                <a:schemeClr val="accent4"/>
              </a:buClr>
              <a:buFont typeface="Arial" pitchFamily="34" charset="0"/>
              <a:buChar char="•"/>
              <a:defRPr/>
            </a:pPr>
            <a:r>
              <a:rPr lang="cs-CZ" sz="2000" b="1" dirty="0" smtClean="0">
                <a:latin typeface="Adobe Garamond Pro" pitchFamily="18" charset="-18"/>
              </a:rPr>
              <a:t>Co přináší možná rizika alternativních způsobů stravování</a:t>
            </a:r>
          </a:p>
          <a:p>
            <a:pPr marL="908225" lvl="2" indent="-457200">
              <a:lnSpc>
                <a:spcPct val="70000"/>
              </a:lnSpc>
              <a:spcBef>
                <a:spcPts val="1200"/>
              </a:spcBef>
              <a:buClr>
                <a:schemeClr val="accent4"/>
              </a:buClr>
              <a:defRPr/>
            </a:pPr>
            <a:r>
              <a:rPr lang="cs-CZ" sz="1800" dirty="0" smtClean="0">
                <a:latin typeface="Adobe Garamond Pro" pitchFamily="18" charset="-18"/>
              </a:rPr>
              <a:t>Špatná informovanost</a:t>
            </a:r>
          </a:p>
          <a:p>
            <a:pPr marL="908225" lvl="2" indent="-457200">
              <a:lnSpc>
                <a:spcPct val="70000"/>
              </a:lnSpc>
              <a:spcBef>
                <a:spcPts val="1200"/>
              </a:spcBef>
              <a:buClr>
                <a:schemeClr val="accent4"/>
              </a:buClr>
              <a:defRPr/>
            </a:pPr>
            <a:r>
              <a:rPr lang="cs-CZ" sz="1800" dirty="0" smtClean="0">
                <a:latin typeface="Adobe Garamond Pro" pitchFamily="18" charset="-18"/>
              </a:rPr>
              <a:t>Nesprávná skladba stravy</a:t>
            </a:r>
          </a:p>
          <a:p>
            <a:pPr marL="908225" lvl="2" indent="-457200">
              <a:lnSpc>
                <a:spcPct val="70000"/>
              </a:lnSpc>
              <a:spcBef>
                <a:spcPts val="1200"/>
              </a:spcBef>
              <a:buClr>
                <a:schemeClr val="accent4"/>
              </a:buClr>
              <a:defRPr/>
            </a:pPr>
            <a:r>
              <a:rPr lang="cs-CZ" sz="1800" dirty="0" smtClean="0">
                <a:latin typeface="Adobe Garamond Pro" pitchFamily="18" charset="-18"/>
              </a:rPr>
              <a:t>V rostlinných potravinách chybí některé nutriční složky, některé složky jsou zastoupeny v malém množství</a:t>
            </a:r>
          </a:p>
          <a:p>
            <a:pPr marL="908225" lvl="2" indent="-457200">
              <a:lnSpc>
                <a:spcPct val="70000"/>
              </a:lnSpc>
              <a:spcBef>
                <a:spcPts val="1200"/>
              </a:spcBef>
              <a:buClr>
                <a:schemeClr val="accent4"/>
              </a:buClr>
              <a:defRPr/>
            </a:pPr>
            <a:r>
              <a:rPr lang="cs-CZ" sz="1800" dirty="0" smtClean="0">
                <a:latin typeface="Adobe Garamond Pro" pitchFamily="18" charset="-18"/>
              </a:rPr>
              <a:t>Přítomnost inhibitorů absorpce některých </a:t>
            </a:r>
            <a:r>
              <a:rPr lang="cs-CZ" sz="1800" dirty="0" err="1" smtClean="0">
                <a:latin typeface="Adobe Garamond Pro" pitchFamily="18" charset="-18"/>
              </a:rPr>
              <a:t>nutrientů</a:t>
            </a:r>
            <a:endParaRPr lang="cs-CZ" sz="1800" dirty="0" smtClean="0">
              <a:latin typeface="Adobe Garamond Pro" pitchFamily="18" charset="-18"/>
            </a:endParaRPr>
          </a:p>
          <a:p>
            <a:pPr marL="908225" lvl="2" indent="-457200">
              <a:lnSpc>
                <a:spcPct val="70000"/>
              </a:lnSpc>
              <a:spcBef>
                <a:spcPts val="1200"/>
              </a:spcBef>
              <a:buClr>
                <a:schemeClr val="accent4"/>
              </a:buClr>
              <a:defRPr/>
            </a:pPr>
            <a:r>
              <a:rPr lang="cs-CZ" sz="1800" dirty="0" smtClean="0">
                <a:latin typeface="Adobe Garamond Pro" pitchFamily="18" charset="-18"/>
              </a:rPr>
              <a:t>Ostatní</a:t>
            </a:r>
          </a:p>
          <a:p>
            <a:pPr marL="457200" lvl="1" indent="-457200">
              <a:lnSpc>
                <a:spcPct val="70000"/>
              </a:lnSpc>
              <a:buClr>
                <a:schemeClr val="accent4"/>
              </a:buClr>
              <a:buFont typeface="Arial" pitchFamily="34" charset="0"/>
              <a:buChar char="•"/>
              <a:defRPr/>
            </a:pPr>
            <a:endParaRPr lang="cs-CZ" sz="200" dirty="0" smtClean="0">
              <a:latin typeface="Adobe Garamond Pro" pitchFamily="18" charset="-18"/>
            </a:endParaRPr>
          </a:p>
          <a:p>
            <a:pPr marL="457200" lvl="1" indent="-457200">
              <a:lnSpc>
                <a:spcPct val="70000"/>
              </a:lnSpc>
              <a:buClr>
                <a:schemeClr val="accent4"/>
              </a:buClr>
              <a:buFont typeface="Arial" pitchFamily="34" charset="0"/>
              <a:buChar char="•"/>
              <a:defRPr/>
            </a:pPr>
            <a:r>
              <a:rPr lang="cs-CZ" sz="2000" b="1" dirty="0" smtClean="0">
                <a:latin typeface="Adobe Garamond Pro" pitchFamily="18" charset="-18"/>
              </a:rPr>
              <a:t>Přínosy alternativních způsobů stravování</a:t>
            </a:r>
          </a:p>
          <a:p>
            <a:pPr marL="908225" lvl="2" indent="-457200">
              <a:lnSpc>
                <a:spcPct val="70000"/>
              </a:lnSpc>
              <a:spcBef>
                <a:spcPts val="1200"/>
              </a:spcBef>
              <a:buClr>
                <a:schemeClr val="accent4"/>
              </a:buClr>
              <a:defRPr/>
            </a:pPr>
            <a:r>
              <a:rPr lang="cs-CZ" sz="1800" dirty="0" smtClean="0">
                <a:latin typeface="Adobe Garamond Pro" pitchFamily="18" charset="-18"/>
              </a:rPr>
              <a:t>Vyšší konzumace ovoce, zeleniny, obilovin, klíčků, luštěnin, ořechů, semen, rostlinných olejů</a:t>
            </a:r>
            <a:endParaRPr lang="cs-CZ" sz="1800" dirty="0" smtClean="0">
              <a:latin typeface="Adobe Garamond Pro" pitchFamily="18" charset="-18"/>
              <a:sym typeface="Wingdings 3" pitchFamily="18" charset="2"/>
            </a:endParaRPr>
          </a:p>
          <a:p>
            <a:pPr marL="908225" lvl="2" indent="-457200">
              <a:lnSpc>
                <a:spcPct val="70000"/>
              </a:lnSpc>
              <a:spcBef>
                <a:spcPts val="1200"/>
              </a:spcBef>
              <a:buClr>
                <a:schemeClr val="accent4"/>
              </a:buClr>
              <a:defRPr/>
            </a:pPr>
            <a:r>
              <a:rPr lang="cs-CZ" sz="1800" dirty="0" smtClean="0">
                <a:latin typeface="Adobe Garamond Pro" pitchFamily="18" charset="-18"/>
                <a:sym typeface="Wingdings 3" pitchFamily="18" charset="2"/>
              </a:rPr>
              <a:t>Nižší příjmy nasycených tuků, cholesterolu, živočišných proteinů</a:t>
            </a:r>
          </a:p>
          <a:p>
            <a:pPr marL="908225" lvl="2" indent="-457200">
              <a:lnSpc>
                <a:spcPct val="70000"/>
              </a:lnSpc>
              <a:spcBef>
                <a:spcPts val="1200"/>
              </a:spcBef>
              <a:buClr>
                <a:schemeClr val="accent4"/>
              </a:buClr>
              <a:defRPr/>
            </a:pPr>
            <a:r>
              <a:rPr lang="cs-CZ" sz="1800" dirty="0" smtClean="0">
                <a:latin typeface="Adobe Garamond Pro" pitchFamily="18" charset="-18"/>
              </a:rPr>
              <a:t>Nižší energetická </a:t>
            </a:r>
            <a:r>
              <a:rPr lang="cs-CZ" sz="1800" dirty="0" err="1" smtClean="0">
                <a:latin typeface="Adobe Garamond Pro" pitchFamily="18" charset="-18"/>
              </a:rPr>
              <a:t>denzita</a:t>
            </a:r>
            <a:endParaRPr lang="cs-CZ" sz="1800" dirty="0" smtClean="0">
              <a:latin typeface="Adobe Garamond Pro" pitchFamily="18" charset="-18"/>
            </a:endParaRPr>
          </a:p>
          <a:p>
            <a:pPr marL="908225" lvl="2" indent="-457200">
              <a:lnSpc>
                <a:spcPct val="70000"/>
              </a:lnSpc>
              <a:spcBef>
                <a:spcPts val="1200"/>
              </a:spcBef>
              <a:buClr>
                <a:schemeClr val="accent4"/>
              </a:buClr>
              <a:defRPr/>
            </a:pPr>
            <a:r>
              <a:rPr lang="cs-CZ" sz="1800" dirty="0" smtClean="0">
                <a:latin typeface="Adobe Garamond Pro" pitchFamily="18" charset="-18"/>
              </a:rPr>
              <a:t>Životní styl</a:t>
            </a:r>
            <a:endParaRPr lang="cs-CZ" sz="22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38</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O</a:t>
            </a:r>
            <a:r>
              <a:rPr lang="cs-CZ" sz="3200" b="1" dirty="0" smtClean="0">
                <a:effectLst>
                  <a:outerShdw blurRad="38100" dist="38100" dir="2700000" algn="tl">
                    <a:srgbClr val="000000">
                      <a:alpha val="43137"/>
                    </a:srgbClr>
                  </a:outerShdw>
                </a:effectLst>
              </a:rPr>
              <a:t>BECNÉ ZHODNOCENÍ</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251520" y="1412776"/>
            <a:ext cx="8737848" cy="5112568"/>
          </a:xfrm>
        </p:spPr>
        <p:txBody>
          <a:bodyPr>
            <a:noAutofit/>
          </a:bodyPr>
          <a:lstStyle/>
          <a:p>
            <a:pPr marL="457200" lvl="1" indent="-457200">
              <a:lnSpc>
                <a:spcPct val="70000"/>
              </a:lnSpc>
              <a:buClr>
                <a:schemeClr val="accent4"/>
              </a:buClr>
              <a:buFont typeface="Arial" pitchFamily="34" charset="0"/>
              <a:buChar char="•"/>
              <a:defRPr/>
            </a:pPr>
            <a:endParaRPr lang="cs-CZ" sz="300" dirty="0" smtClean="0">
              <a:latin typeface="Adobe Garamond Pro" pitchFamily="18" charset="-18"/>
            </a:endParaRPr>
          </a:p>
          <a:p>
            <a:pPr marL="508175"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rPr>
              <a:t>Převážná většina epidemiologických studií se zabývá vegetariánstvím </a:t>
            </a:r>
            <a:r>
              <a:rPr lang="en-US" sz="2000" dirty="0" smtClean="0">
                <a:latin typeface="Adobe Garamond Pro" pitchFamily="18" charset="-18"/>
              </a:rPr>
              <a:t/>
            </a:r>
            <a:br>
              <a:rPr lang="en-US" sz="2000" dirty="0" smtClean="0">
                <a:latin typeface="Adobe Garamond Pro" pitchFamily="18" charset="-18"/>
              </a:rPr>
            </a:br>
            <a:r>
              <a:rPr lang="cs-CZ" sz="2000" dirty="0" smtClean="0">
                <a:latin typeface="Adobe Garamond Pro" pitchFamily="18" charset="-18"/>
              </a:rPr>
              <a:t>a jeho podskupinami </a:t>
            </a:r>
          </a:p>
          <a:p>
            <a:pPr marL="508175" lvl="1" indent="-457200">
              <a:lnSpc>
                <a:spcPct val="70000"/>
              </a:lnSpc>
              <a:spcBef>
                <a:spcPts val="600"/>
              </a:spcBef>
              <a:buClr>
                <a:srgbClr val="FF0000"/>
              </a:buClr>
              <a:buFont typeface="Arial" pitchFamily="34" charset="0"/>
              <a:buChar char="•"/>
              <a:defRPr/>
            </a:pPr>
            <a:endParaRPr lang="cs-CZ" sz="1000" dirty="0" smtClean="0">
              <a:latin typeface="Adobe Garamond Pro" pitchFamily="18" charset="-18"/>
            </a:endParaRPr>
          </a:p>
          <a:p>
            <a:pPr marL="508175" lvl="1" indent="-457200">
              <a:lnSpc>
                <a:spcPct val="70000"/>
              </a:lnSpc>
              <a:spcBef>
                <a:spcPts val="600"/>
              </a:spcBef>
              <a:buClr>
                <a:srgbClr val="FF0000"/>
              </a:buClr>
              <a:buNone/>
              <a:defRPr/>
            </a:pPr>
            <a:r>
              <a:rPr lang="cs-CZ" sz="2000" b="1" dirty="0" smtClean="0">
                <a:latin typeface="Adobe Garamond Pro" pitchFamily="18" charset="-18"/>
              </a:rPr>
              <a:t>Vegetariáni </a:t>
            </a:r>
            <a:r>
              <a:rPr lang="cs-CZ" sz="2000" dirty="0" smtClean="0">
                <a:latin typeface="Adobe Garamond Pro" pitchFamily="18" charset="-18"/>
              </a:rPr>
              <a:t>částečně konzumující potraviny živ. původu</a:t>
            </a:r>
          </a:p>
          <a:p>
            <a:pPr marL="908225" lvl="2" indent="-457200">
              <a:lnSpc>
                <a:spcPct val="70000"/>
              </a:lnSpc>
              <a:spcBef>
                <a:spcPts val="600"/>
              </a:spcBef>
              <a:buClr>
                <a:srgbClr val="FF0000"/>
              </a:buClr>
              <a:defRPr/>
            </a:pPr>
            <a:r>
              <a:rPr lang="cs-CZ" sz="1800" dirty="0" smtClean="0">
                <a:latin typeface="Adobe Garamond Pro" pitchFamily="18" charset="-18"/>
              </a:rPr>
              <a:t>Při správné kombinaci potravin obvykle problémy s nedostatkem životně důležitých </a:t>
            </a:r>
            <a:r>
              <a:rPr lang="cs-CZ" sz="1800" dirty="0" err="1" smtClean="0">
                <a:latin typeface="Adobe Garamond Pro" pitchFamily="18" charset="-18"/>
              </a:rPr>
              <a:t>nutrientů</a:t>
            </a:r>
            <a:r>
              <a:rPr lang="cs-CZ" sz="1800" dirty="0" smtClean="0">
                <a:latin typeface="Adobe Garamond Pro" pitchFamily="18" charset="-18"/>
              </a:rPr>
              <a:t> nemají</a:t>
            </a:r>
          </a:p>
          <a:p>
            <a:pPr marL="908225" lvl="2" indent="-457200">
              <a:lnSpc>
                <a:spcPct val="70000"/>
              </a:lnSpc>
              <a:spcBef>
                <a:spcPts val="600"/>
              </a:spcBef>
              <a:buClr>
                <a:srgbClr val="FF0000"/>
              </a:buClr>
              <a:defRPr/>
            </a:pPr>
            <a:r>
              <a:rPr lang="cs-CZ" sz="1800" dirty="0" smtClean="0">
                <a:latin typeface="Adobe Garamond Pro" pitchFamily="18" charset="-18"/>
              </a:rPr>
              <a:t>Potenciální rizika nejčastěji vycházejí ze špatné skladby stravy</a:t>
            </a:r>
          </a:p>
          <a:p>
            <a:pPr marL="508175" lvl="1" indent="-457200">
              <a:lnSpc>
                <a:spcPct val="70000"/>
              </a:lnSpc>
              <a:spcBef>
                <a:spcPts val="600"/>
              </a:spcBef>
              <a:buClr>
                <a:srgbClr val="FF0000"/>
              </a:buClr>
              <a:buFont typeface="Arial" pitchFamily="34" charset="0"/>
              <a:buChar char="•"/>
              <a:defRPr/>
            </a:pPr>
            <a:endParaRPr lang="cs-CZ" sz="1000" dirty="0" smtClean="0">
              <a:latin typeface="Adobe Garamond Pro" pitchFamily="18" charset="-18"/>
            </a:endParaRPr>
          </a:p>
          <a:p>
            <a:pPr marL="508175" lvl="1" indent="-457200">
              <a:lnSpc>
                <a:spcPct val="70000"/>
              </a:lnSpc>
              <a:spcBef>
                <a:spcPts val="600"/>
              </a:spcBef>
              <a:buClr>
                <a:srgbClr val="FF0000"/>
              </a:buClr>
              <a:buNone/>
              <a:defRPr/>
            </a:pPr>
            <a:r>
              <a:rPr lang="cs-CZ" sz="2000" b="1" dirty="0" smtClean="0">
                <a:latin typeface="Adobe Garamond Pro" pitchFamily="18" charset="-18"/>
              </a:rPr>
              <a:t>Veganství</a:t>
            </a:r>
          </a:p>
          <a:p>
            <a:pPr marL="908225" lvl="2" indent="-457200">
              <a:lnSpc>
                <a:spcPct val="70000"/>
              </a:lnSpc>
              <a:spcBef>
                <a:spcPts val="600"/>
              </a:spcBef>
              <a:buClr>
                <a:srgbClr val="FF0000"/>
              </a:buClr>
              <a:defRPr/>
            </a:pPr>
            <a:r>
              <a:rPr lang="cs-CZ" sz="1800" dirty="0" smtClean="0">
                <a:latin typeface="Adobe Garamond Pro" pitchFamily="18" charset="-18"/>
              </a:rPr>
              <a:t>Dodržování mnoha pravidel</a:t>
            </a:r>
            <a:endParaRPr lang="cs-CZ" sz="1800" dirty="0" smtClean="0">
              <a:latin typeface="Adobe Garamond Pro" pitchFamily="18" charset="-18"/>
              <a:sym typeface="Wingdings 3" pitchFamily="18" charset="2"/>
            </a:endParaRPr>
          </a:p>
          <a:p>
            <a:pPr marL="908225" lvl="2" indent="-457200">
              <a:lnSpc>
                <a:spcPct val="70000"/>
              </a:lnSpc>
              <a:spcBef>
                <a:spcPts val="600"/>
              </a:spcBef>
              <a:buClr>
                <a:srgbClr val="FF0000"/>
              </a:buClr>
              <a:defRPr/>
            </a:pPr>
            <a:r>
              <a:rPr lang="cs-CZ" sz="1800" dirty="0" smtClean="0">
                <a:latin typeface="Adobe Garamond Pro" pitchFamily="18" charset="-18"/>
                <a:sym typeface="Wingdings 3" pitchFamily="18" charset="2"/>
              </a:rPr>
              <a:t>Svoji stravu musí obohacovat o chybějící složky formou doplňků stravy nebo fortifikovaných potravin – vitamin B12, B2, D, Ca, I</a:t>
            </a:r>
          </a:p>
          <a:p>
            <a:pPr marL="508175" lvl="1" indent="-457200">
              <a:lnSpc>
                <a:spcPct val="70000"/>
              </a:lnSpc>
              <a:spcBef>
                <a:spcPts val="600"/>
              </a:spcBef>
              <a:buClr>
                <a:srgbClr val="FF0000"/>
              </a:buClr>
              <a:buFont typeface="Arial" pitchFamily="34" charset="0"/>
              <a:buChar char="•"/>
              <a:defRPr/>
            </a:pPr>
            <a:endParaRPr lang="cs-CZ" sz="1000" dirty="0" smtClean="0">
              <a:latin typeface="Adobe Garamond Pro" pitchFamily="18" charset="-18"/>
            </a:endParaRPr>
          </a:p>
          <a:p>
            <a:pPr marL="508175" lvl="1" indent="-457200">
              <a:lnSpc>
                <a:spcPct val="70000"/>
              </a:lnSpc>
              <a:spcBef>
                <a:spcPts val="600"/>
              </a:spcBef>
              <a:buClr>
                <a:srgbClr val="FF0000"/>
              </a:buClr>
              <a:buNone/>
              <a:defRPr/>
            </a:pPr>
            <a:r>
              <a:rPr lang="cs-CZ" sz="2000" b="1" dirty="0" err="1" smtClean="0">
                <a:latin typeface="Adobe Garamond Pro" pitchFamily="18" charset="-18"/>
              </a:rPr>
              <a:t>Vitariáství</a:t>
            </a:r>
            <a:endParaRPr lang="cs-CZ" sz="2000" b="1" dirty="0" smtClean="0">
              <a:latin typeface="Adobe Garamond Pro" pitchFamily="18" charset="-18"/>
            </a:endParaRPr>
          </a:p>
          <a:p>
            <a:pPr marL="908225" lvl="2" indent="-457200">
              <a:lnSpc>
                <a:spcPct val="70000"/>
              </a:lnSpc>
              <a:spcBef>
                <a:spcPts val="600"/>
              </a:spcBef>
              <a:buClr>
                <a:srgbClr val="FF0000"/>
              </a:buClr>
              <a:defRPr/>
            </a:pPr>
            <a:r>
              <a:rPr lang="cs-CZ" sz="1800" dirty="0" smtClean="0">
                <a:latin typeface="Adobe Garamond Pro" pitchFamily="18" charset="-18"/>
              </a:rPr>
              <a:t>Určité kladné stránky</a:t>
            </a:r>
          </a:p>
          <a:p>
            <a:pPr marL="908225" lvl="2" indent="-457200">
              <a:lnSpc>
                <a:spcPct val="70000"/>
              </a:lnSpc>
              <a:spcBef>
                <a:spcPts val="600"/>
              </a:spcBef>
              <a:buClr>
                <a:srgbClr val="FF0000"/>
              </a:buClr>
              <a:defRPr/>
            </a:pPr>
            <a:r>
              <a:rPr lang="cs-CZ" sz="1800" dirty="0" smtClean="0">
                <a:latin typeface="Adobe Garamond Pro" pitchFamily="18" charset="-18"/>
                <a:sym typeface="Wingdings 3" pitchFamily="18" charset="2"/>
              </a:rPr>
              <a:t>Negativa  -  obsah přírodních toxických a </a:t>
            </a:r>
            <a:r>
              <a:rPr lang="cs-CZ" sz="1800" dirty="0" err="1" smtClean="0">
                <a:latin typeface="Adobe Garamond Pro" pitchFamily="18" charset="-18"/>
                <a:sym typeface="Wingdings 3" pitchFamily="18" charset="2"/>
              </a:rPr>
              <a:t>antinutričních</a:t>
            </a:r>
            <a:r>
              <a:rPr lang="cs-CZ" sz="1800" dirty="0" smtClean="0">
                <a:latin typeface="Adobe Garamond Pro" pitchFamily="18" charset="-18"/>
                <a:sym typeface="Wingdings 3" pitchFamily="18" charset="2"/>
              </a:rPr>
              <a:t> látek, hygienická jakost, stravitelnost</a:t>
            </a:r>
          </a:p>
          <a:p>
            <a:pPr marL="908225" lvl="2" indent="-457200">
              <a:lnSpc>
                <a:spcPct val="70000"/>
              </a:lnSpc>
              <a:spcBef>
                <a:spcPts val="600"/>
              </a:spcBef>
              <a:buClr>
                <a:srgbClr val="FF0000"/>
              </a:buClr>
              <a:defRPr/>
            </a:pPr>
            <a:r>
              <a:rPr lang="cs-CZ" sz="1800" dirty="0" smtClean="0">
                <a:latin typeface="Adobe Garamond Pro" pitchFamily="18" charset="-18"/>
                <a:sym typeface="Wingdings 3" pitchFamily="18" charset="2"/>
              </a:rPr>
              <a:t>Nelze zajistit dostatek všech esenciálních </a:t>
            </a:r>
            <a:r>
              <a:rPr lang="cs-CZ" sz="1800" dirty="0" err="1" smtClean="0">
                <a:latin typeface="Adobe Garamond Pro" pitchFamily="18" charset="-18"/>
                <a:sym typeface="Wingdings 3" pitchFamily="18" charset="2"/>
              </a:rPr>
              <a:t>nutrientů</a:t>
            </a:r>
            <a:r>
              <a:rPr lang="cs-CZ" sz="1800" dirty="0" smtClean="0">
                <a:latin typeface="Adobe Garamond Pro" pitchFamily="18" charset="-18"/>
                <a:sym typeface="Wingdings 3" pitchFamily="18" charset="2"/>
              </a:rPr>
              <a:t> v potřebné míře</a:t>
            </a:r>
          </a:p>
          <a:p>
            <a:pPr marL="508175" lvl="1" indent="-457200">
              <a:lnSpc>
                <a:spcPct val="70000"/>
              </a:lnSpc>
              <a:spcBef>
                <a:spcPts val="600"/>
              </a:spcBef>
              <a:buClr>
                <a:srgbClr val="FF0000"/>
              </a:buClr>
              <a:buFont typeface="Arial" pitchFamily="34" charset="0"/>
              <a:buChar char="•"/>
              <a:defRPr/>
            </a:pPr>
            <a:endParaRPr lang="cs-CZ" sz="1000" dirty="0" smtClean="0">
              <a:latin typeface="Adobe Garamond Pro" pitchFamily="18" charset="-18"/>
              <a:sym typeface="Wingdings 3" pitchFamily="18" charset="2"/>
            </a:endParaRPr>
          </a:p>
          <a:p>
            <a:pPr marL="508175" lvl="1" indent="-457200">
              <a:lnSpc>
                <a:spcPct val="70000"/>
              </a:lnSpc>
              <a:spcBef>
                <a:spcPts val="600"/>
              </a:spcBef>
              <a:buClr>
                <a:srgbClr val="FF0000"/>
              </a:buClr>
              <a:buNone/>
              <a:defRPr/>
            </a:pPr>
            <a:r>
              <a:rPr lang="cs-CZ" sz="2000" b="1" dirty="0" err="1" smtClean="0">
                <a:latin typeface="Adobe Garamond Pro" pitchFamily="18" charset="-18"/>
              </a:rPr>
              <a:t>Fruktariánství</a:t>
            </a:r>
            <a:endParaRPr lang="cs-CZ" sz="2000" b="1" dirty="0" smtClean="0">
              <a:latin typeface="Adobe Garamond Pro" pitchFamily="18" charset="-18"/>
            </a:endParaRPr>
          </a:p>
          <a:p>
            <a:pPr marL="908225" lvl="2" indent="-457200">
              <a:lnSpc>
                <a:spcPct val="70000"/>
              </a:lnSpc>
              <a:spcBef>
                <a:spcPts val="600"/>
              </a:spcBef>
              <a:buClr>
                <a:srgbClr val="FF0000"/>
              </a:buClr>
              <a:defRPr/>
            </a:pPr>
            <a:r>
              <a:rPr lang="cs-CZ" sz="1800" dirty="0" smtClean="0">
                <a:latin typeface="Adobe Garamond Pro" pitchFamily="18" charset="-18"/>
              </a:rPr>
              <a:t>Zcela nevhodný způsob stravování</a:t>
            </a:r>
            <a:endParaRPr lang="cs-CZ" sz="22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39</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7584" y="764704"/>
            <a:ext cx="7772400" cy="609600"/>
          </a:xfrm>
        </p:spPr>
        <p:txBody>
          <a:bodyPr>
            <a:noAutofit/>
          </a:bodyPr>
          <a:lstStyle/>
          <a:p>
            <a:pPr algn="l" eaLnBrk="1" hangingPunct="1">
              <a:defRPr/>
            </a:pPr>
            <a:r>
              <a:rPr lang="cs-CZ" sz="4000" b="1" dirty="0" smtClean="0">
                <a:effectLst>
                  <a:outerShdw blurRad="38100" dist="38100" dir="2700000" algn="tl">
                    <a:srgbClr val="C0C0C0"/>
                  </a:outerShdw>
                </a:effectLst>
              </a:rPr>
              <a:t>V</a:t>
            </a:r>
            <a:r>
              <a:rPr lang="cs-CZ" sz="3200" b="1" dirty="0" smtClean="0">
                <a:effectLst>
                  <a:outerShdw blurRad="38100" dist="38100" dir="2700000" algn="tl">
                    <a:srgbClr val="C0C0C0"/>
                  </a:outerShdw>
                </a:effectLst>
              </a:rPr>
              <a:t>EGETARIÁNSTVÍ</a:t>
            </a:r>
            <a:endParaRPr lang="cs-CZ" sz="4000" b="1" dirty="0" smtClean="0">
              <a:effectLst>
                <a:outerShdw blurRad="38100" dist="38100" dir="2700000" algn="tl">
                  <a:srgbClr val="C0C0C0"/>
                </a:outerShdw>
              </a:effectLst>
            </a:endParaRPr>
          </a:p>
        </p:txBody>
      </p:sp>
      <p:sp>
        <p:nvSpPr>
          <p:cNvPr id="15364" name="Rectangle 3"/>
          <p:cNvSpPr>
            <a:spLocks noGrp="1" noChangeArrowheads="1"/>
          </p:cNvSpPr>
          <p:nvPr>
            <p:ph idx="1"/>
          </p:nvPr>
        </p:nvSpPr>
        <p:spPr>
          <a:xfrm>
            <a:off x="685800" y="1484784"/>
            <a:ext cx="8153400" cy="4680520"/>
          </a:xfrm>
        </p:spPr>
        <p:txBody>
          <a:bodyPr>
            <a:normAutofit lnSpcReduction="10000"/>
          </a:bodyPr>
          <a:lstStyle/>
          <a:p>
            <a:pPr>
              <a:buClr>
                <a:schemeClr val="accent4"/>
              </a:buClr>
            </a:pPr>
            <a:r>
              <a:rPr lang="cs-CZ" sz="2400" dirty="0" smtClean="0">
                <a:latin typeface="Adobe Garamond Pro" pitchFamily="18" charset="-18"/>
              </a:rPr>
              <a:t>nejrozšířenější alternativní způsob stravování v ČR </a:t>
            </a:r>
            <a:br>
              <a:rPr lang="cs-CZ" sz="2400" dirty="0" smtClean="0">
                <a:latin typeface="Adobe Garamond Pro" pitchFamily="18" charset="-18"/>
              </a:rPr>
            </a:br>
            <a:r>
              <a:rPr lang="cs-CZ" sz="2400" dirty="0" smtClean="0">
                <a:latin typeface="Adobe Garamond Pro" pitchFamily="18" charset="-18"/>
              </a:rPr>
              <a:t>(asi 2 % populace – 200 000 osob)</a:t>
            </a:r>
          </a:p>
          <a:p>
            <a:pPr>
              <a:buClr>
                <a:schemeClr val="accent4"/>
              </a:buClr>
            </a:pPr>
            <a:r>
              <a:rPr lang="cs-CZ" sz="2400" dirty="0" smtClean="0">
                <a:latin typeface="Adobe Garamond Pro" pitchFamily="18" charset="-18"/>
              </a:rPr>
              <a:t>vegetarián – obecně člověk nekonzumující maso</a:t>
            </a:r>
          </a:p>
          <a:p>
            <a:pPr>
              <a:buClr>
                <a:schemeClr val="accent4"/>
              </a:buClr>
            </a:pPr>
            <a:r>
              <a:rPr lang="cs-CZ" sz="2400" dirty="0" smtClean="0">
                <a:latin typeface="Adobe Garamond Pro" pitchFamily="18" charset="-18"/>
              </a:rPr>
              <a:t>konkrétně několik typů dle omezení konzumace živočišných potravin</a:t>
            </a:r>
          </a:p>
          <a:p>
            <a:pPr lvl="1">
              <a:buClr>
                <a:schemeClr val="accent4"/>
              </a:buClr>
              <a:buFont typeface="Arial" pitchFamily="34" charset="0"/>
              <a:buChar char="•"/>
            </a:pPr>
            <a:r>
              <a:rPr lang="cs-CZ" sz="2000" dirty="0" err="1" smtClean="0">
                <a:latin typeface="Adobe Garamond Pro" pitchFamily="18" charset="-18"/>
              </a:rPr>
              <a:t>semivegetariáni</a:t>
            </a:r>
            <a:r>
              <a:rPr lang="cs-CZ" sz="2000" dirty="0" smtClean="0">
                <a:latin typeface="Adobe Garamond Pro" pitchFamily="18" charset="-18"/>
              </a:rPr>
              <a:t> (</a:t>
            </a:r>
            <a:r>
              <a:rPr lang="cs-CZ" sz="2000" dirty="0" err="1" smtClean="0">
                <a:latin typeface="Adobe Garamond Pro" pitchFamily="18" charset="-18"/>
              </a:rPr>
              <a:t>pulo</a:t>
            </a:r>
            <a:r>
              <a:rPr lang="cs-CZ" sz="2000" dirty="0" smtClean="0">
                <a:latin typeface="Adobe Garamond Pro" pitchFamily="18" charset="-18"/>
              </a:rPr>
              <a:t>-, </a:t>
            </a:r>
            <a:r>
              <a:rPr lang="cs-CZ" sz="2000" dirty="0" err="1" smtClean="0">
                <a:latin typeface="Adobe Garamond Pro" pitchFamily="18" charset="-18"/>
              </a:rPr>
              <a:t>pesco</a:t>
            </a:r>
            <a:r>
              <a:rPr lang="cs-CZ" sz="2000" dirty="0" smtClean="0">
                <a:latin typeface="Adobe Garamond Pro" pitchFamily="18" charset="-18"/>
              </a:rPr>
              <a:t>-)</a:t>
            </a:r>
            <a:endParaRPr lang="cs-CZ" sz="2000" dirty="0" smtClean="0">
              <a:latin typeface="Adobe Garamond Pro" pitchFamily="18" charset="-18"/>
            </a:endParaRPr>
          </a:p>
          <a:p>
            <a:pPr lvl="1">
              <a:buClr>
                <a:schemeClr val="accent4"/>
              </a:buClr>
              <a:buFont typeface="Arial" pitchFamily="34" charset="0"/>
              <a:buChar char="•"/>
            </a:pPr>
            <a:r>
              <a:rPr lang="cs-CZ" sz="2000" dirty="0" err="1" smtClean="0">
                <a:latin typeface="Adobe Garamond Pro" pitchFamily="18" charset="-18"/>
              </a:rPr>
              <a:t>laktoovovegetariáni</a:t>
            </a:r>
            <a:endParaRPr lang="cs-CZ" sz="2000" dirty="0" smtClean="0">
              <a:latin typeface="Adobe Garamond Pro" pitchFamily="18" charset="-18"/>
            </a:endParaRPr>
          </a:p>
          <a:p>
            <a:pPr lvl="1">
              <a:buClr>
                <a:schemeClr val="accent4"/>
              </a:buClr>
              <a:buFont typeface="Arial" pitchFamily="34" charset="0"/>
              <a:buChar char="•"/>
            </a:pPr>
            <a:r>
              <a:rPr lang="cs-CZ" sz="2000" dirty="0" smtClean="0">
                <a:latin typeface="Adobe Garamond Pro" pitchFamily="18" charset="-18"/>
              </a:rPr>
              <a:t>v</a:t>
            </a:r>
            <a:r>
              <a:rPr lang="cs-CZ" sz="2000" dirty="0" smtClean="0">
                <a:latin typeface="Adobe Garamond Pro" pitchFamily="18" charset="-18"/>
              </a:rPr>
              <a:t>egani („</a:t>
            </a:r>
            <a:r>
              <a:rPr lang="cs-CZ" sz="2000" dirty="0" err="1" smtClean="0">
                <a:latin typeface="Adobe Garamond Pro" pitchFamily="18" charset="-18"/>
              </a:rPr>
              <a:t>beegani</a:t>
            </a:r>
            <a:r>
              <a:rPr lang="cs-CZ" sz="2000" dirty="0" smtClean="0">
                <a:latin typeface="Adobe Garamond Pro" pitchFamily="18" charset="-18"/>
              </a:rPr>
              <a:t>“</a:t>
            </a:r>
            <a:r>
              <a:rPr lang="cs-CZ" sz="2000" dirty="0" smtClean="0">
                <a:latin typeface="Adobe Garamond Pro" pitchFamily="18" charset="-18"/>
              </a:rPr>
              <a:t>)</a:t>
            </a:r>
            <a:endParaRPr lang="cs-CZ" sz="2000" dirty="0" smtClean="0">
              <a:latin typeface="Adobe Garamond Pro" pitchFamily="18" charset="-18"/>
            </a:endParaRPr>
          </a:p>
          <a:p>
            <a:pPr lvl="1">
              <a:buClr>
                <a:schemeClr val="accent4"/>
              </a:buClr>
              <a:buFont typeface="Arial" pitchFamily="34" charset="0"/>
              <a:buChar char="•"/>
            </a:pPr>
            <a:r>
              <a:rPr lang="cs-CZ" sz="2000" dirty="0" err="1" smtClean="0">
                <a:latin typeface="Adobe Garamond Pro" pitchFamily="18" charset="-18"/>
              </a:rPr>
              <a:t>fruitariáni</a:t>
            </a:r>
            <a:endParaRPr lang="cs-CZ" sz="2000" dirty="0" smtClean="0">
              <a:latin typeface="Adobe Garamond Pro" pitchFamily="18" charset="-18"/>
            </a:endParaRPr>
          </a:p>
          <a:p>
            <a:pPr lvl="1">
              <a:buClr>
                <a:schemeClr val="accent4"/>
              </a:buClr>
              <a:buFont typeface="Arial" pitchFamily="34" charset="0"/>
              <a:buChar char="•"/>
            </a:pPr>
            <a:r>
              <a:rPr lang="cs-CZ" sz="2000" dirty="0" err="1" smtClean="0">
                <a:latin typeface="Adobe Garamond Pro" pitchFamily="18" charset="-18"/>
              </a:rPr>
              <a:t>vitariáni</a:t>
            </a:r>
            <a:r>
              <a:rPr lang="cs-CZ" sz="2000" dirty="0" smtClean="0">
                <a:latin typeface="Adobe Garamond Pro" pitchFamily="18" charset="-18"/>
              </a:rPr>
              <a:t> – RAW </a:t>
            </a:r>
            <a:r>
              <a:rPr lang="cs-CZ" sz="2000" dirty="0" err="1" smtClean="0">
                <a:latin typeface="Adobe Garamond Pro" pitchFamily="18" charset="-18"/>
              </a:rPr>
              <a:t>food</a:t>
            </a:r>
            <a:endParaRPr lang="cs-CZ" sz="2000" dirty="0" smtClean="0">
              <a:latin typeface="Adobe Garamond Pro" pitchFamily="18" charset="-18"/>
            </a:endParaRPr>
          </a:p>
          <a:p>
            <a:pPr lvl="1">
              <a:buClr>
                <a:schemeClr val="accent4"/>
              </a:buClr>
              <a:buFont typeface="Arial" pitchFamily="34" charset="0"/>
              <a:buChar char="•"/>
            </a:pPr>
            <a:r>
              <a:rPr lang="cs-CZ" sz="2000" dirty="0" err="1" smtClean="0">
                <a:latin typeface="Adobe Garamond Pro" pitchFamily="18" charset="-18"/>
              </a:rPr>
              <a:t>flexitariáni</a:t>
            </a:r>
            <a:endParaRPr lang="cs-CZ" sz="2000" dirty="0" smtClean="0">
              <a:latin typeface="Adobe Garamond Pro" pitchFamily="18" charset="-18"/>
            </a:endParaRPr>
          </a:p>
          <a:p>
            <a:pPr lvl="1" eaLnBrk="1" hangingPunct="1">
              <a:lnSpc>
                <a:spcPct val="90000"/>
              </a:lnSpc>
              <a:buFontTx/>
              <a:buChar char="•"/>
              <a:defRPr/>
            </a:pPr>
            <a:endParaRPr lang="cs-CZ" sz="2400" dirty="0" smtClean="0">
              <a:solidFill>
                <a:schemeClr val="accent1">
                  <a:lumMod val="90000"/>
                  <a:lumOff val="10000"/>
                </a:schemeClr>
              </a:solidFill>
            </a:endParaRPr>
          </a:p>
        </p:txBody>
      </p:sp>
      <p:sp>
        <p:nvSpPr>
          <p:cNvPr id="15362" name="Zástupný symbol pro číslo snímku 5"/>
          <p:cNvSpPr>
            <a:spLocks noGrp="1"/>
          </p:cNvSpPr>
          <p:nvPr>
            <p:ph type="sldNum" sz="quarter" idx="12"/>
          </p:nvPr>
        </p:nvSpPr>
        <p:spPr>
          <a:noFill/>
        </p:spPr>
        <p:txBody>
          <a:bodyPr/>
          <a:lstStyle/>
          <a:p>
            <a:fld id="{892EBE8C-6F53-49DD-8EB9-17CD12ADF796}" type="slidenum">
              <a:rPr lang="cs-CZ" smtClean="0"/>
              <a:pPr/>
              <a:t>4</a:t>
            </a:fld>
            <a:endParaRPr lang="cs-CZ" smtClean="0"/>
          </a:p>
        </p:txBody>
      </p:sp>
      <p:pic>
        <p:nvPicPr>
          <p:cNvPr id="6" name="Obrázek 5" descr="Picture1-3.png"/>
          <p:cNvPicPr>
            <a:picLocks noChangeAspect="1"/>
          </p:cNvPicPr>
          <p:nvPr/>
        </p:nvPicPr>
        <p:blipFill>
          <a:blip r:embed="rId4" cstate="print"/>
          <a:stretch>
            <a:fillRect/>
          </a:stretch>
        </p:blipFill>
        <p:spPr>
          <a:xfrm>
            <a:off x="5868145" y="3429010"/>
            <a:ext cx="2983372" cy="2237529"/>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p:cTn id="7" dur="1000" fill="hold"/>
                                        <p:tgtEl>
                                          <p:spTgt spid="1536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36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36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364">
                                            <p:txEl>
                                              <p:pRg st="1" end="1"/>
                                            </p:txEl>
                                          </p:spTgt>
                                        </p:tgtEl>
                                        <p:attrNameLst>
                                          <p:attrName>style.visibility</p:attrName>
                                        </p:attrNameLst>
                                      </p:cBhvr>
                                      <p:to>
                                        <p:strVal val="visible"/>
                                      </p:to>
                                    </p:set>
                                    <p:anim calcmode="lin" valueType="num">
                                      <p:cBhvr>
                                        <p:cTn id="14" dur="1000" fill="hold"/>
                                        <p:tgtEl>
                                          <p:spTgt spid="1536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536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36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5364">
                                            <p:txEl>
                                              <p:pRg st="2" end="2"/>
                                            </p:txEl>
                                          </p:spTgt>
                                        </p:tgtEl>
                                        <p:attrNameLst>
                                          <p:attrName>style.visibility</p:attrName>
                                        </p:attrNameLst>
                                      </p:cBhvr>
                                      <p:to>
                                        <p:strVal val="visible"/>
                                      </p:to>
                                    </p:set>
                                    <p:anim calcmode="lin" valueType="num">
                                      <p:cBhvr>
                                        <p:cTn id="21" dur="1000" fill="hold"/>
                                        <p:tgtEl>
                                          <p:spTgt spid="1536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536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536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5364">
                                            <p:txEl>
                                              <p:pRg st="3" end="3"/>
                                            </p:txEl>
                                          </p:spTgt>
                                        </p:tgtEl>
                                        <p:attrNameLst>
                                          <p:attrName>style.visibility</p:attrName>
                                        </p:attrNameLst>
                                      </p:cBhvr>
                                      <p:to>
                                        <p:strVal val="visible"/>
                                      </p:to>
                                    </p:set>
                                    <p:anim calcmode="lin" valueType="num">
                                      <p:cBhvr>
                                        <p:cTn id="28" dur="1000" fill="hold"/>
                                        <p:tgtEl>
                                          <p:spTgt spid="1536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536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536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364">
                                            <p:txEl>
                                              <p:pRg st="4" end="4"/>
                                            </p:txEl>
                                          </p:spTgt>
                                        </p:tgtEl>
                                        <p:attrNameLst>
                                          <p:attrName>style.visibility</p:attrName>
                                        </p:attrNameLst>
                                      </p:cBhvr>
                                      <p:to>
                                        <p:strVal val="visible"/>
                                      </p:to>
                                    </p:set>
                                    <p:anim calcmode="lin" valueType="num">
                                      <p:cBhvr>
                                        <p:cTn id="35" dur="1000" fill="hold"/>
                                        <p:tgtEl>
                                          <p:spTgt spid="1536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536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536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5364">
                                            <p:txEl>
                                              <p:pRg st="5" end="5"/>
                                            </p:txEl>
                                          </p:spTgt>
                                        </p:tgtEl>
                                        <p:attrNameLst>
                                          <p:attrName>style.visibility</p:attrName>
                                        </p:attrNameLst>
                                      </p:cBhvr>
                                      <p:to>
                                        <p:strVal val="visible"/>
                                      </p:to>
                                    </p:set>
                                    <p:anim calcmode="lin" valueType="num">
                                      <p:cBhvr>
                                        <p:cTn id="42" dur="1000" fill="hold"/>
                                        <p:tgtEl>
                                          <p:spTgt spid="15364">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536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536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5364">
                                            <p:txEl>
                                              <p:pRg st="6" end="6"/>
                                            </p:txEl>
                                          </p:spTgt>
                                        </p:tgtEl>
                                        <p:attrNameLst>
                                          <p:attrName>style.visibility</p:attrName>
                                        </p:attrNameLst>
                                      </p:cBhvr>
                                      <p:to>
                                        <p:strVal val="visible"/>
                                      </p:to>
                                    </p:set>
                                    <p:anim calcmode="lin" valueType="num">
                                      <p:cBhvr>
                                        <p:cTn id="49" dur="1000" fill="hold"/>
                                        <p:tgtEl>
                                          <p:spTgt spid="15364">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5364">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536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5364">
                                            <p:txEl>
                                              <p:pRg st="7" end="7"/>
                                            </p:txEl>
                                          </p:spTgt>
                                        </p:tgtEl>
                                        <p:attrNameLst>
                                          <p:attrName>style.visibility</p:attrName>
                                        </p:attrNameLst>
                                      </p:cBhvr>
                                      <p:to>
                                        <p:strVal val="visible"/>
                                      </p:to>
                                    </p:set>
                                    <p:anim calcmode="lin" valueType="num">
                                      <p:cBhvr>
                                        <p:cTn id="56" dur="1000" fill="hold"/>
                                        <p:tgtEl>
                                          <p:spTgt spid="15364">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5364">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536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5364">
                                            <p:txEl>
                                              <p:pRg st="8" end="8"/>
                                            </p:txEl>
                                          </p:spTgt>
                                        </p:tgtEl>
                                        <p:attrNameLst>
                                          <p:attrName>style.visibility</p:attrName>
                                        </p:attrNameLst>
                                      </p:cBhvr>
                                      <p:to>
                                        <p:strVal val="visible"/>
                                      </p:to>
                                    </p:set>
                                    <p:anim calcmode="lin" valueType="num">
                                      <p:cBhvr>
                                        <p:cTn id="63" dur="1000" fill="hold"/>
                                        <p:tgtEl>
                                          <p:spTgt spid="15364">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15364">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53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7772400" cy="969640"/>
          </a:xfrm>
        </p:spPr>
        <p:txBody>
          <a:bodyPr>
            <a:noAutofit/>
          </a:bodyPr>
          <a:lstStyle/>
          <a:p>
            <a:pPr>
              <a:defRPr/>
            </a:pPr>
            <a:r>
              <a:rPr lang="cs-CZ" sz="4000" b="1" dirty="0" smtClean="0">
                <a:effectLst>
                  <a:outerShdw blurRad="38100" dist="38100" dir="2700000" algn="tl">
                    <a:srgbClr val="000000">
                      <a:alpha val="43137"/>
                    </a:srgbClr>
                  </a:outerShdw>
                </a:effectLst>
              </a:rPr>
              <a:t>O</a:t>
            </a:r>
            <a:r>
              <a:rPr lang="cs-CZ" sz="3200" b="1" dirty="0" smtClean="0">
                <a:effectLst>
                  <a:outerShdw blurRad="38100" dist="38100" dir="2700000" algn="tl">
                    <a:srgbClr val="000000">
                      <a:alpha val="43137"/>
                    </a:srgbClr>
                  </a:outerShdw>
                </a:effectLst>
              </a:rPr>
              <a:t>BECNÉ ZHODNOCENÍ</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412776"/>
            <a:ext cx="8521824" cy="5112568"/>
          </a:xfrm>
        </p:spPr>
        <p:txBody>
          <a:bodyPr>
            <a:noAutofit/>
          </a:bodyPr>
          <a:lstStyle/>
          <a:p>
            <a:pPr marL="457200" lvl="1" indent="-457200">
              <a:lnSpc>
                <a:spcPct val="70000"/>
              </a:lnSpc>
              <a:buClr>
                <a:schemeClr val="accent4"/>
              </a:buClr>
              <a:buFont typeface="Arial" pitchFamily="34" charset="0"/>
              <a:buChar char="•"/>
              <a:defRPr/>
            </a:pPr>
            <a:endParaRPr lang="cs-CZ" sz="300" dirty="0" smtClean="0">
              <a:latin typeface="Adobe Garamond Pro" pitchFamily="18" charset="-18"/>
            </a:endParaRPr>
          </a:p>
          <a:p>
            <a:pPr indent="-457200">
              <a:lnSpc>
                <a:spcPct val="70000"/>
              </a:lnSpc>
              <a:spcBef>
                <a:spcPts val="600"/>
              </a:spcBef>
              <a:buClr>
                <a:srgbClr val="FF0000"/>
              </a:buClr>
              <a:buNone/>
              <a:defRPr/>
            </a:pPr>
            <a:r>
              <a:rPr lang="cs-CZ" sz="2000" b="1" dirty="0" smtClean="0">
                <a:latin typeface="Adobe Garamond Pro" pitchFamily="18" charset="-18"/>
              </a:rPr>
              <a:t>Makrobiotika </a:t>
            </a: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rPr>
              <a:t>Nižší stupně mohou uspokojit nutriční potřeby dospělého člověka</a:t>
            </a: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rPr>
              <a:t>Vyšší restriktivní stupně – nedostatečné jak z hlediska nutričního, tak energetického</a:t>
            </a: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rPr>
              <a:t>Nedostatek – hodnotných bílkovin, Ca, </a:t>
            </a:r>
            <a:r>
              <a:rPr lang="cs-CZ" sz="2000" dirty="0" err="1" smtClean="0">
                <a:latin typeface="Adobe Garamond Pro" pitchFamily="18" charset="-18"/>
              </a:rPr>
              <a:t>Fe</a:t>
            </a:r>
            <a:r>
              <a:rPr lang="cs-CZ" sz="2000" dirty="0" smtClean="0">
                <a:latin typeface="Adobe Garamond Pro" pitchFamily="18" charset="-18"/>
              </a:rPr>
              <a:t>, PUFA, vitaminů A, C, D a B12</a:t>
            </a:r>
          </a:p>
          <a:p>
            <a:pPr lvl="1" indent="-457200">
              <a:lnSpc>
                <a:spcPct val="70000"/>
              </a:lnSpc>
              <a:spcBef>
                <a:spcPts val="600"/>
              </a:spcBef>
              <a:buClr>
                <a:srgbClr val="FF0000"/>
              </a:buClr>
              <a:buFont typeface="Arial" pitchFamily="34" charset="0"/>
              <a:buChar char="•"/>
              <a:defRPr/>
            </a:pPr>
            <a:endParaRPr lang="cs-CZ" sz="500" dirty="0" smtClean="0">
              <a:latin typeface="Adobe Garamond Pro" pitchFamily="18" charset="-18"/>
            </a:endParaRPr>
          </a:p>
          <a:p>
            <a:pPr indent="-457200">
              <a:lnSpc>
                <a:spcPct val="70000"/>
              </a:lnSpc>
              <a:spcBef>
                <a:spcPts val="600"/>
              </a:spcBef>
              <a:buClr>
                <a:srgbClr val="FF0000"/>
              </a:buClr>
              <a:buNone/>
              <a:defRPr/>
            </a:pPr>
            <a:r>
              <a:rPr lang="cs-CZ" sz="2000" b="1" dirty="0" smtClean="0">
                <a:latin typeface="Adobe Garamond Pro" pitchFamily="18" charset="-18"/>
              </a:rPr>
              <a:t>Dělená strava</a:t>
            </a: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sym typeface="Wingdings 3" pitchFamily="18" charset="2"/>
              </a:rPr>
              <a:t>Při dodržování pestrosti a pravidelnosti může zajistit dostatečné množství všech potřebných </a:t>
            </a:r>
            <a:r>
              <a:rPr lang="cs-CZ" sz="2000" dirty="0" err="1" smtClean="0">
                <a:latin typeface="Adobe Garamond Pro" pitchFamily="18" charset="-18"/>
                <a:sym typeface="Wingdings 3" pitchFamily="18" charset="2"/>
              </a:rPr>
              <a:t>nutrientů</a:t>
            </a:r>
            <a:endParaRPr lang="cs-CZ" sz="2000" dirty="0" smtClean="0">
              <a:latin typeface="Adobe Garamond Pro" pitchFamily="18" charset="-18"/>
              <a:sym typeface="Wingdings 3" pitchFamily="18" charset="2"/>
            </a:endParaRP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sym typeface="Wingdings 3" pitchFamily="18" charset="2"/>
              </a:rPr>
              <a:t>Principy oddělené konzumace sacharidových a bílkovinných potravin jsou </a:t>
            </a:r>
            <a:r>
              <a:rPr lang="cs-CZ" sz="2000" dirty="0" err="1" smtClean="0">
                <a:latin typeface="Adobe Garamond Pro" pitchFamily="18" charset="-18"/>
                <a:sym typeface="Wingdings 3" pitchFamily="18" charset="2"/>
              </a:rPr>
              <a:t>neopodstatnělé</a:t>
            </a:r>
            <a:r>
              <a:rPr lang="cs-CZ" sz="2000" dirty="0" smtClean="0">
                <a:latin typeface="Adobe Garamond Pro" pitchFamily="18" charset="-18"/>
                <a:sym typeface="Wingdings 3" pitchFamily="18" charset="2"/>
              </a:rPr>
              <a:t> a vědecky nepodložené</a:t>
            </a:r>
          </a:p>
          <a:p>
            <a:pPr lvl="1" indent="-457200">
              <a:lnSpc>
                <a:spcPct val="70000"/>
              </a:lnSpc>
              <a:spcBef>
                <a:spcPts val="600"/>
              </a:spcBef>
              <a:buClr>
                <a:srgbClr val="FF0000"/>
              </a:buClr>
              <a:buFont typeface="Arial" pitchFamily="34" charset="0"/>
              <a:buChar char="•"/>
              <a:defRPr/>
            </a:pPr>
            <a:endParaRPr lang="cs-CZ" sz="500" b="1" dirty="0" smtClean="0">
              <a:latin typeface="Adobe Garamond Pro" pitchFamily="18" charset="-18"/>
            </a:endParaRPr>
          </a:p>
          <a:p>
            <a:pPr indent="-457200">
              <a:lnSpc>
                <a:spcPct val="70000"/>
              </a:lnSpc>
              <a:spcBef>
                <a:spcPts val="600"/>
              </a:spcBef>
              <a:buClr>
                <a:srgbClr val="FF0000"/>
              </a:buClr>
              <a:buNone/>
              <a:defRPr/>
            </a:pPr>
            <a:r>
              <a:rPr lang="cs-CZ" sz="2000" b="1" dirty="0" smtClean="0">
                <a:latin typeface="Adobe Garamond Pro" pitchFamily="18" charset="-18"/>
              </a:rPr>
              <a:t>Výživa podle krevních skupin</a:t>
            </a: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rPr>
              <a:t>Teoretické předpoklady této výživy nejsou seriózní</a:t>
            </a: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sym typeface="Wingdings 3" pitchFamily="18" charset="2"/>
              </a:rPr>
              <a:t>Při striktním dodržování doporučovaných pravidel by mohlo u nositelů některých krevních skupin dojít k deficitu životně důležitých </a:t>
            </a:r>
            <a:r>
              <a:rPr lang="cs-CZ" sz="2000" dirty="0" err="1" smtClean="0">
                <a:latin typeface="Adobe Garamond Pro" pitchFamily="18" charset="-18"/>
                <a:sym typeface="Wingdings 3" pitchFamily="18" charset="2"/>
              </a:rPr>
              <a:t>nutrientů</a:t>
            </a:r>
            <a:endParaRPr lang="cs-CZ" sz="2000" dirty="0" smtClean="0">
              <a:latin typeface="Adobe Garamond Pro" pitchFamily="18" charset="-18"/>
              <a:sym typeface="Wingdings 3" pitchFamily="18" charset="2"/>
            </a:endParaRPr>
          </a:p>
          <a:p>
            <a:pPr lvl="1" indent="-457200">
              <a:lnSpc>
                <a:spcPct val="70000"/>
              </a:lnSpc>
              <a:spcBef>
                <a:spcPts val="600"/>
              </a:spcBef>
              <a:buClr>
                <a:srgbClr val="FF0000"/>
              </a:buClr>
              <a:buFont typeface="Arial" pitchFamily="34" charset="0"/>
              <a:buChar char="•"/>
              <a:defRPr/>
            </a:pPr>
            <a:endParaRPr lang="cs-CZ" sz="500" dirty="0" smtClean="0">
              <a:latin typeface="Adobe Garamond Pro" pitchFamily="18" charset="-18"/>
            </a:endParaRPr>
          </a:p>
          <a:p>
            <a:pPr indent="-457200">
              <a:lnSpc>
                <a:spcPct val="70000"/>
              </a:lnSpc>
              <a:spcBef>
                <a:spcPts val="600"/>
              </a:spcBef>
              <a:buClr>
                <a:srgbClr val="FF0000"/>
              </a:buClr>
              <a:buNone/>
              <a:defRPr/>
            </a:pPr>
            <a:r>
              <a:rPr lang="cs-CZ" sz="2000" b="1" dirty="0" err="1" smtClean="0">
                <a:latin typeface="Adobe Garamond Pro" pitchFamily="18" charset="-18"/>
              </a:rPr>
              <a:t>Ájurvéda</a:t>
            </a:r>
            <a:endParaRPr lang="cs-CZ" sz="2000" b="1" dirty="0" smtClean="0">
              <a:latin typeface="Adobe Garamond Pro" pitchFamily="18" charset="-18"/>
            </a:endParaRP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rPr>
              <a:t>Doporučování vegetariánské stravy</a:t>
            </a:r>
          </a:p>
          <a:p>
            <a:pPr lvl="1" indent="-457200">
              <a:lnSpc>
                <a:spcPct val="70000"/>
              </a:lnSpc>
              <a:spcBef>
                <a:spcPts val="600"/>
              </a:spcBef>
              <a:buClr>
                <a:srgbClr val="FF0000"/>
              </a:buClr>
              <a:buFont typeface="Arial" pitchFamily="34" charset="0"/>
              <a:buChar char="•"/>
              <a:defRPr/>
            </a:pPr>
            <a:r>
              <a:rPr lang="cs-CZ" sz="2000" dirty="0" smtClean="0">
                <a:latin typeface="Adobe Garamond Pro" pitchFamily="18" charset="-18"/>
              </a:rPr>
              <a:t>Omezování výběru potravin </a:t>
            </a:r>
            <a:r>
              <a:rPr lang="cs-CZ" sz="2000" dirty="0" smtClean="0">
                <a:latin typeface="Adobe Garamond Pro" pitchFamily="18" charset="-18"/>
                <a:sym typeface="Wingdings 3" pitchFamily="18" charset="2"/>
              </a:rPr>
              <a:t> omezení pestrosti</a:t>
            </a:r>
            <a:endParaRPr lang="cs-CZ" sz="22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40</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200" b="1" dirty="0" smtClean="0">
                <a:effectLst>
                  <a:outerShdw blurRad="38100" dist="38100" dir="2700000" algn="tl">
                    <a:srgbClr val="000000">
                      <a:alpha val="43137"/>
                    </a:srgbClr>
                  </a:outerShdw>
                </a:effectLst>
              </a:rPr>
              <a:t>YBRANÉ RIZIKOVÉ NUTRIČNÍ SLOŽKY</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412776"/>
            <a:ext cx="8521824" cy="5112568"/>
          </a:xfrm>
        </p:spPr>
        <p:txBody>
          <a:bodyPr>
            <a:noAutofit/>
          </a:bodyPr>
          <a:lstStyle/>
          <a:p>
            <a:pPr marL="457200" lvl="1" indent="-457200">
              <a:lnSpc>
                <a:spcPct val="70000"/>
              </a:lnSpc>
              <a:buClr>
                <a:schemeClr val="accent4"/>
              </a:buClr>
              <a:buFont typeface="Arial" pitchFamily="34" charset="0"/>
              <a:buChar char="•"/>
              <a:defRPr/>
            </a:pPr>
            <a:endParaRPr lang="cs-CZ" sz="400" dirty="0" smtClean="0">
              <a:latin typeface="Adobe Garamond Pro" pitchFamily="18" charset="-18"/>
            </a:endParaRP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Bílkoviny</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Nenasycené mastné kyseliny</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Železo</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Vápník</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Zinek</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Jód</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Vitamin B12 </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Vitamin D</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Karnitin</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Toxické kovy - kadmium</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Konečné produkty pokročilé </a:t>
            </a:r>
            <a:r>
              <a:rPr lang="cs-CZ" sz="2400" dirty="0" err="1" smtClean="0">
                <a:solidFill>
                  <a:srgbClr val="000000"/>
                </a:solidFill>
                <a:latin typeface="Adobe Garamond Pro" pitchFamily="18" charset="-18"/>
              </a:rPr>
              <a:t>glykace</a:t>
            </a:r>
            <a:r>
              <a:rPr lang="cs-CZ" sz="2400" dirty="0" smtClean="0">
                <a:solidFill>
                  <a:srgbClr val="000000"/>
                </a:solidFill>
                <a:latin typeface="Adobe Garamond Pro" pitchFamily="18" charset="-18"/>
              </a:rPr>
              <a:t> bílkovin (</a:t>
            </a:r>
            <a:r>
              <a:rPr lang="cs-CZ" sz="2400" dirty="0" err="1" smtClean="0">
                <a:solidFill>
                  <a:srgbClr val="000000"/>
                </a:solidFill>
                <a:latin typeface="Adobe Garamond Pro" pitchFamily="18" charset="-18"/>
              </a:rPr>
              <a:t>AGEs</a:t>
            </a:r>
            <a:r>
              <a:rPr lang="cs-CZ" sz="2400" dirty="0" smtClean="0">
                <a:solidFill>
                  <a:srgbClr val="000000"/>
                </a:solidFill>
                <a:latin typeface="Adobe Garamond Pro" pitchFamily="18" charset="-18"/>
              </a:rPr>
              <a:t>)</a:t>
            </a: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Ostatní – mykotoxiny, dusičnany</a:t>
            </a:r>
            <a:endParaRPr lang="cs-CZ" sz="22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41</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B</a:t>
            </a:r>
            <a:r>
              <a:rPr lang="cs-CZ" sz="3200" b="1" dirty="0" smtClean="0">
                <a:effectLst>
                  <a:outerShdw blurRad="38100" dist="38100" dir="2700000" algn="tl">
                    <a:srgbClr val="000000">
                      <a:alpha val="43137"/>
                    </a:srgbClr>
                  </a:outerShdw>
                </a:effectLst>
              </a:rPr>
              <a:t>ÍLKOVINY</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412776"/>
            <a:ext cx="8521824" cy="5112568"/>
          </a:xfrm>
        </p:spPr>
        <p:txBody>
          <a:bodyPr>
            <a:noAutofit/>
          </a:bodyPr>
          <a:lstStyle/>
          <a:p>
            <a:pPr marL="457200" lvl="1" indent="-457200">
              <a:lnSpc>
                <a:spcPct val="70000"/>
              </a:lnSpc>
              <a:buClr>
                <a:schemeClr val="accent4"/>
              </a:buClr>
              <a:buFont typeface="Arial" pitchFamily="34" charset="0"/>
              <a:buChar char="•"/>
              <a:defRPr/>
            </a:pPr>
            <a:endParaRPr lang="cs-CZ" sz="400" dirty="0" smtClean="0">
              <a:latin typeface="Adobe Garamond Pro" pitchFamily="18" charset="-18"/>
            </a:endParaRPr>
          </a:p>
          <a:p>
            <a:pPr indent="-457200">
              <a:lnSpc>
                <a:spcPct val="70000"/>
              </a:lnSpc>
              <a:spcBef>
                <a:spcPts val="1200"/>
              </a:spcBef>
              <a:buClr>
                <a:srgbClr val="FF0000"/>
              </a:buClr>
              <a:defRPr/>
            </a:pPr>
            <a:r>
              <a:rPr lang="cs-CZ" sz="2400" dirty="0" smtClean="0">
                <a:solidFill>
                  <a:srgbClr val="000000"/>
                </a:solidFill>
                <a:latin typeface="Adobe Garamond Pro" pitchFamily="18" charset="-18"/>
              </a:rPr>
              <a:t>Nižší biologická hodnota rostlinných bílkovin</a:t>
            </a:r>
          </a:p>
          <a:p>
            <a:pPr marL="304747" lvl="1" indent="-457200">
              <a:lnSpc>
                <a:spcPct val="70000"/>
              </a:lnSpc>
              <a:buClr>
                <a:srgbClr val="FF0000"/>
              </a:buClr>
              <a:buFont typeface="Arial" pitchFamily="34" charset="0"/>
              <a:buChar char="•"/>
              <a:defRPr/>
            </a:pPr>
            <a:r>
              <a:rPr lang="cs-CZ" dirty="0" smtClean="0">
                <a:solidFill>
                  <a:srgbClr val="000000"/>
                </a:solidFill>
                <a:latin typeface="Adobe Garamond Pro" pitchFamily="18" charset="-18"/>
              </a:rPr>
              <a:t>Nedostatek esenciálních AMK (</a:t>
            </a:r>
            <a:r>
              <a:rPr lang="cs-CZ" dirty="0" err="1" smtClean="0">
                <a:solidFill>
                  <a:srgbClr val="000000"/>
                </a:solidFill>
                <a:latin typeface="Adobe Garamond Pro" pitchFamily="18" charset="-18"/>
              </a:rPr>
              <a:t>methionin</a:t>
            </a:r>
            <a:r>
              <a:rPr lang="cs-CZ" dirty="0" smtClean="0">
                <a:solidFill>
                  <a:srgbClr val="000000"/>
                </a:solidFill>
                <a:latin typeface="Adobe Garamond Pro" pitchFamily="18" charset="-18"/>
              </a:rPr>
              <a:t> a lysin)</a:t>
            </a:r>
          </a:p>
          <a:p>
            <a:pPr marL="304747" lvl="1" indent="-457200">
              <a:lnSpc>
                <a:spcPct val="70000"/>
              </a:lnSpc>
              <a:buClr>
                <a:srgbClr val="FF0000"/>
              </a:buClr>
              <a:buFont typeface="Arial" pitchFamily="34" charset="0"/>
              <a:buChar char="•"/>
              <a:defRPr/>
            </a:pPr>
            <a:r>
              <a:rPr lang="cs-CZ" dirty="0" smtClean="0">
                <a:solidFill>
                  <a:srgbClr val="000000"/>
                </a:solidFill>
                <a:latin typeface="Adobe Garamond Pro" pitchFamily="18" charset="-18"/>
              </a:rPr>
              <a:t>Nižší celkový % podíl esenciálních AMK</a:t>
            </a:r>
          </a:p>
          <a:p>
            <a:pPr marL="304747" lvl="1" indent="-457200">
              <a:lnSpc>
                <a:spcPct val="70000"/>
              </a:lnSpc>
              <a:buClr>
                <a:srgbClr val="FF0000"/>
              </a:buClr>
              <a:buFont typeface="Arial" pitchFamily="34" charset="0"/>
              <a:buChar char="•"/>
              <a:defRPr/>
            </a:pPr>
            <a:r>
              <a:rPr lang="cs-CZ" dirty="0" smtClean="0">
                <a:solidFill>
                  <a:srgbClr val="000000"/>
                </a:solidFill>
                <a:latin typeface="Adobe Garamond Pro" pitchFamily="18" charset="-18"/>
              </a:rPr>
              <a:t>Horší stravitelnost</a:t>
            </a:r>
          </a:p>
          <a:p>
            <a:pPr indent="-457200">
              <a:lnSpc>
                <a:spcPct val="70000"/>
              </a:lnSpc>
              <a:spcBef>
                <a:spcPts val="1200"/>
              </a:spcBef>
              <a:buClr>
                <a:srgbClr val="FF0000"/>
              </a:buClr>
              <a:defRPr/>
            </a:pPr>
            <a:endParaRPr lang="cs-CZ" sz="2400" dirty="0" smtClean="0">
              <a:solidFill>
                <a:srgbClr val="000000"/>
              </a:solidFill>
              <a:latin typeface="Adobe Garamond Pro" pitchFamily="18" charset="-18"/>
            </a:endParaRPr>
          </a:p>
          <a:p>
            <a:pPr indent="-457200">
              <a:lnSpc>
                <a:spcPct val="70000"/>
              </a:lnSpc>
              <a:buClr>
                <a:srgbClr val="FF0000"/>
              </a:buClr>
              <a:defRPr/>
            </a:pPr>
            <a:r>
              <a:rPr lang="cs-CZ" sz="2400" dirty="0" smtClean="0">
                <a:solidFill>
                  <a:srgbClr val="000000"/>
                </a:solidFill>
                <a:latin typeface="Adobe Garamond Pro" pitchFamily="18" charset="-18"/>
              </a:rPr>
              <a:t>K příjmu všech esenciálních AMK je nutné konzumovat rozmanité zdroje rostlinných bílkovin během dne</a:t>
            </a:r>
          </a:p>
          <a:p>
            <a:pPr indent="-457200">
              <a:lnSpc>
                <a:spcPct val="70000"/>
              </a:lnSpc>
              <a:buClr>
                <a:srgbClr val="FF0000"/>
              </a:buClr>
              <a:defRPr/>
            </a:pPr>
            <a:r>
              <a:rPr lang="cs-CZ" sz="2400" dirty="0" smtClean="0">
                <a:solidFill>
                  <a:srgbClr val="000000"/>
                </a:solidFill>
                <a:latin typeface="Adobe Garamond Pro" pitchFamily="18" charset="-18"/>
              </a:rPr>
              <a:t>Kvalita rostlinných bílkovin se zvyšuje, pokud se vzájemně kombinují, nebo se kombinují s mlékem, mléčnými produkty či s vejci</a:t>
            </a:r>
          </a:p>
          <a:p>
            <a:pPr indent="-457200">
              <a:lnSpc>
                <a:spcPct val="70000"/>
              </a:lnSpc>
              <a:buClr>
                <a:srgbClr val="FF0000"/>
              </a:buClr>
              <a:defRPr/>
            </a:pPr>
            <a:r>
              <a:rPr lang="cs-CZ" sz="2400" dirty="0" smtClean="0">
                <a:solidFill>
                  <a:srgbClr val="000000"/>
                </a:solidFill>
                <a:latin typeface="Adobe Garamond Pro" pitchFamily="18" charset="-18"/>
              </a:rPr>
              <a:t>Optimální je kombinovat luštěniny s obilovinami a bramborami</a:t>
            </a: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42</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8" name="Picture 4" descr="maso_200"/>
          <p:cNvPicPr>
            <a:picLocks noChangeAspect="1" noChangeArrowheads="1"/>
          </p:cNvPicPr>
          <p:nvPr/>
        </p:nvPicPr>
        <p:blipFill>
          <a:blip r:embed="rId3" cstate="print"/>
          <a:srcRect/>
          <a:stretch>
            <a:fillRect/>
          </a:stretch>
        </p:blipFill>
        <p:spPr bwMode="auto">
          <a:xfrm>
            <a:off x="7524750" y="188919"/>
            <a:ext cx="1377950" cy="13985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P</a:t>
            </a:r>
            <a:r>
              <a:rPr lang="cs-CZ" sz="3200" b="1" dirty="0" smtClean="0">
                <a:effectLst>
                  <a:outerShdw blurRad="38100" dist="38100" dir="2700000" algn="tl">
                    <a:srgbClr val="000000">
                      <a:alpha val="43137"/>
                    </a:srgbClr>
                  </a:outerShdw>
                </a:effectLst>
              </a:rPr>
              <a:t>UFA</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268760"/>
            <a:ext cx="8521824" cy="5256584"/>
          </a:xfrm>
        </p:spPr>
        <p:txBody>
          <a:bodyPr>
            <a:noAutofit/>
          </a:bodyPr>
          <a:lstStyle/>
          <a:p>
            <a:pPr marL="457200" lvl="1" indent="-457200">
              <a:lnSpc>
                <a:spcPct val="70000"/>
              </a:lnSpc>
              <a:buClr>
                <a:schemeClr val="accent4"/>
              </a:buClr>
              <a:buFont typeface="Arial" pitchFamily="34" charset="0"/>
              <a:buChar char="•"/>
              <a:defRPr/>
            </a:pPr>
            <a:endParaRPr lang="cs-CZ" sz="400" dirty="0" smtClean="0">
              <a:latin typeface="Adobe Garamond Pro" pitchFamily="18" charset="-18"/>
            </a:endParaRPr>
          </a:p>
          <a:p>
            <a:pPr indent="-457200">
              <a:lnSpc>
                <a:spcPct val="70000"/>
              </a:lnSpc>
              <a:spcBef>
                <a:spcPts val="1200"/>
              </a:spcBef>
              <a:buClr>
                <a:srgbClr val="FF0000"/>
              </a:buClr>
              <a:defRPr/>
            </a:pPr>
            <a:r>
              <a:rPr lang="cs-CZ" sz="2300" dirty="0" smtClean="0">
                <a:solidFill>
                  <a:srgbClr val="000000"/>
                </a:solidFill>
                <a:latin typeface="Adobe Garamond Pro" pitchFamily="18" charset="-18"/>
              </a:rPr>
              <a:t>Vegetariánská, obzvláště veganská výživa  se vyznačuje</a:t>
            </a:r>
          </a:p>
          <a:p>
            <a:pPr marL="704797" lvl="2" indent="-457200">
              <a:lnSpc>
                <a:spcPct val="70000"/>
              </a:lnSpc>
              <a:spcBef>
                <a:spcPts val="1200"/>
              </a:spcBef>
              <a:buClr>
                <a:srgbClr val="FF0000"/>
              </a:buClr>
              <a:defRPr/>
            </a:pPr>
            <a:r>
              <a:rPr lang="cs-CZ" dirty="0" smtClean="0">
                <a:solidFill>
                  <a:srgbClr val="000000"/>
                </a:solidFill>
                <a:latin typeface="Adobe Garamond Pro" pitchFamily="18" charset="-18"/>
              </a:rPr>
              <a:t> Nízkým příjmem nenasycených mastných kyselin s dlouhým řetězcem – EPA, DHA, AA</a:t>
            </a:r>
          </a:p>
          <a:p>
            <a:pPr marL="704797" lvl="2" indent="-457200">
              <a:lnSpc>
                <a:spcPct val="70000"/>
              </a:lnSpc>
              <a:spcBef>
                <a:spcPts val="1200"/>
              </a:spcBef>
              <a:buClr>
                <a:srgbClr val="FF0000"/>
              </a:buClr>
              <a:defRPr/>
            </a:pPr>
            <a:r>
              <a:rPr lang="cs-CZ" dirty="0" smtClean="0">
                <a:solidFill>
                  <a:srgbClr val="000000"/>
                </a:solidFill>
                <a:latin typeface="Adobe Garamond Pro" pitchFamily="18" charset="-18"/>
              </a:rPr>
              <a:t>Vysokým příjmem kyseliny </a:t>
            </a:r>
            <a:r>
              <a:rPr lang="cs-CZ" dirty="0" err="1" smtClean="0">
                <a:solidFill>
                  <a:srgbClr val="000000"/>
                </a:solidFill>
                <a:latin typeface="Adobe Garamond Pro" pitchFamily="18" charset="-18"/>
              </a:rPr>
              <a:t>linolové</a:t>
            </a:r>
            <a:endParaRPr lang="cs-CZ" dirty="0" smtClean="0">
              <a:solidFill>
                <a:srgbClr val="000000"/>
              </a:solidFill>
              <a:latin typeface="Adobe Garamond Pro" pitchFamily="18" charset="-18"/>
            </a:endParaRPr>
          </a:p>
          <a:p>
            <a:pPr indent="-457200">
              <a:lnSpc>
                <a:spcPct val="70000"/>
              </a:lnSpc>
              <a:spcBef>
                <a:spcPts val="1200"/>
              </a:spcBef>
              <a:buClr>
                <a:srgbClr val="FF0000"/>
              </a:buClr>
              <a:defRPr/>
            </a:pPr>
            <a:endParaRPr lang="cs-CZ" sz="500" dirty="0" smtClean="0">
              <a:solidFill>
                <a:srgbClr val="000000"/>
              </a:solidFill>
              <a:latin typeface="Adobe Garamond Pro" pitchFamily="18" charset="-18"/>
            </a:endParaRPr>
          </a:p>
          <a:p>
            <a:pPr indent="-457200">
              <a:lnSpc>
                <a:spcPct val="70000"/>
              </a:lnSpc>
              <a:spcBef>
                <a:spcPts val="1200"/>
              </a:spcBef>
              <a:buClr>
                <a:srgbClr val="FF0000"/>
              </a:buClr>
              <a:defRPr/>
            </a:pPr>
            <a:r>
              <a:rPr lang="cs-CZ" sz="2300" dirty="0" smtClean="0">
                <a:solidFill>
                  <a:srgbClr val="000000"/>
                </a:solidFill>
                <a:latin typeface="Adobe Garamond Pro" pitchFamily="18" charset="-18"/>
              </a:rPr>
              <a:t>Vegetariáni a vegani jsou odkázáni na tvorbu EPA a DHA </a:t>
            </a:r>
            <a:br>
              <a:rPr lang="cs-CZ" sz="2300" dirty="0" smtClean="0">
                <a:solidFill>
                  <a:srgbClr val="000000"/>
                </a:solidFill>
                <a:latin typeface="Adobe Garamond Pro" pitchFamily="18" charset="-18"/>
              </a:rPr>
            </a:br>
            <a:r>
              <a:rPr lang="cs-CZ" sz="2300" dirty="0" smtClean="0">
                <a:solidFill>
                  <a:srgbClr val="000000"/>
                </a:solidFill>
                <a:latin typeface="Adobe Garamond Pro" pitchFamily="18" charset="-18"/>
              </a:rPr>
              <a:t>z kyseliny </a:t>
            </a:r>
            <a:r>
              <a:rPr lang="el-GR" sz="2300" dirty="0" smtClean="0">
                <a:solidFill>
                  <a:srgbClr val="000000"/>
                </a:solidFill>
                <a:latin typeface="Adobe Garamond Pro" pitchFamily="18" charset="-18"/>
              </a:rPr>
              <a:t>α</a:t>
            </a:r>
            <a:r>
              <a:rPr lang="cs-CZ" sz="2300" dirty="0" smtClean="0">
                <a:solidFill>
                  <a:srgbClr val="000000"/>
                </a:solidFill>
                <a:latin typeface="Adobe Garamond Pro" pitchFamily="18" charset="-18"/>
              </a:rPr>
              <a:t>-</a:t>
            </a:r>
            <a:r>
              <a:rPr lang="cs-CZ" sz="2300" dirty="0" err="1" smtClean="0">
                <a:solidFill>
                  <a:srgbClr val="000000"/>
                </a:solidFill>
                <a:latin typeface="Adobe Garamond Pro" pitchFamily="18" charset="-18"/>
              </a:rPr>
              <a:t>linolenové</a:t>
            </a:r>
            <a:endParaRPr lang="cs-CZ" sz="2300" dirty="0" smtClean="0">
              <a:solidFill>
                <a:srgbClr val="000000"/>
              </a:solidFill>
              <a:latin typeface="Adobe Garamond Pro" pitchFamily="18" charset="-18"/>
            </a:endParaRPr>
          </a:p>
          <a:p>
            <a:pPr marL="704797" lvl="2" indent="-457200">
              <a:lnSpc>
                <a:spcPct val="70000"/>
              </a:lnSpc>
              <a:spcBef>
                <a:spcPts val="1200"/>
              </a:spcBef>
              <a:buClr>
                <a:srgbClr val="FF0000"/>
              </a:buClr>
              <a:defRPr/>
            </a:pPr>
            <a:r>
              <a:rPr lang="cs-CZ" dirty="0" smtClean="0">
                <a:solidFill>
                  <a:srgbClr val="000000"/>
                </a:solidFill>
                <a:latin typeface="Adobe Garamond Pro" pitchFamily="18" charset="-18"/>
              </a:rPr>
              <a:t>Tato konverze však není příliš účinná: &lt; 5-10 % EPA a 2-5 % DHA</a:t>
            </a:r>
          </a:p>
          <a:p>
            <a:pPr marL="704797" lvl="2" indent="-457200">
              <a:lnSpc>
                <a:spcPct val="70000"/>
              </a:lnSpc>
              <a:spcBef>
                <a:spcPts val="1200"/>
              </a:spcBef>
              <a:buClr>
                <a:srgbClr val="FF0000"/>
              </a:buClr>
              <a:defRPr/>
            </a:pPr>
            <a:r>
              <a:rPr lang="cs-CZ" dirty="0" smtClean="0">
                <a:solidFill>
                  <a:srgbClr val="000000"/>
                </a:solidFill>
                <a:latin typeface="Adobe Garamond Pro" pitchFamily="18" charset="-18"/>
              </a:rPr>
              <a:t>Konverzi navíc inhibuje </a:t>
            </a:r>
            <a:r>
              <a:rPr lang="cs-CZ" dirty="0" smtClean="0">
                <a:solidFill>
                  <a:srgbClr val="000000"/>
                </a:solidFill>
                <a:latin typeface="Adobe Garamond Pro" pitchFamily="18" charset="-18"/>
                <a:sym typeface="Wingdings 3" pitchFamily="18" charset="2"/>
              </a:rPr>
              <a:t>obsah PUFA </a:t>
            </a:r>
            <a:r>
              <a:rPr lang="el-GR" dirty="0" smtClean="0">
                <a:solidFill>
                  <a:srgbClr val="000000"/>
                </a:solidFill>
                <a:latin typeface="Adobe Garamond Pro" pitchFamily="18" charset="-18"/>
                <a:sym typeface="Wingdings 3" pitchFamily="18" charset="2"/>
              </a:rPr>
              <a:t>ω</a:t>
            </a:r>
            <a:r>
              <a:rPr lang="cs-CZ" dirty="0" smtClean="0">
                <a:solidFill>
                  <a:srgbClr val="000000"/>
                </a:solidFill>
                <a:latin typeface="Adobe Garamond Pro" pitchFamily="18" charset="-18"/>
                <a:sym typeface="Wingdings 3" pitchFamily="18" charset="2"/>
              </a:rPr>
              <a:t>-6 ve stravě </a:t>
            </a:r>
            <a:r>
              <a:rPr lang="cs-CZ" dirty="0" smtClean="0">
                <a:solidFill>
                  <a:srgbClr val="000000"/>
                </a:solidFill>
                <a:latin typeface="Adobe Garamond Pro" pitchFamily="18" charset="-18"/>
              </a:rPr>
              <a:t>(až o 40 %)</a:t>
            </a:r>
            <a:r>
              <a:rPr lang="cs-CZ" dirty="0" smtClean="0">
                <a:solidFill>
                  <a:srgbClr val="000000"/>
                </a:solidFill>
                <a:latin typeface="Adobe Garamond Pro" pitchFamily="18" charset="-18"/>
                <a:sym typeface="Wingdings 3" pitchFamily="18" charset="2"/>
              </a:rPr>
              <a:t>, nedostatek energie, proteinů, </a:t>
            </a:r>
            <a:r>
              <a:rPr lang="cs-CZ" dirty="0" smtClean="0">
                <a:solidFill>
                  <a:srgbClr val="000000"/>
                </a:solidFill>
                <a:latin typeface="Adobe Garamond Pro" pitchFamily="18" charset="-18"/>
              </a:rPr>
              <a:t>deficit pyridoxinu, biotinu, vápníku, mědi, hořčíku a zinku a podílet se může nadměrný příjem trans-nenasycených mastných kyselin</a:t>
            </a:r>
            <a:endParaRPr lang="cs-CZ" dirty="0" smtClean="0">
              <a:solidFill>
                <a:srgbClr val="000000"/>
              </a:solidFill>
              <a:latin typeface="Adobe Garamond Pro" pitchFamily="18" charset="-18"/>
              <a:sym typeface="Wingdings 3" pitchFamily="18" charset="2"/>
            </a:endParaRPr>
          </a:p>
          <a:p>
            <a:pPr marL="704797" lvl="2" indent="-457200">
              <a:lnSpc>
                <a:spcPct val="70000"/>
              </a:lnSpc>
              <a:spcBef>
                <a:spcPts val="1200"/>
              </a:spcBef>
              <a:buClr>
                <a:srgbClr val="FF0000"/>
              </a:buClr>
              <a:defRPr/>
            </a:pPr>
            <a:r>
              <a:rPr lang="cs-CZ" dirty="0" smtClean="0">
                <a:solidFill>
                  <a:srgbClr val="000000"/>
                </a:solidFill>
                <a:latin typeface="Adobe Garamond Pro" pitchFamily="18" charset="-18"/>
                <a:sym typeface="Wingdings 3" pitchFamily="18" charset="2"/>
              </a:rPr>
              <a:t>Negativní vliv má i deficit železa</a:t>
            </a:r>
            <a:endParaRPr lang="cs-CZ" dirty="0" smtClean="0">
              <a:solidFill>
                <a:srgbClr val="000000"/>
              </a:solidFill>
              <a:latin typeface="Adobe Garamond Pro" pitchFamily="18" charset="-18"/>
            </a:endParaRPr>
          </a:p>
          <a:p>
            <a:pPr indent="-457200">
              <a:lnSpc>
                <a:spcPct val="70000"/>
              </a:lnSpc>
              <a:spcBef>
                <a:spcPts val="1200"/>
              </a:spcBef>
              <a:buClr>
                <a:srgbClr val="FF0000"/>
              </a:buClr>
              <a:defRPr/>
            </a:pPr>
            <a:endParaRPr lang="cs-CZ" sz="500" dirty="0" smtClean="0">
              <a:solidFill>
                <a:srgbClr val="000000"/>
              </a:solidFill>
              <a:latin typeface="Adobe Garamond Pro" pitchFamily="18" charset="-18"/>
            </a:endParaRPr>
          </a:p>
          <a:p>
            <a:pPr indent="-457200">
              <a:lnSpc>
                <a:spcPct val="70000"/>
              </a:lnSpc>
              <a:spcBef>
                <a:spcPts val="1200"/>
              </a:spcBef>
              <a:buClr>
                <a:srgbClr val="FF0000"/>
              </a:buClr>
              <a:buNone/>
              <a:defRPr/>
            </a:pPr>
            <a:r>
              <a:rPr lang="cs-CZ" sz="2400" dirty="0" smtClean="0">
                <a:solidFill>
                  <a:srgbClr val="000000"/>
                </a:solidFill>
                <a:latin typeface="Adobe Garamond Pro" pitchFamily="18" charset="-18"/>
                <a:sym typeface="Wingdings 3"/>
              </a:rPr>
              <a:t> </a:t>
            </a:r>
            <a:r>
              <a:rPr lang="cs-CZ" sz="2300" dirty="0" smtClean="0">
                <a:solidFill>
                  <a:srgbClr val="000000"/>
                </a:solidFill>
                <a:latin typeface="Adobe Garamond Pro" pitchFamily="18" charset="-18"/>
              </a:rPr>
              <a:t>Zvýšit příjem kyseliny </a:t>
            </a:r>
            <a:r>
              <a:rPr lang="el-GR" sz="2300" dirty="0" smtClean="0">
                <a:solidFill>
                  <a:srgbClr val="000000"/>
                </a:solidFill>
                <a:latin typeface="Adobe Garamond Pro" pitchFamily="18" charset="-18"/>
              </a:rPr>
              <a:t>α</a:t>
            </a:r>
            <a:r>
              <a:rPr lang="cs-CZ" sz="2300" dirty="0" smtClean="0">
                <a:solidFill>
                  <a:srgbClr val="000000"/>
                </a:solidFill>
                <a:latin typeface="Adobe Garamond Pro" pitchFamily="18" charset="-18"/>
              </a:rPr>
              <a:t>-</a:t>
            </a:r>
            <a:r>
              <a:rPr lang="cs-CZ" sz="2300" dirty="0" err="1" smtClean="0">
                <a:solidFill>
                  <a:srgbClr val="000000"/>
                </a:solidFill>
                <a:latin typeface="Adobe Garamond Pro" pitchFamily="18" charset="-18"/>
              </a:rPr>
              <a:t>linolenové</a:t>
            </a:r>
            <a:r>
              <a:rPr lang="cs-CZ" sz="2300" dirty="0" smtClean="0">
                <a:solidFill>
                  <a:srgbClr val="000000"/>
                </a:solidFill>
                <a:latin typeface="Adobe Garamond Pro" pitchFamily="18" charset="-18"/>
              </a:rPr>
              <a:t>, zahrnutím zdrojů s nízkým poměrem </a:t>
            </a:r>
            <a:r>
              <a:rPr lang="el-GR" sz="2300" dirty="0" smtClean="0">
                <a:solidFill>
                  <a:srgbClr val="000000"/>
                </a:solidFill>
                <a:latin typeface="Adobe Garamond Pro" pitchFamily="18" charset="-18"/>
              </a:rPr>
              <a:t>ω</a:t>
            </a:r>
            <a:r>
              <a:rPr lang="cs-CZ" sz="2300" dirty="0" smtClean="0">
                <a:solidFill>
                  <a:srgbClr val="000000"/>
                </a:solidFill>
                <a:latin typeface="Adobe Garamond Pro" pitchFamily="18" charset="-18"/>
              </a:rPr>
              <a:t>-6: </a:t>
            </a:r>
            <a:r>
              <a:rPr lang="el-GR" sz="2300" dirty="0" smtClean="0">
                <a:solidFill>
                  <a:srgbClr val="000000"/>
                </a:solidFill>
                <a:latin typeface="Adobe Garamond Pro" pitchFamily="18" charset="-18"/>
              </a:rPr>
              <a:t>ω</a:t>
            </a:r>
            <a:r>
              <a:rPr lang="cs-CZ" sz="2300" dirty="0" smtClean="0">
                <a:solidFill>
                  <a:srgbClr val="000000"/>
                </a:solidFill>
                <a:latin typeface="Adobe Garamond Pro" pitchFamily="18" charset="-18"/>
              </a:rPr>
              <a:t>-3 jako jsou rozdrcená lněná semínka, lněný olej, řepkový olej, sojový olej a vlašské ořechy</a:t>
            </a: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43</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 name="Picture 4" descr="FAQ_IMAGE"/>
          <p:cNvPicPr>
            <a:picLocks noChangeAspect="1" noChangeArrowheads="1"/>
          </p:cNvPicPr>
          <p:nvPr/>
        </p:nvPicPr>
        <p:blipFill>
          <a:blip r:embed="rId3" cstate="print"/>
          <a:srcRect/>
          <a:stretch>
            <a:fillRect/>
          </a:stretch>
        </p:blipFill>
        <p:spPr bwMode="auto">
          <a:xfrm>
            <a:off x="7321562" y="142874"/>
            <a:ext cx="1719251" cy="148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Ž</a:t>
            </a:r>
            <a:r>
              <a:rPr lang="cs-CZ" sz="3200" b="1" dirty="0" smtClean="0">
                <a:effectLst>
                  <a:outerShdw blurRad="38100" dist="38100" dir="2700000" algn="tl">
                    <a:srgbClr val="000000">
                      <a:alpha val="43137"/>
                    </a:srgbClr>
                  </a:outerShdw>
                </a:effectLst>
              </a:rPr>
              <a:t>ELEZO</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268760"/>
            <a:ext cx="8424936" cy="5112568"/>
          </a:xfrm>
        </p:spPr>
        <p:txBody>
          <a:bodyPr>
            <a:noAutofit/>
          </a:bodyPr>
          <a:lstStyle/>
          <a:p>
            <a:pPr marL="457200" lvl="1" indent="-457200">
              <a:lnSpc>
                <a:spcPct val="70000"/>
              </a:lnSpc>
              <a:buClr>
                <a:schemeClr val="accent4"/>
              </a:buClr>
              <a:buFont typeface="Arial" pitchFamily="34" charset="0"/>
              <a:buChar char="•"/>
              <a:defRPr/>
            </a:pPr>
            <a:endParaRPr lang="cs-CZ" sz="400" dirty="0" smtClean="0">
              <a:latin typeface="Adobe Garamond Pro" pitchFamily="18" charset="-18"/>
            </a:endParaRPr>
          </a:p>
          <a:p>
            <a:pPr marL="304747" lvl="1" indent="-457200">
              <a:lnSpc>
                <a:spcPct val="70000"/>
              </a:lnSpc>
              <a:buClr>
                <a:srgbClr val="FF0000"/>
              </a:buClr>
              <a:buFont typeface="Arial" pitchFamily="34" charset="0"/>
              <a:buChar char="•"/>
              <a:defRPr/>
            </a:pPr>
            <a:r>
              <a:rPr lang="cs-CZ" sz="2000" dirty="0" smtClean="0">
                <a:solidFill>
                  <a:srgbClr val="000000"/>
                </a:solidFill>
                <a:latin typeface="Adobe Garamond Pro" pitchFamily="18" charset="-18"/>
              </a:rPr>
              <a:t>V rostlinách v </a:t>
            </a:r>
            <a:r>
              <a:rPr lang="cs-CZ" sz="2000" dirty="0" err="1" smtClean="0">
                <a:solidFill>
                  <a:srgbClr val="000000"/>
                </a:solidFill>
                <a:latin typeface="Adobe Garamond Pro" pitchFamily="18" charset="-18"/>
              </a:rPr>
              <a:t>nehemové</a:t>
            </a:r>
            <a:r>
              <a:rPr lang="cs-CZ" sz="2000" dirty="0" smtClean="0">
                <a:solidFill>
                  <a:srgbClr val="000000"/>
                </a:solidFill>
                <a:latin typeface="Adobe Garamond Pro" pitchFamily="18" charset="-18"/>
              </a:rPr>
              <a:t> formě, vstřebatelnost asi 3-5 %, velmi závisí na celkovém složení stravy</a:t>
            </a:r>
          </a:p>
          <a:p>
            <a:pPr marL="304747" lvl="1" indent="-457200">
              <a:lnSpc>
                <a:spcPct val="70000"/>
              </a:lnSpc>
              <a:buClr>
                <a:srgbClr val="FF0000"/>
              </a:buClr>
              <a:buFont typeface="Arial" pitchFamily="34" charset="0"/>
              <a:buChar char="•"/>
              <a:defRPr/>
            </a:pPr>
            <a:endParaRPr lang="cs-CZ" sz="300" dirty="0" smtClean="0">
              <a:solidFill>
                <a:srgbClr val="000000"/>
              </a:solidFill>
              <a:latin typeface="Adobe Garamond Pro" pitchFamily="18" charset="-18"/>
            </a:endParaRPr>
          </a:p>
          <a:p>
            <a:pPr marL="304747" lvl="1" indent="-457200">
              <a:lnSpc>
                <a:spcPct val="70000"/>
              </a:lnSpc>
              <a:spcBef>
                <a:spcPts val="600"/>
              </a:spcBef>
              <a:buClr>
                <a:srgbClr val="FF0000"/>
              </a:buClr>
              <a:buFont typeface="Arial" pitchFamily="34" charset="0"/>
              <a:buChar char="•"/>
              <a:defRPr/>
            </a:pPr>
            <a:r>
              <a:rPr lang="cs-CZ" sz="2000" b="1" dirty="0" smtClean="0">
                <a:solidFill>
                  <a:srgbClr val="000000"/>
                </a:solidFill>
                <a:latin typeface="Adobe Garamond Pro" pitchFamily="18" charset="-18"/>
              </a:rPr>
              <a:t>Absorpci negativně ovlivňují</a:t>
            </a:r>
          </a:p>
          <a:p>
            <a:pPr marL="704797" lvl="2" indent="-457200">
              <a:lnSpc>
                <a:spcPct val="70000"/>
              </a:lnSpc>
              <a:spcBef>
                <a:spcPts val="600"/>
              </a:spcBef>
              <a:buClr>
                <a:srgbClr val="FF0000"/>
              </a:buClr>
              <a:defRPr/>
            </a:pPr>
            <a:r>
              <a:rPr lang="cs-CZ" sz="1800" dirty="0" smtClean="0">
                <a:solidFill>
                  <a:srgbClr val="000000"/>
                </a:solidFill>
                <a:latin typeface="Adobe Garamond Pro" pitchFamily="18" charset="-18"/>
              </a:rPr>
              <a:t>inhibitory vstřebávání - kyselina </a:t>
            </a:r>
            <a:r>
              <a:rPr lang="cs-CZ" sz="1800" dirty="0" err="1" smtClean="0">
                <a:solidFill>
                  <a:srgbClr val="000000"/>
                </a:solidFill>
                <a:latin typeface="Adobe Garamond Pro" pitchFamily="18" charset="-18"/>
              </a:rPr>
              <a:t>fytová</a:t>
            </a:r>
            <a:r>
              <a:rPr lang="cs-CZ" sz="1800" dirty="0" smtClean="0">
                <a:solidFill>
                  <a:srgbClr val="000000"/>
                </a:solidFill>
                <a:latin typeface="Adobe Garamond Pro" pitchFamily="18" charset="-18"/>
              </a:rPr>
              <a:t>, </a:t>
            </a:r>
            <a:r>
              <a:rPr lang="cs-CZ" sz="1800" dirty="0" err="1" smtClean="0">
                <a:solidFill>
                  <a:srgbClr val="000000"/>
                </a:solidFill>
                <a:latin typeface="Adobe Garamond Pro" pitchFamily="18" charset="-18"/>
              </a:rPr>
              <a:t>polyfenoly</a:t>
            </a:r>
            <a:r>
              <a:rPr lang="cs-CZ" sz="1800" dirty="0" smtClean="0">
                <a:solidFill>
                  <a:srgbClr val="000000"/>
                </a:solidFill>
                <a:latin typeface="Adobe Garamond Pro" pitchFamily="18" charset="-18"/>
              </a:rPr>
              <a:t>, kyselina šťavelová (?), vláknina </a:t>
            </a:r>
          </a:p>
          <a:p>
            <a:pPr marL="704797" lvl="2" indent="-457200">
              <a:lnSpc>
                <a:spcPct val="70000"/>
              </a:lnSpc>
              <a:spcBef>
                <a:spcPts val="600"/>
              </a:spcBef>
              <a:buClr>
                <a:srgbClr val="FF0000"/>
              </a:buClr>
              <a:defRPr/>
            </a:pPr>
            <a:r>
              <a:rPr lang="cs-CZ" sz="1800" dirty="0" smtClean="0">
                <a:solidFill>
                  <a:srgbClr val="000000"/>
                </a:solidFill>
                <a:latin typeface="Adobe Garamond Pro" pitchFamily="18" charset="-18"/>
              </a:rPr>
              <a:t>současný vysoký příjem vápníku, zinku, hořčíku a draslíku</a:t>
            </a:r>
          </a:p>
          <a:p>
            <a:pPr marL="704797" lvl="2" indent="-457200">
              <a:lnSpc>
                <a:spcPct val="70000"/>
              </a:lnSpc>
              <a:spcBef>
                <a:spcPts val="600"/>
              </a:spcBef>
              <a:buClr>
                <a:srgbClr val="FF0000"/>
              </a:buClr>
              <a:defRPr/>
            </a:pPr>
            <a:r>
              <a:rPr lang="cs-CZ" sz="1800" dirty="0" smtClean="0">
                <a:solidFill>
                  <a:srgbClr val="000000"/>
                </a:solidFill>
                <a:latin typeface="Adobe Garamond Pro" pitchFamily="18" charset="-18"/>
              </a:rPr>
              <a:t>rostlinné bílkoviny v sóje a ořechách</a:t>
            </a:r>
          </a:p>
          <a:p>
            <a:pPr marL="304747" lvl="1" indent="-457200">
              <a:lnSpc>
                <a:spcPct val="70000"/>
              </a:lnSpc>
              <a:buClr>
                <a:srgbClr val="FF0000"/>
              </a:buClr>
              <a:buFont typeface="Arial" pitchFamily="34" charset="0"/>
              <a:buChar char="•"/>
              <a:defRPr/>
            </a:pPr>
            <a:endParaRPr lang="cs-CZ" sz="500" dirty="0" smtClean="0">
              <a:solidFill>
                <a:srgbClr val="000000"/>
              </a:solidFill>
              <a:latin typeface="Adobe Garamond Pro" pitchFamily="18" charset="-18"/>
            </a:endParaRPr>
          </a:p>
          <a:p>
            <a:pPr marL="304747" lvl="1" indent="-457200">
              <a:lnSpc>
                <a:spcPct val="70000"/>
              </a:lnSpc>
              <a:spcBef>
                <a:spcPts val="600"/>
              </a:spcBef>
              <a:buClr>
                <a:srgbClr val="FF0000"/>
              </a:buClr>
              <a:buFont typeface="Arial" pitchFamily="34" charset="0"/>
              <a:buChar char="•"/>
              <a:defRPr/>
            </a:pPr>
            <a:r>
              <a:rPr lang="cs-CZ" sz="2000" b="1" dirty="0" smtClean="0">
                <a:solidFill>
                  <a:srgbClr val="000000"/>
                </a:solidFill>
                <a:latin typeface="Adobe Garamond Pro" pitchFamily="18" charset="-18"/>
              </a:rPr>
              <a:t>Absorpci zlepšuje </a:t>
            </a:r>
          </a:p>
          <a:p>
            <a:pPr marL="704797" lvl="2" indent="-457200">
              <a:lnSpc>
                <a:spcPct val="70000"/>
              </a:lnSpc>
              <a:spcBef>
                <a:spcPts val="600"/>
              </a:spcBef>
              <a:buClr>
                <a:srgbClr val="FF0000"/>
              </a:buClr>
              <a:defRPr/>
            </a:pPr>
            <a:r>
              <a:rPr lang="cs-CZ" sz="1800" dirty="0" smtClean="0">
                <a:solidFill>
                  <a:srgbClr val="000000"/>
                </a:solidFill>
                <a:latin typeface="Adobe Garamond Pro" pitchFamily="18" charset="-18"/>
              </a:rPr>
              <a:t>vitamin C a organické kyseliny v ovoci a zelenině</a:t>
            </a:r>
          </a:p>
          <a:p>
            <a:pPr marL="704797" lvl="2" indent="-457200">
              <a:lnSpc>
                <a:spcPct val="70000"/>
              </a:lnSpc>
              <a:spcBef>
                <a:spcPts val="600"/>
              </a:spcBef>
              <a:buClr>
                <a:srgbClr val="FF0000"/>
              </a:buClr>
              <a:defRPr/>
            </a:pPr>
            <a:r>
              <a:rPr lang="cs-CZ" sz="1800" dirty="0" smtClean="0">
                <a:solidFill>
                  <a:srgbClr val="000000"/>
                </a:solidFill>
                <a:latin typeface="Adobe Garamond Pro" pitchFamily="18" charset="-18"/>
              </a:rPr>
              <a:t>přítomnost AMK </a:t>
            </a:r>
          </a:p>
          <a:p>
            <a:pPr marL="704797" lvl="2" indent="-457200">
              <a:lnSpc>
                <a:spcPct val="70000"/>
              </a:lnSpc>
              <a:spcBef>
                <a:spcPts val="600"/>
              </a:spcBef>
              <a:buClr>
                <a:srgbClr val="FF0000"/>
              </a:buClr>
              <a:defRPr/>
            </a:pPr>
            <a:r>
              <a:rPr lang="cs-CZ" sz="1800" dirty="0" smtClean="0">
                <a:solidFill>
                  <a:srgbClr val="000000"/>
                </a:solidFill>
                <a:latin typeface="Adobe Garamond Pro" pitchFamily="18" charset="-18"/>
              </a:rPr>
              <a:t>máčení a klíčení semen, fermentační procesy</a:t>
            </a:r>
          </a:p>
          <a:p>
            <a:pPr marL="304747" lvl="1" indent="-457200">
              <a:lnSpc>
                <a:spcPct val="70000"/>
              </a:lnSpc>
              <a:buClr>
                <a:srgbClr val="FF0000"/>
              </a:buClr>
              <a:buFont typeface="Arial" pitchFamily="34" charset="0"/>
              <a:buChar char="•"/>
              <a:defRPr/>
            </a:pPr>
            <a:endParaRPr lang="cs-CZ" sz="300" dirty="0" smtClean="0">
              <a:solidFill>
                <a:srgbClr val="000000"/>
              </a:solidFill>
              <a:latin typeface="Adobe Garamond Pro" pitchFamily="18" charset="-18"/>
            </a:endParaRPr>
          </a:p>
          <a:p>
            <a:pPr marL="304747" lvl="1" indent="-457200">
              <a:lnSpc>
                <a:spcPct val="70000"/>
              </a:lnSpc>
              <a:buClr>
                <a:srgbClr val="FF0000"/>
              </a:buClr>
              <a:buFont typeface="Arial" pitchFamily="34" charset="0"/>
              <a:buChar char="•"/>
              <a:defRPr/>
            </a:pPr>
            <a:r>
              <a:rPr lang="cs-CZ" sz="2000" dirty="0" smtClean="0">
                <a:solidFill>
                  <a:srgbClr val="000000"/>
                </a:solidFill>
                <a:latin typeface="Adobe Garamond Pro" pitchFamily="18" charset="-18"/>
              </a:rPr>
              <a:t>Předpoklad adaptace nízkým příjmům železa cestou zvýšené absorpce</a:t>
            </a:r>
          </a:p>
          <a:p>
            <a:pPr marL="304747" lvl="1" indent="-457200">
              <a:lnSpc>
                <a:spcPct val="70000"/>
              </a:lnSpc>
              <a:buClr>
                <a:srgbClr val="FF0000"/>
              </a:buClr>
              <a:buFont typeface="Arial" pitchFamily="34" charset="0"/>
              <a:buChar char="•"/>
              <a:defRPr/>
            </a:pPr>
            <a:r>
              <a:rPr lang="cs-CZ" sz="2000" dirty="0" smtClean="0">
                <a:solidFill>
                  <a:srgbClr val="000000"/>
                </a:solidFill>
                <a:latin typeface="Adobe Garamond Pro" pitchFamily="18" charset="-18"/>
              </a:rPr>
              <a:t>Dospělí vegetariáni mají nižší zásoby železa oproti konzumentům masa, sérové hodnoty feritinu jsou obvykle v normě</a:t>
            </a:r>
          </a:p>
          <a:p>
            <a:pPr marL="304747" lvl="1" indent="-457200">
              <a:lnSpc>
                <a:spcPct val="70000"/>
              </a:lnSpc>
              <a:buClr>
                <a:srgbClr val="FF0000"/>
              </a:buClr>
              <a:buFont typeface="Arial" pitchFamily="34" charset="0"/>
              <a:buChar char="•"/>
              <a:defRPr/>
            </a:pPr>
            <a:endParaRPr lang="cs-CZ" sz="300" dirty="0" smtClean="0">
              <a:solidFill>
                <a:srgbClr val="000000"/>
              </a:solidFill>
              <a:latin typeface="Adobe Garamond Pro" pitchFamily="18" charset="-18"/>
            </a:endParaRPr>
          </a:p>
          <a:p>
            <a:pPr marL="304747" lvl="1" indent="-457200">
              <a:lnSpc>
                <a:spcPct val="70000"/>
              </a:lnSpc>
              <a:buClr>
                <a:srgbClr val="FF0000"/>
              </a:buClr>
              <a:buFont typeface="Arial" pitchFamily="34" charset="0"/>
              <a:buChar char="•"/>
              <a:defRPr/>
            </a:pPr>
            <a:r>
              <a:rPr lang="cs-CZ" sz="2000" dirty="0" smtClean="0">
                <a:solidFill>
                  <a:srgbClr val="000000"/>
                </a:solidFill>
                <a:latin typeface="Adobe Garamond Pro" pitchFamily="18" charset="-18"/>
              </a:rPr>
              <a:t>Deficit železa ovlivňuje metabolizmus PUFA </a:t>
            </a:r>
            <a:r>
              <a:rPr lang="el-GR" sz="2000" dirty="0" smtClean="0">
                <a:solidFill>
                  <a:srgbClr val="000000"/>
                </a:solidFill>
                <a:latin typeface="Adobe Garamond Pro" pitchFamily="18" charset="-18"/>
              </a:rPr>
              <a:t>ω</a:t>
            </a:r>
            <a:r>
              <a:rPr lang="cs-CZ" sz="2000" dirty="0" smtClean="0">
                <a:solidFill>
                  <a:srgbClr val="000000"/>
                </a:solidFill>
                <a:latin typeface="Adobe Garamond Pro" pitchFamily="18" charset="-18"/>
              </a:rPr>
              <a:t>-3 s dlouhým řetězcem prostřednictvím ovlivnění aktivity </a:t>
            </a:r>
            <a:r>
              <a:rPr lang="el-GR" sz="2000" dirty="0" smtClean="0">
                <a:solidFill>
                  <a:srgbClr val="000000"/>
                </a:solidFill>
                <a:latin typeface="Adobe Garamond Pro" pitchFamily="18" charset="-18"/>
              </a:rPr>
              <a:t>δ-6-</a:t>
            </a:r>
            <a:r>
              <a:rPr lang="cs-CZ" sz="2000" dirty="0" err="1" smtClean="0">
                <a:solidFill>
                  <a:srgbClr val="000000"/>
                </a:solidFill>
                <a:latin typeface="Adobe Garamond Pro" pitchFamily="18" charset="-18"/>
              </a:rPr>
              <a:t>desaturázy</a:t>
            </a:r>
            <a:r>
              <a:rPr lang="cs-CZ" sz="2000" dirty="0" smtClean="0">
                <a:solidFill>
                  <a:srgbClr val="000000"/>
                </a:solidFill>
                <a:latin typeface="Adobe Garamond Pro" pitchFamily="18" charset="-18"/>
              </a:rPr>
              <a:t>.</a:t>
            </a: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44</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88418" name="Picture 2" descr="http://skycliniclondon.uk/wp-content/uploads/2014/09/Low-hemoglobin-count.jpg"/>
          <p:cNvPicPr>
            <a:picLocks noChangeAspect="1" noChangeArrowheads="1"/>
          </p:cNvPicPr>
          <p:nvPr/>
        </p:nvPicPr>
        <p:blipFill>
          <a:blip r:embed="rId3" cstate="print"/>
          <a:srcRect/>
          <a:stretch>
            <a:fillRect/>
          </a:stretch>
        </p:blipFill>
        <p:spPr bwMode="auto">
          <a:xfrm>
            <a:off x="7654254" y="188641"/>
            <a:ext cx="1280367" cy="1080120"/>
          </a:xfrm>
          <a:prstGeom prst="rect">
            <a:avLst/>
          </a:prstGeom>
          <a:noFill/>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200" b="1" dirty="0" smtClean="0">
                <a:effectLst>
                  <a:outerShdw blurRad="38100" dist="38100" dir="2700000" algn="tl">
                    <a:srgbClr val="000000">
                      <a:alpha val="43137"/>
                    </a:srgbClr>
                  </a:outerShdw>
                </a:effectLst>
              </a:rPr>
              <a:t>ÁPNÍK</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268760"/>
            <a:ext cx="8424936" cy="5112568"/>
          </a:xfrm>
        </p:spPr>
        <p:txBody>
          <a:bodyPr>
            <a:noAutofit/>
          </a:bodyPr>
          <a:lstStyle/>
          <a:p>
            <a:pPr marL="457200" lvl="1" indent="-457200">
              <a:lnSpc>
                <a:spcPct val="70000"/>
              </a:lnSpc>
              <a:buClr>
                <a:schemeClr val="accent4"/>
              </a:buClr>
              <a:buFont typeface="Arial" pitchFamily="34" charset="0"/>
              <a:buChar char="•"/>
              <a:defRPr/>
            </a:pPr>
            <a:endParaRPr lang="cs-CZ" sz="400" dirty="0" smtClean="0">
              <a:latin typeface="Adobe Garamond Pro" pitchFamily="18" charset="-18"/>
            </a:endParaRPr>
          </a:p>
          <a:p>
            <a:pPr>
              <a:buClr>
                <a:srgbClr val="FF0000"/>
              </a:buClr>
              <a:defRPr/>
            </a:pPr>
            <a:r>
              <a:rPr lang="en-US" sz="1800" dirty="0" smtClean="0">
                <a:solidFill>
                  <a:srgbClr val="000000"/>
                </a:solidFill>
                <a:latin typeface="Adobe Garamond Pro" pitchFamily="18" charset="-18"/>
              </a:rPr>
              <a:t>V </a:t>
            </a:r>
            <a:r>
              <a:rPr lang="en-US" sz="1800" dirty="0" err="1" smtClean="0">
                <a:solidFill>
                  <a:srgbClr val="000000"/>
                </a:solidFill>
                <a:latin typeface="Adobe Garamond Pro" pitchFamily="18" charset="-18"/>
              </a:rPr>
              <a:t>potravin</a:t>
            </a:r>
            <a:r>
              <a:rPr lang="cs-CZ" sz="1800" dirty="0" err="1" smtClean="0">
                <a:solidFill>
                  <a:srgbClr val="000000"/>
                </a:solidFill>
                <a:latin typeface="Adobe Garamond Pro" pitchFamily="18" charset="-18"/>
              </a:rPr>
              <a:t>ách</a:t>
            </a:r>
            <a:r>
              <a:rPr lang="cs-CZ" sz="1800" dirty="0" smtClean="0">
                <a:solidFill>
                  <a:srgbClr val="000000"/>
                </a:solidFill>
                <a:latin typeface="Adobe Garamond Pro" pitchFamily="18" charset="-18"/>
              </a:rPr>
              <a:t> rostlinného původu dostupnost snížena</a:t>
            </a:r>
          </a:p>
          <a:p>
            <a:pPr lvl="1">
              <a:buClr>
                <a:srgbClr val="FF0000"/>
              </a:buClr>
              <a:buFont typeface="Arial" pitchFamily="34" charset="0"/>
              <a:buChar char="•"/>
              <a:defRPr/>
            </a:pPr>
            <a:r>
              <a:rPr lang="cs-CZ" sz="1800" dirty="0" smtClean="0">
                <a:solidFill>
                  <a:srgbClr val="000000"/>
                </a:solidFill>
                <a:latin typeface="Adobe Garamond Pro" pitchFamily="18" charset="-18"/>
              </a:rPr>
              <a:t>Přítomností </a:t>
            </a:r>
            <a:r>
              <a:rPr lang="cs-CZ" sz="1800" dirty="0" err="1" smtClean="0">
                <a:solidFill>
                  <a:srgbClr val="000000"/>
                </a:solidFill>
                <a:latin typeface="Adobe Garamond Pro" pitchFamily="18" charset="-18"/>
              </a:rPr>
              <a:t>fytátů</a:t>
            </a:r>
            <a:r>
              <a:rPr lang="cs-CZ" sz="1800" dirty="0" smtClean="0">
                <a:solidFill>
                  <a:srgbClr val="000000"/>
                </a:solidFill>
                <a:latin typeface="Adobe Garamond Pro" pitchFamily="18" charset="-18"/>
              </a:rPr>
              <a:t>, kyseliny šťavelové, většího množství vlákniny</a:t>
            </a:r>
          </a:p>
          <a:p>
            <a:pPr algn="just">
              <a:buClr>
                <a:srgbClr val="FF0000"/>
              </a:buClr>
              <a:defRPr/>
            </a:pPr>
            <a:r>
              <a:rPr lang="cs-CZ" sz="1800" dirty="0" smtClean="0">
                <a:solidFill>
                  <a:srgbClr val="000000"/>
                </a:solidFill>
                <a:latin typeface="Adobe Garamond Pro" pitchFamily="18" charset="-18"/>
              </a:rPr>
              <a:t>Správně naplánovaná vegetariánská strava dokáže zajistit dostatečné množství vápníku ve stravě, i když v případě veganství je někdy snazší používat fortifikované potraviny nebo </a:t>
            </a:r>
            <a:r>
              <a:rPr lang="cs-CZ" sz="1800" dirty="0" err="1" smtClean="0">
                <a:solidFill>
                  <a:srgbClr val="000000"/>
                </a:solidFill>
                <a:latin typeface="Adobe Garamond Pro" pitchFamily="18" charset="-18"/>
              </a:rPr>
              <a:t>suplementa</a:t>
            </a:r>
            <a:r>
              <a:rPr lang="cs-CZ" sz="1800" dirty="0" smtClean="0">
                <a:solidFill>
                  <a:srgbClr val="000000"/>
                </a:solidFill>
                <a:latin typeface="Adobe Garamond Pro" pitchFamily="18" charset="-18"/>
              </a:rPr>
              <a:t>.</a:t>
            </a:r>
          </a:p>
          <a:p>
            <a:pPr marL="304747" lvl="1" indent="-457200">
              <a:lnSpc>
                <a:spcPct val="70000"/>
              </a:lnSpc>
              <a:buClr>
                <a:srgbClr val="FF0000"/>
              </a:buClr>
              <a:buFont typeface="Arial" pitchFamily="34" charset="0"/>
              <a:buChar char="•"/>
              <a:defRPr/>
            </a:pPr>
            <a:endParaRPr lang="cs-CZ" sz="500" dirty="0" smtClean="0">
              <a:solidFill>
                <a:srgbClr val="000000"/>
              </a:solidFill>
              <a:latin typeface="Adobe Garamond Pro" pitchFamily="18" charset="-18"/>
            </a:endParaRPr>
          </a:p>
          <a:p>
            <a:pPr marL="304747" lvl="1" indent="-457200">
              <a:lnSpc>
                <a:spcPct val="70000"/>
              </a:lnSpc>
              <a:buClr>
                <a:srgbClr val="FF0000"/>
              </a:buClr>
              <a:buNone/>
              <a:defRPr/>
            </a:pPr>
            <a:r>
              <a:rPr lang="cs-CZ" sz="4000" b="1" dirty="0" smtClean="0">
                <a:effectLst>
                  <a:outerShdw blurRad="38100" dist="38100" dir="2700000" algn="tl">
                    <a:srgbClr val="000000">
                      <a:alpha val="43137"/>
                    </a:srgbClr>
                  </a:outerShdw>
                </a:effectLst>
                <a:latin typeface="+mj-lt"/>
              </a:rPr>
              <a:t>Z</a:t>
            </a:r>
            <a:r>
              <a:rPr lang="cs-CZ" sz="3200" b="1" dirty="0" smtClean="0">
                <a:effectLst>
                  <a:outerShdw blurRad="38100" dist="38100" dir="2700000" algn="tl">
                    <a:srgbClr val="000000">
                      <a:alpha val="43137"/>
                    </a:srgbClr>
                  </a:outerShdw>
                </a:effectLst>
                <a:latin typeface="+mj-lt"/>
              </a:rPr>
              <a:t>INEK</a:t>
            </a:r>
          </a:p>
          <a:p>
            <a:pPr>
              <a:buClr>
                <a:srgbClr val="FF0000"/>
              </a:buClr>
              <a:defRPr/>
            </a:pPr>
            <a:r>
              <a:rPr lang="cs-CZ" sz="1800" dirty="0" smtClean="0">
                <a:solidFill>
                  <a:srgbClr val="000000"/>
                </a:solidFill>
                <a:latin typeface="Adobe Garamond Pro" pitchFamily="18" charset="-18"/>
              </a:rPr>
              <a:t>Absorpci negativně ovlivňují inhibitory vstřebávání, stejné jako v případě železa - </a:t>
            </a:r>
            <a:r>
              <a:rPr lang="cs-CZ" sz="1800" dirty="0" smtClean="0">
                <a:solidFill>
                  <a:srgbClr val="000000"/>
                </a:solidFill>
                <a:latin typeface="Adobe Garamond Pro" pitchFamily="18" charset="-18"/>
                <a:sym typeface="Wingdings 3" pitchFamily="18" charset="2"/>
              </a:rPr>
              <a:t> kyselina </a:t>
            </a:r>
            <a:r>
              <a:rPr lang="cs-CZ" sz="1800" dirty="0" err="1" smtClean="0">
                <a:solidFill>
                  <a:srgbClr val="000000"/>
                </a:solidFill>
                <a:latin typeface="Adobe Garamond Pro" pitchFamily="18" charset="-18"/>
                <a:sym typeface="Wingdings 3" pitchFamily="18" charset="2"/>
              </a:rPr>
              <a:t>fytová</a:t>
            </a:r>
            <a:endParaRPr lang="cs-CZ" sz="1800" dirty="0" smtClean="0">
              <a:solidFill>
                <a:srgbClr val="000000"/>
              </a:solidFill>
              <a:latin typeface="Adobe Garamond Pro" pitchFamily="18" charset="-18"/>
              <a:sym typeface="Wingdings 3" pitchFamily="18" charset="2"/>
            </a:endParaRPr>
          </a:p>
          <a:p>
            <a:pPr>
              <a:buClr>
                <a:srgbClr val="FF0000"/>
              </a:buClr>
              <a:defRPr/>
            </a:pPr>
            <a:r>
              <a:rPr lang="cs-CZ" sz="1800" dirty="0" smtClean="0">
                <a:solidFill>
                  <a:srgbClr val="000000"/>
                </a:solidFill>
                <a:latin typeface="Adobe Garamond Pro" pitchFamily="18" charset="-18"/>
                <a:sym typeface="Wingdings 3" pitchFamily="18" charset="2"/>
              </a:rPr>
              <a:t>Sója, sójové produkty, ostatní luštěniny, zrna, ořechy, sýry</a:t>
            </a:r>
          </a:p>
          <a:p>
            <a:pPr>
              <a:buClr>
                <a:srgbClr val="FF0000"/>
              </a:buClr>
              <a:defRPr/>
            </a:pPr>
            <a:r>
              <a:rPr lang="cs-CZ" sz="1800" dirty="0" smtClean="0">
                <a:solidFill>
                  <a:srgbClr val="000000"/>
                </a:solidFill>
                <a:latin typeface="Adobe Garamond Pro" pitchFamily="18" charset="-18"/>
                <a:sym typeface="Wingdings 3" pitchFamily="18" charset="2"/>
              </a:rPr>
              <a:t>Při srovnání obilovin a luštěnin jsou luštěniny lepším zdrojem zinku</a:t>
            </a:r>
          </a:p>
          <a:p>
            <a:pPr>
              <a:buClr>
                <a:srgbClr val="FF0000"/>
              </a:buClr>
              <a:defRPr/>
            </a:pPr>
            <a:r>
              <a:rPr lang="cs-CZ" sz="1800" dirty="0" smtClean="0">
                <a:solidFill>
                  <a:srgbClr val="000000"/>
                </a:solidFill>
                <a:latin typeface="Adobe Garamond Pro" pitchFamily="18" charset="-18"/>
                <a:sym typeface="Wingdings 3" pitchFamily="18" charset="2"/>
              </a:rPr>
              <a:t>Absorpci zvyšuje namáčení a nakličování semen, fermentační procesy (porušení vazby mezi zinkem a </a:t>
            </a:r>
            <a:r>
              <a:rPr lang="cs-CZ" sz="1800" dirty="0" err="1" smtClean="0">
                <a:solidFill>
                  <a:srgbClr val="000000"/>
                </a:solidFill>
                <a:latin typeface="Adobe Garamond Pro" pitchFamily="18" charset="-18"/>
                <a:sym typeface="Wingdings 3" pitchFamily="18" charset="2"/>
              </a:rPr>
              <a:t>kys</a:t>
            </a:r>
            <a:r>
              <a:rPr lang="cs-CZ" sz="1800" dirty="0" smtClean="0">
                <a:solidFill>
                  <a:srgbClr val="000000"/>
                </a:solidFill>
                <a:latin typeface="Adobe Garamond Pro" pitchFamily="18" charset="-18"/>
                <a:sym typeface="Wingdings 3" pitchFamily="18" charset="2"/>
              </a:rPr>
              <a:t>. </a:t>
            </a:r>
            <a:r>
              <a:rPr lang="cs-CZ" sz="1800" dirty="0" err="1" smtClean="0">
                <a:solidFill>
                  <a:srgbClr val="000000"/>
                </a:solidFill>
                <a:latin typeface="Adobe Garamond Pro" pitchFamily="18" charset="-18"/>
                <a:sym typeface="Wingdings 3" pitchFamily="18" charset="2"/>
              </a:rPr>
              <a:t>fytovou</a:t>
            </a:r>
            <a:r>
              <a:rPr lang="cs-CZ" sz="1800" dirty="0" smtClean="0">
                <a:solidFill>
                  <a:srgbClr val="000000"/>
                </a:solidFill>
                <a:latin typeface="Adobe Garamond Pro" pitchFamily="18" charset="-18"/>
                <a:sym typeface="Wingdings 3" pitchFamily="18" charset="2"/>
              </a:rPr>
              <a:t>), přítomnost organických kyselin</a:t>
            </a:r>
            <a:endParaRPr lang="cs-CZ" sz="2000" dirty="0" smtClean="0">
              <a:solidFill>
                <a:srgbClr val="000000"/>
              </a:solidFill>
              <a:latin typeface="+mj-lt"/>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45</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02754" name="Picture 2" descr="http://img.modernghana.com/images/content/osteoporosisdiet.jpg"/>
          <p:cNvPicPr>
            <a:picLocks noChangeAspect="1" noChangeArrowheads="1"/>
          </p:cNvPicPr>
          <p:nvPr/>
        </p:nvPicPr>
        <p:blipFill>
          <a:blip r:embed="rId3" cstate="print"/>
          <a:srcRect/>
          <a:stretch>
            <a:fillRect/>
          </a:stretch>
        </p:blipFill>
        <p:spPr bwMode="auto">
          <a:xfrm>
            <a:off x="6834444" y="188640"/>
            <a:ext cx="2090555" cy="1728192"/>
          </a:xfrm>
          <a:prstGeom prst="rect">
            <a:avLst/>
          </a:prstGeom>
          <a:noFill/>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J</a:t>
            </a:r>
            <a:r>
              <a:rPr lang="cs-CZ" sz="3200" b="1" dirty="0" smtClean="0">
                <a:effectLst>
                  <a:outerShdw blurRad="38100" dist="38100" dir="2700000" algn="tl">
                    <a:srgbClr val="000000">
                      <a:alpha val="43137"/>
                    </a:srgbClr>
                  </a:outerShdw>
                </a:effectLst>
              </a:rPr>
              <a:t>ÓD</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412776"/>
            <a:ext cx="8424936" cy="4968552"/>
          </a:xfrm>
        </p:spPr>
        <p:txBody>
          <a:bodyPr>
            <a:noAutofit/>
          </a:bodyPr>
          <a:lstStyle/>
          <a:p>
            <a:pPr>
              <a:buClr>
                <a:srgbClr val="FF0000"/>
              </a:buClr>
              <a:defRPr/>
            </a:pPr>
            <a:r>
              <a:rPr lang="cs-CZ" sz="2200" dirty="0" smtClean="0">
                <a:solidFill>
                  <a:srgbClr val="000000"/>
                </a:solidFill>
                <a:latin typeface="Adobe Garamond Pro" pitchFamily="18" charset="-18"/>
              </a:rPr>
              <a:t>Obsah jódu v potravinách rostlinného původu u nás je nízký v závislosti na jeho nízké koncentraci v půdě</a:t>
            </a:r>
          </a:p>
          <a:p>
            <a:pPr algn="just">
              <a:buClr>
                <a:srgbClr val="FF0000"/>
              </a:buClr>
              <a:defRPr/>
            </a:pPr>
            <a:r>
              <a:rPr lang="cs-CZ" sz="2200" dirty="0" smtClean="0">
                <a:solidFill>
                  <a:srgbClr val="000000"/>
                </a:solidFill>
                <a:latin typeface="Adobe Garamond Pro" pitchFamily="18" charset="-18"/>
              </a:rPr>
              <a:t>Vegetariáni (↑ vegani) jsou ve zvýšeném riziku deficitu jódu</a:t>
            </a:r>
          </a:p>
          <a:p>
            <a:pPr marL="304747" lvl="1" algn="just">
              <a:spcBef>
                <a:spcPts val="1800"/>
              </a:spcBef>
              <a:buClr>
                <a:srgbClr val="FF0000"/>
              </a:buClr>
              <a:buFont typeface="Arial" pitchFamily="34" charset="0"/>
              <a:buChar char="•"/>
              <a:defRPr/>
            </a:pPr>
            <a:r>
              <a:rPr lang="cs-CZ" sz="2200" dirty="0" smtClean="0">
                <a:solidFill>
                  <a:srgbClr val="000000"/>
                </a:solidFill>
                <a:latin typeface="Adobe Garamond Pro" pitchFamily="18" charset="-18"/>
              </a:rPr>
              <a:t>Vyšší riziko mentálních, psychomotorických a růstových abnormalit</a:t>
            </a:r>
          </a:p>
          <a:p>
            <a:pPr algn="just">
              <a:buClr>
                <a:srgbClr val="FF0000"/>
              </a:buClr>
              <a:defRPr/>
            </a:pPr>
            <a:r>
              <a:rPr lang="cs-CZ" sz="2200" dirty="0" smtClean="0">
                <a:solidFill>
                  <a:srgbClr val="000000"/>
                </a:solidFill>
                <a:latin typeface="Adobe Garamond Pro" pitchFamily="18" charset="-18"/>
              </a:rPr>
              <a:t>Nejcitlivější na nedostatek jódu jsou novorozenci, kojenci, dospívající dívky, těhotné a kojící ženy</a:t>
            </a:r>
          </a:p>
          <a:p>
            <a:pPr algn="just">
              <a:buClr>
                <a:srgbClr val="FF0000"/>
              </a:buClr>
              <a:defRPr/>
            </a:pPr>
            <a:r>
              <a:rPr lang="cs-CZ" sz="2200" dirty="0" smtClean="0">
                <a:solidFill>
                  <a:srgbClr val="000000"/>
                </a:solidFill>
                <a:latin typeface="Adobe Garamond Pro" pitchFamily="18" charset="-18"/>
              </a:rPr>
              <a:t>Riziko deficitu zvyšují </a:t>
            </a:r>
            <a:r>
              <a:rPr lang="cs-CZ" sz="2200" dirty="0" err="1" smtClean="0">
                <a:solidFill>
                  <a:srgbClr val="000000"/>
                </a:solidFill>
                <a:latin typeface="Adobe Garamond Pro" pitchFamily="18" charset="-18"/>
              </a:rPr>
              <a:t>strumigenní</a:t>
            </a:r>
            <a:r>
              <a:rPr lang="cs-CZ" sz="2200" dirty="0" smtClean="0">
                <a:solidFill>
                  <a:srgbClr val="000000"/>
                </a:solidFill>
                <a:latin typeface="Adobe Garamond Pro" pitchFamily="18" charset="-18"/>
              </a:rPr>
              <a:t> látky tzv. </a:t>
            </a:r>
            <a:r>
              <a:rPr lang="cs-CZ" sz="2200" dirty="0" err="1" smtClean="0">
                <a:solidFill>
                  <a:srgbClr val="000000"/>
                </a:solidFill>
                <a:latin typeface="Adobe Garamond Pro" pitchFamily="18" charset="-18"/>
              </a:rPr>
              <a:t>goitrogeny</a:t>
            </a:r>
            <a:r>
              <a:rPr lang="cs-CZ" sz="2200" dirty="0" smtClean="0">
                <a:solidFill>
                  <a:srgbClr val="000000"/>
                </a:solidFill>
                <a:latin typeface="Adobe Garamond Pro" pitchFamily="18" charset="-18"/>
              </a:rPr>
              <a:t> obsažené převážně v košťálové zelenině dále v sojových bobech a sladkých bramborách</a:t>
            </a:r>
          </a:p>
          <a:p>
            <a:pPr algn="just">
              <a:buClr>
                <a:srgbClr val="FF0000"/>
              </a:buClr>
              <a:defRPr/>
            </a:pPr>
            <a:r>
              <a:rPr lang="cs-CZ" sz="2200" dirty="0" smtClean="0">
                <a:solidFill>
                  <a:srgbClr val="000000"/>
                </a:solidFill>
                <a:latin typeface="Adobe Garamond Pro" pitchFamily="18" charset="-18"/>
                <a:sym typeface="Wingdings 3" pitchFamily="18" charset="2"/>
              </a:rPr>
              <a:t> </a:t>
            </a:r>
            <a:r>
              <a:rPr lang="cs-CZ" sz="2200" dirty="0" smtClean="0">
                <a:solidFill>
                  <a:srgbClr val="000000"/>
                </a:solidFill>
                <a:latin typeface="Adobe Garamond Pro" pitchFamily="18" charset="-18"/>
              </a:rPr>
              <a:t>Konzumace mořských řas, minerálních vod s obsahem jódu, používání jodizované kuchyňské soli</a:t>
            </a:r>
            <a:endParaRPr lang="cs-CZ" sz="2000" dirty="0" smtClean="0">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46</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04802" name="Picture 2" descr="http://www.avicenna.cz/media/obrazky/20050427-zlaza.jpg"/>
          <p:cNvPicPr>
            <a:picLocks noChangeAspect="1" noChangeArrowheads="1"/>
          </p:cNvPicPr>
          <p:nvPr/>
        </p:nvPicPr>
        <p:blipFill>
          <a:blip r:embed="rId3" cstate="print"/>
          <a:srcRect/>
          <a:stretch>
            <a:fillRect/>
          </a:stretch>
        </p:blipFill>
        <p:spPr bwMode="auto">
          <a:xfrm>
            <a:off x="7760863" y="0"/>
            <a:ext cx="1383137" cy="1412776"/>
          </a:xfrm>
          <a:prstGeom prst="rect">
            <a:avLst/>
          </a:prstGeom>
          <a:noFill/>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200" b="1" dirty="0" smtClean="0">
                <a:effectLst>
                  <a:outerShdw blurRad="38100" dist="38100" dir="2700000" algn="tl">
                    <a:srgbClr val="000000">
                      <a:alpha val="43137"/>
                    </a:srgbClr>
                  </a:outerShdw>
                </a:effectLst>
              </a:rPr>
              <a:t>ITAMIN B12</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412776"/>
            <a:ext cx="8424936" cy="4968552"/>
          </a:xfrm>
        </p:spPr>
        <p:txBody>
          <a:bodyPr>
            <a:noAutofit/>
          </a:bodyPr>
          <a:lstStyle/>
          <a:p>
            <a:pPr algn="just">
              <a:spcBef>
                <a:spcPts val="1200"/>
              </a:spcBef>
              <a:buClr>
                <a:srgbClr val="FF0000"/>
              </a:buClr>
              <a:defRPr/>
            </a:pPr>
            <a:r>
              <a:rPr lang="cs-CZ" sz="2000" dirty="0" smtClean="0">
                <a:solidFill>
                  <a:srgbClr val="000000"/>
                </a:solidFill>
                <a:latin typeface="Adobe Garamond Pro" pitchFamily="18" charset="-18"/>
              </a:rPr>
              <a:t>Rostlinné zdroje potravin vitamin B12 neobsahují, pokud nejsou kontaminovány MIO, které tento vitamin produkují</a:t>
            </a:r>
          </a:p>
          <a:p>
            <a:pPr algn="just">
              <a:spcBef>
                <a:spcPts val="1200"/>
              </a:spcBef>
              <a:buClr>
                <a:srgbClr val="FF0000"/>
              </a:buClr>
              <a:defRPr/>
            </a:pPr>
            <a:r>
              <a:rPr lang="cs-CZ" sz="2000" dirty="0" smtClean="0">
                <a:solidFill>
                  <a:srgbClr val="000000"/>
                </a:solidFill>
                <a:latin typeface="Adobe Garamond Pro" pitchFamily="18" charset="-18"/>
              </a:rPr>
              <a:t>Hlavními potravními zdroji - maso, ryby, vejce, mléčné výrobky, kvasnice, vitamin také obsahují fortifikované potraviny (některé druhy sójových náhražek mlék, snídaňové cereálie)</a:t>
            </a:r>
          </a:p>
          <a:p>
            <a:pPr algn="just">
              <a:spcBef>
                <a:spcPts val="1200"/>
              </a:spcBef>
              <a:buClr>
                <a:srgbClr val="FF0000"/>
              </a:buClr>
              <a:defRPr/>
            </a:pPr>
            <a:r>
              <a:rPr lang="cs-CZ" sz="2000" dirty="0" smtClean="0">
                <a:solidFill>
                  <a:srgbClr val="000000"/>
                </a:solidFill>
                <a:latin typeface="Adobe Garamond Pro" pitchFamily="18" charset="-18"/>
              </a:rPr>
              <a:t>Sójové výrobky jako </a:t>
            </a:r>
            <a:r>
              <a:rPr lang="cs-CZ" sz="2000" dirty="0" err="1" smtClean="0">
                <a:solidFill>
                  <a:srgbClr val="000000"/>
                </a:solidFill>
                <a:latin typeface="Adobe Garamond Pro" pitchFamily="18" charset="-18"/>
              </a:rPr>
              <a:t>miso</a:t>
            </a:r>
            <a:r>
              <a:rPr lang="cs-CZ" sz="2000" dirty="0" smtClean="0">
                <a:solidFill>
                  <a:srgbClr val="000000"/>
                </a:solidFill>
                <a:latin typeface="Adobe Garamond Pro" pitchFamily="18" charset="-18"/>
              </a:rPr>
              <a:t>, </a:t>
            </a:r>
            <a:r>
              <a:rPr lang="cs-CZ" sz="2000" dirty="0" err="1" smtClean="0">
                <a:solidFill>
                  <a:srgbClr val="000000"/>
                </a:solidFill>
                <a:latin typeface="Adobe Garamond Pro" pitchFamily="18" charset="-18"/>
              </a:rPr>
              <a:t>tempeh</a:t>
            </a:r>
            <a:r>
              <a:rPr lang="cs-CZ" sz="2000" dirty="0" smtClean="0">
                <a:solidFill>
                  <a:srgbClr val="000000"/>
                </a:solidFill>
                <a:latin typeface="Adobe Garamond Pro" pitchFamily="18" charset="-18"/>
              </a:rPr>
              <a:t>, </a:t>
            </a:r>
            <a:r>
              <a:rPr lang="cs-CZ" sz="2000" dirty="0" err="1" smtClean="0">
                <a:solidFill>
                  <a:srgbClr val="000000"/>
                </a:solidFill>
                <a:latin typeface="Adobe Garamond Pro" pitchFamily="18" charset="-18"/>
              </a:rPr>
              <a:t>tamari</a:t>
            </a:r>
            <a:r>
              <a:rPr lang="cs-CZ" sz="2000" dirty="0" smtClean="0">
                <a:solidFill>
                  <a:srgbClr val="000000"/>
                </a:solidFill>
                <a:latin typeface="Adobe Garamond Pro" pitchFamily="18" charset="-18"/>
              </a:rPr>
              <a:t>, </a:t>
            </a:r>
            <a:r>
              <a:rPr lang="cs-CZ" sz="2000" dirty="0" err="1" smtClean="0">
                <a:solidFill>
                  <a:srgbClr val="000000"/>
                </a:solidFill>
                <a:latin typeface="Adobe Garamond Pro" pitchFamily="18" charset="-18"/>
              </a:rPr>
              <a:t>shoyu</a:t>
            </a:r>
            <a:r>
              <a:rPr lang="cs-CZ" sz="2000" dirty="0" smtClean="0">
                <a:solidFill>
                  <a:srgbClr val="000000"/>
                </a:solidFill>
                <a:latin typeface="Adobe Garamond Pro" pitchFamily="18" charset="-18"/>
              </a:rPr>
              <a:t> a některé produkty z řas obsahují pouze </a:t>
            </a:r>
            <a:r>
              <a:rPr lang="cs-CZ" sz="2000" dirty="0" err="1" smtClean="0">
                <a:solidFill>
                  <a:srgbClr val="000000"/>
                </a:solidFill>
                <a:latin typeface="Adobe Garamond Pro" pitchFamily="18" charset="-18"/>
              </a:rPr>
              <a:t>korinoidy</a:t>
            </a:r>
            <a:r>
              <a:rPr lang="cs-CZ" sz="2000" dirty="0" smtClean="0">
                <a:solidFill>
                  <a:srgbClr val="000000"/>
                </a:solidFill>
                <a:latin typeface="Adobe Garamond Pro" pitchFamily="18" charset="-18"/>
              </a:rPr>
              <a:t>, analoga vitaminu B12, která zpravidla nemají fyziologické účinky srovnatelné s účinkem vitaminu B12</a:t>
            </a:r>
          </a:p>
          <a:p>
            <a:pPr algn="just">
              <a:spcBef>
                <a:spcPts val="1200"/>
              </a:spcBef>
              <a:buClr>
                <a:srgbClr val="FF0000"/>
              </a:buClr>
              <a:defRPr/>
            </a:pPr>
            <a:r>
              <a:rPr lang="cs-CZ" sz="2000" dirty="0" smtClean="0">
                <a:solidFill>
                  <a:srgbClr val="000000"/>
                </a:solidFill>
                <a:latin typeface="Adobe Garamond Pro" pitchFamily="18" charset="-18"/>
              </a:rPr>
              <a:t>Deficit vitaminu B12 u dospělých hrozí většinou až po dlouhodobém omezení konzumace potravin živočišného původu, </a:t>
            </a:r>
            <a:r>
              <a:rPr lang="cs-CZ" sz="2000" dirty="0" smtClean="0">
                <a:solidFill>
                  <a:srgbClr val="000000"/>
                </a:solidFill>
                <a:latin typeface="Adobe Garamond Pro" pitchFamily="18" charset="-18"/>
                <a:sym typeface="Wingdings 3" pitchFamily="18" charset="2"/>
              </a:rPr>
              <a:t></a:t>
            </a:r>
            <a:r>
              <a:rPr lang="cs-CZ" sz="2000" dirty="0" smtClean="0">
                <a:solidFill>
                  <a:srgbClr val="000000"/>
                </a:solidFill>
                <a:latin typeface="Adobe Garamond Pro" pitchFamily="18" charset="-18"/>
              </a:rPr>
              <a:t> bohaté endogenní zásoby činící až 3 mg, </a:t>
            </a:r>
            <a:r>
              <a:rPr lang="cs-CZ" sz="2000" dirty="0" err="1" smtClean="0">
                <a:solidFill>
                  <a:srgbClr val="000000"/>
                </a:solidFill>
                <a:latin typeface="Adobe Garamond Pro" pitchFamily="18" charset="-18"/>
              </a:rPr>
              <a:t>narozdíl</a:t>
            </a:r>
            <a:r>
              <a:rPr lang="cs-CZ" sz="2000" dirty="0" smtClean="0">
                <a:solidFill>
                  <a:srgbClr val="000000"/>
                </a:solidFill>
                <a:latin typeface="Adobe Garamond Pro" pitchFamily="18" charset="-18"/>
              </a:rPr>
              <a:t> od novorozenců </a:t>
            </a:r>
            <a:r>
              <a:rPr lang="cs-CZ" sz="2000" dirty="0" smtClean="0">
                <a:solidFill>
                  <a:srgbClr val="000000"/>
                </a:solidFill>
                <a:latin typeface="Adobe Garamond Pro" pitchFamily="18" charset="-18"/>
                <a:sym typeface="Wingdings 3" pitchFamily="18" charset="2"/>
              </a:rPr>
              <a:t> </a:t>
            </a:r>
            <a:r>
              <a:rPr lang="cs-CZ" sz="2000" dirty="0" smtClean="0">
                <a:solidFill>
                  <a:srgbClr val="000000"/>
                </a:solidFill>
                <a:latin typeface="Adobe Garamond Pro" pitchFamily="18" charset="-18"/>
              </a:rPr>
              <a:t>zásoba jen asi 25 µg</a:t>
            </a:r>
          </a:p>
          <a:p>
            <a:pPr marL="755772" lvl="2" algn="just">
              <a:spcBef>
                <a:spcPts val="1200"/>
              </a:spcBef>
              <a:buClr>
                <a:srgbClr val="FF0000"/>
              </a:buClr>
              <a:defRPr/>
            </a:pPr>
            <a:r>
              <a:rPr lang="cs-CZ" sz="2000" dirty="0" smtClean="0">
                <a:solidFill>
                  <a:srgbClr val="000000"/>
                </a:solidFill>
                <a:latin typeface="Adobe Garamond Pro" pitchFamily="18" charset="-18"/>
              </a:rPr>
              <a:t>Deficit - m</a:t>
            </a:r>
            <a:r>
              <a:rPr lang="cs-CZ" sz="1800" dirty="0" smtClean="0">
                <a:solidFill>
                  <a:srgbClr val="000000"/>
                </a:solidFill>
                <a:latin typeface="Adobe Garamond Pro" pitchFamily="18" charset="-18"/>
              </a:rPr>
              <a:t>egaloblastická anémie, metabolické a neurologické poruchy</a:t>
            </a:r>
          </a:p>
          <a:p>
            <a:pPr marL="755772" lvl="2" algn="just">
              <a:spcBef>
                <a:spcPts val="1200"/>
              </a:spcBef>
              <a:buClr>
                <a:srgbClr val="FF0000"/>
              </a:buClr>
              <a:defRPr/>
            </a:pPr>
            <a:r>
              <a:rPr lang="cs-CZ" sz="1800" dirty="0" smtClean="0">
                <a:solidFill>
                  <a:srgbClr val="000000"/>
                </a:solidFill>
                <a:latin typeface="Adobe Garamond Pro" pitchFamily="18" charset="-18"/>
              </a:rPr>
              <a:t>Negativní ovlivnění vývoje mozku u dětí</a:t>
            </a:r>
          </a:p>
          <a:p>
            <a:pPr marL="755772" lvl="2" algn="just">
              <a:spcBef>
                <a:spcPts val="1200"/>
              </a:spcBef>
              <a:buClr>
                <a:srgbClr val="FF0000"/>
              </a:buClr>
              <a:defRPr/>
            </a:pPr>
            <a:r>
              <a:rPr lang="cs-CZ" sz="1800" dirty="0" smtClean="0">
                <a:solidFill>
                  <a:srgbClr val="000000"/>
                </a:solidFill>
                <a:latin typeface="Adobe Garamond Pro" pitchFamily="18" charset="-18"/>
              </a:rPr>
              <a:t>Riziko hromadění </a:t>
            </a:r>
            <a:r>
              <a:rPr lang="cs-CZ" sz="1800" dirty="0" err="1" smtClean="0">
                <a:solidFill>
                  <a:srgbClr val="000000"/>
                </a:solidFill>
                <a:latin typeface="Adobe Garamond Pro" pitchFamily="18" charset="-18"/>
              </a:rPr>
              <a:t>homocysteinu</a:t>
            </a:r>
            <a:endParaRPr lang="cs-CZ" sz="1800" dirty="0" smtClean="0">
              <a:solidFill>
                <a:srgbClr val="000000"/>
              </a:solidFill>
              <a:latin typeface="Adobe Garamond Pro" pitchFamily="18" charset="-18"/>
            </a:endParaRPr>
          </a:p>
          <a:p>
            <a:pPr algn="just">
              <a:spcBef>
                <a:spcPts val="1200"/>
              </a:spcBef>
              <a:buClr>
                <a:srgbClr val="FF0000"/>
              </a:buClr>
              <a:defRPr/>
            </a:pPr>
            <a:endParaRPr lang="cs-CZ" sz="2000" dirty="0" smtClean="0">
              <a:solidFill>
                <a:srgbClr val="0000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47</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04802" name="Picture 2" descr="http://www.avicenna.cz/media/obrazky/20050427-zlaza.jpg"/>
          <p:cNvPicPr>
            <a:picLocks noChangeAspect="1" noChangeArrowheads="1"/>
          </p:cNvPicPr>
          <p:nvPr/>
        </p:nvPicPr>
        <p:blipFill>
          <a:blip r:embed="rId3" cstate="print"/>
          <a:srcRect/>
          <a:stretch>
            <a:fillRect/>
          </a:stretch>
        </p:blipFill>
        <p:spPr bwMode="auto">
          <a:xfrm>
            <a:off x="7760863" y="0"/>
            <a:ext cx="1383137" cy="1412776"/>
          </a:xfrm>
          <a:prstGeom prst="rect">
            <a:avLst/>
          </a:prstGeom>
          <a:noFill/>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200" b="1" dirty="0" smtClean="0">
                <a:effectLst>
                  <a:outerShdw blurRad="38100" dist="38100" dir="2700000" algn="tl">
                    <a:srgbClr val="000000">
                      <a:alpha val="43137"/>
                    </a:srgbClr>
                  </a:outerShdw>
                </a:effectLst>
              </a:rPr>
              <a:t>ITAMIN D</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556792"/>
            <a:ext cx="8424936" cy="4536504"/>
          </a:xfrm>
        </p:spPr>
        <p:txBody>
          <a:bodyPr>
            <a:noAutofit/>
          </a:bodyPr>
          <a:lstStyle/>
          <a:p>
            <a:pPr algn="just">
              <a:spcBef>
                <a:spcPts val="1200"/>
              </a:spcBef>
              <a:buClr>
                <a:srgbClr val="FF0000"/>
              </a:buClr>
              <a:defRPr/>
            </a:pPr>
            <a:r>
              <a:rPr lang="cs-CZ" sz="2200" dirty="0" smtClean="0">
                <a:solidFill>
                  <a:srgbClr val="000000"/>
                </a:solidFill>
                <a:latin typeface="Adobe Garamond Pro" pitchFamily="18" charset="-18"/>
              </a:rPr>
              <a:t>Vitamin D3 – cholekalciferol → výskyt v živočišných potravinách</a:t>
            </a:r>
          </a:p>
          <a:p>
            <a:pPr algn="just">
              <a:spcBef>
                <a:spcPts val="1200"/>
              </a:spcBef>
              <a:buClr>
                <a:srgbClr val="FF0000"/>
              </a:buClr>
              <a:defRPr/>
            </a:pPr>
            <a:r>
              <a:rPr lang="cs-CZ" sz="2200" dirty="0" smtClean="0">
                <a:solidFill>
                  <a:srgbClr val="000000"/>
                </a:solidFill>
                <a:latin typeface="Adobe Garamond Pro" pitchFamily="18" charset="-18"/>
              </a:rPr>
              <a:t>Vitamin D2 - ergokalciferol - v rostlinných zdrojích, vstřebávání dle některých studií méně účinné (?)</a:t>
            </a:r>
          </a:p>
          <a:p>
            <a:pPr algn="just">
              <a:spcBef>
                <a:spcPts val="1200"/>
              </a:spcBef>
              <a:buClr>
                <a:srgbClr val="FF0000"/>
              </a:buClr>
              <a:defRPr/>
            </a:pPr>
            <a:r>
              <a:rPr lang="cs-CZ" sz="2200" dirty="0" smtClean="0">
                <a:solidFill>
                  <a:srgbClr val="000000"/>
                </a:solidFill>
                <a:latin typeface="Adobe Garamond Pro" pitchFamily="18" charset="-18"/>
              </a:rPr>
              <a:t>Absorpci negativně ovlivňuje vysoký obsah </a:t>
            </a:r>
            <a:r>
              <a:rPr lang="cs-CZ" sz="2200" dirty="0" err="1" smtClean="0">
                <a:solidFill>
                  <a:srgbClr val="000000"/>
                </a:solidFill>
                <a:latin typeface="Adobe Garamond Pro" pitchFamily="18" charset="-18"/>
              </a:rPr>
              <a:t>fytátů</a:t>
            </a:r>
            <a:r>
              <a:rPr lang="cs-CZ" sz="2200" dirty="0" smtClean="0">
                <a:solidFill>
                  <a:srgbClr val="000000"/>
                </a:solidFill>
                <a:latin typeface="Adobe Garamond Pro" pitchFamily="18" charset="-18"/>
              </a:rPr>
              <a:t> ve stravě</a:t>
            </a:r>
          </a:p>
          <a:p>
            <a:pPr algn="just">
              <a:spcBef>
                <a:spcPts val="1200"/>
              </a:spcBef>
              <a:buClr>
                <a:srgbClr val="FF0000"/>
              </a:buClr>
              <a:defRPr/>
            </a:pPr>
            <a:r>
              <a:rPr lang="cs-CZ" sz="2200" dirty="0" smtClean="0">
                <a:solidFill>
                  <a:srgbClr val="000000"/>
                </a:solidFill>
                <a:latin typeface="Adobe Garamond Pro" pitchFamily="18" charset="-18"/>
              </a:rPr>
              <a:t>Fortifikace potravin, </a:t>
            </a:r>
            <a:r>
              <a:rPr lang="cs-CZ" sz="2200" dirty="0" err="1" smtClean="0">
                <a:solidFill>
                  <a:srgbClr val="000000"/>
                </a:solidFill>
                <a:latin typeface="Adobe Garamond Pro" pitchFamily="18" charset="-18"/>
              </a:rPr>
              <a:t>suplementa</a:t>
            </a:r>
            <a:endParaRPr lang="cs-CZ" sz="2200" dirty="0" smtClean="0">
              <a:solidFill>
                <a:srgbClr val="000000"/>
              </a:solidFill>
              <a:latin typeface="Adobe Garamond Pro" pitchFamily="18" charset="-18"/>
            </a:endParaRPr>
          </a:p>
          <a:p>
            <a:pPr algn="just">
              <a:spcBef>
                <a:spcPts val="1200"/>
              </a:spcBef>
              <a:buClr>
                <a:srgbClr val="FF0000"/>
              </a:buClr>
              <a:defRPr/>
            </a:pPr>
            <a:r>
              <a:rPr lang="cs-CZ" sz="2200" dirty="0" smtClean="0">
                <a:solidFill>
                  <a:srgbClr val="000000"/>
                </a:solidFill>
                <a:latin typeface="Adobe Garamond Pro" pitchFamily="18" charset="-18"/>
              </a:rPr>
              <a:t>Nejvíce ohroženi jsou jedinci konzumující výhradně potraviny rostlinného původu, odmítající příjem suplement a fortifikovaných potravin, obzvlášť v zimních měsících</a:t>
            </a:r>
          </a:p>
          <a:p>
            <a:pPr algn="just">
              <a:spcBef>
                <a:spcPts val="1200"/>
              </a:spcBef>
              <a:buClr>
                <a:srgbClr val="FF0000"/>
              </a:buClr>
              <a:defRPr/>
            </a:pPr>
            <a:r>
              <a:rPr lang="cs-CZ" sz="2200" dirty="0" smtClean="0">
                <a:solidFill>
                  <a:srgbClr val="000000"/>
                </a:solidFill>
                <a:latin typeface="Adobe Garamond Pro" pitchFamily="18" charset="-18"/>
              </a:rPr>
              <a:t>Více ohroženi děti a senioři u nichž je syntéza vitaminu D méně účinná</a:t>
            </a:r>
          </a:p>
          <a:p>
            <a:pPr algn="just">
              <a:spcBef>
                <a:spcPts val="1200"/>
              </a:spcBef>
              <a:buClr>
                <a:srgbClr val="FF0000"/>
              </a:buClr>
              <a:defRPr/>
            </a:pPr>
            <a:r>
              <a:rPr lang="cs-CZ" sz="2200" dirty="0" smtClean="0">
                <a:solidFill>
                  <a:srgbClr val="000000"/>
                </a:solidFill>
                <a:latin typeface="Adobe Garamond Pro" pitchFamily="18" charset="-18"/>
              </a:rPr>
              <a:t>U makrobioticky krmených dětí – vyšší prevalence křivice</a:t>
            </a:r>
            <a:endParaRPr lang="cs-CZ" sz="2000" dirty="0" smtClean="0">
              <a:solidFill>
                <a:srgbClr val="0000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48</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 name="Picture 5" descr="kost"/>
          <p:cNvPicPr>
            <a:picLocks noChangeAspect="1" noChangeArrowheads="1"/>
          </p:cNvPicPr>
          <p:nvPr/>
        </p:nvPicPr>
        <p:blipFill>
          <a:blip r:embed="rId3" cstate="print"/>
          <a:srcRect/>
          <a:stretch>
            <a:fillRect/>
          </a:stretch>
        </p:blipFill>
        <p:spPr bwMode="auto">
          <a:xfrm>
            <a:off x="7500938" y="188929"/>
            <a:ext cx="1500187" cy="9159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K</a:t>
            </a:r>
            <a:r>
              <a:rPr lang="cs-CZ" sz="3200" b="1" dirty="0" smtClean="0">
                <a:effectLst>
                  <a:outerShdw blurRad="38100" dist="38100" dir="2700000" algn="tl">
                    <a:srgbClr val="000000">
                      <a:alpha val="43137"/>
                    </a:srgbClr>
                  </a:outerShdw>
                </a:effectLst>
              </a:rPr>
              <a:t>ARNITIN</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556792"/>
            <a:ext cx="8424936" cy="4536504"/>
          </a:xfrm>
        </p:spPr>
        <p:txBody>
          <a:bodyPr>
            <a:noAutofit/>
          </a:bodyPr>
          <a:lstStyle/>
          <a:p>
            <a:pPr algn="just">
              <a:spcBef>
                <a:spcPts val="1200"/>
              </a:spcBef>
              <a:buClr>
                <a:srgbClr val="FF0000"/>
              </a:buClr>
              <a:defRPr/>
            </a:pPr>
            <a:r>
              <a:rPr lang="cs-CZ" sz="2300" dirty="0" smtClean="0">
                <a:solidFill>
                  <a:srgbClr val="000000"/>
                </a:solidFill>
                <a:latin typeface="Adobe Garamond Pro" pitchFamily="18" charset="-18"/>
              </a:rPr>
              <a:t>Nezbytný pro metabolizmus MK s dlouhým řetězcem</a:t>
            </a:r>
          </a:p>
          <a:p>
            <a:pPr algn="just">
              <a:spcBef>
                <a:spcPts val="1200"/>
              </a:spcBef>
              <a:buClr>
                <a:srgbClr val="FF0000"/>
              </a:buClr>
              <a:defRPr/>
            </a:pPr>
            <a:r>
              <a:rPr lang="cs-CZ" sz="2300" dirty="0" smtClean="0">
                <a:solidFill>
                  <a:srgbClr val="000000"/>
                </a:solidFill>
                <a:latin typeface="Adobe Garamond Pro" pitchFamily="18" charset="-18"/>
              </a:rPr>
              <a:t>Hodnota karnitinu v krvi je částečně závislá na příjmu potravou, asi 1/3 denní potřeby vzniká endogenní syntézou</a:t>
            </a:r>
          </a:p>
          <a:p>
            <a:pPr algn="just">
              <a:spcBef>
                <a:spcPts val="1200"/>
              </a:spcBef>
              <a:buClr>
                <a:srgbClr val="FF0000"/>
              </a:buClr>
              <a:defRPr/>
            </a:pPr>
            <a:r>
              <a:rPr lang="cs-CZ" sz="2300" dirty="0" smtClean="0">
                <a:solidFill>
                  <a:srgbClr val="000000"/>
                </a:solidFill>
                <a:latin typeface="Adobe Garamond Pro" pitchFamily="18" charset="-18"/>
              </a:rPr>
              <a:t>Vysoký obsah karnitinu se nachází v mase, nižší obsah je v mléčných produktech, potraviny rostlinného původu obsahují karnitinu velmi málo nebo žádný</a:t>
            </a:r>
          </a:p>
          <a:p>
            <a:pPr algn="just">
              <a:spcBef>
                <a:spcPts val="1200"/>
              </a:spcBef>
              <a:buClr>
                <a:srgbClr val="FF0000"/>
              </a:buClr>
              <a:defRPr/>
            </a:pPr>
            <a:r>
              <a:rPr lang="cs-CZ" sz="2300" dirty="0" smtClean="0">
                <a:solidFill>
                  <a:srgbClr val="000000"/>
                </a:solidFill>
                <a:latin typeface="Adobe Garamond Pro" pitchFamily="18" charset="-18"/>
              </a:rPr>
              <a:t>Jedinci omezující konzumaci masa nebo všech potravin živočišného původu mohou být v riziku nedostatku karnitinu</a:t>
            </a:r>
          </a:p>
          <a:p>
            <a:pPr marL="704797" lvl="2" algn="just">
              <a:spcBef>
                <a:spcPts val="1200"/>
              </a:spcBef>
              <a:buClr>
                <a:srgbClr val="FF0000"/>
              </a:buClr>
              <a:defRPr/>
            </a:pPr>
            <a:r>
              <a:rPr lang="cs-CZ" dirty="0" smtClean="0">
                <a:solidFill>
                  <a:srgbClr val="000000"/>
                </a:solidFill>
                <a:latin typeface="Adobe Garamond Pro" pitchFamily="18" charset="-18"/>
              </a:rPr>
              <a:t>z hlediska jeho nedostatečného množství v potravě</a:t>
            </a:r>
          </a:p>
          <a:p>
            <a:pPr marL="704797" lvl="2" algn="just">
              <a:spcBef>
                <a:spcPts val="1200"/>
              </a:spcBef>
              <a:buClr>
                <a:srgbClr val="FF0000"/>
              </a:buClr>
              <a:defRPr/>
            </a:pPr>
            <a:r>
              <a:rPr lang="cs-CZ" dirty="0" smtClean="0">
                <a:solidFill>
                  <a:srgbClr val="000000"/>
                </a:solidFill>
                <a:latin typeface="Adobe Garamond Pro" pitchFamily="18" charset="-18"/>
              </a:rPr>
              <a:t>možným snížením endogenní tvorby karnitinu z důvodu nízkých příjmů esenciálních AMK </a:t>
            </a:r>
            <a:r>
              <a:rPr lang="cs-CZ" dirty="0" err="1" smtClean="0">
                <a:solidFill>
                  <a:srgbClr val="000000"/>
                </a:solidFill>
                <a:latin typeface="Adobe Garamond Pro" pitchFamily="18" charset="-18"/>
              </a:rPr>
              <a:t>methioninu</a:t>
            </a:r>
            <a:r>
              <a:rPr lang="cs-CZ" dirty="0" smtClean="0">
                <a:solidFill>
                  <a:srgbClr val="000000"/>
                </a:solidFill>
                <a:latin typeface="Adobe Garamond Pro" pitchFamily="18" charset="-18"/>
              </a:rPr>
              <a:t> a lysinu a možného výskytu deficitu železa</a:t>
            </a:r>
            <a:endParaRPr lang="cs-CZ" sz="2000" dirty="0" smtClean="0">
              <a:solidFill>
                <a:srgbClr val="0000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49</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7584" y="764704"/>
            <a:ext cx="7772400" cy="609600"/>
          </a:xfrm>
        </p:spPr>
        <p:txBody>
          <a:bodyPr>
            <a:normAutofit fontScale="90000"/>
          </a:bodyPr>
          <a:lstStyle/>
          <a:p>
            <a:pPr algn="l" eaLnBrk="1" hangingPunct="1">
              <a:defRPr/>
            </a:pPr>
            <a:r>
              <a:rPr lang="cs-CZ" sz="4400" b="1" dirty="0" smtClean="0">
                <a:effectLst>
                  <a:outerShdw blurRad="38100" dist="38100" dir="2700000" algn="tl">
                    <a:srgbClr val="C0C0C0"/>
                  </a:outerShdw>
                </a:effectLst>
              </a:rPr>
              <a:t>V</a:t>
            </a:r>
            <a:r>
              <a:rPr lang="cs-CZ" sz="3600" b="1" dirty="0" smtClean="0">
                <a:effectLst>
                  <a:outerShdw blurRad="38100" dist="38100" dir="2700000" algn="tl">
                    <a:srgbClr val="C0C0C0"/>
                  </a:outerShdw>
                </a:effectLst>
              </a:rPr>
              <a:t>EGETARIÁNSTVÍ</a:t>
            </a:r>
          </a:p>
        </p:txBody>
      </p:sp>
      <p:sp>
        <p:nvSpPr>
          <p:cNvPr id="16388" name="Rectangle 3"/>
          <p:cNvSpPr>
            <a:spLocks noGrp="1" noChangeArrowheads="1"/>
          </p:cNvSpPr>
          <p:nvPr>
            <p:ph idx="1"/>
          </p:nvPr>
        </p:nvSpPr>
        <p:spPr>
          <a:xfrm>
            <a:off x="685800" y="1484784"/>
            <a:ext cx="8153400" cy="4680520"/>
          </a:xfrm>
        </p:spPr>
        <p:txBody>
          <a:bodyPr>
            <a:normAutofit fontScale="77500" lnSpcReduction="20000"/>
          </a:bodyPr>
          <a:lstStyle/>
          <a:p>
            <a:pPr eaLnBrk="1" hangingPunct="1">
              <a:lnSpc>
                <a:spcPct val="90000"/>
              </a:lnSpc>
              <a:buClr>
                <a:srgbClr val="FF0000"/>
              </a:buClr>
              <a:defRPr/>
            </a:pPr>
            <a:r>
              <a:rPr lang="cs-CZ" sz="2400" dirty="0" smtClean="0">
                <a:latin typeface="Adobe Garamond Pro" pitchFamily="18" charset="-18"/>
              </a:rPr>
              <a:t>původ </a:t>
            </a:r>
            <a:r>
              <a:rPr lang="cs-CZ" sz="2400" dirty="0" smtClean="0">
                <a:latin typeface="Adobe Garamond Pro" pitchFamily="18" charset="-18"/>
              </a:rPr>
              <a:t>pravděpodobně ve </a:t>
            </a:r>
            <a:r>
              <a:rPr lang="cs-CZ" sz="2400" dirty="0" smtClean="0">
                <a:latin typeface="Adobe Garamond Pro" pitchFamily="18" charset="-18"/>
              </a:rPr>
              <a:t>východních náboženstvích buddhismu a hinduismu</a:t>
            </a:r>
          </a:p>
          <a:p>
            <a:pPr eaLnBrk="1" hangingPunct="1">
              <a:lnSpc>
                <a:spcPct val="90000"/>
              </a:lnSpc>
              <a:buClr>
                <a:srgbClr val="FF0000"/>
              </a:buClr>
              <a:defRPr/>
            </a:pPr>
            <a:r>
              <a:rPr lang="cs-CZ" sz="2400" dirty="0" smtClean="0">
                <a:latin typeface="Adobe Garamond Pro" pitchFamily="18" charset="-18"/>
              </a:rPr>
              <a:t>termín pochází z 19. století (</a:t>
            </a:r>
            <a:r>
              <a:rPr lang="cs-CZ" sz="2400" dirty="0" err="1" smtClean="0">
                <a:latin typeface="Adobe Garamond Pro" pitchFamily="18" charset="-18"/>
              </a:rPr>
              <a:t>vegetus</a:t>
            </a:r>
            <a:r>
              <a:rPr lang="cs-CZ" sz="2400" dirty="0" smtClean="0">
                <a:latin typeface="Adobe Garamond Pro" pitchFamily="18" charset="-18"/>
              </a:rPr>
              <a:t> – svěží, čilý, živý)</a:t>
            </a:r>
          </a:p>
          <a:p>
            <a:pPr eaLnBrk="1" hangingPunct="1">
              <a:lnSpc>
                <a:spcPct val="90000"/>
              </a:lnSpc>
              <a:buClr>
                <a:srgbClr val="FF0000"/>
              </a:buClr>
              <a:defRPr/>
            </a:pPr>
            <a:r>
              <a:rPr lang="cs-CZ" sz="2400" dirty="0" smtClean="0">
                <a:latin typeface="Adobe Garamond Pro" pitchFamily="18" charset="-18"/>
              </a:rPr>
              <a:t>vegetariánské společnosti</a:t>
            </a:r>
          </a:p>
          <a:p>
            <a:pPr eaLnBrk="1" hangingPunct="1">
              <a:lnSpc>
                <a:spcPct val="90000"/>
              </a:lnSpc>
              <a:buClr>
                <a:srgbClr val="FF0000"/>
              </a:buClr>
              <a:defRPr/>
            </a:pPr>
            <a:endParaRPr lang="cs-CZ" sz="200" dirty="0" smtClean="0">
              <a:latin typeface="Adobe Garamond Pro" pitchFamily="18" charset="-18"/>
            </a:endParaRPr>
          </a:p>
          <a:p>
            <a:pPr lvl="1" eaLnBrk="1" hangingPunct="1">
              <a:lnSpc>
                <a:spcPct val="90000"/>
              </a:lnSpc>
              <a:buClr>
                <a:srgbClr val="FF0000"/>
              </a:buClr>
              <a:buFont typeface="Arial" pitchFamily="34" charset="0"/>
              <a:buChar char="•"/>
              <a:defRPr/>
            </a:pPr>
            <a:r>
              <a:rPr lang="cs-CZ" sz="2200" dirty="0" err="1" smtClean="0">
                <a:solidFill>
                  <a:schemeClr val="accent6">
                    <a:lumMod val="50000"/>
                  </a:schemeClr>
                </a:solidFill>
                <a:latin typeface="Adobe Garamond Pro" pitchFamily="18" charset="-18"/>
              </a:rPr>
              <a:t>The</a:t>
            </a:r>
            <a:r>
              <a:rPr lang="cs-CZ" sz="2200" dirty="0" smtClean="0">
                <a:solidFill>
                  <a:schemeClr val="accent6">
                    <a:lumMod val="50000"/>
                  </a:schemeClr>
                </a:solidFill>
                <a:latin typeface="Adobe Garamond Pro" pitchFamily="18" charset="-18"/>
              </a:rPr>
              <a:t> </a:t>
            </a:r>
            <a:r>
              <a:rPr lang="cs-CZ" sz="2200" dirty="0" err="1" smtClean="0">
                <a:solidFill>
                  <a:schemeClr val="accent6">
                    <a:lumMod val="50000"/>
                  </a:schemeClr>
                </a:solidFill>
                <a:latin typeface="Adobe Garamond Pro" pitchFamily="18" charset="-18"/>
              </a:rPr>
              <a:t>Vegetarian</a:t>
            </a:r>
            <a:r>
              <a:rPr lang="cs-CZ" sz="2200" dirty="0" smtClean="0">
                <a:solidFill>
                  <a:schemeClr val="accent6">
                    <a:lumMod val="50000"/>
                  </a:schemeClr>
                </a:solidFill>
                <a:latin typeface="Adobe Garamond Pro" pitchFamily="18" charset="-18"/>
              </a:rPr>
              <a:t> Society (1847 Anglie)</a:t>
            </a:r>
          </a:p>
          <a:p>
            <a:pPr lvl="1" eaLnBrk="1" hangingPunct="1">
              <a:lnSpc>
                <a:spcPct val="90000"/>
              </a:lnSpc>
              <a:buClr>
                <a:srgbClr val="FF0000"/>
              </a:buClr>
              <a:buFont typeface="Arial" pitchFamily="34" charset="0"/>
              <a:buChar char="•"/>
              <a:defRPr/>
            </a:pPr>
            <a:r>
              <a:rPr lang="cs-CZ" sz="2200" dirty="0" smtClean="0">
                <a:solidFill>
                  <a:schemeClr val="accent6">
                    <a:lumMod val="50000"/>
                  </a:schemeClr>
                </a:solidFill>
                <a:latin typeface="Adobe Garamond Pro" pitchFamily="18" charset="-18"/>
              </a:rPr>
              <a:t>IVU – Mezinárodní vegetariánská unie (1908 Drážďany)</a:t>
            </a:r>
          </a:p>
          <a:p>
            <a:pPr lvl="1" eaLnBrk="1" hangingPunct="1">
              <a:lnSpc>
                <a:spcPct val="90000"/>
              </a:lnSpc>
              <a:buClr>
                <a:srgbClr val="FF0000"/>
              </a:buClr>
              <a:buFont typeface="Arial" pitchFamily="34" charset="0"/>
              <a:buChar char="•"/>
              <a:defRPr/>
            </a:pPr>
            <a:r>
              <a:rPr lang="cs-CZ" sz="2200" dirty="0" smtClean="0">
                <a:solidFill>
                  <a:schemeClr val="accent6">
                    <a:lumMod val="50000"/>
                  </a:schemeClr>
                </a:solidFill>
                <a:latin typeface="Adobe Garamond Pro" pitchFamily="18" charset="-18"/>
              </a:rPr>
              <a:t>EVU – Evropská vegetariánská unie</a:t>
            </a:r>
          </a:p>
          <a:p>
            <a:pPr lvl="1" eaLnBrk="1" hangingPunct="1">
              <a:lnSpc>
                <a:spcPct val="90000"/>
              </a:lnSpc>
              <a:buClr>
                <a:srgbClr val="FF0000"/>
              </a:buClr>
              <a:buFont typeface="Arial" pitchFamily="34" charset="0"/>
              <a:buChar char="•"/>
              <a:defRPr/>
            </a:pPr>
            <a:endParaRPr lang="cs-CZ" sz="200" dirty="0" smtClean="0">
              <a:solidFill>
                <a:schemeClr val="accent6">
                  <a:lumMod val="50000"/>
                </a:schemeClr>
              </a:solidFill>
              <a:latin typeface="Adobe Garamond Pro" pitchFamily="18" charset="-18"/>
            </a:endParaRPr>
          </a:p>
          <a:p>
            <a:pPr lvl="1" eaLnBrk="1" hangingPunct="1">
              <a:lnSpc>
                <a:spcPct val="90000"/>
              </a:lnSpc>
              <a:buClr>
                <a:srgbClr val="FF0000"/>
              </a:buClr>
              <a:buFont typeface="Arial" pitchFamily="34" charset="0"/>
              <a:buChar char="•"/>
              <a:defRPr/>
            </a:pPr>
            <a:r>
              <a:rPr lang="cs-CZ" sz="2200" dirty="0" smtClean="0">
                <a:solidFill>
                  <a:schemeClr val="accent6">
                    <a:lumMod val="50000"/>
                  </a:schemeClr>
                </a:solidFill>
                <a:latin typeface="Adobe Garamond Pro" pitchFamily="18" charset="-18"/>
              </a:rPr>
              <a:t>Česká společnost pro výživu a vegetariánství</a:t>
            </a:r>
          </a:p>
          <a:p>
            <a:pPr lvl="1" eaLnBrk="1" hangingPunct="1">
              <a:lnSpc>
                <a:spcPct val="90000"/>
              </a:lnSpc>
              <a:buClr>
                <a:srgbClr val="FF0000"/>
              </a:buClr>
              <a:buFont typeface="Arial" pitchFamily="34" charset="0"/>
              <a:buChar char="•"/>
              <a:defRPr/>
            </a:pPr>
            <a:r>
              <a:rPr lang="cs-CZ" sz="2200" dirty="0" smtClean="0">
                <a:solidFill>
                  <a:schemeClr val="accent6">
                    <a:lumMod val="50000"/>
                  </a:schemeClr>
                </a:solidFill>
                <a:latin typeface="Adobe Garamond Pro" pitchFamily="18" charset="-18"/>
              </a:rPr>
              <a:t>Česká vegetariánská společnost</a:t>
            </a:r>
          </a:p>
          <a:p>
            <a:pPr lvl="1" eaLnBrk="1" hangingPunct="1">
              <a:lnSpc>
                <a:spcPct val="90000"/>
              </a:lnSpc>
              <a:buClr>
                <a:srgbClr val="FF0000"/>
              </a:buClr>
              <a:buFont typeface="Arial" pitchFamily="34" charset="0"/>
              <a:buChar char="•"/>
              <a:defRPr/>
            </a:pPr>
            <a:endParaRPr lang="cs-CZ" sz="200" dirty="0" smtClean="0">
              <a:latin typeface="Adobe Garamond Pro" pitchFamily="18" charset="-18"/>
            </a:endParaRPr>
          </a:p>
          <a:p>
            <a:pPr eaLnBrk="1" hangingPunct="1">
              <a:lnSpc>
                <a:spcPct val="90000"/>
              </a:lnSpc>
              <a:buClr>
                <a:srgbClr val="FF0000"/>
              </a:buClr>
              <a:defRPr/>
            </a:pPr>
            <a:r>
              <a:rPr lang="cs-CZ" sz="2400" dirty="0" smtClean="0">
                <a:latin typeface="Adobe Garamond Pro" pitchFamily="18" charset="-18"/>
              </a:rPr>
              <a:t>životní styl – střídmost, </a:t>
            </a:r>
            <a:r>
              <a:rPr lang="cs-CZ" sz="2400" dirty="0" err="1" smtClean="0">
                <a:latin typeface="Adobe Garamond Pro" pitchFamily="18" charset="-18"/>
              </a:rPr>
              <a:t>nekuřáctví</a:t>
            </a:r>
            <a:r>
              <a:rPr lang="cs-CZ" sz="2400" dirty="0" smtClean="0">
                <a:latin typeface="Adobe Garamond Pro" pitchFamily="18" charset="-18"/>
              </a:rPr>
              <a:t>, vyhýbání se alkoholu, pravidelná fyzická aktivita</a:t>
            </a:r>
          </a:p>
          <a:p>
            <a:pPr eaLnBrk="1" hangingPunct="1">
              <a:lnSpc>
                <a:spcPct val="90000"/>
              </a:lnSpc>
              <a:buClr>
                <a:srgbClr val="FF0000"/>
              </a:buClr>
              <a:defRPr/>
            </a:pPr>
            <a:r>
              <a:rPr lang="cs-CZ" sz="2400" dirty="0" smtClean="0">
                <a:latin typeface="Adobe Garamond Pro" pitchFamily="18" charset="-18"/>
              </a:rPr>
              <a:t>vegetariánská pyramida, duha</a:t>
            </a:r>
          </a:p>
          <a:p>
            <a:pPr lvl="1" eaLnBrk="1" hangingPunct="1">
              <a:lnSpc>
                <a:spcPct val="90000"/>
              </a:lnSpc>
              <a:buFontTx/>
              <a:buChar char="•"/>
              <a:defRPr/>
            </a:pPr>
            <a:endParaRPr lang="cs-CZ" sz="2000" dirty="0" smtClean="0"/>
          </a:p>
        </p:txBody>
      </p:sp>
      <p:sp>
        <p:nvSpPr>
          <p:cNvPr id="16386" name="Zástupný symbol pro číslo snímku 5"/>
          <p:cNvSpPr>
            <a:spLocks noGrp="1"/>
          </p:cNvSpPr>
          <p:nvPr>
            <p:ph type="sldNum" sz="quarter" idx="12"/>
          </p:nvPr>
        </p:nvSpPr>
        <p:spPr>
          <a:noFill/>
        </p:spPr>
        <p:txBody>
          <a:bodyPr/>
          <a:lstStyle/>
          <a:p>
            <a:fld id="{79DA5BFD-673F-4312-A715-0058B56C0C84}" type="slidenum">
              <a:rPr lang="cs-CZ" smtClean="0"/>
              <a:pPr/>
              <a:t>5</a:t>
            </a:fld>
            <a:endParaRPr lang="cs-CZ" smtClean="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p:cTn id="7" dur="1000" fill="hold"/>
                                        <p:tgtEl>
                                          <p:spTgt spid="1638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8">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 calcmode="lin" valueType="num">
                                      <p:cBhvr>
                                        <p:cTn id="13" dur="1000" fill="hold"/>
                                        <p:tgtEl>
                                          <p:spTgt spid="16388">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6388">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6388">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p:cTn id="19" dur="1000" fill="hold"/>
                                        <p:tgtEl>
                                          <p:spTgt spid="16388">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6388">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6388">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6388">
                                            <p:txEl>
                                              <p:pRg st="4" end="4"/>
                                            </p:txEl>
                                          </p:spTgt>
                                        </p:tgtEl>
                                        <p:attrNameLst>
                                          <p:attrName>style.visibility</p:attrName>
                                        </p:attrNameLst>
                                      </p:cBhvr>
                                      <p:to>
                                        <p:strVal val="visible"/>
                                      </p:to>
                                    </p:set>
                                    <p:anim calcmode="lin" valueType="num">
                                      <p:cBhvr>
                                        <p:cTn id="25" dur="1000" fill="hold"/>
                                        <p:tgtEl>
                                          <p:spTgt spid="16388">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16388">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16388">
                                            <p:txEl>
                                              <p:pRg st="4" end="4"/>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6388">
                                            <p:txEl>
                                              <p:pRg st="5" end="5"/>
                                            </p:txEl>
                                          </p:spTgt>
                                        </p:tgtEl>
                                        <p:attrNameLst>
                                          <p:attrName>style.visibility</p:attrName>
                                        </p:attrNameLst>
                                      </p:cBhvr>
                                      <p:to>
                                        <p:strVal val="visible"/>
                                      </p:to>
                                    </p:set>
                                    <p:anim calcmode="lin" valueType="num">
                                      <p:cBhvr>
                                        <p:cTn id="31" dur="1000" fill="hold"/>
                                        <p:tgtEl>
                                          <p:spTgt spid="16388">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16388">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16388">
                                            <p:txEl>
                                              <p:pRg st="5" end="5"/>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16388">
                                            <p:txEl>
                                              <p:pRg st="6" end="6"/>
                                            </p:txEl>
                                          </p:spTgt>
                                        </p:tgtEl>
                                        <p:attrNameLst>
                                          <p:attrName>style.visibility</p:attrName>
                                        </p:attrNameLst>
                                      </p:cBhvr>
                                      <p:to>
                                        <p:strVal val="visible"/>
                                      </p:to>
                                    </p:set>
                                    <p:anim calcmode="lin" valueType="num">
                                      <p:cBhvr>
                                        <p:cTn id="37" dur="1000" fill="hold"/>
                                        <p:tgtEl>
                                          <p:spTgt spid="16388">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16388">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16388">
                                            <p:txEl>
                                              <p:pRg st="6" end="6"/>
                                            </p:txEl>
                                          </p:spTgt>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16388">
                                            <p:txEl>
                                              <p:pRg st="8" end="8"/>
                                            </p:txEl>
                                          </p:spTgt>
                                        </p:tgtEl>
                                        <p:attrNameLst>
                                          <p:attrName>style.visibility</p:attrName>
                                        </p:attrNameLst>
                                      </p:cBhvr>
                                      <p:to>
                                        <p:strVal val="visible"/>
                                      </p:to>
                                    </p:set>
                                    <p:anim calcmode="lin" valueType="num">
                                      <p:cBhvr>
                                        <p:cTn id="43" dur="1000" fill="hold"/>
                                        <p:tgtEl>
                                          <p:spTgt spid="16388">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16388">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16388">
                                            <p:txEl>
                                              <p:pRg st="8" end="8"/>
                                            </p:txEl>
                                          </p:spTgt>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16388">
                                            <p:txEl>
                                              <p:pRg st="9" end="9"/>
                                            </p:txEl>
                                          </p:spTgt>
                                        </p:tgtEl>
                                        <p:attrNameLst>
                                          <p:attrName>style.visibility</p:attrName>
                                        </p:attrNameLst>
                                      </p:cBhvr>
                                      <p:to>
                                        <p:strVal val="visible"/>
                                      </p:to>
                                    </p:set>
                                    <p:anim calcmode="lin" valueType="num">
                                      <p:cBhvr>
                                        <p:cTn id="49" dur="1000" fill="hold"/>
                                        <p:tgtEl>
                                          <p:spTgt spid="16388">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16388">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16388">
                                            <p:txEl>
                                              <p:pRg st="9" end="9"/>
                                            </p:txEl>
                                          </p:spTgt>
                                        </p:tgtEl>
                                      </p:cBhvr>
                                    </p:animEffect>
                                  </p:childTnLst>
                                </p:cTn>
                              </p:par>
                            </p:childTnLst>
                          </p:cTn>
                        </p:par>
                        <p:par>
                          <p:cTn id="52" fill="hold">
                            <p:stCondLst>
                              <p:cond delay="8000"/>
                            </p:stCondLst>
                            <p:childTnLst>
                              <p:par>
                                <p:cTn id="53" presetID="55" presetClass="entr" presetSubtype="0" fill="hold" nodeType="afterEffect">
                                  <p:stCondLst>
                                    <p:cond delay="0"/>
                                  </p:stCondLst>
                                  <p:childTnLst>
                                    <p:set>
                                      <p:cBhvr>
                                        <p:cTn id="54" dur="1" fill="hold">
                                          <p:stCondLst>
                                            <p:cond delay="0"/>
                                          </p:stCondLst>
                                        </p:cTn>
                                        <p:tgtEl>
                                          <p:spTgt spid="16388">
                                            <p:txEl>
                                              <p:pRg st="11" end="11"/>
                                            </p:txEl>
                                          </p:spTgt>
                                        </p:tgtEl>
                                        <p:attrNameLst>
                                          <p:attrName>style.visibility</p:attrName>
                                        </p:attrNameLst>
                                      </p:cBhvr>
                                      <p:to>
                                        <p:strVal val="visible"/>
                                      </p:to>
                                    </p:set>
                                    <p:anim calcmode="lin" valueType="num">
                                      <p:cBhvr>
                                        <p:cTn id="55" dur="1000" fill="hold"/>
                                        <p:tgtEl>
                                          <p:spTgt spid="16388">
                                            <p:txEl>
                                              <p:pRg st="11" end="11"/>
                                            </p:txEl>
                                          </p:spTgt>
                                        </p:tgtEl>
                                        <p:attrNameLst>
                                          <p:attrName>ppt_w</p:attrName>
                                        </p:attrNameLst>
                                      </p:cBhvr>
                                      <p:tavLst>
                                        <p:tav tm="0">
                                          <p:val>
                                            <p:strVal val="#ppt_w*0.70"/>
                                          </p:val>
                                        </p:tav>
                                        <p:tav tm="100000">
                                          <p:val>
                                            <p:strVal val="#ppt_w"/>
                                          </p:val>
                                        </p:tav>
                                      </p:tavLst>
                                    </p:anim>
                                    <p:anim calcmode="lin" valueType="num">
                                      <p:cBhvr>
                                        <p:cTn id="56" dur="1000" fill="hold"/>
                                        <p:tgtEl>
                                          <p:spTgt spid="16388">
                                            <p:txEl>
                                              <p:pRg st="11" end="11"/>
                                            </p:txEl>
                                          </p:spTgt>
                                        </p:tgtEl>
                                        <p:attrNameLst>
                                          <p:attrName>ppt_h</p:attrName>
                                        </p:attrNameLst>
                                      </p:cBhvr>
                                      <p:tavLst>
                                        <p:tav tm="0">
                                          <p:val>
                                            <p:strVal val="#ppt_h"/>
                                          </p:val>
                                        </p:tav>
                                        <p:tav tm="100000">
                                          <p:val>
                                            <p:strVal val="#ppt_h"/>
                                          </p:val>
                                        </p:tav>
                                      </p:tavLst>
                                    </p:anim>
                                    <p:animEffect transition="in" filter="fade">
                                      <p:cBhvr>
                                        <p:cTn id="57" dur="1000"/>
                                        <p:tgtEl>
                                          <p:spTgt spid="16388">
                                            <p:txEl>
                                              <p:pRg st="11" end="11"/>
                                            </p:txEl>
                                          </p:spTgt>
                                        </p:tgtEl>
                                      </p:cBhvr>
                                    </p:animEffect>
                                  </p:childTnLst>
                                </p:cTn>
                              </p:par>
                            </p:childTnLst>
                          </p:cTn>
                        </p:par>
                        <p:par>
                          <p:cTn id="58" fill="hold">
                            <p:stCondLst>
                              <p:cond delay="9000"/>
                            </p:stCondLst>
                            <p:childTnLst>
                              <p:par>
                                <p:cTn id="59" presetID="55" presetClass="entr" presetSubtype="0" fill="hold" nodeType="afterEffect">
                                  <p:stCondLst>
                                    <p:cond delay="0"/>
                                  </p:stCondLst>
                                  <p:childTnLst>
                                    <p:set>
                                      <p:cBhvr>
                                        <p:cTn id="60" dur="1" fill="hold">
                                          <p:stCondLst>
                                            <p:cond delay="0"/>
                                          </p:stCondLst>
                                        </p:cTn>
                                        <p:tgtEl>
                                          <p:spTgt spid="16388">
                                            <p:txEl>
                                              <p:pRg st="12" end="12"/>
                                            </p:txEl>
                                          </p:spTgt>
                                        </p:tgtEl>
                                        <p:attrNameLst>
                                          <p:attrName>style.visibility</p:attrName>
                                        </p:attrNameLst>
                                      </p:cBhvr>
                                      <p:to>
                                        <p:strVal val="visible"/>
                                      </p:to>
                                    </p:set>
                                    <p:anim calcmode="lin" valueType="num">
                                      <p:cBhvr>
                                        <p:cTn id="61" dur="1000" fill="hold"/>
                                        <p:tgtEl>
                                          <p:spTgt spid="16388">
                                            <p:txEl>
                                              <p:pRg st="12" end="12"/>
                                            </p:txEl>
                                          </p:spTgt>
                                        </p:tgtEl>
                                        <p:attrNameLst>
                                          <p:attrName>ppt_w</p:attrName>
                                        </p:attrNameLst>
                                      </p:cBhvr>
                                      <p:tavLst>
                                        <p:tav tm="0">
                                          <p:val>
                                            <p:strVal val="#ppt_w*0.70"/>
                                          </p:val>
                                        </p:tav>
                                        <p:tav tm="100000">
                                          <p:val>
                                            <p:strVal val="#ppt_w"/>
                                          </p:val>
                                        </p:tav>
                                      </p:tavLst>
                                    </p:anim>
                                    <p:anim calcmode="lin" valueType="num">
                                      <p:cBhvr>
                                        <p:cTn id="62" dur="1000" fill="hold"/>
                                        <p:tgtEl>
                                          <p:spTgt spid="16388">
                                            <p:txEl>
                                              <p:pRg st="12" end="12"/>
                                            </p:txEl>
                                          </p:spTgt>
                                        </p:tgtEl>
                                        <p:attrNameLst>
                                          <p:attrName>ppt_h</p:attrName>
                                        </p:attrNameLst>
                                      </p:cBhvr>
                                      <p:tavLst>
                                        <p:tav tm="0">
                                          <p:val>
                                            <p:strVal val="#ppt_h"/>
                                          </p:val>
                                        </p:tav>
                                        <p:tav tm="100000">
                                          <p:val>
                                            <p:strVal val="#ppt_h"/>
                                          </p:val>
                                        </p:tav>
                                      </p:tavLst>
                                    </p:anim>
                                    <p:animEffect transition="in" filter="fade">
                                      <p:cBhvr>
                                        <p:cTn id="63" dur="1000"/>
                                        <p:tgtEl>
                                          <p:spTgt spid="1638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K</a:t>
            </a:r>
            <a:r>
              <a:rPr lang="cs-CZ" sz="3200" b="1" dirty="0" smtClean="0">
                <a:effectLst>
                  <a:outerShdw blurRad="38100" dist="38100" dir="2700000" algn="tl">
                    <a:srgbClr val="000000">
                      <a:alpha val="43137"/>
                    </a:srgbClr>
                  </a:outerShdw>
                </a:effectLst>
              </a:rPr>
              <a:t>ADMIUM</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556792"/>
            <a:ext cx="8424936" cy="4536504"/>
          </a:xfrm>
        </p:spPr>
        <p:txBody>
          <a:bodyPr>
            <a:noAutofit/>
          </a:bodyPr>
          <a:lstStyle/>
          <a:p>
            <a:pPr algn="just">
              <a:spcBef>
                <a:spcPts val="1200"/>
              </a:spcBef>
              <a:buClr>
                <a:srgbClr val="FF0000"/>
              </a:buClr>
              <a:defRPr/>
            </a:pPr>
            <a:r>
              <a:rPr lang="cs-CZ" sz="2300" dirty="0" smtClean="0">
                <a:solidFill>
                  <a:srgbClr val="000000"/>
                </a:solidFill>
                <a:latin typeface="Adobe Garamond Pro" pitchFamily="18" charset="-18"/>
              </a:rPr>
              <a:t>Toxický kov (</a:t>
            </a:r>
            <a:r>
              <a:rPr lang="cs-CZ" sz="2300" dirty="0" smtClean="0">
                <a:solidFill>
                  <a:srgbClr val="000000"/>
                </a:solidFill>
                <a:latin typeface="Adobe Garamond Pro" pitchFamily="18" charset="-18"/>
                <a:sym typeface="Wingdings 3" pitchFamily="18" charset="2"/>
              </a:rPr>
              <a:t> ledviny, játra) </a:t>
            </a:r>
            <a:r>
              <a:rPr lang="cs-CZ" sz="2300" dirty="0" smtClean="0">
                <a:solidFill>
                  <a:srgbClr val="000000"/>
                </a:solidFill>
                <a:latin typeface="Adobe Garamond Pro" pitchFamily="18" charset="-18"/>
              </a:rPr>
              <a:t>s dlouhým biologickým poločasem</a:t>
            </a:r>
          </a:p>
          <a:p>
            <a:pPr algn="just">
              <a:spcBef>
                <a:spcPts val="1200"/>
              </a:spcBef>
              <a:buClr>
                <a:srgbClr val="FF0000"/>
              </a:buClr>
              <a:defRPr/>
            </a:pPr>
            <a:r>
              <a:rPr lang="cs-CZ" sz="2300" dirty="0" smtClean="0">
                <a:solidFill>
                  <a:srgbClr val="000000"/>
                </a:solidFill>
                <a:latin typeface="Adobe Garamond Pro" pitchFamily="18" charset="-18"/>
              </a:rPr>
              <a:t>Kumulace v rostlinách</a:t>
            </a:r>
          </a:p>
          <a:p>
            <a:pPr algn="just">
              <a:spcBef>
                <a:spcPts val="1200"/>
              </a:spcBef>
              <a:buClr>
                <a:srgbClr val="FF0000"/>
              </a:buClr>
              <a:defRPr/>
            </a:pPr>
            <a:r>
              <a:rPr lang="cs-CZ" sz="2300" dirty="0" smtClean="0">
                <a:solidFill>
                  <a:srgbClr val="000000"/>
                </a:solidFill>
                <a:latin typeface="Adobe Garamond Pro" pitchFamily="18" charset="-18"/>
              </a:rPr>
              <a:t>Vyšší obsah v obilovinách (obaly zrn, klíčky), semenech, luštěninách a listové zelenině</a:t>
            </a:r>
          </a:p>
          <a:p>
            <a:pPr algn="just">
              <a:spcBef>
                <a:spcPts val="1200"/>
              </a:spcBef>
              <a:buClr>
                <a:srgbClr val="FF0000"/>
              </a:buClr>
              <a:defRPr/>
            </a:pPr>
            <a:endParaRPr lang="cs-CZ" sz="2300" dirty="0" smtClean="0">
              <a:solidFill>
                <a:srgbClr val="000000"/>
              </a:solidFill>
              <a:latin typeface="Adobe Garamond Pro" pitchFamily="18" charset="-18"/>
            </a:endParaRPr>
          </a:p>
          <a:p>
            <a:pPr algn="just">
              <a:spcBef>
                <a:spcPts val="1200"/>
              </a:spcBef>
              <a:buClr>
                <a:srgbClr val="FF0000"/>
              </a:buClr>
              <a:defRPr/>
            </a:pPr>
            <a:r>
              <a:rPr lang="cs-CZ" sz="2300" dirty="0" smtClean="0">
                <a:solidFill>
                  <a:srgbClr val="000000"/>
                </a:solidFill>
                <a:latin typeface="Adobe Garamond Pro" pitchFamily="18" charset="-18"/>
              </a:rPr>
              <a:t>Zvýšené hladiny kadmia u vegetariánů, obzvláště veganů, korelace s délkou praktikování</a:t>
            </a:r>
          </a:p>
          <a:p>
            <a:pPr algn="just">
              <a:spcBef>
                <a:spcPts val="1200"/>
              </a:spcBef>
              <a:buClr>
                <a:srgbClr val="FF0000"/>
              </a:buClr>
              <a:defRPr/>
            </a:pPr>
            <a:r>
              <a:rPr lang="cs-CZ" sz="2300" dirty="0" smtClean="0">
                <a:solidFill>
                  <a:srgbClr val="000000"/>
                </a:solidFill>
                <a:latin typeface="Adobe Garamond Pro" pitchFamily="18" charset="-18"/>
              </a:rPr>
              <a:t>↓ toxického vlivu – přítomnost selenu, vysoká saturace organizmu železem, vápníkem, zinkem</a:t>
            </a:r>
          </a:p>
          <a:p>
            <a:pPr algn="just">
              <a:spcBef>
                <a:spcPts val="1200"/>
              </a:spcBef>
              <a:buClr>
                <a:srgbClr val="FF0000"/>
              </a:buClr>
              <a:defRPr/>
            </a:pPr>
            <a:r>
              <a:rPr lang="cs-CZ" sz="2300" dirty="0" smtClean="0">
                <a:solidFill>
                  <a:srgbClr val="000000"/>
                </a:solidFill>
                <a:latin typeface="Adobe Garamond Pro" pitchFamily="18" charset="-18"/>
              </a:rPr>
              <a:t>Úlohu při detoxikaci – </a:t>
            </a:r>
            <a:r>
              <a:rPr lang="cs-CZ" sz="2300" dirty="0" err="1" smtClean="0">
                <a:solidFill>
                  <a:srgbClr val="000000"/>
                </a:solidFill>
                <a:latin typeface="Adobe Garamond Pro" pitchFamily="18" charset="-18"/>
              </a:rPr>
              <a:t>glutathion</a:t>
            </a:r>
            <a:endParaRPr lang="cs-CZ" sz="2000" dirty="0" smtClean="0">
              <a:solidFill>
                <a:srgbClr val="0000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50</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K</a:t>
            </a:r>
            <a:r>
              <a:rPr lang="cs-CZ" sz="3200" b="1" dirty="0" smtClean="0">
                <a:effectLst>
                  <a:outerShdw blurRad="38100" dist="38100" dir="2700000" algn="tl">
                    <a:srgbClr val="000000">
                      <a:alpha val="43137"/>
                    </a:srgbClr>
                  </a:outerShdw>
                </a:effectLst>
              </a:rPr>
              <a:t>ONEČNÉ PRODUKTY POKROČILÉ GLYKACE BÍLKOVIN (</a:t>
            </a:r>
            <a:r>
              <a:rPr lang="cs-CZ" sz="3200" b="1" dirty="0" err="1" smtClean="0">
                <a:effectLst>
                  <a:outerShdw blurRad="38100" dist="38100" dir="2700000" algn="tl">
                    <a:srgbClr val="000000">
                      <a:alpha val="43137"/>
                    </a:srgbClr>
                  </a:outerShdw>
                </a:effectLst>
              </a:rPr>
              <a:t>AGEs</a:t>
            </a:r>
            <a:r>
              <a:rPr lang="cs-CZ" sz="3200" b="1" dirty="0" smtClean="0">
                <a:effectLst>
                  <a:outerShdw blurRad="38100" dist="38100" dir="2700000" algn="tl">
                    <a:srgbClr val="000000">
                      <a:alpha val="43137"/>
                    </a:srgbClr>
                  </a:outerShdw>
                </a:effectLst>
              </a:rPr>
              <a:t>)</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556792"/>
            <a:ext cx="8424936" cy="4536504"/>
          </a:xfrm>
        </p:spPr>
        <p:txBody>
          <a:bodyPr>
            <a:noAutofit/>
          </a:bodyPr>
          <a:lstStyle/>
          <a:p>
            <a:pPr algn="just">
              <a:spcBef>
                <a:spcPts val="1200"/>
              </a:spcBef>
              <a:buClr>
                <a:srgbClr val="FF0000"/>
              </a:buClr>
              <a:defRPr/>
            </a:pPr>
            <a:r>
              <a:rPr lang="cs-CZ" sz="2300" dirty="0" smtClean="0">
                <a:solidFill>
                  <a:srgbClr val="000000"/>
                </a:solidFill>
                <a:latin typeface="Adobe Garamond Pro" pitchFamily="18" charset="-18"/>
              </a:rPr>
              <a:t>Vznik neenzymatickou reakcí redukujících cukrů s volnou aminoskupinou</a:t>
            </a:r>
          </a:p>
          <a:p>
            <a:pPr algn="just">
              <a:spcBef>
                <a:spcPts val="1200"/>
              </a:spcBef>
              <a:buClr>
                <a:srgbClr val="FF0000"/>
              </a:buClr>
              <a:defRPr/>
            </a:pPr>
            <a:r>
              <a:rPr lang="cs-CZ" sz="2300" dirty="0" smtClean="0">
                <a:solidFill>
                  <a:srgbClr val="000000"/>
                </a:solidFill>
                <a:latin typeface="Adobe Garamond Pro" pitchFamily="18" charset="-18"/>
              </a:rPr>
              <a:t>Vznikají při tepelné úpravě potravin</a:t>
            </a:r>
          </a:p>
          <a:p>
            <a:pPr algn="just">
              <a:spcBef>
                <a:spcPts val="1200"/>
              </a:spcBef>
              <a:buClr>
                <a:srgbClr val="FF0000"/>
              </a:buClr>
              <a:defRPr/>
            </a:pPr>
            <a:r>
              <a:rPr lang="cs-CZ" sz="2300" dirty="0" smtClean="0">
                <a:solidFill>
                  <a:srgbClr val="000000"/>
                </a:solidFill>
                <a:latin typeface="Adobe Garamond Pro" pitchFamily="18" charset="-18"/>
              </a:rPr>
              <a:t>Negativně ovlivňují funkční vlastnosti bílkovin, tuků, DNA</a:t>
            </a:r>
          </a:p>
          <a:p>
            <a:pPr algn="just">
              <a:spcBef>
                <a:spcPts val="1200"/>
              </a:spcBef>
              <a:buClr>
                <a:srgbClr val="FF0000"/>
              </a:buClr>
              <a:defRPr/>
            </a:pPr>
            <a:r>
              <a:rPr lang="cs-CZ" sz="2300" dirty="0" smtClean="0">
                <a:solidFill>
                  <a:srgbClr val="000000"/>
                </a:solidFill>
                <a:latin typeface="Adobe Garamond Pro" pitchFamily="18" charset="-18"/>
              </a:rPr>
              <a:t>Hrají důležitou roli v procesu aterosklerózy, v komplikacích diabetu, při stárnutí a chronické renální insuficienci</a:t>
            </a:r>
          </a:p>
          <a:p>
            <a:pPr algn="just">
              <a:spcBef>
                <a:spcPts val="1200"/>
              </a:spcBef>
              <a:buClr>
                <a:srgbClr val="FF0000"/>
              </a:buClr>
              <a:defRPr/>
            </a:pPr>
            <a:r>
              <a:rPr lang="cs-CZ" sz="2300" dirty="0" smtClean="0">
                <a:solidFill>
                  <a:srgbClr val="000000"/>
                </a:solidFill>
                <a:latin typeface="Adobe Garamond Pro" pitchFamily="18" charset="-18"/>
              </a:rPr>
              <a:t>U vegetariánů naměřeny vyšší hodnoty – příčinou je vyšší příjem potravin s převahou fruktózy, která je oproti glukóze reaktivnější díky vyššímu podílu acyklické formy</a:t>
            </a:r>
          </a:p>
          <a:p>
            <a:pPr algn="just">
              <a:spcBef>
                <a:spcPts val="1200"/>
              </a:spcBef>
              <a:buClr>
                <a:srgbClr val="FF0000"/>
              </a:buClr>
              <a:defRPr/>
            </a:pPr>
            <a:r>
              <a:rPr lang="cs-CZ" sz="2300" dirty="0" err="1" smtClean="0">
                <a:solidFill>
                  <a:srgbClr val="000000"/>
                </a:solidFill>
                <a:latin typeface="Adobe Garamond Pro" pitchFamily="18" charset="-18"/>
              </a:rPr>
              <a:t>AGEs</a:t>
            </a:r>
            <a:r>
              <a:rPr lang="cs-CZ" sz="2300" dirty="0" smtClean="0">
                <a:solidFill>
                  <a:srgbClr val="000000"/>
                </a:solidFill>
                <a:latin typeface="Adobe Garamond Pro" pitchFamily="18" charset="-18"/>
              </a:rPr>
              <a:t> mohou představovat určité riziko, avšak ochranný efekt dostatečné konzumace ovoce a zeleniny je z nutričně-zdravotního hlediska dominantní</a:t>
            </a:r>
          </a:p>
          <a:p>
            <a:pPr algn="just">
              <a:spcBef>
                <a:spcPts val="1200"/>
              </a:spcBef>
              <a:buClr>
                <a:srgbClr val="FF0000"/>
              </a:buClr>
              <a:defRPr/>
            </a:pPr>
            <a:endParaRPr lang="cs-CZ" sz="2000" dirty="0" smtClean="0">
              <a:solidFill>
                <a:srgbClr val="000000"/>
              </a:solidFill>
              <a:latin typeface="Adobe Garamond Pro" pitchFamily="18" charset="-18"/>
            </a:endParaRP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51</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136904" cy="969640"/>
          </a:xfrm>
        </p:spPr>
        <p:txBody>
          <a:bodyPr>
            <a:noAutofit/>
          </a:bodyPr>
          <a:lstStyle/>
          <a:p>
            <a:pPr>
              <a:defRPr/>
            </a:pPr>
            <a:r>
              <a:rPr lang="cs-CZ" sz="4000" b="1" dirty="0" smtClean="0">
                <a:effectLst>
                  <a:outerShdw blurRad="38100" dist="38100" dir="2700000" algn="tl">
                    <a:srgbClr val="000000">
                      <a:alpha val="43137"/>
                    </a:srgbClr>
                  </a:outerShdw>
                </a:effectLst>
              </a:rPr>
              <a:t>Z</a:t>
            </a:r>
            <a:r>
              <a:rPr lang="cs-CZ" sz="3200" b="1" dirty="0" smtClean="0">
                <a:effectLst>
                  <a:outerShdw blurRad="38100" dist="38100" dir="2700000" algn="tl">
                    <a:srgbClr val="000000">
                      <a:alpha val="43137"/>
                    </a:srgbClr>
                  </a:outerShdw>
                </a:effectLst>
              </a:rPr>
              <a:t>DRAVOTNÍ ASPEKTY</a:t>
            </a:r>
            <a:endParaRPr lang="cs-CZ" sz="24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556792"/>
            <a:ext cx="8424936" cy="4752528"/>
          </a:xfrm>
        </p:spPr>
        <p:txBody>
          <a:bodyPr>
            <a:noAutofit/>
          </a:bodyPr>
          <a:lstStyle/>
          <a:p>
            <a:pPr algn="just">
              <a:spcBef>
                <a:spcPts val="1200"/>
              </a:spcBef>
              <a:buClr>
                <a:srgbClr val="FF0000"/>
              </a:buClr>
              <a:defRPr/>
            </a:pPr>
            <a:r>
              <a:rPr lang="cs-CZ" sz="2000" dirty="0" smtClean="0">
                <a:solidFill>
                  <a:srgbClr val="000000"/>
                </a:solidFill>
                <a:latin typeface="Adobe Garamond Pro" pitchFamily="18" charset="-18"/>
              </a:rPr>
              <a:t>Způsob výživy spolu se zdravotním stylem sehrávají významnou úlohu v ochraně zdraví a prevenci chronických degenerativních onemocnění a metabolických poruch.</a:t>
            </a:r>
          </a:p>
          <a:p>
            <a:pPr algn="just">
              <a:spcBef>
                <a:spcPts val="1200"/>
              </a:spcBef>
              <a:buClr>
                <a:srgbClr val="FF0000"/>
              </a:buClr>
              <a:defRPr/>
            </a:pPr>
            <a:r>
              <a:rPr lang="cs-CZ" sz="2000" dirty="0" smtClean="0">
                <a:solidFill>
                  <a:srgbClr val="000000"/>
                </a:solidFill>
                <a:latin typeface="Adobe Garamond Pro" pitchFamily="18" charset="-18"/>
              </a:rPr>
              <a:t>Mortalita  -  u vegetariánů nižší míra úmrtnosti z ICHS</a:t>
            </a:r>
          </a:p>
          <a:p>
            <a:pPr algn="just">
              <a:spcBef>
                <a:spcPts val="1200"/>
              </a:spcBef>
              <a:buClr>
                <a:srgbClr val="FF0000"/>
              </a:buClr>
              <a:defRPr/>
            </a:pPr>
            <a:r>
              <a:rPr lang="cs-CZ" sz="2000" dirty="0" smtClean="0">
                <a:solidFill>
                  <a:srgbClr val="000000"/>
                </a:solidFill>
                <a:latin typeface="Adobe Garamond Pro" pitchFamily="18" charset="-18"/>
              </a:rPr>
              <a:t>Kardiovaskulární onemocnění</a:t>
            </a:r>
          </a:p>
          <a:p>
            <a:pPr marL="304747" lvl="1" algn="just">
              <a:buClr>
                <a:srgbClr val="FF0000"/>
              </a:buClr>
              <a:buFont typeface="Arial" pitchFamily="34" charset="0"/>
              <a:buChar char="•"/>
              <a:defRPr/>
            </a:pPr>
            <a:r>
              <a:rPr lang="cs-CZ" sz="2000" dirty="0" smtClean="0">
                <a:solidFill>
                  <a:srgbClr val="000000"/>
                </a:solidFill>
                <a:latin typeface="Adobe Garamond Pro" pitchFamily="18" charset="-18"/>
              </a:rPr>
              <a:t>↓ hodnoty krevního tlaku o 5-10 </a:t>
            </a:r>
            <a:r>
              <a:rPr lang="cs-CZ" sz="2000" dirty="0" err="1" smtClean="0">
                <a:solidFill>
                  <a:srgbClr val="000000"/>
                </a:solidFill>
                <a:latin typeface="Adobe Garamond Pro" pitchFamily="18" charset="-18"/>
              </a:rPr>
              <a:t>mmHg</a:t>
            </a:r>
            <a:r>
              <a:rPr lang="cs-CZ" sz="2000" dirty="0" smtClean="0">
                <a:solidFill>
                  <a:srgbClr val="000000"/>
                </a:solidFill>
                <a:latin typeface="Adobe Garamond Pro" pitchFamily="18" charset="-18"/>
              </a:rPr>
              <a:t>, ↓výskyt hypertenze</a:t>
            </a:r>
          </a:p>
          <a:p>
            <a:pPr marL="304747" lvl="1" algn="just">
              <a:buClr>
                <a:srgbClr val="FF0000"/>
              </a:buClr>
              <a:buFont typeface="Arial" pitchFamily="34" charset="0"/>
              <a:buChar char="•"/>
              <a:defRPr/>
            </a:pPr>
            <a:r>
              <a:rPr lang="cs-CZ" sz="2000" dirty="0" smtClean="0">
                <a:solidFill>
                  <a:srgbClr val="000000"/>
                </a:solidFill>
                <a:latin typeface="Adobe Garamond Pro" pitchFamily="18" charset="-18"/>
              </a:rPr>
              <a:t>↓ hmotnost, BMI o 1-2kg/m2 nižší</a:t>
            </a:r>
          </a:p>
          <a:p>
            <a:pPr marL="304747" lvl="1" algn="just">
              <a:buClr>
                <a:srgbClr val="FF0000"/>
              </a:buClr>
              <a:buFont typeface="Arial" pitchFamily="34" charset="0"/>
              <a:buChar char="•"/>
              <a:defRPr/>
            </a:pPr>
            <a:r>
              <a:rPr lang="cs-CZ" sz="2000" dirty="0" smtClean="0">
                <a:solidFill>
                  <a:srgbClr val="000000"/>
                </a:solidFill>
                <a:latin typeface="Adobe Garamond Pro" pitchFamily="18" charset="-18"/>
              </a:rPr>
              <a:t>nižší hodnoty celkového cholesterolu, LDL a TAG, TNMK, vyšší hodnoty HDL </a:t>
            </a:r>
          </a:p>
          <a:p>
            <a:pPr algn="just">
              <a:spcBef>
                <a:spcPts val="1200"/>
              </a:spcBef>
              <a:buClr>
                <a:srgbClr val="FF0000"/>
              </a:buClr>
              <a:defRPr/>
            </a:pPr>
            <a:r>
              <a:rPr lang="cs-CZ" sz="2000" dirty="0" smtClean="0">
                <a:solidFill>
                  <a:srgbClr val="000000"/>
                </a:solidFill>
                <a:latin typeface="Adobe Garamond Pro" pitchFamily="18" charset="-18"/>
              </a:rPr>
              <a:t>Diabetes </a:t>
            </a:r>
            <a:r>
              <a:rPr lang="cs-CZ" sz="2000" dirty="0" err="1" smtClean="0">
                <a:solidFill>
                  <a:srgbClr val="000000"/>
                </a:solidFill>
                <a:latin typeface="Adobe Garamond Pro" pitchFamily="18" charset="-18"/>
              </a:rPr>
              <a:t>mellitus</a:t>
            </a:r>
            <a:r>
              <a:rPr lang="cs-CZ" sz="2000" dirty="0" smtClean="0">
                <a:solidFill>
                  <a:srgbClr val="000000"/>
                </a:solidFill>
                <a:latin typeface="Adobe Garamond Pro" pitchFamily="18" charset="-18"/>
              </a:rPr>
              <a:t> 2. typu</a:t>
            </a:r>
          </a:p>
          <a:p>
            <a:pPr algn="just">
              <a:spcBef>
                <a:spcPts val="1200"/>
              </a:spcBef>
              <a:buClr>
                <a:srgbClr val="FF0000"/>
              </a:buClr>
              <a:defRPr/>
            </a:pPr>
            <a:r>
              <a:rPr lang="cs-CZ" sz="2000" dirty="0" smtClean="0">
                <a:solidFill>
                  <a:srgbClr val="000000"/>
                </a:solidFill>
                <a:latin typeface="Adobe Garamond Pro" pitchFamily="18" charset="-18"/>
              </a:rPr>
              <a:t>Nádorová onemocnění - </a:t>
            </a:r>
            <a:r>
              <a:rPr lang="cs-CZ" sz="2000" dirty="0" err="1" smtClean="0">
                <a:solidFill>
                  <a:srgbClr val="000000"/>
                </a:solidFill>
                <a:latin typeface="Adobe Garamond Pro" pitchFamily="18" charset="-18"/>
              </a:rPr>
              <a:t>kolorekta</a:t>
            </a:r>
            <a:r>
              <a:rPr lang="cs-CZ" sz="2000" dirty="0" smtClean="0">
                <a:solidFill>
                  <a:srgbClr val="000000"/>
                </a:solidFill>
                <a:latin typeface="Adobe Garamond Pro" pitchFamily="18" charset="-18"/>
              </a:rPr>
              <a:t>, prostaty a prsu (?)</a:t>
            </a:r>
          </a:p>
          <a:p>
            <a:pPr algn="just">
              <a:spcBef>
                <a:spcPts val="1200"/>
              </a:spcBef>
              <a:buClr>
                <a:srgbClr val="FF0000"/>
              </a:buClr>
              <a:defRPr/>
            </a:pPr>
            <a:r>
              <a:rPr lang="cs-CZ" sz="2000" dirty="0" smtClean="0">
                <a:solidFill>
                  <a:srgbClr val="000000"/>
                </a:solidFill>
                <a:latin typeface="Adobe Garamond Pro" pitchFamily="18" charset="-18"/>
              </a:rPr>
              <a:t>Další onemocnění – prevence zácpy, divertikulózy, vzniku žlučových kamenů</a:t>
            </a: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52</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584" y="404664"/>
            <a:ext cx="8316416" cy="969640"/>
          </a:xfrm>
        </p:spPr>
        <p:txBody>
          <a:bodyPr>
            <a:noAutofit/>
          </a:bodyPr>
          <a:lstStyle/>
          <a:p>
            <a:pPr>
              <a:defRPr/>
            </a:pPr>
            <a:r>
              <a:rPr lang="cs-CZ" sz="4000" b="1" dirty="0" smtClean="0">
                <a:effectLst>
                  <a:outerShdw blurRad="38100" dist="38100" dir="2700000" algn="tl">
                    <a:srgbClr val="000000">
                      <a:alpha val="43137"/>
                    </a:srgbClr>
                  </a:outerShdw>
                </a:effectLst>
              </a:rPr>
              <a:t>V</a:t>
            </a:r>
            <a:r>
              <a:rPr lang="cs-CZ" sz="3000" b="1" dirty="0" smtClean="0">
                <a:effectLst>
                  <a:outerShdw blurRad="38100" dist="38100" dir="2700000" algn="tl">
                    <a:srgbClr val="000000">
                      <a:alpha val="43137"/>
                    </a:srgbClr>
                  </a:outerShdw>
                </a:effectLst>
              </a:rPr>
              <a:t>YBRANÉ RIZIKOVÉ POPULAČNÍ SKUPINY</a:t>
            </a:r>
            <a:endParaRPr lang="cs-CZ" sz="3000" b="1" dirty="0" smtClean="0">
              <a:effectLst>
                <a:outerShdw blurRad="38100" dist="38100" dir="2700000" algn="tl">
                  <a:srgbClr val="C0C0C0"/>
                </a:outerShdw>
              </a:effectLst>
            </a:endParaRPr>
          </a:p>
        </p:txBody>
      </p:sp>
      <p:sp>
        <p:nvSpPr>
          <p:cNvPr id="23556" name="Rectangle 3"/>
          <p:cNvSpPr>
            <a:spLocks noGrp="1" noChangeArrowheads="1"/>
          </p:cNvSpPr>
          <p:nvPr>
            <p:ph idx="1"/>
          </p:nvPr>
        </p:nvSpPr>
        <p:spPr>
          <a:xfrm>
            <a:off x="467544" y="1628800"/>
            <a:ext cx="8424936" cy="4680520"/>
          </a:xfrm>
        </p:spPr>
        <p:txBody>
          <a:bodyPr>
            <a:noAutofit/>
          </a:bodyPr>
          <a:lstStyle/>
          <a:p>
            <a:pPr algn="just">
              <a:spcBef>
                <a:spcPts val="1200"/>
              </a:spcBef>
              <a:buClr>
                <a:srgbClr val="FF0000"/>
              </a:buClr>
              <a:defRPr/>
            </a:pPr>
            <a:r>
              <a:rPr lang="cs-CZ" sz="2000" dirty="0" smtClean="0">
                <a:solidFill>
                  <a:srgbClr val="000000"/>
                </a:solidFill>
                <a:latin typeface="Adobe Garamond Pro" pitchFamily="18" charset="-18"/>
              </a:rPr>
              <a:t>DĚTI</a:t>
            </a:r>
          </a:p>
          <a:p>
            <a:pPr algn="just">
              <a:spcBef>
                <a:spcPts val="1200"/>
              </a:spcBef>
              <a:buClr>
                <a:srgbClr val="FF0000"/>
              </a:buClr>
              <a:defRPr/>
            </a:pPr>
            <a:endParaRPr lang="cs-CZ" sz="2000" dirty="0" smtClean="0">
              <a:solidFill>
                <a:srgbClr val="000000"/>
              </a:solidFill>
              <a:latin typeface="Adobe Garamond Pro" pitchFamily="18" charset="-18"/>
            </a:endParaRPr>
          </a:p>
          <a:p>
            <a:pPr algn="just">
              <a:spcBef>
                <a:spcPts val="1200"/>
              </a:spcBef>
              <a:buClr>
                <a:srgbClr val="FF0000"/>
              </a:buClr>
              <a:defRPr/>
            </a:pPr>
            <a:r>
              <a:rPr lang="cs-CZ" sz="2000" dirty="0" smtClean="0">
                <a:solidFill>
                  <a:srgbClr val="000000"/>
                </a:solidFill>
                <a:latin typeface="Adobe Garamond Pro" pitchFamily="18" charset="-18"/>
              </a:rPr>
              <a:t>DOSPÍVAJÍCÍ</a:t>
            </a:r>
          </a:p>
          <a:p>
            <a:pPr algn="just">
              <a:spcBef>
                <a:spcPts val="1200"/>
              </a:spcBef>
              <a:buClr>
                <a:srgbClr val="FF0000"/>
              </a:buClr>
              <a:defRPr/>
            </a:pPr>
            <a:endParaRPr lang="cs-CZ" sz="2000" dirty="0" smtClean="0">
              <a:solidFill>
                <a:srgbClr val="000000"/>
              </a:solidFill>
              <a:latin typeface="Adobe Garamond Pro" pitchFamily="18" charset="-18"/>
            </a:endParaRPr>
          </a:p>
          <a:p>
            <a:pPr algn="just">
              <a:spcBef>
                <a:spcPts val="1200"/>
              </a:spcBef>
              <a:buClr>
                <a:srgbClr val="FF0000"/>
              </a:buClr>
              <a:defRPr/>
            </a:pPr>
            <a:r>
              <a:rPr lang="cs-CZ" sz="2000" dirty="0" smtClean="0">
                <a:solidFill>
                  <a:srgbClr val="000000"/>
                </a:solidFill>
                <a:latin typeface="Adobe Garamond Pro" pitchFamily="18" charset="-18"/>
              </a:rPr>
              <a:t>TĚHOTNÉ A KOJÍCÍ ŽENY</a:t>
            </a:r>
          </a:p>
          <a:p>
            <a:pPr algn="just">
              <a:spcBef>
                <a:spcPts val="1200"/>
              </a:spcBef>
              <a:buClr>
                <a:srgbClr val="FF0000"/>
              </a:buClr>
              <a:defRPr/>
            </a:pPr>
            <a:endParaRPr lang="cs-CZ" sz="2000" dirty="0" smtClean="0">
              <a:solidFill>
                <a:srgbClr val="000000"/>
              </a:solidFill>
              <a:latin typeface="Adobe Garamond Pro" pitchFamily="18" charset="-18"/>
            </a:endParaRPr>
          </a:p>
          <a:p>
            <a:pPr algn="just">
              <a:spcBef>
                <a:spcPts val="1200"/>
              </a:spcBef>
              <a:buClr>
                <a:srgbClr val="FF0000"/>
              </a:buClr>
              <a:defRPr/>
            </a:pPr>
            <a:r>
              <a:rPr lang="cs-CZ" sz="2000" dirty="0" smtClean="0">
                <a:solidFill>
                  <a:srgbClr val="000000"/>
                </a:solidFill>
                <a:latin typeface="Adobe Garamond Pro" pitchFamily="18" charset="-18"/>
              </a:rPr>
              <a:t>SPORTOVCI</a:t>
            </a:r>
          </a:p>
          <a:p>
            <a:pPr algn="just">
              <a:spcBef>
                <a:spcPts val="1200"/>
              </a:spcBef>
              <a:buClr>
                <a:srgbClr val="FF0000"/>
              </a:buClr>
              <a:defRPr/>
            </a:pPr>
            <a:endParaRPr lang="cs-CZ" sz="2000" dirty="0" smtClean="0">
              <a:solidFill>
                <a:srgbClr val="000000"/>
              </a:solidFill>
              <a:latin typeface="Adobe Garamond Pro" pitchFamily="18" charset="-18"/>
            </a:endParaRPr>
          </a:p>
          <a:p>
            <a:pPr algn="just">
              <a:spcBef>
                <a:spcPts val="1200"/>
              </a:spcBef>
              <a:buClr>
                <a:srgbClr val="FF0000"/>
              </a:buClr>
              <a:defRPr/>
            </a:pPr>
            <a:r>
              <a:rPr lang="cs-CZ" sz="2000" dirty="0" smtClean="0">
                <a:solidFill>
                  <a:srgbClr val="000000"/>
                </a:solidFill>
                <a:latin typeface="Adobe Garamond Pro" pitchFamily="18" charset="-18"/>
              </a:rPr>
              <a:t>SENIOŘI</a:t>
            </a:r>
          </a:p>
        </p:txBody>
      </p:sp>
      <p:sp>
        <p:nvSpPr>
          <p:cNvPr id="23554" name="Zástupný symbol pro číslo snímku 5"/>
          <p:cNvSpPr>
            <a:spLocks noGrp="1"/>
          </p:cNvSpPr>
          <p:nvPr>
            <p:ph type="sldNum" sz="quarter" idx="12"/>
          </p:nvPr>
        </p:nvSpPr>
        <p:spPr>
          <a:noFill/>
        </p:spPr>
        <p:txBody>
          <a:bodyPr/>
          <a:lstStyle/>
          <a:p>
            <a:fld id="{0E838891-B7D5-48E6-A726-E0C7CEEBF6CD}" type="slidenum">
              <a:rPr lang="cs-CZ" smtClean="0"/>
              <a:pPr/>
              <a:t>53</a:t>
            </a:fld>
            <a:endParaRPr lang="cs-CZ" dirty="0" smtClean="0"/>
          </a:p>
        </p:txBody>
      </p:sp>
      <p:sp>
        <p:nvSpPr>
          <p:cNvPr id="167938" name="AutoShape 2"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2" name="AutoShape 6"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67944" name="AutoShape 8" descr="data:image/jpeg;base64,/9j/4AAQSkZJRgABAQAAAQABAAD/2wCEAAkGBxQTEhQUExQUFhUXFxoXGBgYFx8aGBwaHBgYFxoaHRocHCggGBolHBQYITEhJSksLi4uFx8zODMsNygtLisBCgoKDg0OGxAQGjQkICQtLy8tNC0sLCwsLywsLCwsLCwsLCwsLCwsLCwsLCwsLCwsLCwsLCwsLCwsLCwsLCwsLP/AABEIAKkBKgMBIgACEQEDEQH/xAAcAAABBQEBAQAAAAAAAAAAAAAGAAMEBQcBAgj/xABFEAABAgMFBQUFBQYEBgMAAAABAgMABBEFBhIhMUFRYXGBEyIykaEHscHR8BQjQlJiM3KCsuHxNHOSohYkQ1PS4hWDwv/EABoBAAIDAQEAAAAAAAAAAAAAAAMEAAIFAQb/xAAxEQACAgEDAgUCBAYDAAAAAAABAgADEQQSITFBBRMiUWEycRQVkaEjgbHB0fEGJEL/2gAMAwEAAhEDEQA/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AVHdA2A1p5GLi5N3VMKW84gNrWMITUGgrU1Iy3RaXlsX7QzgQ52WeIkDI5GtaEc6wNVcgFusauu0yWPXUPS2OeuPfEu4DJm8jjc+thZAQMJSDkFIOpB3g+4w/cSz+yQuk126a0oK0SRzJO2B32kNOmYGSwAlJaUkGgIJxCo0NaHOO2MQgaU0dFbag1EggjqeJY3mvDNNvLbbSsD8OFvEKUrjxZ0POKeRvBPuNO4VLKW/EtSRiBOgyGe87hTfEE2yENvdqouOvlONWfcQlIAwkZEgip2c4mSctNIkgELqjt6hKVALKCCDTPMBVDSsA3ljkEzS/DrXWFZVHIGSOvuZ5kL0zqn2Q+4lkJpUYcIWg6rUDXPI6UGlBnE+51rKVOkGd7VKqgoOOhOdMOJACehgVm5p15aq4FuCgLi6d1IFKGpzrTXhzi/lLGW+/jlG0soDdStJqkrw+EGviKieQ9eq5J952/ToiHOFyO2Me/cZ78Q4vFeNMsUJwla1qACRxNABvJzy4RdgxmU7OvSrDbkw0FTIWtLK1+IIFMyN/eIBOyKRu+k4lVS6Dwz/t6QXzsHkTO/Lw6DYRxnnPX7ewmj3rvQmUASE43VaJGg4mB+Vvk+kYngilCaAUp1rvp5wMTN4O0JfU2pa1ZZZCoyw12RX2m3MlkvPNqQhZwoFKDQnKuZ314QJ7XLZHSaFGi0y1hXxk9STz9gJfPXsfdqsLKRUgUMFdwryKmMbThqtFCFbxpnxHxjPLGbrLJpnStRtgo9lcioPPLOgSE+Zy9Exyp23D5k1unqFDnGNvSaBPWo0zTtFpSToNvlHZG02nf2awr3xhtqWmt6aeUsmpWoU3AGgHIAQrLtNyXmEkKORChy3QVtRg9OIpV4UtiEbsNjI9pv0KGpdzElKhoQD5isOwzMWKFChRJIoUKFEkihQoUSSKFChRJIoUKFEkijMva5LGrS86EU8j/7CNNgfvrZRmJZQSKrR30jfTUdR8IHau5SI3obhTernpMOsabwv4TorKLubY3awMTTBQvEN9YJpG0ErQMWtM4RTgYM9Nq8M4sXvNM9nc+Vy2BWrZp/Ccx8R0h28l5Ox7iBVW07uW+KX2cVH2hQ8ICQDsJ7xp9b4EbwTxxgkk7SeJ4Qw1hWsTIo0iXaph2EtJq9kyCSFqG36ETbL9oTiSA6kLSfxCgUPgYo20BaagjrEGZsyoyIBHlAt7jkGaA02nf0uuJtVm2k2+jG2oEeoO4jZEG2bwIYUEUxLIrSMxu3ajsq6CMwclCuRH1ti49ozKypmdYzQQK89KHmMuYg3nEpkdZnflqJqQjn0nofn2hnY152n1YM0L/KdvIxOn7QZTVtxxKSpJyJoaUNfSMtst0PPsKarjK05bRmK8wB7oKPaLd8OpDyFhLyaUST4wDs3GnnHVsYqTiVu0VKahULEA/zwf8AEDFTS5btVS8xhStSdKhSgAQFZim6vMQQ2Fe/7hxM8vE2oYUqAGI1yIyy0OsQFXHmXpera2q0ASkk1pkSlRAoFCkJ67CZOUH2odo864AgIWQlGW1VO9Wm6AjeOeg/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uVU/eSYmSlLiypCMkg/zc4fs27K32hMF1KWisopnjJGoApTrWHrKurMvgKlkJKFVAcKgMO8Ea1HKNJeuiUyCJZldHG+8FHLEvPFXdWvoIpXWzDLRnWaymlwlWBzzx094LSqHJZrChwtN4qmmpJ212mg9IeTeiXdBlptalNqyxnxJUNFAxVrubaPfcczCUqNC4CTTPugVzygZnpNCqOKJAGoGRVuFdnExfLIMmAC1ah9gOfke8OzcYs99M40lpVCCoajXIVoctxgtu5MSjKA008lRrmdCo6V/pGLLmHXSAT3UiiUg5ADYBsien7tOKpy3ZcooLwDkLGLfCXZAttuT8dIT33umW31TLQq04cSqfgUczX9JOdeMDNn2W5NzKUtJJAoCqndA2knZGt3JnVOywK8yDhrvFAfjBAhAGgA5QyKlbmYx1ttGazyRxmeZdsJSlI0AAHQUhyEYUHmXFChQokkUKFCiSRQoUKJJFChQokkUKFFXbFtIYSSczujhIHWWRGc7VGTLSOGMit6/7yiUt9wcDnAk/bswupU6onYQaQA6lewmsng9pGXIE1O8/s/Q+oraUG1KNVJIqkneKZp9Yp7O9ligqrr4CdzYJJ6qoB5GA6yb4zbJGF1RFfCrMeRjXbnXpROt6BLifEn4jhERq3PTmc1NOq0y/VlZcWZZrbDYaaThQPM7yTtJjGb6SRZecQdhqn92tR6e6NygZvpdkTbdU0DqR3SdCPyk+4xe2vcuItoNV5Fu49D1mOWNbWA4V6Vy5QUS6ml5pUAd2hgItayltLKHEKQobCKH+oiMwpxJBBIhEbl4M9M5pt9atgzQ3GmwKpOY5GnWkFlz5xtbLjTpQUg6LpQhWooeI9YyJp9epNPSON2ss1DZISDv1gqttOcRK+gXrtDdO83qy7DlmSVstoST+IGppuBJNByirvNdQzLmMTLjIoMQTplxqKRnF371uy7gOLEnKqTod8bI0+h9jED3HEHPcCKHqPhDAKuMYmPYl2lsDhv5/7lFZj7Um32SC47nUrUQKnIa9I92xaUm812cwclZ0zJBGigU6c4EZq4KXXCDPopXTU+WOkUakFMw8yvVOSeSTTLoAYC1jrwRxNGvSUXHcrksOTxgywvbd1aVtuyyVvy5RQFPfUDtrQesUgafYZxmWewFRxYkKTXLI1pu+MGNybb+zoeS5UpBBQP1GtRw0BibPXxcSApVEBRolIFSedc4rtrPqziM+fq6z5G0MB36ZgFZLS5oJbaZdJKhnh7qc9SrQCD2+F0VL77CMZKAhSagEkAAKzIGgz5CJVsXhWqR7ZFQcYQop3UrlurkIEZecdJDss+unBRpyUn5iLEqvGMxZFuvPmZC4JGOvPz7Qouq0qz5dSHBjcUrEUJNQnIChO/lXZDqr9YFUdbA4BRKvdSA21JGZfS5MhQwpV98QrCRkCaDroIopQKWoqNczlWIbSuAJdNDXaGdzlu/3m0WZedh8hKVUUdArLPdGaX/s5LM0UpGFBGMDZVWtOFQYopuZKHwlOtAct+zPyjZ7wXcbnGkpdqFgZLGoJGeW0cI7zchB6wXo8PvSwdGHTvMdaShIqVAdKeUQ35rt3AhIOAEdTp9CDJ72UulX7dsp4hQPln74K7r3FZlSFk9o4NCRRKTvCd/Enyga6Zuh6R27xqgLlMlu0trq2aWJZtCvFTErgTs6Cg6RcRwR2HgMDE8szFmLHvFChQo7KxQoUKJJFChQokkUcrCJjOL8XuV3mWTQDIqGpO4UzpFLLAgyYzpdK+ofYkJ7ZvdLy+RViV+VPxOkDx9pNScLIoP15+gjMsClHPXgImy8saYRkDr8oROpcnjienr8E01a+vkzWJC+bTqFUBS4BUJOY84ze9NrlSjtr5niY9yjXZroK5oI93yMUl4MjXf74llrMvM7pNFVTednfpmRwgkAkUrDLqNQIm2YrGmmsPStmlxdPCE5qUdEjLXju3xXtxCscOc9pQpSagAEknQZmvLbBfcpD8tMNuqTgRXv41BJwnI90mumemyKubtlDJKJYYd66d8/xfAZRSOTyySSomvGKhwpyIZ9K16ENwD+s+jGrxyqjQPI84s2nUqFUkEbwax8vtzawfEYJbu3vcZUCFEb88j0hlNX7iY2o/4+VXNTZm52hZjL4wvNocH6kg05HUdIopi5cghKllgd1JUe+umQrpi4RPu3b6JpvEMlDVPxHCJlttlUu8kaltYH+kw1wRkTBw9bbDxPnW8EzUkJASCTkNBuj1LNhCOdIi2r+0ziWs1pCHcmeqxlFUdI299coLrMvGtMqhok4EqJ1zNaUHLInrAfrkfr6rBldi6K5yXcUlYQUKATUd05EkHaNU+cRdxPpnb1prQNb0zJCLVlXAKuYFcfr3xIbstt5SSV4wPxtkY6fGA+37ozMsoBxHirQpViry2+kNWbZcwghVezpn3lU9BnHcsD6hK7KmTNTw8tGXYYUogq7JFKE5kmgrXjXlAW467PTSUoBzOFCdw3n3kwWyj5LZx4Vk5Ek0FNNoFYU+2xZzKOwNXXU4lrJBIH5ARoK68s4sVDc9ovXdZWQoGWPAJ/rDmXalmZYS7ikKSE0XtqdVHzjMbUsCVS6S0+4lJOlM/MEAxVi2VForKicRPpkBwGsPyRxtBW+I1gbAxO0aRqAX3nk/vCYW0yzKKlAmiFpI7StSVHPEeWWW4QOtlTeSGlOGmSkAqTw0GXWIrgBqhWisuW5Q4giLD2fWq6zOJaUSRXCf3dteA16RXduYZhjUKqmKdep9jLO6V1HC6ZubQUNoPaUUKKURmAEnMCoGuum2CK07ZedBKFYU7kmnrtiVei3kONqaSF0VSqhloQcvKBWVmQjROW8/0EFYhfSsSprsuPm2rz2+08OuPpNe0X5knrnF5YF63ELCHiVIJpiORHXbFdOTQDZcCFEDxcBvpugZftQOkBCddPhSBglTwYxai21nco4m8JMeojyKCltAVqEpB5gAGJEPzy8UKFCiSRQoUKJJFChQokkgW06UsOEbqeeUZeuQKiSE1rvyjV5yXDiFIO0U+UZTbaHWVqBHeG/TpwhbULnmbHhVgGVzgmdasoitBnwEPM2UE5rNOZpA+9eZ1AoE/CKmcvFML1yhXK+03Alp6sAJd25PJSsYMyDXhEC02wtFRnrTkc/j6RTybTjiwACpSjQACpJ3AbY16zbiD7EG3Mn1VWVahJIAwHeKDPjWCJWXBimp1qUOoBziY1KvqaXwi/tyfwsISmgLgC1U2j8PSlPOOXku27Lqo6kjcrVJ4g7Yr7xaMU/wCygf7R8oEysgIM0qbqtQ6sJSmOiOqEICATSxmdJ0j0G462mLSTkVuKAbTVVMzoAN5J0EdHMjMFGTLS49tLl3kmpwg5jhtje21ggEaEVHIxhUtYSGe844pavyoySOpBJ9IJ5e/y2wlASkpSAkVrWgFBn0h6h9i4aeT8U034i3fSPv2jN+PZ+4VKdlk4kkklA8SSdaDaOUZ+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ccB3HAE7ahqTe7cwVkXcTRTtSo+uY9awQXZmAptTatRpFXaNjPSrxC21JNaKBGRHA6HgRFjIWDNGjjTDyknQhtWfpFvLOcwQ1dZUqTweRJE2MxWLWUQqUUpxxAxPALG/szpyqQTTlFtdm4zzi0uTYwNpzwVBUrgaeFO+ucFF9bsGaQktEBxAoAcgpO6uwjZzi60nBMVu8QrLqmeO8DlXllVeMKBHKlYjOXmlBsUqnAD4wO2pdSbQaKl3f4UFQ801ERZW6k2s92XeP/1qA8yKQI+ZnpNFBpNuS/H3hgzeltZolFAd+4wT3QuSy2pMyo4ye+hNKJTXMfvEQJ2Vcd9sFyYoy2NakKWeCUiufMxPt29LhSG2qobSAkJ0NAKCpGukFU7Bl5n3V/iW2aY8dzNNenm0eJxA5qEepecbX4FpVyIMYE8+4tVTi88okyc66g4grDTbn5RBqvidPgOF4fmb2DHYGrmXg+0t0V406neN8EsNKwYZEwbamqco3URQoUKLQcUKFCiSRRDn7NaeThdQFD1HIjMRMhRJ0HHSB817PZZRJCnU12VBHqmsMM+zOUBqpTyuFUgeia+sG8D14rwhkFKc1e6BsEHJEYrsvsO1SZLsqwpaVH3TaEHao5q/1KzixTMoOQWk8lCMbtO23HCSVK6n0psiqXPOD8Xl8YH54HaPDwtm+puZvEwwlaSlaQpJ1CgCPIxkXtTu+GloW2kJbUmgA0BGo9x6wzZd7phmlFkp3HNP9IM27Wl7TZLDv3bh8O2ithSfhtFY4zLau3vO1VXaG0W9V74/xMNQrYRDqURa3pu49KuFLiSB+FQ8KhvB+GoijVXjCDIVODPW0aqu1dymWUnJFS0oTmokAbhz5QWz77cu0G0k8TtUfzH4DZA7dId9xR/Ag+asvcDEe3HquVO6LD0iCsHnWbc8D+snodJVWpzjxNJ2+UdkEBSajWOLyNDppBB0iDH+IfiRS4RB/wCzq9BSUsumqFGiSfwq+R+MAbrVQRt2H4R4kllJ3REYq2Z3UULfUVMPPaVc7ChT7A7gzUnanPOn6a58OWmTMzCm3Aoag/Qj6ZsCZEzKNqWArGjCsHQ0qlVedD5xhF+7tKlJpSKHAe82d6Ts5jQ8oNcnO4TN8O1Z2nT2duk42gvgFsKUfygVI20oIelLozbhoiXd5lJSPNVBEO6swtl5Kk1rUHyNaxrE/wC01lCiEMuOAHxVCR0BqfOIqofqksvvQ7axmUlh+yxw5zDgQPyo7yv9WifWNFsaxGZVGFlATvOqjzOpgdsv2lSjpwrxsn9QqnzT7yII7Um/+VdcaIV90tSSDX8JIIIhhAgHpmVqH1Dti3P9oKXqvuUKLctQlOSlkVz3JBy6wDTFqTLxqt5Z/iNOgGkNWe6lagkk1Ji/LQQMKczvppy+cKsWY9ZuUV1UqFVcn3kazpqZaIUXVIHMk+XzgkF/ykBJSkq3nb0BygbVJgmpX55nyhf/ABG0GhPCKhnHSEsp09nNg/tCZu/qyaYWzyrX3mLiRvclfiRTkr4GAdixuJ5mJ4YS2KqVT3wVbH7xK7S6Y8IOZY35tfEG8BOAAlRpt0A5098D7ct2qaivQ1+ukTFWkg1TmUnIggEEQK20tyVdCmlfdqFU/FPStesDsOTmNaOvy18scHtLRdnKGWfka+6PKLJO403q/tFQL8OjLCI5/wAUvO5HIcMhAsrNDZf3x+sNLnK7OaTSmfdy0IOWcacIyr2eS6nJhJOiaqJ4bPUiNVh6j6J5jxRgb+PadhQoUGmdBK0r+yzSsIClkbsh0rrDUl7RpVZooLb4kAj0MZB2hUKnnDDqCYTN7T0I8Lp+nmfR8lOtupxNrSobwa/2iTWPnax7Xel1hSFlJHqOI2xr90b2pmhgXRLoGmxXEceEGruDcTP1fh1lA3DkS7tmc7JsqGpyHMxlNv2jRVK1Vtp84OL+TBSGgDqVHyp84yq2pjCcs9p6wHUvg4mh4PpwwLR9asQqPKI7je1JyOz5QrPmajjuh6YbI7yTUbRA+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sodk7Lcc/CR+o5D1ghCc+4kDic1Q62yTmakxbbzBeeQsvruWuZWWS0QFKBJyOWewZVO2GbxPCcQEvIGRqkpyUN+fllwERJaVIz279v9Ij2nOJSKYqEwfccTMFCGzK9ZQ2hINy6Kt1OLIk0rXYOVPdEBhnE3iBr9UMWL6VOIUgkHFoTsIO/dHmz5dqXRhUsrJ3ZDltMBPJzHkwtZUdc/tByaZNTSCe4l6Fy6w24cTK8lJOyuVR9ZxEfbZVWhUkjeaj5iILcioK8J5jOOZZTkRgiq6so0LZm7gkplS6hSFirJ3JOteIyFeMTWn07cMebfmkOScqQ6gutpCFIxDFSlK04YR5wEzMysZAnWsFc4PEztKnmLtY8jiHiVNa1A45D1MRn7Wlm88VTzjPZueWdppFepSjrWAm09hNJPD1PLPDWfvnXJsUG+B5+01OE1UT1irS1WJjLOnOKEs3WNKlFA9IltIzCjQE7IJZK767QbKEqCSiiqqBpnUUy6+UQ7tXWemSCkYUbVq06fmPKNcsWykSzYQjmSdVHeYapq95geIa0A4rPMydz2WzdcuxPHGf/GLOyvZe6DV11tI/TVR9wEarCgwpQTPbxHUMMbpW2JYzUsjA2OJJ8Sjx+UWUKFBYkSScmKFChRJyfNsgrGnjoY5ipkeUQ21lpdDlFoX0kd6h47YzAcie2ava5PYxoS9dsTJB5TawQvvpNRTIjdEJU4kZAfOOy5W8tKEJJUSAANSTpHB14nbMCs7+k1G90yXpKWmQNtFcMQof9yadYy608yVHb8I3VFgj7EJVX/bCa/q1xf6s4xa3JJbalNrFCkkEfXnB9Qh6zL8H1KqxT5/aU8lM4TQmCKUfSoZHmPrUQIrbNaw7LzRBhdGxNnUUrYciFhYBzBoNseHHEAUBFd9IqE2kabaxaWVLdukrcybSddqj+UfExfr0in0dY3KNKcWAMxWijTJI3100jUpu/DDVEoSpdBQaAZesZ1NTg8AASgaACg8tvOKpwHfFhYUHEBZpF1DBrO00o+0XP9iKfv8A9IoLy2xLTwqWy26Mg4k16KFMxxgPSypRyryiYiyHgBhSo8hT+8TznMv+X6as5BwfvLy7NiobBdUUqUa4TuGlc9Cd8XKpZKjXGIqElaWUDCQQkVy+MUVoWgoZA0GgofXnFi2B0i6UtYxw0MMDSdXEnrT3R4etlhGqweA+cZtNTaxUFSj1iv7UmB+aewjy+HA8s00C0L1jwo7oMUn2kuVKta6/GKFAJi3kk0EQEseZ1666V9Ms/tFEEndECVexkkxEtx/LCDzh+xB93WLDlsRcjZSW7mWEswCCtfhGzeflDc9OFWhNNg0HQR4tB9SUJSnLLMwxKd4Z5x0nnErWn8PfKp9ZBqFEERKZtNKsnO6rfsPyj1OyUVb0rXbQx2VJB5luGwdCk9aw/K2O65+zbWob0pJHnSkC5aoYJLvXhfZZdYQv7t0Zjcd43VAod8TCyNZYPpjb4S34jnuEeZe18KgUoTkdufptipecJJJjiDC+8zXXSrj1czY7o+0dKyG3wBsCgKeYGVI0dCgQCDUHMGPl0KKaKSaGNn9l14e2a7FRqUiqfiPj5w3RcSdrTz3inhq1r5tQ47iHsdjkdhuYMUKFCiSRQoUKJJMCvHYa0KwuJII37eR0IgbMmoHKtI+mZmVbcGFxCVjcoA++A23RZ8uThl21r3ZlI6VoeUKPQo5zN7T+KWt6QuTMosuwH5lYS2hSjwGQ4k6Ac4125l02ZEY3FoU8RrUURvCa7eP0Rc3gcUMKSEJ2JQAlI6CK16aWoUCiIqronQQ92n1GoGHbA9ptDU2hXhWk8lAwNXzuqJpONugeSOihuPHjABKrKRiJJA8z8ot5O9LrVAlWX5VGo9c/dBfOVhhhEDoLaW3VnOID2rZK21lK2ylQ1B15xXfZc9I26UtiVnQEPoRj2V06K1SYccuDJk1wLHALNIr5APIh/wA0dPS4wZiTUmSQkak0HMwbTKA2lLKSQhsAGmVTtJPE1MaB/wANy0u04WmkhQQrvGqlDLeqpHSMyvC73jsSmnqKxWxNghNJf+JczqkIUKa7qZmI0xKtIzWc9iQc+u6G1T3ZN5eIjbqBv5xUOPlRB1gLMJpU0tnrxLxm0jogBO+mvU6mJqJlRITUnaYoZBgpqa6xfy7VanaY4pJkuVVntyfIpnTr8ohzku0/tCXNh2HnES1Ge9UmgpshmUdBNK0Ow6xcN2MC1IA3qeZTzUqQopUMwaERHEqd0Wl4UuFSSlVAU0OmoNN26nlFQph0jNSj1+UTYJBqnC5xHwlKPGoD3+UNPWgT3UVSN+0/IRFRZ53ROlZCvOLYAgDa1hyY/LIxiixiHHXoYsJOR7IGhJQrSuoOtD84UvJEbusSXVkNLrnkKeYjg6yzqTWeZAn05AxUtzKkK4bosVTVddDDE5JkUxA55jKlQdo4R1lzyJKLgnpaWMtNIcGtD5x5ekq9YHlNkZpJrD7FruJ1ziu7HWFagNyhk12QI2Q0JehrSkOtWviyoYfafx5R0MDBtU69ZW2ixRQOXeFeu364xEi0tencByoCfOmXoYhdmN8LuMNNjTPmoZiCYI/Z7OlqYSQdFAkbxtgcWsAZamLu5cqVPJA1JAHU0i1f1CC1mPIfPtPooR2PKdI7WNWeDnYUKFEkihQoUSSBl6b0BAUlBGmu8/KMxmptTisyTtMOvKW6qpzh9uTw5nWM53ZzPYaXT16ZcDrGZFPfpU6RLbaqugrzjkujvcBr8osmwEg0zUrIAbBFQIWyz2kdSAKDM56R4dlgASoExcyclpWmQqo84qram9cNKDQmL4wOYqLNzYEgpfSDoRB/c68uIpZcNa5IUf5T8IylyarqaxIkJsoUKE7xvEXrfBgNXpQ6/M+gHEBQIOhBB6xj15JTsnFpcFSD5jYeRjVbEne2Ybc/MkE89D6gxnvtaf8AvWkbmyo7ziUQB0wHzg9wBXMy/D2ZbtnvM7tB4qNIlyTGXIesQ0IxODLpFyy3kToPgIQxzPVFtqgRyRZrkdBBBLNimI7sor5SXAzJ20/oIftib7NBprTL3Vgi8DMStJdgogneG1MS6JyAy58YhyTuLXfEB9VVHPbFhZrdac4GuSY/eFrqxLO0BiArsHvP9IpBNFBr740O1riv9i280CslAK0DxA0rkPxCmzXnGdzrRBIIIIyIIoRBbEYHMR0erqZdplhLW0k+JKfKJwtdsaJgWS3EyXbrrpFRvhnXT5zL12bxpqMoKro3aTNtuF1SktpoKimatTmRoB7xA/dewXZtzA2KJB7yyO6kfE7hB5ep5Mqy1Js1Aw4lHaRXbxUak8oMiY9RmXqb95FNfU/sJQzTMlLq/wCXa7ZSf+o8ao/hSKA8zFZa9sOvULprTw0AoOAFMo9KYJ2HqIZVKK3ZbfqsUdmMZopqTryfmQkWkrTWHEzyj4gk8xlDxkhrrxjyZCunygfqjm6r2iSGVeJpBPAU9RSJElZDBWO8pCSe9oo020r8YTMhhGucSEMJTvrF1yIraEYECE14rgMTTKVSpCVBIAzqlVN51CuMZha11ZiXVhcSUbifCeR0MaXdW2g04EknArI12bj090Cl7bbVNvqVn2YJSgbk76bzr/aCOEYbu8U0lmpps8sH0/MF/siUDTGredB0+cOJnFjwkin5cvdDpk6GtDDqJXhXnAMTV3g/VzFK268g5OuD+I/OCmx7+zCKYlYk7lZn5wOCTTuJMSGpWmz0i6lh0MXuShxys1mwb3MzFAe4s7CcjyPzgkjDG3SihpGk3Mtwup7JZqoCqTvG7mIarszwZhavSBPWnSFUKFCg0z5iaCEAnbuppHJVlbpqck7ttIbc0HOLmT0H1sjOAnr3bauYytqhokc6RMkpCpCj5DZEZWvUe6LyW8PQQRQMxO2wqvErbbnktpwg57f7QAWraClq4RcXg8Z5wLu+IwJzk4mhpKgqZjqXM4mpGYIit2xZsadY6sHfNvuO2UyLFdSkq6KUpQ9DAD7U0VnEg6dkjyqv5Rpd3/8ACy/+U3/IIzr2qf4xv/IH87kN2fRPP6Nv+zn7wRkmKCoyiwbaUopSBkKViO34ExbyXyhQCegZzjMebSlHeP4dOZ2wKXktLESkQRWj4epgHtT9pFXPaG0aAtuPWMS7JJi8lgEJxbshxMQJGLFfgR1jqDAzB6li9gU9JZotqYP/AFXB/EffWG35ztT95hcOlVd4+evrFW/p0h6zdekTcZ00JjpJZsllWiFJ/dPwVWC+6t0bPcpVTq1/kWoAdMIBI6wLr8I5/GLu7X7dn95Pvg9Z55mZqq/QSDiapKSiGkhDaUoSNEpFB6RmV/HyJ1XBCAPKvvJjU4yf2kf4w/5aP/1B7fpmZoj/ABpDlZ1JyNImhCVbflAqzp1i/lNB9bIWU5mvam3kSX9kGweVI6GDt08o61Dhi+0RfzGjJYSM8ojPO0yy84de0iHPeCKtxD1cnmdYe72lIpp9WB1Y2Vr55/GJ0n4h9bYrrd/bHp/KmKf+YfaPMx8R9p0EbodCU7VelIrjoITGkTM6V9pY40JiHN2wkaGvARVTu2KhrUxVnxGKdKrcsZftWgpfCDS5Lyu2ap+cDpofSsAdmaiNA9n/APiGuav5FRak+qL+IgLUQBNXEdjgjsPzy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71600" y="1932542"/>
            <a:ext cx="7448871" cy="2105367"/>
          </a:xfrm>
        </p:spPr>
        <p:txBody>
          <a:bodyPr>
            <a:normAutofit fontScale="90000"/>
          </a:bodyPr>
          <a:lstStyle/>
          <a:p>
            <a:pPr eaLnBrk="1" hangingPunct="1">
              <a:defRPr/>
            </a:pPr>
            <a:r>
              <a:rPr lang="cs-CZ" sz="7200" b="1" dirty="0" smtClean="0">
                <a:effectLst>
                  <a:outerShdw blurRad="38100" dist="38100" dir="2700000" algn="tl">
                    <a:srgbClr val="C0C0C0"/>
                  </a:outerShdw>
                </a:effectLst>
              </a:rPr>
              <a:t>A</a:t>
            </a:r>
            <a:r>
              <a:rPr lang="cs-CZ" sz="3600" b="1" dirty="0" smtClean="0">
                <a:effectLst>
                  <a:outerShdw blurRad="38100" dist="38100" dir="2700000" algn="tl">
                    <a:srgbClr val="C0C0C0"/>
                  </a:outerShdw>
                </a:effectLst>
              </a:rPr>
              <a:t>LTERNATIVNÍ ZPŮSOBY  STRAVOVÁNÍ VYSOKOŠKOLSKÝCH STUDENTŮ V BRNĚ</a:t>
            </a:r>
          </a:p>
        </p:txBody>
      </p:sp>
      <p:sp>
        <p:nvSpPr>
          <p:cNvPr id="33795" name="Rectangle 3"/>
          <p:cNvSpPr>
            <a:spLocks noGrp="1" noChangeArrowheads="1"/>
          </p:cNvSpPr>
          <p:nvPr>
            <p:ph type="body" idx="1"/>
          </p:nvPr>
        </p:nvSpPr>
        <p:spPr/>
        <p:txBody>
          <a:bodyPr/>
          <a:lstStyle/>
          <a:p>
            <a:pPr algn="r" eaLnBrk="1" hangingPunct="1">
              <a:defRPr/>
            </a:pPr>
            <a:endParaRPr lang="cs-CZ" b="1" smtClean="0">
              <a:effectLst>
                <a:outerShdw blurRad="38100" dist="38100" dir="2700000" algn="tl">
                  <a:srgbClr val="C0C0C0"/>
                </a:outerShdw>
              </a:effectLst>
            </a:endParaRPr>
          </a:p>
          <a:p>
            <a:pPr algn="r" eaLnBrk="1" hangingPunct="1">
              <a:defRPr/>
            </a:pPr>
            <a:endParaRPr lang="cs-CZ" b="1" smtClean="0">
              <a:effectLst>
                <a:outerShdw blurRad="38100" dist="38100" dir="2700000" algn="tl">
                  <a:srgbClr val="C0C0C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strVal val="#ppt_w*0.70"/>
                                          </p:val>
                                        </p:tav>
                                        <p:tav tm="100000">
                                          <p:val>
                                            <p:strVal val="#ppt_w"/>
                                          </p:val>
                                        </p:tav>
                                      </p:tavLst>
                                    </p:anim>
                                    <p:anim calcmode="lin" valueType="num">
                                      <p:cBhvr>
                                        <p:cTn id="8" dur="1000" fill="hold"/>
                                        <p:tgtEl>
                                          <p:spTgt spid="33794"/>
                                        </p:tgtEl>
                                        <p:attrNameLst>
                                          <p:attrName>ppt_h</p:attrName>
                                        </p:attrNameLst>
                                      </p:cBhvr>
                                      <p:tavLst>
                                        <p:tav tm="0">
                                          <p:val>
                                            <p:strVal val="#ppt_h"/>
                                          </p:val>
                                        </p:tav>
                                        <p:tav tm="100000">
                                          <p:val>
                                            <p:strVal val="#ppt_h"/>
                                          </p:val>
                                        </p:tav>
                                      </p:tavLst>
                                    </p:anim>
                                    <p:animEffect transition="in" filter="fade">
                                      <p:cBhvr>
                                        <p:cTn id="9"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115888"/>
            <a:ext cx="8153400" cy="914400"/>
          </a:xfrm>
        </p:spPr>
        <p:txBody>
          <a:bodyPr/>
          <a:lstStyle/>
          <a:p>
            <a:pPr algn="l" eaLnBrk="1" hangingPunct="1">
              <a:defRPr/>
            </a:pPr>
            <a:r>
              <a:rPr lang="cs-CZ" sz="5400" b="1" smtClean="0">
                <a:effectLst>
                  <a:outerShdw blurRad="38100" dist="38100" dir="2700000" algn="tl">
                    <a:srgbClr val="C0C0C0"/>
                  </a:outerShdw>
                </a:effectLst>
              </a:rPr>
              <a:t>Ú</a:t>
            </a:r>
            <a:r>
              <a:rPr lang="cs-CZ" sz="3600" b="1" smtClean="0">
                <a:effectLst>
                  <a:outerShdw blurRad="38100" dist="38100" dir="2700000" algn="tl">
                    <a:srgbClr val="C0C0C0"/>
                  </a:outerShdw>
                </a:effectLst>
              </a:rPr>
              <a:t>VOD</a:t>
            </a:r>
          </a:p>
        </p:txBody>
      </p:sp>
      <p:sp>
        <p:nvSpPr>
          <p:cNvPr id="35843" name="Rectangle 3"/>
          <p:cNvSpPr>
            <a:spLocks noGrp="1" noChangeArrowheads="1"/>
          </p:cNvSpPr>
          <p:nvPr>
            <p:ph type="body" idx="1"/>
          </p:nvPr>
        </p:nvSpPr>
        <p:spPr>
          <a:xfrm>
            <a:off x="381000" y="1371600"/>
            <a:ext cx="8610600" cy="5181600"/>
          </a:xfrm>
        </p:spPr>
        <p:txBody>
          <a:bodyPr/>
          <a:lstStyle/>
          <a:p>
            <a:pPr eaLnBrk="1" hangingPunct="1">
              <a:defRPr/>
            </a:pPr>
            <a:endParaRPr lang="cs-CZ" sz="1000" smtClean="0"/>
          </a:p>
          <a:p>
            <a:pPr eaLnBrk="1" hangingPunct="1">
              <a:buFont typeface="Wingdings" pitchFamily="2" charset="2"/>
              <a:buChar char="Ø"/>
              <a:defRPr/>
            </a:pPr>
            <a:r>
              <a:rPr lang="cs-CZ" sz="2800" b="1" smtClean="0">
                <a:effectLst>
                  <a:outerShdw blurRad="38100" dist="38100" dir="2700000" algn="tl">
                    <a:srgbClr val="C0C0C0"/>
                  </a:outerShdw>
                </a:effectLst>
              </a:rPr>
              <a:t>Práce</a:t>
            </a:r>
            <a:r>
              <a:rPr lang="cs-CZ" sz="2800" b="1" smtClean="0"/>
              <a:t> se zabývala:</a:t>
            </a:r>
          </a:p>
          <a:p>
            <a:pPr lvl="1" eaLnBrk="1" hangingPunct="1">
              <a:buFont typeface="Wingdings" pitchFamily="2" charset="2"/>
              <a:buChar char="§"/>
              <a:defRPr/>
            </a:pPr>
            <a:r>
              <a:rPr lang="cs-CZ" sz="2400" smtClean="0"/>
              <a:t>rozší</a:t>
            </a:r>
            <a:r>
              <a:rPr lang="cs-CZ" sz="2400" smtClean="0">
                <a:latin typeface="TimesNewRoman" charset="-18"/>
              </a:rPr>
              <a:t>ř</a:t>
            </a:r>
            <a:r>
              <a:rPr lang="cs-CZ" sz="2400" smtClean="0"/>
              <a:t>ením jednotlivých forem alternativního stravování mezi studenty vysokých škol v Brn</a:t>
            </a:r>
            <a:r>
              <a:rPr lang="cs-CZ" sz="2400" smtClean="0">
                <a:latin typeface="TimesNewRoman" charset="-18"/>
              </a:rPr>
              <a:t>ě</a:t>
            </a:r>
          </a:p>
          <a:p>
            <a:pPr lvl="1" eaLnBrk="1" hangingPunct="1">
              <a:buFont typeface="Wingdings" pitchFamily="2" charset="2"/>
              <a:buChar char="§"/>
              <a:defRPr/>
            </a:pPr>
            <a:r>
              <a:rPr lang="cs-CZ" sz="2400" smtClean="0"/>
              <a:t>postoji a znalostmi student</a:t>
            </a:r>
            <a:r>
              <a:rPr lang="cs-CZ" sz="2400" smtClean="0">
                <a:latin typeface="TimesNewRoman" charset="-18"/>
              </a:rPr>
              <a:t>ů </a:t>
            </a:r>
            <a:r>
              <a:rPr lang="cs-CZ" sz="2400" smtClean="0"/>
              <a:t>o této problematice </a:t>
            </a:r>
          </a:p>
          <a:p>
            <a:pPr lvl="1" eaLnBrk="1" hangingPunct="1">
              <a:buFont typeface="Wingdings" pitchFamily="2" charset="2"/>
              <a:buChar char="§"/>
              <a:defRPr/>
            </a:pPr>
            <a:r>
              <a:rPr lang="cs-CZ" sz="2400" smtClean="0"/>
              <a:t>srovnáním stravovacích zvyklostí student</a:t>
            </a:r>
            <a:r>
              <a:rPr lang="cs-CZ" sz="2400" smtClean="0">
                <a:latin typeface="TimesNewRoman" charset="-18"/>
              </a:rPr>
              <a:t>ů </a:t>
            </a:r>
            <a:r>
              <a:rPr lang="cs-CZ" sz="2400" smtClean="0"/>
              <a:t>stravujících se alternativním zp</a:t>
            </a:r>
            <a:r>
              <a:rPr lang="cs-CZ" sz="2400" smtClean="0">
                <a:latin typeface="TimesNewRoman" charset="-18"/>
              </a:rPr>
              <a:t>ů</a:t>
            </a:r>
            <a:r>
              <a:rPr lang="cs-CZ" sz="2400" smtClean="0"/>
              <a:t>sobem a konven</a:t>
            </a:r>
            <a:r>
              <a:rPr lang="cs-CZ" sz="2400" smtClean="0">
                <a:latin typeface="TimesNewRoman" charset="-18"/>
              </a:rPr>
              <a:t>č</a:t>
            </a:r>
            <a:r>
              <a:rPr lang="cs-CZ" sz="2400" smtClean="0"/>
              <a:t>n</a:t>
            </a:r>
            <a:r>
              <a:rPr lang="cs-CZ" sz="2400" smtClean="0">
                <a:latin typeface="TimesNewRoman" charset="-18"/>
              </a:rPr>
              <a:t>ě</a:t>
            </a:r>
            <a:endParaRPr lang="cs-CZ" sz="2400" b="1"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152400"/>
            <a:ext cx="8153400" cy="914400"/>
          </a:xfrm>
        </p:spPr>
        <p:txBody>
          <a:bodyPr/>
          <a:lstStyle/>
          <a:p>
            <a:pPr algn="l" eaLnBrk="1" hangingPunct="1">
              <a:defRPr/>
            </a:pPr>
            <a:r>
              <a:rPr lang="cs-CZ" sz="4800" b="1" smtClean="0">
                <a:effectLst>
                  <a:outerShdw blurRad="38100" dist="38100" dir="2700000" algn="tl">
                    <a:srgbClr val="C0C0C0"/>
                  </a:outerShdw>
                </a:effectLst>
              </a:rPr>
              <a:t> C</a:t>
            </a:r>
            <a:r>
              <a:rPr lang="cs-CZ" sz="3200" b="1" smtClean="0">
                <a:effectLst>
                  <a:outerShdw blurRad="38100" dist="38100" dir="2700000" algn="tl">
                    <a:srgbClr val="C0C0C0"/>
                  </a:outerShdw>
                </a:effectLst>
              </a:rPr>
              <a:t>ÍLE PRÁCE</a:t>
            </a:r>
          </a:p>
        </p:txBody>
      </p:sp>
      <p:sp>
        <p:nvSpPr>
          <p:cNvPr id="57347" name="Rectangle 3"/>
          <p:cNvSpPr>
            <a:spLocks noGrp="1" noChangeArrowheads="1"/>
          </p:cNvSpPr>
          <p:nvPr>
            <p:ph type="body" idx="1"/>
          </p:nvPr>
        </p:nvSpPr>
        <p:spPr>
          <a:xfrm>
            <a:off x="381000" y="1219200"/>
            <a:ext cx="8610600" cy="5410200"/>
          </a:xfrm>
        </p:spPr>
        <p:txBody>
          <a:bodyPr/>
          <a:lstStyle/>
          <a:p>
            <a:pPr eaLnBrk="1" hangingPunct="1">
              <a:buFont typeface="Wingdings" pitchFamily="2" charset="2"/>
              <a:buChar char="Ø"/>
            </a:pPr>
            <a:r>
              <a:rPr lang="cs-CZ" sz="2400" b="1" smtClean="0">
                <a:cs typeface="Times New Roman" pitchFamily="18" charset="0"/>
              </a:rPr>
              <a:t>1.</a:t>
            </a:r>
            <a:r>
              <a:rPr lang="cs-CZ" sz="2400" b="1" smtClean="0"/>
              <a:t> </a:t>
            </a:r>
            <a:r>
              <a:rPr lang="cs-CZ" sz="2400" smtClean="0">
                <a:cs typeface="Times New Roman" pitchFamily="18" charset="0"/>
              </a:rPr>
              <a:t>Zjistit </a:t>
            </a:r>
            <a:r>
              <a:rPr lang="cs-CZ" sz="2400" b="1" smtClean="0">
                <a:cs typeface="Times New Roman" pitchFamily="18" charset="0"/>
              </a:rPr>
              <a:t>výskyt</a:t>
            </a:r>
            <a:r>
              <a:rPr lang="cs-CZ" sz="2400" smtClean="0">
                <a:cs typeface="Times New Roman" pitchFamily="18" charset="0"/>
              </a:rPr>
              <a:t> alternativních způsobů stravování </a:t>
            </a:r>
            <a:r>
              <a:rPr lang="cs-CZ" sz="2400" smtClean="0"/>
              <a:t/>
            </a:r>
            <a:br>
              <a:rPr lang="cs-CZ" sz="2400" smtClean="0"/>
            </a:br>
            <a:r>
              <a:rPr lang="cs-CZ" sz="2400" smtClean="0">
                <a:cs typeface="Times New Roman" pitchFamily="18" charset="0"/>
              </a:rPr>
              <a:t>u studentů VŠ v Brně, zjistit nejčastěji zastoupený alternativní způsob stravování.</a:t>
            </a:r>
            <a:endParaRPr lang="cs-CZ" sz="2400" smtClean="0"/>
          </a:p>
          <a:p>
            <a:pPr eaLnBrk="1" hangingPunct="1">
              <a:buFont typeface="Wingdings" pitchFamily="2" charset="2"/>
              <a:buChar char="Ø"/>
            </a:pPr>
            <a:endParaRPr lang="cs-CZ" sz="2400" smtClean="0"/>
          </a:p>
          <a:p>
            <a:pPr eaLnBrk="1" hangingPunct="1">
              <a:buFont typeface="Wingdings" pitchFamily="2" charset="2"/>
              <a:buChar char="Ø"/>
            </a:pPr>
            <a:r>
              <a:rPr lang="cs-CZ" sz="2400" b="1" smtClean="0">
                <a:cs typeface="Times New Roman" pitchFamily="18" charset="0"/>
              </a:rPr>
              <a:t>2.</a:t>
            </a:r>
            <a:r>
              <a:rPr lang="cs-CZ" sz="2400" b="1" smtClean="0"/>
              <a:t> </a:t>
            </a:r>
            <a:r>
              <a:rPr lang="cs-CZ" sz="2400" smtClean="0">
                <a:cs typeface="Times New Roman" pitchFamily="18" charset="0"/>
              </a:rPr>
              <a:t>Posoudit </a:t>
            </a:r>
            <a:r>
              <a:rPr lang="cs-CZ" sz="2400" b="1" smtClean="0">
                <a:cs typeface="Times New Roman" pitchFamily="18" charset="0"/>
              </a:rPr>
              <a:t>stravovací zvyklosti</a:t>
            </a:r>
            <a:r>
              <a:rPr lang="cs-CZ" sz="2400" smtClean="0">
                <a:cs typeface="Times New Roman" pitchFamily="18" charset="0"/>
              </a:rPr>
              <a:t> alternativně se stravujících studentů a porovnat je se studenty stravujícími se konvenčním způsobem.</a:t>
            </a:r>
            <a:endParaRPr lang="cs-CZ" sz="2400" smtClean="0"/>
          </a:p>
          <a:p>
            <a:pPr eaLnBrk="1" hangingPunct="1">
              <a:buFont typeface="Wingdings" pitchFamily="2" charset="2"/>
              <a:buChar char="Ø"/>
            </a:pPr>
            <a:endParaRPr lang="cs-CZ" sz="2400" smtClean="0"/>
          </a:p>
          <a:p>
            <a:pPr eaLnBrk="1" hangingPunct="1">
              <a:buFont typeface="Wingdings" pitchFamily="2" charset="2"/>
              <a:buChar char="Ø"/>
            </a:pPr>
            <a:r>
              <a:rPr lang="cs-CZ" sz="2400" b="1" smtClean="0">
                <a:cs typeface="Times New Roman" pitchFamily="18" charset="0"/>
              </a:rPr>
              <a:t>3.</a:t>
            </a:r>
            <a:r>
              <a:rPr lang="cs-CZ" sz="2400" smtClean="0"/>
              <a:t> </a:t>
            </a:r>
            <a:r>
              <a:rPr lang="cs-CZ" sz="2400" smtClean="0">
                <a:cs typeface="Times New Roman" pitchFamily="18" charset="0"/>
              </a:rPr>
              <a:t>Zjistit </a:t>
            </a:r>
            <a:r>
              <a:rPr lang="cs-CZ" sz="2400" b="1" smtClean="0">
                <a:cs typeface="Times New Roman" pitchFamily="18" charset="0"/>
              </a:rPr>
              <a:t>důvody</a:t>
            </a:r>
            <a:r>
              <a:rPr lang="cs-CZ" sz="2400" smtClean="0">
                <a:cs typeface="Times New Roman" pitchFamily="18" charset="0"/>
              </a:rPr>
              <a:t>, které studenty k alternativnímu způsobu stravování vedou.</a:t>
            </a:r>
            <a:endParaRPr lang="cs-CZ" sz="2400" smtClean="0"/>
          </a:p>
          <a:p>
            <a:pPr eaLnBrk="1" hangingPunct="1">
              <a:buFont typeface="Wingdings" pitchFamily="2" charset="2"/>
              <a:buChar char="Ø"/>
            </a:pPr>
            <a:endParaRPr lang="cs-CZ" sz="2400" smtClean="0"/>
          </a:p>
          <a:p>
            <a:pPr eaLnBrk="1" hangingPunct="1">
              <a:buFont typeface="Wingdings" pitchFamily="2" charset="2"/>
              <a:buChar char="Ø"/>
            </a:pPr>
            <a:r>
              <a:rPr lang="cs-CZ" sz="2400" b="1" smtClean="0">
                <a:cs typeface="Times New Roman" pitchFamily="18" charset="0"/>
              </a:rPr>
              <a:t>4.</a:t>
            </a:r>
            <a:r>
              <a:rPr lang="cs-CZ" sz="2400" smtClean="0">
                <a:cs typeface="Times New Roman" pitchFamily="18" charset="0"/>
              </a:rPr>
              <a:t> Zjistit </a:t>
            </a:r>
            <a:r>
              <a:rPr lang="cs-CZ" sz="2400" b="1" smtClean="0">
                <a:cs typeface="Times New Roman" pitchFamily="18" charset="0"/>
              </a:rPr>
              <a:t>postoje</a:t>
            </a:r>
            <a:r>
              <a:rPr lang="cs-CZ" sz="2400" smtClean="0">
                <a:cs typeface="Times New Roman" pitchFamily="18" charset="0"/>
              </a:rPr>
              <a:t> studentů k alternativním způsobům stravování.</a:t>
            </a:r>
            <a:r>
              <a:rPr lang="cs-CZ" sz="2400" smtClean="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228600"/>
            <a:ext cx="8153400" cy="914400"/>
          </a:xfrm>
        </p:spPr>
        <p:txBody>
          <a:bodyPr/>
          <a:lstStyle/>
          <a:p>
            <a:pPr algn="l" eaLnBrk="1" hangingPunct="1">
              <a:defRPr/>
            </a:pPr>
            <a:r>
              <a:rPr lang="cs-CZ" sz="4800" b="1" smtClean="0">
                <a:effectLst>
                  <a:outerShdw blurRad="38100" dist="38100" dir="2700000" algn="tl">
                    <a:srgbClr val="C0C0C0"/>
                  </a:outerShdw>
                </a:effectLst>
                <a:latin typeface="Palatino Linotype" pitchFamily="18" charset="0"/>
              </a:rPr>
              <a:t> H</a:t>
            </a:r>
            <a:r>
              <a:rPr lang="cs-CZ" sz="3200" b="1" smtClean="0">
                <a:effectLst>
                  <a:outerShdw blurRad="38100" dist="38100" dir="2700000" algn="tl">
                    <a:srgbClr val="C0C0C0"/>
                  </a:outerShdw>
                </a:effectLst>
                <a:latin typeface="Palatino Linotype" pitchFamily="18" charset="0"/>
              </a:rPr>
              <a:t>YPOTÉZY</a:t>
            </a:r>
          </a:p>
        </p:txBody>
      </p:sp>
      <p:sp>
        <p:nvSpPr>
          <p:cNvPr id="37891" name="Rectangle 3"/>
          <p:cNvSpPr>
            <a:spLocks noGrp="1" noChangeArrowheads="1"/>
          </p:cNvSpPr>
          <p:nvPr>
            <p:ph type="body" idx="1"/>
          </p:nvPr>
        </p:nvSpPr>
        <p:spPr>
          <a:xfrm>
            <a:off x="381000" y="1143000"/>
            <a:ext cx="8763000" cy="5410200"/>
          </a:xfrm>
        </p:spPr>
        <p:txBody>
          <a:bodyPr/>
          <a:lstStyle/>
          <a:p>
            <a:pPr algn="just" eaLnBrk="1" hangingPunct="1">
              <a:buFont typeface="Wingdings" pitchFamily="2" charset="2"/>
              <a:buChar char="Ø"/>
              <a:defRPr/>
            </a:pPr>
            <a:r>
              <a:rPr lang="cs-CZ" sz="1900" b="1" smtClean="0">
                <a:effectLst>
                  <a:outerShdw blurRad="38100" dist="38100" dir="2700000" algn="tl">
                    <a:srgbClr val="C0C0C0"/>
                  </a:outerShdw>
                </a:effectLst>
                <a:cs typeface="Times New Roman" pitchFamily="18" charset="0"/>
              </a:rPr>
              <a:t>I.</a:t>
            </a:r>
            <a:r>
              <a:rPr lang="cs-CZ" sz="1900" b="1" smtClean="0">
                <a:cs typeface="Times New Roman" pitchFamily="18" charset="0"/>
              </a:rPr>
              <a:t> Nulová hypotéza H</a:t>
            </a:r>
            <a:r>
              <a:rPr lang="cs-CZ" sz="1900" b="1" baseline="-30000" smtClean="0">
                <a:cs typeface="Times New Roman" pitchFamily="18" charset="0"/>
              </a:rPr>
              <a:t>0</a:t>
            </a:r>
            <a:r>
              <a:rPr lang="cs-CZ" sz="1900" b="1" smtClean="0">
                <a:cs typeface="Times New Roman" pitchFamily="18" charset="0"/>
              </a:rPr>
              <a:t>: </a:t>
            </a:r>
            <a:endParaRPr lang="cs-CZ" sz="1900" smtClean="0">
              <a:cs typeface="Times New Roman" pitchFamily="18" charset="0"/>
            </a:endParaRPr>
          </a:p>
          <a:p>
            <a:pPr algn="just" eaLnBrk="1" hangingPunct="1">
              <a:buFontTx/>
              <a:buNone/>
              <a:defRPr/>
            </a:pPr>
            <a:r>
              <a:rPr lang="cs-CZ" sz="1900" smtClean="0"/>
              <a:t>	</a:t>
            </a:r>
            <a:r>
              <a:rPr lang="cs-CZ" sz="1900" smtClean="0">
                <a:cs typeface="Times New Roman" pitchFamily="18" charset="0"/>
              </a:rPr>
              <a:t>Frekvence výskytu alternativních způsobů </a:t>
            </a:r>
            <a:r>
              <a:rPr lang="cs-CZ" sz="1900" smtClean="0"/>
              <a:t> stravování </a:t>
            </a:r>
            <a:r>
              <a:rPr lang="cs-CZ" sz="1900" smtClean="0">
                <a:cs typeface="Times New Roman" pitchFamily="18" charset="0"/>
              </a:rPr>
              <a:t>se mezi ženami a muži neliší.</a:t>
            </a:r>
          </a:p>
          <a:p>
            <a:pPr algn="just" eaLnBrk="1" hangingPunct="1">
              <a:buFontTx/>
              <a:buNone/>
              <a:defRPr/>
            </a:pPr>
            <a:r>
              <a:rPr lang="cs-CZ" sz="1900" b="1" smtClean="0"/>
              <a:t>	</a:t>
            </a:r>
            <a:r>
              <a:rPr lang="cs-CZ" sz="1900" b="1" smtClean="0">
                <a:cs typeface="Times New Roman" pitchFamily="18" charset="0"/>
              </a:rPr>
              <a:t>Alternativní hypotéza H</a:t>
            </a:r>
            <a:r>
              <a:rPr lang="cs-CZ" sz="1900" b="1" baseline="-30000" smtClean="0">
                <a:cs typeface="Times New Roman" pitchFamily="18" charset="0"/>
              </a:rPr>
              <a:t>A</a:t>
            </a:r>
            <a:r>
              <a:rPr lang="cs-CZ" sz="1900" b="1" smtClean="0">
                <a:cs typeface="Times New Roman" pitchFamily="18" charset="0"/>
              </a:rPr>
              <a:t>:</a:t>
            </a:r>
            <a:endParaRPr lang="cs-CZ" sz="1900" smtClean="0">
              <a:cs typeface="Times New Roman" pitchFamily="18" charset="0"/>
            </a:endParaRPr>
          </a:p>
          <a:p>
            <a:pPr algn="just" eaLnBrk="1" hangingPunct="1">
              <a:buFontTx/>
              <a:buNone/>
              <a:defRPr/>
            </a:pPr>
            <a:r>
              <a:rPr lang="cs-CZ" sz="1900" smtClean="0"/>
              <a:t>	</a:t>
            </a:r>
            <a:r>
              <a:rPr lang="cs-CZ" sz="1900" smtClean="0">
                <a:cs typeface="Times New Roman" pitchFamily="18" charset="0"/>
              </a:rPr>
              <a:t>Frekvence výskytu alternativních způsobů </a:t>
            </a:r>
            <a:r>
              <a:rPr lang="cs-CZ" sz="1900" smtClean="0"/>
              <a:t>stravování </a:t>
            </a:r>
            <a:r>
              <a:rPr lang="cs-CZ" sz="1900" smtClean="0">
                <a:cs typeface="Times New Roman" pitchFamily="18" charset="0"/>
              </a:rPr>
              <a:t>se mezi ženami a muži liší.</a:t>
            </a:r>
            <a:r>
              <a:rPr lang="cs-CZ" sz="1800" smtClean="0">
                <a:cs typeface="Times New Roman" pitchFamily="18" charset="0"/>
              </a:rPr>
              <a:t> </a:t>
            </a:r>
          </a:p>
          <a:p>
            <a:pPr algn="just" eaLnBrk="1" hangingPunct="1">
              <a:defRPr/>
            </a:pPr>
            <a:endParaRPr lang="cs-CZ" sz="800" smtClean="0">
              <a:cs typeface="Times New Roman" pitchFamily="18" charset="0"/>
            </a:endParaRPr>
          </a:p>
          <a:p>
            <a:pPr algn="just" eaLnBrk="1" hangingPunct="1">
              <a:buFont typeface="Wingdings" pitchFamily="2" charset="2"/>
              <a:buChar char="Ø"/>
              <a:defRPr/>
            </a:pPr>
            <a:r>
              <a:rPr lang="cs-CZ" sz="1900" b="1" smtClean="0">
                <a:effectLst>
                  <a:outerShdw blurRad="38100" dist="38100" dir="2700000" algn="tl">
                    <a:srgbClr val="C0C0C0"/>
                  </a:outerShdw>
                </a:effectLst>
                <a:cs typeface="Times New Roman" pitchFamily="18" charset="0"/>
              </a:rPr>
              <a:t>II.</a:t>
            </a:r>
            <a:r>
              <a:rPr lang="cs-CZ" sz="1900" smtClean="0">
                <a:cs typeface="Times New Roman" pitchFamily="18" charset="0"/>
              </a:rPr>
              <a:t> </a:t>
            </a:r>
            <a:r>
              <a:rPr lang="cs-CZ" sz="1900" b="1" smtClean="0">
                <a:cs typeface="Times New Roman" pitchFamily="18" charset="0"/>
              </a:rPr>
              <a:t>Nulová hypotéza H</a:t>
            </a:r>
            <a:r>
              <a:rPr lang="cs-CZ" sz="1900" b="1" baseline="-30000" smtClean="0">
                <a:cs typeface="Times New Roman" pitchFamily="18" charset="0"/>
              </a:rPr>
              <a:t>0</a:t>
            </a:r>
            <a:r>
              <a:rPr lang="cs-CZ" sz="1900" b="1" smtClean="0">
                <a:cs typeface="Times New Roman" pitchFamily="18" charset="0"/>
              </a:rPr>
              <a:t>:</a:t>
            </a:r>
            <a:endParaRPr lang="cs-CZ" sz="1900" smtClean="0">
              <a:cs typeface="Times New Roman" pitchFamily="18" charset="0"/>
            </a:endParaRPr>
          </a:p>
          <a:p>
            <a:pPr algn="just" eaLnBrk="1" hangingPunct="1">
              <a:buFontTx/>
              <a:buNone/>
              <a:defRPr/>
            </a:pPr>
            <a:r>
              <a:rPr lang="cs-CZ" sz="1900" smtClean="0"/>
              <a:t>	</a:t>
            </a:r>
            <a:r>
              <a:rPr lang="cs-CZ" sz="1900" smtClean="0">
                <a:cs typeface="Times New Roman" pitchFamily="18" charset="0"/>
              </a:rPr>
              <a:t>Frekvence výskytu alternativních způsobů v závislosti na zaměření studia se neliší.</a:t>
            </a:r>
          </a:p>
          <a:p>
            <a:pPr algn="just" eaLnBrk="1" hangingPunct="1">
              <a:buFontTx/>
              <a:buNone/>
              <a:defRPr/>
            </a:pPr>
            <a:r>
              <a:rPr lang="cs-CZ" sz="1900" b="1" smtClean="0"/>
              <a:t>	</a:t>
            </a:r>
            <a:r>
              <a:rPr lang="cs-CZ" sz="1900" b="1" smtClean="0">
                <a:cs typeface="Times New Roman" pitchFamily="18" charset="0"/>
              </a:rPr>
              <a:t>Alternativní hypotéza H</a:t>
            </a:r>
            <a:r>
              <a:rPr lang="cs-CZ" sz="1900" b="1" baseline="-30000" smtClean="0">
                <a:cs typeface="Times New Roman" pitchFamily="18" charset="0"/>
              </a:rPr>
              <a:t>A</a:t>
            </a:r>
            <a:r>
              <a:rPr lang="cs-CZ" sz="1900" b="1" smtClean="0">
                <a:cs typeface="Times New Roman" pitchFamily="18" charset="0"/>
              </a:rPr>
              <a:t>:</a:t>
            </a:r>
            <a:endParaRPr lang="cs-CZ" sz="1900" smtClean="0">
              <a:cs typeface="Times New Roman" pitchFamily="18" charset="0"/>
            </a:endParaRPr>
          </a:p>
          <a:p>
            <a:pPr algn="just" eaLnBrk="1" hangingPunct="1">
              <a:buFontTx/>
              <a:buNone/>
              <a:defRPr/>
            </a:pPr>
            <a:r>
              <a:rPr lang="cs-CZ" sz="1900" smtClean="0"/>
              <a:t>	</a:t>
            </a:r>
            <a:r>
              <a:rPr lang="cs-CZ" sz="1900" smtClean="0">
                <a:cs typeface="Times New Roman" pitchFamily="18" charset="0"/>
              </a:rPr>
              <a:t>Frekvence výskytu alternativních způsobů v závislosti na zaměření studia se liší.</a:t>
            </a:r>
          </a:p>
          <a:p>
            <a:pPr algn="just" eaLnBrk="1" hangingPunct="1">
              <a:buFontTx/>
              <a:buNone/>
              <a:defRPr/>
            </a:pPr>
            <a:r>
              <a:rPr lang="cs-CZ" sz="800" b="1" smtClean="0">
                <a:cs typeface="Times New Roman" pitchFamily="18" charset="0"/>
              </a:rPr>
              <a:t> </a:t>
            </a:r>
            <a:endParaRPr lang="cs-CZ" sz="800" smtClean="0">
              <a:cs typeface="Times New Roman" pitchFamily="18" charset="0"/>
            </a:endParaRPr>
          </a:p>
          <a:p>
            <a:pPr algn="just" eaLnBrk="1" hangingPunct="1">
              <a:buFont typeface="Wingdings" pitchFamily="2" charset="2"/>
              <a:buChar char="Ø"/>
              <a:defRPr/>
            </a:pPr>
            <a:r>
              <a:rPr lang="cs-CZ" sz="1900" b="1" smtClean="0">
                <a:effectLst>
                  <a:outerShdw blurRad="38100" dist="38100" dir="2700000" algn="tl">
                    <a:srgbClr val="C0C0C0"/>
                  </a:outerShdw>
                </a:effectLst>
                <a:cs typeface="Times New Roman" pitchFamily="18" charset="0"/>
              </a:rPr>
              <a:t>III.</a:t>
            </a:r>
            <a:r>
              <a:rPr lang="cs-CZ" sz="1900" b="1" smtClean="0">
                <a:cs typeface="Times New Roman" pitchFamily="18" charset="0"/>
              </a:rPr>
              <a:t> </a:t>
            </a:r>
            <a:r>
              <a:rPr lang="cs-CZ" sz="1900" smtClean="0">
                <a:cs typeface="Times New Roman" pitchFamily="18" charset="0"/>
              </a:rPr>
              <a:t>Alternativně se stravující studenti do svého jídelníčku častěji zařazují ovoce </a:t>
            </a:r>
            <a:r>
              <a:rPr lang="cs-CZ" sz="1900" smtClean="0"/>
              <a:t/>
            </a:r>
            <a:br>
              <a:rPr lang="cs-CZ" sz="1900" smtClean="0"/>
            </a:br>
            <a:r>
              <a:rPr lang="cs-CZ" sz="1900" smtClean="0">
                <a:cs typeface="Times New Roman" pitchFamily="18" charset="0"/>
              </a:rPr>
              <a:t>a zeleninu než konzumenti konvenční smíšené stravy.</a:t>
            </a:r>
          </a:p>
          <a:p>
            <a:pPr algn="just" eaLnBrk="1" hangingPunct="1">
              <a:buFontTx/>
              <a:buNone/>
              <a:defRPr/>
            </a:pPr>
            <a:r>
              <a:rPr lang="cs-CZ" sz="800" b="1" smtClean="0">
                <a:cs typeface="Times New Roman" pitchFamily="18" charset="0"/>
              </a:rPr>
              <a:t> </a:t>
            </a:r>
            <a:endParaRPr lang="cs-CZ" sz="800" smtClean="0">
              <a:cs typeface="Times New Roman" pitchFamily="18" charset="0"/>
            </a:endParaRPr>
          </a:p>
          <a:p>
            <a:pPr algn="just" eaLnBrk="1" hangingPunct="1">
              <a:buFont typeface="Wingdings" pitchFamily="2" charset="2"/>
              <a:buChar char="Ø"/>
              <a:defRPr/>
            </a:pPr>
            <a:r>
              <a:rPr lang="cs-CZ" sz="1900" b="1" smtClean="0">
                <a:effectLst>
                  <a:outerShdw blurRad="38100" dist="38100" dir="2700000" algn="tl">
                    <a:srgbClr val="C0C0C0"/>
                  </a:outerShdw>
                </a:effectLst>
                <a:cs typeface="Times New Roman" pitchFamily="18" charset="0"/>
              </a:rPr>
              <a:t>IV.</a:t>
            </a:r>
            <a:r>
              <a:rPr lang="cs-CZ" sz="1900" smtClean="0">
                <a:cs typeface="Times New Roman" pitchFamily="18" charset="0"/>
              </a:rPr>
              <a:t> Studenti alternativně se stravující se více vyhýbají slaným pochutinám než konzumenti smíšené stravy.</a:t>
            </a:r>
            <a:endParaRPr lang="cs-CZ" sz="1900" smtClean="0"/>
          </a:p>
          <a:p>
            <a:pPr algn="just" eaLnBrk="1" hangingPunct="1">
              <a:defRPr/>
            </a:pPr>
            <a:endParaRPr lang="cs-CZ" sz="800" smtClean="0"/>
          </a:p>
          <a:p>
            <a:pPr eaLnBrk="1" hangingPunct="1">
              <a:buFont typeface="Wingdings" pitchFamily="2" charset="2"/>
              <a:buChar char="Ø"/>
              <a:defRPr/>
            </a:pPr>
            <a:r>
              <a:rPr lang="cs-CZ" sz="1900" b="1" smtClean="0">
                <a:effectLst>
                  <a:outerShdw blurRad="38100" dist="38100" dir="2700000" algn="tl">
                    <a:srgbClr val="C0C0C0"/>
                  </a:outerShdw>
                </a:effectLst>
                <a:cs typeface="Times New Roman" pitchFamily="18" charset="0"/>
              </a:rPr>
              <a:t>V.</a:t>
            </a:r>
            <a:r>
              <a:rPr lang="cs-CZ" sz="1900" smtClean="0">
                <a:cs typeface="Times New Roman" pitchFamily="18" charset="0"/>
              </a:rPr>
              <a:t> Alternativně se stravující studenti méně </a:t>
            </a:r>
            <a:r>
              <a:rPr lang="cs-CZ" sz="1900" smtClean="0"/>
              <a:t>často </a:t>
            </a:r>
            <a:r>
              <a:rPr lang="cs-CZ" sz="1900" smtClean="0">
                <a:cs typeface="Times New Roman" pitchFamily="18" charset="0"/>
              </a:rPr>
              <a:t>konzumují pokrmy rychlého občerstvení než konzumenti smíšené stravy.</a:t>
            </a:r>
            <a:r>
              <a:rPr lang="cs-CZ" sz="180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152400"/>
            <a:ext cx="8153400" cy="914400"/>
          </a:xfrm>
        </p:spPr>
        <p:txBody>
          <a:bodyPr/>
          <a:lstStyle/>
          <a:p>
            <a:pPr algn="l" eaLnBrk="1" hangingPunct="1">
              <a:defRPr/>
            </a:pPr>
            <a:r>
              <a:rPr lang="cs-CZ" sz="4800" b="1" smtClean="0">
                <a:effectLst>
                  <a:outerShdw blurRad="38100" dist="38100" dir="2700000" algn="tl">
                    <a:srgbClr val="C0C0C0"/>
                  </a:outerShdw>
                </a:effectLst>
              </a:rPr>
              <a:t> M</a:t>
            </a:r>
            <a:r>
              <a:rPr lang="cs-CZ" sz="3200" b="1" smtClean="0">
                <a:effectLst>
                  <a:outerShdw blurRad="38100" dist="38100" dir="2700000" algn="tl">
                    <a:srgbClr val="C0C0C0"/>
                  </a:outerShdw>
                </a:effectLst>
              </a:rPr>
              <a:t>ETODIKA</a:t>
            </a:r>
          </a:p>
        </p:txBody>
      </p:sp>
      <p:sp>
        <p:nvSpPr>
          <p:cNvPr id="38915" name="Rectangle 3"/>
          <p:cNvSpPr>
            <a:spLocks noGrp="1" noChangeArrowheads="1"/>
          </p:cNvSpPr>
          <p:nvPr>
            <p:ph type="body" idx="1"/>
          </p:nvPr>
        </p:nvSpPr>
        <p:spPr>
          <a:xfrm>
            <a:off x="304800" y="1600200"/>
            <a:ext cx="8610600" cy="5105400"/>
          </a:xfrm>
        </p:spPr>
        <p:txBody>
          <a:bodyPr/>
          <a:lstStyle/>
          <a:p>
            <a:pPr eaLnBrk="1" hangingPunct="1">
              <a:buFontTx/>
              <a:buNone/>
              <a:defRPr/>
            </a:pPr>
            <a:r>
              <a:rPr lang="cs-CZ" sz="2800" b="1" smtClean="0">
                <a:effectLst>
                  <a:outerShdw blurRad="38100" dist="38100" dir="2700000" algn="tl">
                    <a:srgbClr val="C0C0C0"/>
                  </a:outerShdw>
                </a:effectLst>
              </a:rPr>
              <a:t>1) Vyšetřované osoby</a:t>
            </a:r>
          </a:p>
          <a:p>
            <a:pPr eaLnBrk="1" hangingPunct="1">
              <a:buFontTx/>
              <a:buNone/>
              <a:defRPr/>
            </a:pPr>
            <a:endParaRPr lang="cs-CZ" sz="1000" smtClean="0"/>
          </a:p>
          <a:p>
            <a:pPr eaLnBrk="1" hangingPunct="1">
              <a:buFont typeface="Wingdings" pitchFamily="2" charset="2"/>
              <a:buChar char="Ø"/>
              <a:defRPr/>
            </a:pPr>
            <a:r>
              <a:rPr lang="en-US" sz="2400" smtClean="0"/>
              <a:t>527 student</a:t>
            </a:r>
            <a:r>
              <a:rPr lang="cs-CZ" sz="2400" smtClean="0"/>
              <a:t>ů ve věku 19-31 let  </a:t>
            </a:r>
          </a:p>
          <a:p>
            <a:pPr eaLnBrk="1" hangingPunct="1">
              <a:buFont typeface="Wingdings" pitchFamily="2" charset="2"/>
              <a:buChar char="Ø"/>
              <a:defRPr/>
            </a:pPr>
            <a:r>
              <a:rPr lang="cs-CZ" sz="2400" smtClean="0"/>
              <a:t> MU, VFU, VUT, MZLU</a:t>
            </a:r>
          </a:p>
          <a:p>
            <a:pPr eaLnBrk="1" hangingPunct="1">
              <a:buFont typeface="Wingdings" pitchFamily="2" charset="2"/>
              <a:buChar char="Ø"/>
              <a:defRPr/>
            </a:pPr>
            <a:r>
              <a:rPr lang="cs-CZ" sz="2400" smtClean="0"/>
              <a:t>z</a:t>
            </a:r>
            <a:r>
              <a:rPr lang="cs-CZ" sz="2400" smtClean="0">
                <a:cs typeface="Times New Roman" pitchFamily="18" charset="0"/>
              </a:rPr>
              <a:t> důvodu neadekvátního početního zastoupení studentů z jednotlivých fakult byli studenti rozděleni do tří skupin podle celkového studijního zaměření</a:t>
            </a:r>
            <a:r>
              <a:rPr lang="cs-CZ" sz="2400" smtClean="0"/>
              <a:t>:</a:t>
            </a:r>
          </a:p>
          <a:p>
            <a:pPr lvl="1" eaLnBrk="1" hangingPunct="1">
              <a:buFont typeface="Wingdings" pitchFamily="2" charset="2"/>
              <a:buChar char="§"/>
              <a:defRPr/>
            </a:pPr>
            <a:r>
              <a:rPr lang="cs-CZ" sz="2000" smtClean="0">
                <a:solidFill>
                  <a:srgbClr val="336600"/>
                </a:solidFill>
              </a:rPr>
              <a:t> </a:t>
            </a:r>
            <a:r>
              <a:rPr lang="cs-CZ" sz="2400" smtClean="0">
                <a:solidFill>
                  <a:srgbClr val="336600"/>
                </a:solidFill>
                <a:cs typeface="Times New Roman" pitchFamily="18" charset="0"/>
              </a:rPr>
              <a:t>Humanitní zaměření (H)</a:t>
            </a:r>
            <a:r>
              <a:rPr lang="cs-CZ" sz="2400" smtClean="0">
                <a:solidFill>
                  <a:srgbClr val="336600"/>
                </a:solidFill>
              </a:rPr>
              <a:t>: PdF, FSS, FF, PrF</a:t>
            </a:r>
          </a:p>
          <a:p>
            <a:pPr lvl="1" eaLnBrk="1" hangingPunct="1">
              <a:buFont typeface="Wingdings" pitchFamily="2" charset="2"/>
              <a:buChar char="§"/>
              <a:defRPr/>
            </a:pPr>
            <a:r>
              <a:rPr lang="cs-CZ" sz="2400" smtClean="0">
                <a:solidFill>
                  <a:srgbClr val="336600"/>
                </a:solidFill>
              </a:rPr>
              <a:t> </a:t>
            </a:r>
            <a:r>
              <a:rPr lang="cs-CZ" sz="2400" smtClean="0">
                <a:solidFill>
                  <a:srgbClr val="336600"/>
                </a:solidFill>
                <a:cs typeface="Times New Roman" pitchFamily="18" charset="0"/>
              </a:rPr>
              <a:t>Přírodovědné zaměření (P)</a:t>
            </a:r>
            <a:r>
              <a:rPr lang="cs-CZ" sz="2400" smtClean="0">
                <a:solidFill>
                  <a:srgbClr val="336600"/>
                </a:solidFill>
              </a:rPr>
              <a:t>: LF, VFU, PřF, AF, FSpS</a:t>
            </a:r>
          </a:p>
          <a:p>
            <a:pPr lvl="1" eaLnBrk="1" hangingPunct="1">
              <a:buFont typeface="Wingdings" pitchFamily="2" charset="2"/>
              <a:buChar char="§"/>
              <a:defRPr/>
            </a:pPr>
            <a:r>
              <a:rPr lang="cs-CZ" sz="2400" smtClean="0">
                <a:solidFill>
                  <a:srgbClr val="336600"/>
                </a:solidFill>
              </a:rPr>
              <a:t> T</a:t>
            </a:r>
            <a:r>
              <a:rPr lang="cs-CZ" sz="2400" smtClean="0">
                <a:solidFill>
                  <a:srgbClr val="336600"/>
                </a:solidFill>
                <a:cs typeface="Times New Roman" pitchFamily="18" charset="0"/>
              </a:rPr>
              <a:t>echnické zaměření (T)</a:t>
            </a:r>
            <a:r>
              <a:rPr lang="cs-CZ" sz="2400" smtClean="0">
                <a:solidFill>
                  <a:srgbClr val="336600"/>
                </a:solidFill>
              </a:rPr>
              <a:t>: FI, fakulty VUT, ESF, PEF</a:t>
            </a:r>
          </a:p>
          <a:p>
            <a:pPr lvl="1" eaLnBrk="1" hangingPunct="1">
              <a:buFont typeface="Wingdings" pitchFamily="2" charset="2"/>
              <a:buChar char="Ø"/>
              <a:defRPr/>
            </a:pPr>
            <a:endParaRPr lang="cs-CZ" sz="2400" smtClean="0">
              <a:solidFill>
                <a:srgbClr val="336600"/>
              </a:solidFill>
            </a:endParaRPr>
          </a:p>
          <a:p>
            <a:pPr eaLnBrk="1" hangingPunct="1">
              <a:buFontTx/>
              <a:buNone/>
              <a:defRPr/>
            </a:pPr>
            <a:endParaRPr lang="cs-CZ"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152400"/>
            <a:ext cx="8153400" cy="914400"/>
          </a:xfrm>
        </p:spPr>
        <p:txBody>
          <a:bodyPr/>
          <a:lstStyle/>
          <a:p>
            <a:pPr algn="l" eaLnBrk="1" hangingPunct="1">
              <a:defRPr/>
            </a:pPr>
            <a:r>
              <a:rPr lang="cs-CZ" sz="4800" b="1" smtClean="0">
                <a:effectLst>
                  <a:outerShdw blurRad="38100" dist="38100" dir="2700000" algn="tl">
                    <a:srgbClr val="C0C0C0"/>
                  </a:outerShdw>
                </a:effectLst>
              </a:rPr>
              <a:t> M</a:t>
            </a:r>
            <a:r>
              <a:rPr lang="cs-CZ" sz="3200" b="1" smtClean="0">
                <a:effectLst>
                  <a:outerShdw blurRad="38100" dist="38100" dir="2700000" algn="tl">
                    <a:srgbClr val="C0C0C0"/>
                  </a:outerShdw>
                </a:effectLst>
              </a:rPr>
              <a:t>ETODIKA</a:t>
            </a:r>
          </a:p>
        </p:txBody>
      </p:sp>
      <p:sp>
        <p:nvSpPr>
          <p:cNvPr id="39939" name="Rectangle 3"/>
          <p:cNvSpPr>
            <a:spLocks noGrp="1" noChangeArrowheads="1"/>
          </p:cNvSpPr>
          <p:nvPr>
            <p:ph type="body" idx="1"/>
          </p:nvPr>
        </p:nvSpPr>
        <p:spPr>
          <a:xfrm>
            <a:off x="304800" y="1371600"/>
            <a:ext cx="8610600" cy="5334000"/>
          </a:xfrm>
        </p:spPr>
        <p:txBody>
          <a:bodyPr/>
          <a:lstStyle/>
          <a:p>
            <a:pPr eaLnBrk="1" hangingPunct="1">
              <a:buFontTx/>
              <a:buNone/>
              <a:defRPr/>
            </a:pPr>
            <a:r>
              <a:rPr lang="cs-CZ" sz="2800" b="1" dirty="0" smtClean="0">
                <a:effectLst>
                  <a:outerShdw blurRad="38100" dist="38100" dir="2700000" algn="tl">
                    <a:srgbClr val="C0C0C0"/>
                  </a:outerShdw>
                </a:effectLst>
              </a:rPr>
              <a:t>2) Metody a prostředky šetření</a:t>
            </a:r>
            <a:endParaRPr lang="cs-CZ" sz="2800" dirty="0" smtClean="0"/>
          </a:p>
          <a:p>
            <a:pPr lvl="1" eaLnBrk="1" hangingPunct="1">
              <a:buFont typeface="Wingdings" pitchFamily="2" charset="2"/>
              <a:buChar char="³"/>
              <a:defRPr/>
            </a:pPr>
            <a:endParaRPr lang="cs-CZ" sz="1000" dirty="0" smtClean="0">
              <a:solidFill>
                <a:srgbClr val="008600"/>
              </a:solidFill>
            </a:endParaRPr>
          </a:p>
          <a:p>
            <a:pPr eaLnBrk="1" hangingPunct="1">
              <a:buFont typeface="Wingdings" pitchFamily="2" charset="2"/>
              <a:buChar char="Ø"/>
              <a:defRPr/>
            </a:pPr>
            <a:r>
              <a:rPr lang="cs-CZ" sz="2400" dirty="0" smtClean="0"/>
              <a:t>dotazníkové šetření (17 otázek, frekvenční dotazník) </a:t>
            </a:r>
          </a:p>
          <a:p>
            <a:pPr eaLnBrk="1" hangingPunct="1">
              <a:buFont typeface="Wingdings" pitchFamily="2" charset="2"/>
              <a:buChar char="Ø"/>
              <a:defRPr/>
            </a:pPr>
            <a:r>
              <a:rPr lang="cs-CZ" sz="2400" dirty="0" smtClean="0"/>
              <a:t>z celkem oslovených 527 studentů </a:t>
            </a:r>
            <a:r>
              <a:rPr lang="cs-CZ" sz="2400" dirty="0" smtClean="0">
                <a:cs typeface="Times New Roman" pitchFamily="18" charset="0"/>
              </a:rPr>
              <a:t>nikdo dotazník neodmítl odevzdat</a:t>
            </a:r>
            <a:endParaRPr lang="cs-CZ" sz="2400" dirty="0" smtClean="0"/>
          </a:p>
          <a:p>
            <a:pPr eaLnBrk="1" hangingPunct="1">
              <a:buFont typeface="Wingdings" pitchFamily="2" charset="2"/>
              <a:buChar char="Ø"/>
              <a:defRPr/>
            </a:pPr>
            <a:r>
              <a:rPr lang="cs-CZ" sz="2400" dirty="0" smtClean="0">
                <a:cs typeface="Times New Roman" pitchFamily="18" charset="0"/>
              </a:rPr>
              <a:t>11 dotazníků muselo být z šetření vyřazeno z důvodu nedostatečného či neadekvátního vyplnění požadovaných údajů</a:t>
            </a:r>
            <a:r>
              <a:rPr lang="cs-CZ" dirty="0" smtClean="0"/>
              <a:t>  </a:t>
            </a:r>
            <a:endParaRPr lang="en-US" dirty="0" smtClean="0"/>
          </a:p>
          <a:p>
            <a:pPr eaLnBrk="1" hangingPunct="1">
              <a:buFont typeface="Wingdings" pitchFamily="2" charset="2"/>
              <a:buChar char="Ø"/>
              <a:defRPr/>
            </a:pPr>
            <a:endParaRPr lang="en-US" dirty="0" smtClean="0"/>
          </a:p>
          <a:p>
            <a:pPr eaLnBrk="1" hangingPunct="1">
              <a:buFont typeface="Wingdings" pitchFamily="2" charset="2"/>
              <a:buNone/>
              <a:defRPr/>
            </a:pPr>
            <a:r>
              <a:rPr lang="en-US" sz="2800" b="1" dirty="0" smtClean="0"/>
              <a:t>3</a:t>
            </a:r>
            <a:r>
              <a:rPr lang="cs-CZ" sz="2800" b="1" dirty="0" smtClean="0"/>
              <a:t>) </a:t>
            </a:r>
            <a:r>
              <a:rPr lang="cs-CZ" sz="2800" b="1" dirty="0" smtClean="0">
                <a:effectLst>
                  <a:outerShdw blurRad="38100" dist="38100" dir="2700000" algn="tl">
                    <a:srgbClr val="C0C0C0"/>
                  </a:outerShdw>
                </a:effectLst>
              </a:rPr>
              <a:t>Metody zpracování</a:t>
            </a:r>
          </a:p>
          <a:p>
            <a:pPr eaLnBrk="1" hangingPunct="1">
              <a:buFont typeface="Wingdings" pitchFamily="2" charset="2"/>
              <a:buChar char="Ø"/>
              <a:defRPr/>
            </a:pPr>
            <a:r>
              <a:rPr lang="cs-CZ" sz="2400" dirty="0" err="1" smtClean="0"/>
              <a:t>Epi</a:t>
            </a:r>
            <a:r>
              <a:rPr lang="cs-CZ" sz="2400" dirty="0" smtClean="0"/>
              <a:t> </a:t>
            </a:r>
            <a:r>
              <a:rPr lang="cs-CZ" sz="2400" dirty="0" err="1" smtClean="0"/>
              <a:t>Info</a:t>
            </a:r>
            <a:r>
              <a:rPr lang="cs-CZ" sz="2400" dirty="0" smtClean="0"/>
              <a:t> verze 3.4.3</a:t>
            </a:r>
          </a:p>
          <a:p>
            <a:pPr eaLnBrk="1" hangingPunct="1">
              <a:buFont typeface="Wingdings" pitchFamily="2" charset="2"/>
              <a:buChar char="Ø"/>
              <a:defRPr/>
            </a:pPr>
            <a:r>
              <a:rPr lang="cs-CZ" sz="2400" dirty="0" smtClean="0"/>
              <a:t>Microsoft Excel</a:t>
            </a:r>
            <a:r>
              <a:rPr lang="cs-CZ" sz="2800" b="1"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404664"/>
            <a:ext cx="7618040" cy="1008112"/>
          </a:xfrm>
        </p:spPr>
        <p:txBody>
          <a:bodyPr>
            <a:normAutofit/>
          </a:bodyPr>
          <a:lstStyle/>
          <a:p>
            <a:pPr algn="l" eaLnBrk="1" hangingPunct="1">
              <a:defRPr/>
            </a:pPr>
            <a:r>
              <a:rPr lang="cs-CZ" sz="4000" b="1" dirty="0" smtClean="0">
                <a:effectLst>
                  <a:outerShdw blurRad="38100" dist="38100" dir="2700000" algn="tl">
                    <a:srgbClr val="C0C0C0"/>
                  </a:outerShdw>
                </a:effectLst>
              </a:rPr>
              <a:t>L</a:t>
            </a:r>
            <a:r>
              <a:rPr lang="cs-CZ" sz="3000" b="1" dirty="0" smtClean="0">
                <a:effectLst>
                  <a:outerShdw blurRad="38100" dist="38100" dir="2700000" algn="tl">
                    <a:srgbClr val="C0C0C0"/>
                  </a:outerShdw>
                </a:effectLst>
              </a:rPr>
              <a:t>OGA NĚKTERÝCH VEGE SPOLEČNOSTÍ</a:t>
            </a:r>
          </a:p>
        </p:txBody>
      </p:sp>
      <p:pic>
        <p:nvPicPr>
          <p:cNvPr id="5" name="Picture 3" descr="Bez názvu2"/>
          <p:cNvPicPr>
            <a:picLocks noGrp="1" noChangeAspect="1" noChangeArrowheads="1"/>
          </p:cNvPicPr>
          <p:nvPr>
            <p:ph idx="1"/>
          </p:nvPr>
        </p:nvPicPr>
        <p:blipFill>
          <a:blip r:embed="rId4" cstate="print"/>
          <a:srcRect r="75038"/>
          <a:stretch>
            <a:fillRect/>
          </a:stretch>
        </p:blipFill>
        <p:spPr bwMode="auto">
          <a:xfrm>
            <a:off x="395536" y="1772816"/>
            <a:ext cx="1512168" cy="1428750"/>
          </a:xfrm>
          <a:prstGeom prst="rect">
            <a:avLst/>
          </a:prstGeom>
          <a:noFill/>
          <a:ln w="9525">
            <a:noFill/>
            <a:miter lim="800000"/>
            <a:headEnd/>
            <a:tailEnd/>
          </a:ln>
        </p:spPr>
      </p:pic>
      <p:sp>
        <p:nvSpPr>
          <p:cNvPr id="16386" name="Zástupný symbol pro číslo snímku 5"/>
          <p:cNvSpPr>
            <a:spLocks noGrp="1"/>
          </p:cNvSpPr>
          <p:nvPr>
            <p:ph type="sldNum" sz="quarter" idx="12"/>
          </p:nvPr>
        </p:nvSpPr>
        <p:spPr>
          <a:noFill/>
        </p:spPr>
        <p:txBody>
          <a:bodyPr/>
          <a:lstStyle/>
          <a:p>
            <a:fld id="{79DA5BFD-673F-4312-A715-0058B56C0C84}" type="slidenum">
              <a:rPr lang="cs-CZ" smtClean="0"/>
              <a:pPr/>
              <a:t>6</a:t>
            </a:fld>
            <a:endParaRPr lang="cs-CZ" smtClean="0"/>
          </a:p>
        </p:txBody>
      </p:sp>
      <p:pic>
        <p:nvPicPr>
          <p:cNvPr id="6" name="Picture 4" descr="Bez názvu"/>
          <p:cNvPicPr>
            <a:picLocks noChangeAspect="1" noChangeArrowheads="1"/>
          </p:cNvPicPr>
          <p:nvPr/>
        </p:nvPicPr>
        <p:blipFill>
          <a:blip r:embed="rId5" cstate="print"/>
          <a:srcRect/>
          <a:stretch>
            <a:fillRect/>
          </a:stretch>
        </p:blipFill>
        <p:spPr bwMode="auto">
          <a:xfrm>
            <a:off x="539552" y="3356992"/>
            <a:ext cx="1296143" cy="1138947"/>
          </a:xfrm>
          <a:prstGeom prst="rect">
            <a:avLst/>
          </a:prstGeom>
          <a:noFill/>
          <a:ln w="9525">
            <a:noFill/>
            <a:miter lim="800000"/>
            <a:headEnd/>
            <a:tailEnd/>
          </a:ln>
        </p:spPr>
      </p:pic>
      <p:pic>
        <p:nvPicPr>
          <p:cNvPr id="7" name="Picture 5" descr="Bez názvu3"/>
          <p:cNvPicPr>
            <a:picLocks noChangeAspect="1" noChangeArrowheads="1"/>
          </p:cNvPicPr>
          <p:nvPr/>
        </p:nvPicPr>
        <p:blipFill>
          <a:blip r:embed="rId6" cstate="print"/>
          <a:srcRect/>
          <a:stretch>
            <a:fillRect/>
          </a:stretch>
        </p:blipFill>
        <p:spPr bwMode="auto">
          <a:xfrm>
            <a:off x="683568" y="4869160"/>
            <a:ext cx="1008112" cy="1008112"/>
          </a:xfrm>
          <a:prstGeom prst="rect">
            <a:avLst/>
          </a:prstGeom>
          <a:noFill/>
          <a:ln w="9525">
            <a:noFill/>
            <a:miter lim="800000"/>
            <a:headEnd/>
            <a:tailEnd/>
          </a:ln>
        </p:spPr>
      </p:pic>
      <p:sp>
        <p:nvSpPr>
          <p:cNvPr id="8" name="Obdélník 7"/>
          <p:cNvSpPr/>
          <p:nvPr/>
        </p:nvSpPr>
        <p:spPr>
          <a:xfrm>
            <a:off x="2195736" y="2204864"/>
            <a:ext cx="5814392" cy="3785652"/>
          </a:xfrm>
          <a:prstGeom prst="rect">
            <a:avLst/>
          </a:prstGeom>
        </p:spPr>
        <p:txBody>
          <a:bodyPr wrap="square">
            <a:spAutoFit/>
          </a:bodyPr>
          <a:lstStyle/>
          <a:p>
            <a:pPr algn="l"/>
            <a:r>
              <a:rPr lang="cs-CZ" dirty="0" smtClean="0">
                <a:latin typeface="Adobe Garamond Pro" pitchFamily="18" charset="-18"/>
                <a:cs typeface="Times New Roman" pitchFamily="18" charset="0"/>
              </a:rPr>
              <a:t>Česká společnost pro výživu a vegetariánství</a:t>
            </a:r>
          </a:p>
          <a:p>
            <a:endParaRPr lang="cs-CZ" dirty="0" smtClean="0">
              <a:latin typeface="Adobe Garamond Pro" pitchFamily="18" charset="-18"/>
              <a:cs typeface="Times New Roman" pitchFamily="18" charset="0"/>
            </a:endParaRPr>
          </a:p>
          <a:p>
            <a:endParaRPr lang="cs-CZ" dirty="0" smtClean="0">
              <a:latin typeface="Adobe Garamond Pro" pitchFamily="18" charset="-18"/>
              <a:cs typeface="Times New Roman" pitchFamily="18" charset="0"/>
            </a:endParaRPr>
          </a:p>
          <a:p>
            <a:endParaRPr lang="cs-CZ" dirty="0" smtClean="0">
              <a:latin typeface="Adobe Garamond Pro" pitchFamily="18" charset="-18"/>
              <a:cs typeface="Times New Roman" pitchFamily="18" charset="0"/>
            </a:endParaRPr>
          </a:p>
          <a:p>
            <a:pPr algn="l"/>
            <a:r>
              <a:rPr lang="cs-CZ" dirty="0" smtClean="0">
                <a:latin typeface="Adobe Garamond Pro" pitchFamily="18" charset="-18"/>
              </a:rPr>
              <a:t> </a:t>
            </a:r>
            <a:r>
              <a:rPr lang="cs-CZ" dirty="0" smtClean="0">
                <a:latin typeface="Adobe Garamond Pro" pitchFamily="18" charset="-18"/>
                <a:cs typeface="Times New Roman" pitchFamily="18" charset="0"/>
              </a:rPr>
              <a:t>Mezinárodní vegetariánská unie </a:t>
            </a:r>
          </a:p>
          <a:p>
            <a:pPr algn="l"/>
            <a:endParaRPr lang="cs-CZ" dirty="0" smtClean="0">
              <a:latin typeface="Adobe Garamond Pro" pitchFamily="18" charset="-18"/>
              <a:cs typeface="Times New Roman" pitchFamily="18" charset="0"/>
            </a:endParaRPr>
          </a:p>
          <a:p>
            <a:pPr algn="l"/>
            <a:endParaRPr lang="cs-CZ" dirty="0" smtClean="0">
              <a:latin typeface="Adobe Garamond Pro" pitchFamily="18" charset="-18"/>
              <a:cs typeface="Times New Roman" pitchFamily="18" charset="0"/>
            </a:endParaRPr>
          </a:p>
          <a:p>
            <a:pPr algn="l"/>
            <a:endParaRPr lang="cs-CZ" dirty="0" smtClean="0">
              <a:latin typeface="Adobe Garamond Pro" pitchFamily="18" charset="-18"/>
              <a:cs typeface="Times New Roman" pitchFamily="18" charset="0"/>
            </a:endParaRPr>
          </a:p>
          <a:p>
            <a:pPr algn="l"/>
            <a:r>
              <a:rPr lang="cs-CZ" dirty="0" smtClean="0">
                <a:latin typeface="Adobe Garamond Pro" pitchFamily="18" charset="-18"/>
                <a:cs typeface="Times New Roman" pitchFamily="18" charset="0"/>
              </a:rPr>
              <a:t>Evropská vegetariánská společnost </a:t>
            </a:r>
          </a:p>
          <a:p>
            <a:endParaRPr lang="cs-CZ" dirty="0">
              <a:latin typeface="Adobe Garamond Pro" pitchFamily="18" charset="-18"/>
            </a:endParaRP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cs-CZ" b="1" smtClean="0">
                <a:effectLst>
                  <a:outerShdw blurRad="38100" dist="38100" dir="2700000" algn="tl">
                    <a:srgbClr val="C0C0C0"/>
                  </a:outerShdw>
                </a:effectLst>
              </a:rPr>
              <a:t>VÝSLEDKY</a:t>
            </a:r>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Group 2"/>
          <p:cNvGraphicFramePr>
            <a:graphicFrameLocks noGrp="1"/>
          </p:cNvGraphicFramePr>
          <p:nvPr/>
        </p:nvGraphicFramePr>
        <p:xfrm>
          <a:off x="533400" y="990600"/>
          <a:ext cx="8382000" cy="609600"/>
        </p:xfrm>
        <a:graphic>
          <a:graphicData uri="http://schemas.openxmlformats.org/drawingml/2006/table">
            <a:tbl>
              <a:tblPr/>
              <a:tblGrid>
                <a:gridCol w="1868488"/>
                <a:gridCol w="803275"/>
                <a:gridCol w="717550"/>
                <a:gridCol w="720725"/>
                <a:gridCol w="715962"/>
                <a:gridCol w="720725"/>
                <a:gridCol w="720725"/>
                <a:gridCol w="719138"/>
                <a:gridCol w="1395412"/>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VĚK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cs typeface="Times New Roman" pitchFamily="18" charset="0"/>
                        </a:rPr>
                        <a:t>≥</a:t>
                      </a:r>
                      <a:r>
                        <a:rPr kumimoji="0" lang="cs-CZ" sz="1400" b="1" i="0" u="none" strike="noStrike" cap="none" normalizeH="0" baseline="0" smtClean="0">
                          <a:ln>
                            <a:noFill/>
                          </a:ln>
                          <a:solidFill>
                            <a:srgbClr val="000000"/>
                          </a:solidFill>
                          <a:effectLst/>
                          <a:latin typeface="Times New Roman" pitchFamily="18" charset="0"/>
                        </a:rPr>
                        <a:t>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POČET STUDENTŮ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516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3" name="Rectangle 38"/>
          <p:cNvSpPr>
            <a:spLocks noChangeArrowheads="1"/>
          </p:cNvSpPr>
          <p:nvPr/>
        </p:nvSpPr>
        <p:spPr bwMode="auto">
          <a:xfrm>
            <a:off x="457200" y="533416"/>
            <a:ext cx="4267200" cy="396875"/>
          </a:xfrm>
          <a:prstGeom prst="rect">
            <a:avLst/>
          </a:prstGeom>
          <a:noFill/>
          <a:ln w="9525">
            <a:noFill/>
            <a:miter lim="800000"/>
            <a:headEnd/>
            <a:tailEnd/>
          </a:ln>
        </p:spPr>
        <p:txBody>
          <a:bodyPr>
            <a:spAutoFit/>
          </a:bodyPr>
          <a:lstStyle/>
          <a:p>
            <a:pPr algn="l"/>
            <a:r>
              <a:rPr lang="cs-CZ" sz="2000" b="1">
                <a:cs typeface="Times New Roman" pitchFamily="18" charset="0"/>
              </a:rPr>
              <a:t>Věkové rozložení souboru</a:t>
            </a:r>
            <a:r>
              <a:rPr lang="cs-CZ" sz="1800" b="1"/>
              <a:t> </a:t>
            </a:r>
          </a:p>
        </p:txBody>
      </p:sp>
      <p:graphicFrame>
        <p:nvGraphicFramePr>
          <p:cNvPr id="2050" name="Object 39"/>
          <p:cNvGraphicFramePr>
            <a:graphicFrameLocks noChangeAspect="1"/>
          </p:cNvGraphicFramePr>
          <p:nvPr/>
        </p:nvGraphicFramePr>
        <p:xfrm>
          <a:off x="457200" y="2281238"/>
          <a:ext cx="7315200" cy="4430712"/>
        </p:xfrm>
        <a:graphic>
          <a:graphicData uri="http://schemas.openxmlformats.org/presentationml/2006/ole">
            <p:oleObj spid="_x0000_s2050" name="Graf" r:id="rId3" imgW="4477680" imgH="2711160" progId="Excel.Sheet.8">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010" name="Group 2"/>
          <p:cNvGraphicFramePr>
            <a:graphicFrameLocks noGrp="1"/>
          </p:cNvGraphicFramePr>
          <p:nvPr/>
        </p:nvGraphicFramePr>
        <p:xfrm>
          <a:off x="609600" y="1143000"/>
          <a:ext cx="6934200" cy="1441704"/>
        </p:xfrm>
        <a:graphic>
          <a:graphicData uri="http://schemas.openxmlformats.org/drawingml/2006/table">
            <a:tbl>
              <a:tblPr/>
              <a:tblGrid>
                <a:gridCol w="1385888"/>
                <a:gridCol w="1068387"/>
                <a:gridCol w="1066800"/>
                <a:gridCol w="1066800"/>
                <a:gridCol w="1173163"/>
                <a:gridCol w="1173162"/>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POHLAVÍ</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MU</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MZLU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VFU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VUT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ŽENY</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204</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326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r>
              <a:tr h="252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MUŽI</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116</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190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r>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320</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516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12" name="Rectangle 47"/>
          <p:cNvSpPr>
            <a:spLocks noChangeArrowheads="1"/>
          </p:cNvSpPr>
          <p:nvPr/>
        </p:nvSpPr>
        <p:spPr bwMode="auto">
          <a:xfrm>
            <a:off x="457200" y="685800"/>
            <a:ext cx="7010400" cy="396875"/>
          </a:xfrm>
          <a:prstGeom prst="rect">
            <a:avLst/>
          </a:prstGeom>
          <a:noFill/>
          <a:ln w="9525">
            <a:noFill/>
            <a:miter lim="800000"/>
            <a:headEnd/>
            <a:tailEnd/>
          </a:ln>
        </p:spPr>
        <p:txBody>
          <a:bodyPr>
            <a:spAutoFit/>
          </a:bodyPr>
          <a:lstStyle/>
          <a:p>
            <a:pPr algn="l"/>
            <a:r>
              <a:rPr lang="cs-CZ" sz="2000" b="1">
                <a:cs typeface="Times New Roman" pitchFamily="18" charset="0"/>
              </a:rPr>
              <a:t>Charakteristika souboru podle typu vysoké školy a pohlaví</a:t>
            </a:r>
            <a:endParaRPr lang="cs-CZ" sz="1800" b="1"/>
          </a:p>
        </p:txBody>
      </p:sp>
      <p:graphicFrame>
        <p:nvGraphicFramePr>
          <p:cNvPr id="3074" name="Object 48"/>
          <p:cNvGraphicFramePr>
            <a:graphicFrameLocks noChangeAspect="1"/>
          </p:cNvGraphicFramePr>
          <p:nvPr/>
        </p:nvGraphicFramePr>
        <p:xfrm>
          <a:off x="1066801" y="2935288"/>
          <a:ext cx="6477000" cy="3922712"/>
        </p:xfrm>
        <a:graphic>
          <a:graphicData uri="http://schemas.openxmlformats.org/presentationml/2006/ole">
            <p:oleObj spid="_x0000_s3074" name="Graf" r:id="rId3" imgW="3724351" imgH="2066849" progId="Excel.Sheet.8">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4034" name="Group 2"/>
          <p:cNvGraphicFramePr>
            <a:graphicFrameLocks noGrp="1"/>
          </p:cNvGraphicFramePr>
          <p:nvPr/>
        </p:nvGraphicFramePr>
        <p:xfrm>
          <a:off x="609600" y="1143000"/>
          <a:ext cx="5943600" cy="1746504"/>
        </p:xfrm>
        <a:graphic>
          <a:graphicData uri="http://schemas.openxmlformats.org/drawingml/2006/table">
            <a:tbl>
              <a:tblPr/>
              <a:tblGrid>
                <a:gridCol w="1754188"/>
                <a:gridCol w="1352550"/>
                <a:gridCol w="1350962"/>
                <a:gridCol w="1485900"/>
              </a:tblGrid>
              <a:tr h="527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ZAMĚŘENÍ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MUŽI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ŽENY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162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221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326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516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31" name="Rectangle 42"/>
          <p:cNvSpPr>
            <a:spLocks noChangeArrowheads="1"/>
          </p:cNvSpPr>
          <p:nvPr/>
        </p:nvSpPr>
        <p:spPr bwMode="auto">
          <a:xfrm>
            <a:off x="457200" y="685800"/>
            <a:ext cx="7010400" cy="396875"/>
          </a:xfrm>
          <a:prstGeom prst="rect">
            <a:avLst/>
          </a:prstGeom>
          <a:noFill/>
          <a:ln w="9525">
            <a:noFill/>
            <a:miter lim="800000"/>
            <a:headEnd/>
            <a:tailEnd/>
          </a:ln>
        </p:spPr>
        <p:txBody>
          <a:bodyPr>
            <a:spAutoFit/>
          </a:bodyPr>
          <a:lstStyle/>
          <a:p>
            <a:pPr algn="l"/>
            <a:r>
              <a:rPr lang="cs-CZ" sz="2000" b="1">
                <a:cs typeface="Times New Roman" pitchFamily="18" charset="0"/>
              </a:rPr>
              <a:t>Charakteristika souboru podle </a:t>
            </a:r>
            <a:r>
              <a:rPr lang="cs-CZ" sz="2000" b="1"/>
              <a:t>pohlaví a studijního zaměření</a:t>
            </a:r>
            <a:endParaRPr lang="cs-CZ" sz="1800" b="1"/>
          </a:p>
        </p:txBody>
      </p:sp>
      <p:graphicFrame>
        <p:nvGraphicFramePr>
          <p:cNvPr id="4098" name="Object 43"/>
          <p:cNvGraphicFramePr>
            <a:graphicFrameLocks noChangeAspect="1"/>
          </p:cNvGraphicFramePr>
          <p:nvPr/>
        </p:nvGraphicFramePr>
        <p:xfrm>
          <a:off x="685800" y="3228991"/>
          <a:ext cx="6096000" cy="3629025"/>
        </p:xfrm>
        <a:graphic>
          <a:graphicData uri="http://schemas.openxmlformats.org/presentationml/2006/ole">
            <p:oleObj spid="_x0000_s4098" name="Graf" r:id="rId3" imgW="3791102" imgH="2295449" progId="Excel.Sheet.8">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ph type="dgm" idx="1"/>
          </p:nvPr>
        </p:nvGraphicFramePr>
        <p:xfrm>
          <a:off x="2438400" y="3124200"/>
          <a:ext cx="4495800" cy="3168650"/>
        </p:xfrm>
        <a:graphic>
          <a:graphicData uri="http://schemas.openxmlformats.org/presentationml/2006/ole">
            <p:oleObj spid="_x0000_s5122" name="Graf" r:id="rId3" imgW="4421160" imgH="3116160" progId="MSGraph.Chart.8">
              <p:embed followColorScheme="full"/>
            </p:oleObj>
          </a:graphicData>
        </a:graphic>
      </p:graphicFrame>
      <p:graphicFrame>
        <p:nvGraphicFramePr>
          <p:cNvPr id="45059" name="Group 3"/>
          <p:cNvGraphicFramePr>
            <a:graphicFrameLocks noGrp="1"/>
          </p:cNvGraphicFramePr>
          <p:nvPr/>
        </p:nvGraphicFramePr>
        <p:xfrm>
          <a:off x="609600" y="914400"/>
          <a:ext cx="8229600" cy="1981202"/>
        </p:xfrm>
        <a:graphic>
          <a:graphicData uri="http://schemas.openxmlformats.org/drawingml/2006/table">
            <a:tbl>
              <a:tblPr/>
              <a:tblGrid>
                <a:gridCol w="3989388"/>
                <a:gridCol w="1995487"/>
                <a:gridCol w="2244725"/>
              </a:tblGrid>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Z</a:t>
                      </a:r>
                      <a:r>
                        <a:rPr kumimoji="0" lang="cs-CZ" sz="1600" b="1" i="0" u="none" strike="noStrike" cap="none" normalizeH="0" baseline="0" smtClean="0">
                          <a:ln>
                            <a:noFill/>
                          </a:ln>
                          <a:solidFill>
                            <a:schemeClr val="tx1"/>
                          </a:solidFill>
                          <a:effectLst/>
                          <a:latin typeface="Times New Roman" pitchFamily="18" charset="0"/>
                        </a:rPr>
                        <a:t>PŮSOB STRAVOVÁNÍ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POČET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 PODÍL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ALTERNATIVNÍ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rPr>
                        <a:t>16,1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KONVENČNÍ SMÍŠENÉ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rPr>
                        <a:t>433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rPr>
                        <a:t>83,9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rPr>
                        <a:t>516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85" name="Rectangle 29"/>
          <p:cNvSpPr>
            <a:spLocks noChangeArrowheads="1"/>
          </p:cNvSpPr>
          <p:nvPr/>
        </p:nvSpPr>
        <p:spPr bwMode="auto">
          <a:xfrm>
            <a:off x="457208" y="381016"/>
            <a:ext cx="5464175" cy="396875"/>
          </a:xfrm>
          <a:prstGeom prst="rect">
            <a:avLst/>
          </a:prstGeom>
          <a:noFill/>
          <a:ln w="9525">
            <a:noFill/>
            <a:miter lim="800000"/>
            <a:headEnd/>
            <a:tailEnd/>
          </a:ln>
          <a:effectLst/>
        </p:spPr>
        <p:txBody>
          <a:bodyPr>
            <a:spAutoFit/>
          </a:bodyPr>
          <a:lstStyle/>
          <a:p>
            <a:pPr algn="l">
              <a:defRPr/>
            </a:pPr>
            <a:r>
              <a:rPr lang="cs-CZ" sz="2000" b="1">
                <a:effectLst>
                  <a:outerShdw blurRad="38100" dist="38100" dir="2700000" algn="tl">
                    <a:srgbClr val="C0C0C0"/>
                  </a:outerShdw>
                </a:effectLst>
              </a:rPr>
              <a:t>Výskyt alternativních způsobů stravování</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438400" y="3489341"/>
          <a:ext cx="4191000" cy="3368675"/>
        </p:xfrm>
        <a:graphic>
          <a:graphicData uri="http://schemas.openxmlformats.org/presentationml/2006/ole">
            <p:oleObj spid="_x0000_s6146" name="Graf" r:id="rId3" imgW="2350440" imgH="1575720" progId="Excel.Sheet.8">
              <p:embed/>
            </p:oleObj>
          </a:graphicData>
        </a:graphic>
      </p:graphicFrame>
      <p:graphicFrame>
        <p:nvGraphicFramePr>
          <p:cNvPr id="46083" name="Group 3"/>
          <p:cNvGraphicFramePr>
            <a:graphicFrameLocks noGrp="1"/>
          </p:cNvGraphicFramePr>
          <p:nvPr/>
        </p:nvGraphicFramePr>
        <p:xfrm>
          <a:off x="609600" y="914416"/>
          <a:ext cx="8229600" cy="2493011"/>
        </p:xfrm>
        <a:graphic>
          <a:graphicData uri="http://schemas.openxmlformats.org/drawingml/2006/table">
            <a:tbl>
              <a:tblPr/>
              <a:tblGrid>
                <a:gridCol w="2716213"/>
                <a:gridCol w="1663700"/>
                <a:gridCol w="1665287"/>
                <a:gridCol w="2184400"/>
              </a:tblGrid>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ZPŮSOB STRAVOVÁNÍ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POČET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 PODÍL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 PODÍL CELKU (516)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SEMIVEGE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LAKTOOVO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LAKTOVEGE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DĚLENÁ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8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8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80">
                        <a:alpha val="50000"/>
                      </a:srgbClr>
                    </a:solidFill>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MAKROBIO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JINÉ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34" name="Rectangle 54"/>
          <p:cNvSpPr>
            <a:spLocks noChangeArrowheads="1"/>
          </p:cNvSpPr>
          <p:nvPr/>
        </p:nvSpPr>
        <p:spPr bwMode="auto">
          <a:xfrm>
            <a:off x="381000" y="381016"/>
            <a:ext cx="7620000" cy="396875"/>
          </a:xfrm>
          <a:prstGeom prst="rect">
            <a:avLst/>
          </a:prstGeom>
          <a:noFill/>
          <a:ln w="9525">
            <a:noFill/>
            <a:miter lim="800000"/>
            <a:headEnd/>
            <a:tailEnd/>
          </a:ln>
          <a:effectLst/>
        </p:spPr>
        <p:txBody>
          <a:bodyPr>
            <a:spAutoFit/>
          </a:bodyPr>
          <a:lstStyle/>
          <a:p>
            <a:pPr algn="l">
              <a:defRPr/>
            </a:pPr>
            <a:r>
              <a:rPr lang="cs-CZ" sz="2000" b="1">
                <a:effectLst>
                  <a:outerShdw blurRad="38100" dist="38100" dir="2700000" algn="tl">
                    <a:srgbClr val="C0C0C0"/>
                  </a:outerShdw>
                </a:effectLst>
                <a:cs typeface="Times New Roman" pitchFamily="18" charset="0"/>
              </a:rPr>
              <a:t>Zastoupení jednotlivých alternativních způsobů stravování</a:t>
            </a:r>
            <a:r>
              <a:rPr lang="cs-CZ" sz="2000" b="1"/>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381000" y="304800"/>
            <a:ext cx="8763000" cy="6172200"/>
          </a:xfrm>
          <a:noFill/>
        </p:spPr>
        <p:txBody>
          <a:bodyPr/>
          <a:lstStyle/>
          <a:p>
            <a:pPr eaLnBrk="1" hangingPunct="1"/>
            <a:endParaRPr lang="cs-CZ" sz="2400" smtClean="0"/>
          </a:p>
          <a:p>
            <a:pPr eaLnBrk="1" hangingPunct="1">
              <a:buFont typeface="Wingdings" pitchFamily="2" charset="2"/>
              <a:buChar char="Ø"/>
            </a:pPr>
            <a:r>
              <a:rPr lang="cs-CZ" sz="2400" smtClean="0"/>
              <a:t>Výskyt alternativních způsobů stravování </a:t>
            </a:r>
            <a:r>
              <a:rPr lang="cs-CZ" sz="2400" smtClean="0">
                <a:cs typeface="Times New Roman" pitchFamily="18" charset="0"/>
              </a:rPr>
              <a:t>byl </a:t>
            </a:r>
            <a:r>
              <a:rPr lang="cs-CZ" sz="2400" smtClean="0"/>
              <a:t>v</a:t>
            </a:r>
            <a:r>
              <a:rPr lang="cs-CZ" sz="2400" smtClean="0">
                <a:cs typeface="Times New Roman" pitchFamily="18" charset="0"/>
              </a:rPr>
              <a:t> této práci zaznamenán u 16,1 % respondentů</a:t>
            </a:r>
            <a:r>
              <a:rPr lang="cs-CZ" sz="2400" smtClean="0"/>
              <a:t>. P</a:t>
            </a:r>
            <a:r>
              <a:rPr lang="cs-CZ" sz="2400" smtClean="0">
                <a:cs typeface="Times New Roman" pitchFamily="18" charset="0"/>
              </a:rPr>
              <a:t>o vyjmutí skupiny semivege</a:t>
            </a:r>
            <a:r>
              <a:rPr lang="cs-CZ" sz="2400" smtClean="0"/>
              <a:t>-</a:t>
            </a:r>
            <a:r>
              <a:rPr lang="cs-CZ" sz="2400" smtClean="0">
                <a:cs typeface="Times New Roman" pitchFamily="18" charset="0"/>
              </a:rPr>
              <a:t>tariánů z kategorie alternativních způsobů stravování by se pak celkové procento alternativně se stravujících respondentů v této práci snížilo na 5,</a:t>
            </a:r>
            <a:r>
              <a:rPr lang="cs-CZ" sz="2400" smtClean="0"/>
              <a:t>1</a:t>
            </a:r>
            <a:r>
              <a:rPr lang="cs-CZ" sz="2400" smtClean="0">
                <a:cs typeface="Times New Roman" pitchFamily="18" charset="0"/>
              </a:rPr>
              <a:t> %. </a:t>
            </a:r>
            <a:endParaRPr lang="cs-CZ" sz="2400" smtClean="0"/>
          </a:p>
          <a:p>
            <a:pPr eaLnBrk="1" hangingPunct="1">
              <a:buFont typeface="Wingdings" pitchFamily="2" charset="2"/>
              <a:buChar char="Ø"/>
            </a:pPr>
            <a:endParaRPr lang="cs-CZ" sz="2400" smtClean="0"/>
          </a:p>
          <a:p>
            <a:pPr eaLnBrk="1" hangingPunct="1">
              <a:buFont typeface="Wingdings" pitchFamily="2" charset="2"/>
              <a:buChar char="Ø"/>
            </a:pPr>
            <a:r>
              <a:rPr lang="cs-CZ" sz="2400" smtClean="0">
                <a:cs typeface="Times New Roman" pitchFamily="18" charset="0"/>
              </a:rPr>
              <a:t>Při rozlišení jednotlivých forem převládá semivegetariánství </a:t>
            </a:r>
            <a:r>
              <a:rPr lang="cs-CZ" sz="2400" smtClean="0"/>
              <a:t/>
            </a:r>
            <a:br>
              <a:rPr lang="cs-CZ" sz="2400" smtClean="0"/>
            </a:br>
            <a:r>
              <a:rPr lang="cs-CZ" sz="2400" smtClean="0">
                <a:cs typeface="Times New Roman" pitchFamily="18" charset="0"/>
              </a:rPr>
              <a:t>(11 %) následované méně striktními formami vegetariánství </a:t>
            </a:r>
            <a:r>
              <a:rPr lang="cs-CZ" sz="2400" smtClean="0"/>
              <a:t/>
            </a:r>
            <a:br>
              <a:rPr lang="cs-CZ" sz="2400" smtClean="0"/>
            </a:br>
            <a:r>
              <a:rPr lang="cs-CZ" sz="2400" smtClean="0">
                <a:cs typeface="Times New Roman" pitchFamily="18" charset="0"/>
              </a:rPr>
              <a:t>(3,1 % laktoovovegetariánství a 0,4 % laktovegetariánství)</a:t>
            </a:r>
            <a:r>
              <a:rPr lang="cs-CZ" sz="2400" smtClean="0"/>
              <a:t>.</a:t>
            </a:r>
          </a:p>
          <a:p>
            <a:pPr eaLnBrk="1" hangingPunct="1">
              <a:buFont typeface="Wingdings" pitchFamily="2" charset="2"/>
              <a:buChar char="Ø"/>
            </a:pPr>
            <a:endParaRPr lang="cs-CZ" sz="2400" smtClean="0"/>
          </a:p>
          <a:p>
            <a:pPr eaLnBrk="1" hangingPunct="1">
              <a:buFont typeface="Wingdings" pitchFamily="2" charset="2"/>
              <a:buChar char="Ø"/>
            </a:pPr>
            <a:r>
              <a:rPr lang="cs-CZ" sz="2400" smtClean="0"/>
              <a:t> </a:t>
            </a:r>
            <a:r>
              <a:rPr lang="cs-CZ" sz="2400" smtClean="0">
                <a:cs typeface="Times New Roman" pitchFamily="18" charset="0"/>
              </a:rPr>
              <a:t>Z celkového počtu 57 semivegetariánů (ve frekvenčním dotazníku konzumace vepřového a hovězího masa zřídka nebo vůbec) se 35 respondentů v otázce číslo 6 zařadilo do skupiny semivegetarián, ale zbývajících 22 do skupiny konzumentů smíšené stravy.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381001" y="381016"/>
            <a:ext cx="8534400" cy="396875"/>
          </a:xfrm>
          <a:prstGeom prst="rect">
            <a:avLst/>
          </a:prstGeom>
          <a:noFill/>
          <a:ln w="9525">
            <a:noFill/>
            <a:miter lim="800000"/>
            <a:headEnd/>
            <a:tailEnd/>
          </a:ln>
        </p:spPr>
        <p:txBody>
          <a:bodyPr>
            <a:spAutoFit/>
          </a:bodyPr>
          <a:lstStyle/>
          <a:p>
            <a:pPr algn="l">
              <a:spcBef>
                <a:spcPct val="50000"/>
              </a:spcBef>
            </a:pPr>
            <a:r>
              <a:rPr lang="cs-CZ" sz="2000" b="1"/>
              <a:t>H1</a:t>
            </a:r>
            <a:r>
              <a:rPr lang="cs-CZ" sz="1800"/>
              <a:t>: </a:t>
            </a:r>
            <a:r>
              <a:rPr lang="cs-CZ" sz="2000" b="1">
                <a:cs typeface="Times New Roman" pitchFamily="18" charset="0"/>
              </a:rPr>
              <a:t>Výskyt alternativních způsobů stravování v závislosti na pohlaví</a:t>
            </a:r>
            <a:r>
              <a:rPr lang="cs-CZ" sz="2000" b="1"/>
              <a:t> </a:t>
            </a:r>
          </a:p>
        </p:txBody>
      </p:sp>
      <p:graphicFrame>
        <p:nvGraphicFramePr>
          <p:cNvPr id="7170" name="Object 3"/>
          <p:cNvGraphicFramePr>
            <a:graphicFrameLocks noChangeAspect="1"/>
          </p:cNvGraphicFramePr>
          <p:nvPr/>
        </p:nvGraphicFramePr>
        <p:xfrm>
          <a:off x="1600200" y="2895616"/>
          <a:ext cx="6248400" cy="3133725"/>
        </p:xfrm>
        <a:graphic>
          <a:graphicData uri="http://schemas.openxmlformats.org/presentationml/2006/ole">
            <p:oleObj spid="_x0000_s7170" name="Graf" r:id="rId3" imgW="4353840" imgH="2025000" progId="Excel.Sheet.8">
              <p:embed/>
            </p:oleObj>
          </a:graphicData>
        </a:graphic>
      </p:graphicFrame>
      <p:graphicFrame>
        <p:nvGraphicFramePr>
          <p:cNvPr id="48132" name="Group 4"/>
          <p:cNvGraphicFramePr>
            <a:graphicFrameLocks noGrp="1"/>
          </p:cNvGraphicFramePr>
          <p:nvPr/>
        </p:nvGraphicFramePr>
        <p:xfrm>
          <a:off x="609600" y="990600"/>
          <a:ext cx="4038600" cy="945198"/>
        </p:xfrm>
        <a:graphic>
          <a:graphicData uri="http://schemas.openxmlformats.org/drawingml/2006/table">
            <a:tbl>
              <a:tblPr/>
              <a:tblGrid>
                <a:gridCol w="1957388"/>
                <a:gridCol w="979487"/>
                <a:gridCol w="1101725"/>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Z</a:t>
                      </a:r>
                      <a:r>
                        <a:rPr kumimoji="0" lang="cs-CZ" sz="1600" b="1" i="0" u="none" strike="noStrike" cap="none" normalizeH="0" baseline="0" smtClean="0">
                          <a:ln>
                            <a:noFill/>
                          </a:ln>
                          <a:solidFill>
                            <a:schemeClr val="tx1"/>
                          </a:solidFill>
                          <a:effectLst/>
                          <a:latin typeface="Times New Roman" pitchFamily="18" charset="0"/>
                        </a:rPr>
                        <a:t>PŮSOB STRAVOVÁNÍ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ŽENY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MUŽI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rPr>
                        <a:t>ALTERNATIVNÍ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alpha val="50000"/>
                      </a:srgbClr>
                    </a:solidFill>
                  </a:tcPr>
                </a:tc>
              </a:tr>
            </a:tbl>
          </a:graphicData>
        </a:graphic>
      </p:graphicFrame>
      <p:sp>
        <p:nvSpPr>
          <p:cNvPr id="7186" name="Text Box 18"/>
          <p:cNvSpPr txBox="1">
            <a:spLocks noChangeArrowheads="1"/>
          </p:cNvSpPr>
          <p:nvPr/>
        </p:nvSpPr>
        <p:spPr bwMode="auto">
          <a:xfrm>
            <a:off x="5181601" y="1524000"/>
            <a:ext cx="3200400" cy="336550"/>
          </a:xfrm>
          <a:prstGeom prst="rect">
            <a:avLst/>
          </a:prstGeom>
          <a:noFill/>
          <a:ln w="9525">
            <a:noFill/>
            <a:miter lim="800000"/>
            <a:headEnd/>
            <a:tailEnd/>
          </a:ln>
        </p:spPr>
        <p:txBody>
          <a:bodyPr>
            <a:spAutoFit/>
          </a:bodyPr>
          <a:lstStyle/>
          <a:p>
            <a:pPr algn="l">
              <a:spcBef>
                <a:spcPct val="50000"/>
              </a:spcBef>
            </a:pPr>
            <a:r>
              <a:rPr lang="cs-CZ" sz="1600"/>
              <a:t>Statisticky významné  </a:t>
            </a:r>
            <a:r>
              <a:rPr lang="cs-CZ" sz="1600" b="1"/>
              <a:t>p </a:t>
            </a:r>
            <a:r>
              <a:rPr lang="en-US" sz="1600" b="1"/>
              <a:t>&lt;</a:t>
            </a:r>
            <a:r>
              <a:rPr lang="cs-CZ" sz="1600" b="1"/>
              <a:t>  </a:t>
            </a:r>
            <a:r>
              <a:rPr lang="en-GB" sz="1600" b="1"/>
              <a:t>0.01</a:t>
            </a:r>
            <a:endParaRPr lang="cs-CZ" sz="1600" b="1"/>
          </a:p>
        </p:txBody>
      </p:sp>
      <p:sp>
        <p:nvSpPr>
          <p:cNvPr id="7187" name="Text Box 19"/>
          <p:cNvSpPr txBox="1">
            <a:spLocks noChangeArrowheads="1"/>
          </p:cNvSpPr>
          <p:nvPr/>
        </p:nvSpPr>
        <p:spPr bwMode="auto">
          <a:xfrm>
            <a:off x="457200" y="2133616"/>
            <a:ext cx="8458200" cy="366713"/>
          </a:xfrm>
          <a:prstGeom prst="rect">
            <a:avLst/>
          </a:prstGeom>
          <a:noFill/>
          <a:ln w="9525">
            <a:noFill/>
            <a:miter lim="800000"/>
            <a:headEnd/>
            <a:tailEnd/>
          </a:ln>
        </p:spPr>
        <p:txBody>
          <a:bodyPr>
            <a:spAutoFit/>
          </a:bodyPr>
          <a:lstStyle/>
          <a:p>
            <a:pPr algn="l">
              <a:spcBef>
                <a:spcPct val="50000"/>
              </a:spcBef>
            </a:pPr>
            <a:r>
              <a:rPr lang="cs-CZ" sz="1800" b="1"/>
              <a:t>Frekvence výskytu alternativních způsobů stravování je významně vyšší u žen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381001" y="381016"/>
            <a:ext cx="8534400" cy="396875"/>
          </a:xfrm>
          <a:prstGeom prst="rect">
            <a:avLst/>
          </a:prstGeom>
          <a:noFill/>
          <a:ln w="9525">
            <a:noFill/>
            <a:miter lim="800000"/>
            <a:headEnd/>
            <a:tailEnd/>
          </a:ln>
        </p:spPr>
        <p:txBody>
          <a:bodyPr>
            <a:spAutoFit/>
          </a:bodyPr>
          <a:lstStyle/>
          <a:p>
            <a:pPr algn="l">
              <a:spcBef>
                <a:spcPct val="50000"/>
              </a:spcBef>
            </a:pPr>
            <a:r>
              <a:rPr lang="cs-CZ" sz="2000" b="1"/>
              <a:t>H2</a:t>
            </a:r>
            <a:r>
              <a:rPr lang="cs-CZ" sz="1800"/>
              <a:t>: </a:t>
            </a:r>
            <a:r>
              <a:rPr lang="cs-CZ" sz="2000" b="1">
                <a:cs typeface="Times New Roman" pitchFamily="18" charset="0"/>
              </a:rPr>
              <a:t>Výskyt alternativních způsobů v závislosti na zaměření studia </a:t>
            </a:r>
          </a:p>
        </p:txBody>
      </p:sp>
      <p:graphicFrame>
        <p:nvGraphicFramePr>
          <p:cNvPr id="49155" name="Group 3"/>
          <p:cNvGraphicFramePr>
            <a:graphicFrameLocks noGrp="1"/>
          </p:cNvGraphicFramePr>
          <p:nvPr/>
        </p:nvGraphicFramePr>
        <p:xfrm>
          <a:off x="457200" y="838200"/>
          <a:ext cx="7239000" cy="1335024"/>
        </p:xfrm>
        <a:graphic>
          <a:graphicData uri="http://schemas.openxmlformats.org/drawingml/2006/table">
            <a:tbl>
              <a:tblPr/>
              <a:tblGrid>
                <a:gridCol w="1524000"/>
                <a:gridCol w="1600200"/>
                <a:gridCol w="1600200"/>
                <a:gridCol w="1447800"/>
                <a:gridCol w="1066800"/>
              </a:tblGrid>
              <a:tr h="381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ZPŮSOB STRAVOVÁNÍ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ZAMĚŘENÍ STUDIA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r>
              <a:tr h="304800">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HUMANITNÍ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PŘÍRODOVĚDNÉ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TECHNICKÉ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ALTERNATIVNÍ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83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rgbClr val="000000"/>
                          </a:solidFill>
                          <a:effectLst/>
                          <a:latin typeface="Times New Roman" pitchFamily="18" charset="0"/>
                        </a:rPr>
                        <a:t>KONVENČNÍ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118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rPr>
                        <a:t>433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alpha val="50000"/>
                      </a:srgbClr>
                    </a:solidFill>
                  </a:tcPr>
                </a:tc>
              </a:tr>
            </a:tbl>
          </a:graphicData>
        </a:graphic>
      </p:graphicFrame>
      <p:graphicFrame>
        <p:nvGraphicFramePr>
          <p:cNvPr id="8194" name="Object 33"/>
          <p:cNvGraphicFramePr>
            <a:graphicFrameLocks noChangeAspect="1"/>
          </p:cNvGraphicFramePr>
          <p:nvPr/>
        </p:nvGraphicFramePr>
        <p:xfrm>
          <a:off x="381001" y="3733800"/>
          <a:ext cx="8153400" cy="2590800"/>
        </p:xfrm>
        <a:graphic>
          <a:graphicData uri="http://schemas.openxmlformats.org/presentationml/2006/ole">
            <p:oleObj spid="_x0000_s8194" name="Graf" r:id="rId3" imgW="4421160" imgH="1316160" progId="Excel.Sheet.8">
              <p:embed/>
            </p:oleObj>
          </a:graphicData>
        </a:graphic>
      </p:graphicFrame>
      <p:sp>
        <p:nvSpPr>
          <p:cNvPr id="8224" name="Text Box 34"/>
          <p:cNvSpPr txBox="1">
            <a:spLocks noChangeArrowheads="1"/>
          </p:cNvSpPr>
          <p:nvPr/>
        </p:nvSpPr>
        <p:spPr bwMode="auto">
          <a:xfrm>
            <a:off x="457200" y="2743200"/>
            <a:ext cx="8534400" cy="825500"/>
          </a:xfrm>
          <a:prstGeom prst="rect">
            <a:avLst/>
          </a:prstGeom>
          <a:noFill/>
          <a:ln w="9525">
            <a:noFill/>
            <a:miter lim="800000"/>
            <a:headEnd/>
            <a:tailEnd/>
          </a:ln>
        </p:spPr>
        <p:txBody>
          <a:bodyPr>
            <a:spAutoFit/>
          </a:bodyPr>
          <a:lstStyle/>
          <a:p>
            <a:pPr algn="l">
              <a:spcBef>
                <a:spcPct val="50000"/>
              </a:spcBef>
            </a:pPr>
            <a:r>
              <a:rPr lang="cs-CZ" sz="1600" b="1">
                <a:cs typeface="Times New Roman" pitchFamily="18" charset="0"/>
              </a:rPr>
              <a:t>Frekvence výskytu alternativních způsobů se v závislosti na zaměření studia liší. </a:t>
            </a:r>
            <a:r>
              <a:rPr lang="cs-CZ" sz="1600" b="1"/>
              <a:t/>
            </a:r>
            <a:br>
              <a:rPr lang="cs-CZ" sz="1600" b="1"/>
            </a:br>
            <a:r>
              <a:rPr lang="cs-CZ" sz="1600" b="1">
                <a:cs typeface="Times New Roman" pitchFamily="18" charset="0"/>
              </a:rPr>
              <a:t>Statisticky významná je vyšší frekvence pozorovaná u humanitního zaměření</a:t>
            </a:r>
            <a:r>
              <a:rPr lang="cs-CZ" sz="1600" b="1"/>
              <a:t> </a:t>
            </a:r>
            <a:r>
              <a:rPr lang="cs-CZ" sz="1600" b="1">
                <a:cs typeface="Times New Roman" pitchFamily="18" charset="0"/>
              </a:rPr>
              <a:t>a nižší frekvence výskytu alternativních způsobů stravování u studentů přírodovědného</a:t>
            </a:r>
            <a:r>
              <a:rPr lang="cs-CZ" sz="1600" b="1"/>
              <a:t> </a:t>
            </a:r>
            <a:r>
              <a:rPr lang="cs-CZ" sz="1600" b="1">
                <a:cs typeface="Times New Roman" pitchFamily="18" charset="0"/>
              </a:rPr>
              <a:t>a technického zaměření.</a:t>
            </a:r>
            <a:r>
              <a:rPr lang="cs-CZ" sz="1600" b="1"/>
              <a:t> </a:t>
            </a:r>
          </a:p>
        </p:txBody>
      </p:sp>
      <p:sp>
        <p:nvSpPr>
          <p:cNvPr id="8225" name="Text Box 35"/>
          <p:cNvSpPr txBox="1">
            <a:spLocks noChangeArrowheads="1"/>
          </p:cNvSpPr>
          <p:nvPr/>
        </p:nvSpPr>
        <p:spPr bwMode="auto">
          <a:xfrm>
            <a:off x="457200" y="2286016"/>
            <a:ext cx="5638800" cy="366713"/>
          </a:xfrm>
          <a:prstGeom prst="rect">
            <a:avLst/>
          </a:prstGeom>
          <a:noFill/>
          <a:ln w="9525">
            <a:noFill/>
            <a:miter lim="800000"/>
            <a:headEnd/>
            <a:tailEnd/>
          </a:ln>
        </p:spPr>
        <p:txBody>
          <a:bodyPr>
            <a:spAutoFit/>
          </a:bodyPr>
          <a:lstStyle/>
          <a:p>
            <a:pPr algn="l">
              <a:spcBef>
                <a:spcPct val="50000"/>
              </a:spcBef>
            </a:pPr>
            <a:r>
              <a:rPr lang="cs-CZ" sz="1800">
                <a:solidFill>
                  <a:srgbClr val="336600"/>
                </a:solidFill>
              </a:rPr>
              <a:t>Statisticky významné </a:t>
            </a:r>
            <a:r>
              <a:rPr lang="cs-CZ" sz="1800" b="1">
                <a:solidFill>
                  <a:srgbClr val="336600"/>
                </a:solidFill>
                <a:cs typeface="Times New Roman" pitchFamily="18" charset="0"/>
              </a:rPr>
              <a:t>p</a:t>
            </a:r>
            <a:r>
              <a:rPr lang="cs-CZ" sz="1800" b="1">
                <a:solidFill>
                  <a:srgbClr val="336600"/>
                </a:solidFill>
              </a:rPr>
              <a:t> </a:t>
            </a:r>
            <a:r>
              <a:rPr lang="cs-CZ" sz="1800" b="1">
                <a:solidFill>
                  <a:srgbClr val="336600"/>
                </a:solidFill>
                <a:cs typeface="Times New Roman" pitchFamily="18" charset="0"/>
              </a:rPr>
              <a:t>&lt;</a:t>
            </a:r>
            <a:r>
              <a:rPr lang="cs-CZ" sz="1800" b="1">
                <a:solidFill>
                  <a:srgbClr val="336600"/>
                </a:solidFill>
              </a:rPr>
              <a:t> </a:t>
            </a:r>
            <a:r>
              <a:rPr lang="cs-CZ" sz="1800" b="1">
                <a:solidFill>
                  <a:srgbClr val="336600"/>
                </a:solidFill>
                <a:cs typeface="Times New Roman" pitchFamily="18" charset="0"/>
              </a:rPr>
              <a:t>0,01</a:t>
            </a:r>
            <a:r>
              <a:rPr lang="cs-CZ" sz="1800">
                <a:cs typeface="Times New Roman" pitchFamily="18" charset="0"/>
              </a:rPr>
              <a:t> </a:t>
            </a:r>
          </a:p>
        </p:txBody>
      </p:sp>
      <p:sp>
        <p:nvSpPr>
          <p:cNvPr id="8226" name="Text Box 36"/>
          <p:cNvSpPr txBox="1">
            <a:spLocks noChangeArrowheads="1"/>
          </p:cNvSpPr>
          <p:nvPr/>
        </p:nvSpPr>
        <p:spPr bwMode="auto">
          <a:xfrm>
            <a:off x="3657600" y="6324600"/>
            <a:ext cx="1828800" cy="336550"/>
          </a:xfrm>
          <a:prstGeom prst="rect">
            <a:avLst/>
          </a:prstGeom>
          <a:noFill/>
          <a:ln w="9525">
            <a:noFill/>
            <a:miter lim="800000"/>
            <a:headEnd/>
            <a:tailEnd/>
          </a:ln>
        </p:spPr>
        <p:txBody>
          <a:bodyPr>
            <a:spAutoFit/>
          </a:bodyPr>
          <a:lstStyle/>
          <a:p>
            <a:pPr algn="l">
              <a:spcBef>
                <a:spcPct val="50000"/>
              </a:spcBef>
            </a:pPr>
            <a:r>
              <a:rPr lang="cs-CZ" sz="1600" b="1">
                <a:solidFill>
                  <a:srgbClr val="000000"/>
                </a:solidFill>
              </a:rPr>
              <a:t>zaměření studia</a:t>
            </a:r>
          </a:p>
        </p:txBody>
      </p:sp>
      <p:sp>
        <p:nvSpPr>
          <p:cNvPr id="8227" name="Text Box 37"/>
          <p:cNvSpPr txBox="1">
            <a:spLocks noChangeArrowheads="1"/>
          </p:cNvSpPr>
          <p:nvPr/>
        </p:nvSpPr>
        <p:spPr bwMode="auto">
          <a:xfrm>
            <a:off x="381000" y="4648216"/>
            <a:ext cx="1066800" cy="703263"/>
          </a:xfrm>
          <a:prstGeom prst="rect">
            <a:avLst/>
          </a:prstGeom>
          <a:noFill/>
          <a:ln w="9525">
            <a:noFill/>
            <a:miter lim="800000"/>
            <a:headEnd/>
            <a:tailEnd/>
          </a:ln>
        </p:spPr>
        <p:txBody>
          <a:bodyPr>
            <a:spAutoFit/>
          </a:bodyPr>
          <a:lstStyle/>
          <a:p>
            <a:pPr algn="l">
              <a:spcBef>
                <a:spcPct val="50000"/>
              </a:spcBef>
            </a:pPr>
            <a:r>
              <a:rPr lang="cs-CZ" sz="1600" b="1">
                <a:solidFill>
                  <a:srgbClr val="000000"/>
                </a:solidFill>
              </a:rPr>
              <a:t>počet</a:t>
            </a:r>
          </a:p>
          <a:p>
            <a:pPr algn="l">
              <a:spcBef>
                <a:spcPct val="50000"/>
              </a:spcBef>
            </a:pPr>
            <a:r>
              <a:rPr lang="cs-CZ" sz="1600" b="1">
                <a:solidFill>
                  <a:srgbClr val="000000"/>
                </a:solidFill>
              </a:rPr>
              <a:t>studentů</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685801" y="1143000"/>
          <a:ext cx="7094538" cy="3525838"/>
        </p:xfrm>
        <a:graphic>
          <a:graphicData uri="http://schemas.openxmlformats.org/presentationml/2006/ole">
            <p:oleObj spid="_x0000_s9218" name="Graf" r:id="rId3" imgW="6682680" imgH="3318840" progId="Excel.Sheet.8">
              <p:embed/>
            </p:oleObj>
          </a:graphicData>
        </a:graphic>
      </p:graphicFrame>
      <p:sp>
        <p:nvSpPr>
          <p:cNvPr id="9219" name="Text Box 3"/>
          <p:cNvSpPr txBox="1">
            <a:spLocks noChangeArrowheads="1"/>
          </p:cNvSpPr>
          <p:nvPr/>
        </p:nvSpPr>
        <p:spPr bwMode="auto">
          <a:xfrm>
            <a:off x="457200" y="4724400"/>
            <a:ext cx="4038600" cy="1923604"/>
          </a:xfrm>
          <a:prstGeom prst="rect">
            <a:avLst/>
          </a:prstGeom>
          <a:noFill/>
          <a:ln w="9525">
            <a:noFill/>
            <a:miter lim="800000"/>
            <a:headEnd/>
            <a:tailEnd/>
          </a:ln>
        </p:spPr>
        <p:txBody>
          <a:bodyPr>
            <a:spAutoFit/>
          </a:bodyPr>
          <a:lstStyle/>
          <a:p>
            <a:pPr marL="457200" indent="-457200" algn="l">
              <a:spcBef>
                <a:spcPct val="50000"/>
              </a:spcBef>
              <a:buFontTx/>
              <a:buAutoNum type="arabicPeriod"/>
            </a:pPr>
            <a:r>
              <a:rPr lang="cs-CZ" sz="1400" b="1"/>
              <a:t>Zdravotní hledisko</a:t>
            </a:r>
          </a:p>
          <a:p>
            <a:pPr marL="457200" indent="-457200" algn="l">
              <a:spcBef>
                <a:spcPct val="50000"/>
              </a:spcBef>
              <a:buFontTx/>
              <a:buAutoNum type="arabicPeriod"/>
            </a:pPr>
            <a:r>
              <a:rPr lang="cs-CZ" sz="1400" b="1"/>
              <a:t>K</a:t>
            </a:r>
            <a:r>
              <a:rPr lang="cs-CZ" sz="1400" b="1">
                <a:cs typeface="Times New Roman" pitchFamily="18" charset="0"/>
              </a:rPr>
              <a:t>onvenční smíšená strava mi nechutná</a:t>
            </a:r>
            <a:endParaRPr lang="cs-CZ" sz="1400" b="1"/>
          </a:p>
          <a:p>
            <a:pPr marL="457200" indent="-457200" algn="l">
              <a:spcBef>
                <a:spcPct val="50000"/>
              </a:spcBef>
              <a:buFontTx/>
              <a:buAutoNum type="arabicPeriod"/>
            </a:pPr>
            <a:r>
              <a:rPr lang="cs-CZ" sz="1400" b="1"/>
              <a:t>S</a:t>
            </a:r>
            <a:r>
              <a:rPr lang="cs-CZ" sz="1400" b="1">
                <a:cs typeface="Times New Roman" pitchFamily="18" charset="0"/>
              </a:rPr>
              <a:t>oucit se zvířaty</a:t>
            </a:r>
            <a:endParaRPr lang="cs-CZ" sz="1400" b="1"/>
          </a:p>
          <a:p>
            <a:pPr marL="457200" indent="-457200" algn="l">
              <a:spcBef>
                <a:spcPct val="50000"/>
              </a:spcBef>
              <a:buFontTx/>
              <a:buAutoNum type="arabicPeriod"/>
            </a:pPr>
            <a:r>
              <a:rPr lang="cs-CZ" sz="1400"/>
              <a:t>S</a:t>
            </a:r>
            <a:r>
              <a:rPr lang="cs-CZ" sz="1400">
                <a:cs typeface="Times New Roman" pitchFamily="18" charset="0"/>
              </a:rPr>
              <a:t>trach z onemocnění zvířat (zoonózy)</a:t>
            </a:r>
            <a:endParaRPr lang="cs-CZ" sz="1400"/>
          </a:p>
          <a:p>
            <a:pPr marL="457200" indent="-457200" algn="l">
              <a:spcBef>
                <a:spcPct val="50000"/>
              </a:spcBef>
              <a:buFontTx/>
              <a:buAutoNum type="arabicPeriod"/>
            </a:pPr>
            <a:r>
              <a:rPr lang="cs-CZ" sz="1400"/>
              <a:t>E</a:t>
            </a:r>
            <a:r>
              <a:rPr lang="cs-CZ" sz="1400">
                <a:cs typeface="Times New Roman" pitchFamily="18" charset="0"/>
              </a:rPr>
              <a:t>kologické hledisko</a:t>
            </a:r>
            <a:endParaRPr lang="cs-CZ" sz="1400"/>
          </a:p>
          <a:p>
            <a:pPr marL="457200" indent="-457200" algn="l">
              <a:spcBef>
                <a:spcPct val="50000"/>
              </a:spcBef>
              <a:buFontTx/>
              <a:buAutoNum type="arabicPeriod"/>
            </a:pPr>
            <a:r>
              <a:rPr lang="cs-CZ" sz="1400"/>
              <a:t>F</a:t>
            </a:r>
            <a:r>
              <a:rPr lang="cs-CZ" sz="1400">
                <a:cs typeface="Times New Roman" pitchFamily="18" charset="0"/>
              </a:rPr>
              <a:t>ilozofické přesvědčení</a:t>
            </a:r>
            <a:endParaRPr lang="cs-CZ" sz="1400"/>
          </a:p>
        </p:txBody>
      </p:sp>
      <p:sp>
        <p:nvSpPr>
          <p:cNvPr id="9220" name="Text Box 4"/>
          <p:cNvSpPr txBox="1">
            <a:spLocks noChangeArrowheads="1"/>
          </p:cNvSpPr>
          <p:nvPr/>
        </p:nvSpPr>
        <p:spPr bwMode="auto">
          <a:xfrm>
            <a:off x="4724400" y="4724400"/>
            <a:ext cx="4038600" cy="1923604"/>
          </a:xfrm>
          <a:prstGeom prst="rect">
            <a:avLst/>
          </a:prstGeom>
          <a:noFill/>
          <a:ln w="9525">
            <a:noFill/>
            <a:miter lim="800000"/>
            <a:headEnd/>
            <a:tailEnd/>
          </a:ln>
        </p:spPr>
        <p:txBody>
          <a:bodyPr>
            <a:spAutoFit/>
          </a:bodyPr>
          <a:lstStyle/>
          <a:p>
            <a:pPr marL="457200" indent="-457200" algn="l">
              <a:spcBef>
                <a:spcPct val="50000"/>
              </a:spcBef>
              <a:buFontTx/>
              <a:buAutoNum type="arabicPeriod" startAt="7"/>
            </a:pPr>
            <a:r>
              <a:rPr lang="cs-CZ" sz="1400"/>
              <a:t>C</a:t>
            </a:r>
            <a:r>
              <a:rPr lang="cs-CZ" sz="1400">
                <a:cs typeface="Times New Roman" pitchFamily="18" charset="0"/>
              </a:rPr>
              <a:t>huť vyzkoušet něco nového</a:t>
            </a:r>
            <a:endParaRPr lang="cs-CZ" sz="1400"/>
          </a:p>
          <a:p>
            <a:pPr marL="457200" indent="-457200" algn="l">
              <a:spcBef>
                <a:spcPct val="50000"/>
              </a:spcBef>
              <a:buFontTx/>
              <a:buAutoNum type="arabicPeriod" startAt="7"/>
            </a:pPr>
            <a:r>
              <a:rPr lang="cs-CZ" sz="1400"/>
              <a:t>Náboženské důvody</a:t>
            </a:r>
          </a:p>
          <a:p>
            <a:pPr marL="457200" indent="-457200" algn="l">
              <a:spcBef>
                <a:spcPct val="50000"/>
              </a:spcBef>
              <a:buFontTx/>
              <a:buAutoNum type="arabicPeriod" startAt="7"/>
            </a:pPr>
            <a:r>
              <a:rPr lang="cs-CZ" sz="1400"/>
              <a:t>J</a:t>
            </a:r>
            <a:r>
              <a:rPr lang="cs-CZ" sz="1400">
                <a:cs typeface="Times New Roman" pitchFamily="18" charset="0"/>
              </a:rPr>
              <a:t>e způsobem  redukce hmotnosti</a:t>
            </a:r>
            <a:endParaRPr lang="cs-CZ" sz="1400"/>
          </a:p>
          <a:p>
            <a:pPr marL="457200" indent="-457200" algn="l">
              <a:spcBef>
                <a:spcPct val="50000"/>
              </a:spcBef>
              <a:buFontTx/>
              <a:buAutoNum type="arabicPeriod" startAt="7"/>
            </a:pPr>
            <a:r>
              <a:rPr lang="cs-CZ" sz="1400"/>
              <a:t>E</a:t>
            </a:r>
            <a:r>
              <a:rPr lang="cs-CZ" sz="1400">
                <a:cs typeface="Times New Roman" pitchFamily="18" charset="0"/>
              </a:rPr>
              <a:t>konomicky méně náročné</a:t>
            </a:r>
            <a:endParaRPr lang="cs-CZ" sz="1400"/>
          </a:p>
          <a:p>
            <a:pPr marL="457200" indent="-457200" algn="l">
              <a:spcBef>
                <a:spcPct val="50000"/>
              </a:spcBef>
              <a:buFontTx/>
              <a:buAutoNum type="arabicPeriod" startAt="7"/>
            </a:pPr>
            <a:r>
              <a:rPr lang="cs-CZ" sz="1400"/>
              <a:t>N</a:t>
            </a:r>
            <a:r>
              <a:rPr lang="cs-CZ" sz="1400">
                <a:cs typeface="Times New Roman" pitchFamily="18" charset="0"/>
              </a:rPr>
              <a:t>esmysl</a:t>
            </a:r>
            <a:endParaRPr lang="cs-CZ" sz="1400"/>
          </a:p>
          <a:p>
            <a:pPr marL="457200" indent="-457200" algn="l">
              <a:spcBef>
                <a:spcPct val="50000"/>
              </a:spcBef>
              <a:buFontTx/>
              <a:buAutoNum type="arabicPeriod" startAt="7"/>
            </a:pPr>
            <a:r>
              <a:rPr lang="cs-CZ" sz="1400"/>
              <a:t>J</a:t>
            </a:r>
            <a:r>
              <a:rPr lang="cs-CZ" sz="1400">
                <a:cs typeface="Times New Roman" pitchFamily="18" charset="0"/>
              </a:rPr>
              <a:t>iné ……………………….</a:t>
            </a:r>
          </a:p>
        </p:txBody>
      </p:sp>
      <p:sp>
        <p:nvSpPr>
          <p:cNvPr id="9221" name="Rectangle 5"/>
          <p:cNvSpPr>
            <a:spLocks noChangeArrowheads="1"/>
          </p:cNvSpPr>
          <p:nvPr/>
        </p:nvSpPr>
        <p:spPr bwMode="auto">
          <a:xfrm>
            <a:off x="381001" y="381016"/>
            <a:ext cx="8534400" cy="396875"/>
          </a:xfrm>
          <a:prstGeom prst="rect">
            <a:avLst/>
          </a:prstGeom>
          <a:noFill/>
          <a:ln w="9525">
            <a:noFill/>
            <a:miter lim="800000"/>
            <a:headEnd/>
            <a:tailEnd/>
          </a:ln>
        </p:spPr>
        <p:txBody>
          <a:bodyPr>
            <a:spAutoFit/>
          </a:bodyPr>
          <a:lstStyle/>
          <a:p>
            <a:pPr algn="l">
              <a:spcBef>
                <a:spcPct val="50000"/>
              </a:spcBef>
            </a:pPr>
            <a:r>
              <a:rPr lang="cs-CZ" sz="2000" b="1">
                <a:cs typeface="Times New Roman" pitchFamily="18" charset="0"/>
              </a:rPr>
              <a:t>Důvody vedoucí ke změně způsobu výživy</a:t>
            </a:r>
            <a:r>
              <a:rPr lang="cs-CZ" sz="2000" b="1"/>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Zástupný symbol pro číslo snímku 3"/>
          <p:cNvSpPr>
            <a:spLocks noGrp="1"/>
          </p:cNvSpPr>
          <p:nvPr>
            <p:ph type="sldNum" sz="quarter" idx="12"/>
          </p:nvPr>
        </p:nvSpPr>
        <p:spPr>
          <a:noFill/>
        </p:spPr>
        <p:txBody>
          <a:bodyPr/>
          <a:lstStyle/>
          <a:p>
            <a:fld id="{B9DBEF75-A1AE-4312-8012-28068906FC1A}" type="slidenum">
              <a:rPr lang="cs-CZ" smtClean="0"/>
              <a:pPr/>
              <a:t>7</a:t>
            </a:fld>
            <a:endParaRPr lang="cs-CZ" smtClean="0"/>
          </a:p>
        </p:txBody>
      </p:sp>
      <p:sp>
        <p:nvSpPr>
          <p:cNvPr id="18435" name="Rectangle 3"/>
          <p:cNvSpPr>
            <a:spLocks noChangeArrowheads="1"/>
          </p:cNvSpPr>
          <p:nvPr/>
        </p:nvSpPr>
        <p:spPr bwMode="auto">
          <a:xfrm>
            <a:off x="1695450" y="1357328"/>
            <a:ext cx="9144000" cy="461665"/>
          </a:xfrm>
          <a:prstGeom prst="rect">
            <a:avLst/>
          </a:prstGeom>
          <a:noFill/>
          <a:ln w="9525">
            <a:noFill/>
            <a:miter lim="800000"/>
            <a:headEnd/>
            <a:tailEnd/>
          </a:ln>
        </p:spPr>
        <p:txBody>
          <a:bodyPr>
            <a:spAutoFit/>
          </a:bodyPr>
          <a:lstStyle/>
          <a:p>
            <a:endParaRPr lang="cs-CZ"/>
          </a:p>
        </p:txBody>
      </p:sp>
      <p:pic>
        <p:nvPicPr>
          <p:cNvPr id="18436" name="Picture 2" descr="vegetarian_pyramid"/>
          <p:cNvPicPr>
            <a:picLocks noChangeAspect="1" noChangeArrowheads="1"/>
          </p:cNvPicPr>
          <p:nvPr/>
        </p:nvPicPr>
        <p:blipFill>
          <a:blip r:embed="rId3" cstate="print"/>
          <a:srcRect/>
          <a:stretch>
            <a:fillRect/>
          </a:stretch>
        </p:blipFill>
        <p:spPr bwMode="auto">
          <a:xfrm>
            <a:off x="0" y="329174"/>
            <a:ext cx="9085892" cy="65288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strVal val="#ppt_w*0.70"/>
                                          </p:val>
                                        </p:tav>
                                        <p:tav tm="100000">
                                          <p:val>
                                            <p:strVal val="#ppt_w"/>
                                          </p:val>
                                        </p:tav>
                                      </p:tavLst>
                                    </p:anim>
                                    <p:anim calcmode="lin" valueType="num">
                                      <p:cBhvr>
                                        <p:cTn id="8" dur="1000" fill="hold"/>
                                        <p:tgtEl>
                                          <p:spTgt spid="18436"/>
                                        </p:tgtEl>
                                        <p:attrNameLst>
                                          <p:attrName>ppt_h</p:attrName>
                                        </p:attrNameLst>
                                      </p:cBhvr>
                                      <p:tavLst>
                                        <p:tav tm="0">
                                          <p:val>
                                            <p:strVal val="#ppt_h"/>
                                          </p:val>
                                        </p:tav>
                                        <p:tav tm="100000">
                                          <p:val>
                                            <p:strVal val="#ppt_h"/>
                                          </p:val>
                                        </p:tav>
                                      </p:tavLst>
                                    </p:anim>
                                    <p:animEffect transition="in" filter="fade">
                                      <p:cBhvr>
                                        <p:cTn id="9"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381001" y="381016"/>
            <a:ext cx="8534400" cy="396875"/>
          </a:xfrm>
          <a:prstGeom prst="rect">
            <a:avLst/>
          </a:prstGeom>
          <a:noFill/>
          <a:ln w="9525">
            <a:noFill/>
            <a:miter lim="800000"/>
            <a:headEnd/>
            <a:tailEnd/>
          </a:ln>
        </p:spPr>
        <p:txBody>
          <a:bodyPr>
            <a:spAutoFit/>
          </a:bodyPr>
          <a:lstStyle/>
          <a:p>
            <a:pPr algn="l">
              <a:spcBef>
                <a:spcPct val="50000"/>
              </a:spcBef>
            </a:pPr>
            <a:r>
              <a:rPr lang="cs-CZ" sz="2000" b="1">
                <a:cs typeface="Times New Roman" pitchFamily="18" charset="0"/>
              </a:rPr>
              <a:t>Názory respondentů na alternativní způsoby stravování </a:t>
            </a:r>
          </a:p>
        </p:txBody>
      </p:sp>
      <p:sp>
        <p:nvSpPr>
          <p:cNvPr id="10244" name="Text Box 3"/>
          <p:cNvSpPr txBox="1">
            <a:spLocks noChangeArrowheads="1"/>
          </p:cNvSpPr>
          <p:nvPr/>
        </p:nvSpPr>
        <p:spPr bwMode="auto">
          <a:xfrm>
            <a:off x="457200" y="4724400"/>
            <a:ext cx="4038600" cy="1923604"/>
          </a:xfrm>
          <a:prstGeom prst="rect">
            <a:avLst/>
          </a:prstGeom>
          <a:noFill/>
          <a:ln w="9525">
            <a:noFill/>
            <a:miter lim="800000"/>
            <a:headEnd/>
            <a:tailEnd/>
          </a:ln>
        </p:spPr>
        <p:txBody>
          <a:bodyPr>
            <a:spAutoFit/>
          </a:bodyPr>
          <a:lstStyle/>
          <a:p>
            <a:pPr marL="457200" indent="-457200" algn="l">
              <a:spcBef>
                <a:spcPct val="50000"/>
              </a:spcBef>
              <a:buFontTx/>
              <a:buAutoNum type="arabicPeriod"/>
            </a:pPr>
            <a:r>
              <a:rPr lang="cs-CZ" sz="1400" b="1"/>
              <a:t>J</a:t>
            </a:r>
            <a:r>
              <a:rPr lang="cs-CZ" sz="1400" b="1">
                <a:cs typeface="Times New Roman" pitchFamily="18" charset="0"/>
              </a:rPr>
              <a:t>e prospěšné zdraví</a:t>
            </a:r>
            <a:endParaRPr lang="cs-CZ" sz="1400" b="1"/>
          </a:p>
          <a:p>
            <a:pPr marL="457200" indent="-457200" algn="l">
              <a:spcBef>
                <a:spcPct val="50000"/>
              </a:spcBef>
              <a:buFontTx/>
              <a:buAutoNum type="arabicPeriod"/>
            </a:pPr>
            <a:r>
              <a:rPr lang="cs-CZ" sz="1400"/>
              <a:t>O</a:t>
            </a:r>
            <a:r>
              <a:rPr lang="cs-CZ" sz="1400">
                <a:cs typeface="Times New Roman" pitchFamily="18" charset="0"/>
              </a:rPr>
              <a:t>hrožuje zdraví</a:t>
            </a:r>
            <a:endParaRPr lang="cs-CZ" sz="1400"/>
          </a:p>
          <a:p>
            <a:pPr marL="457200" indent="-457200" algn="l">
              <a:spcBef>
                <a:spcPct val="50000"/>
              </a:spcBef>
              <a:buFontTx/>
              <a:buAutoNum type="arabicPeriod"/>
            </a:pPr>
            <a:r>
              <a:rPr lang="cs-CZ" sz="1400"/>
              <a:t>M</a:t>
            </a:r>
            <a:r>
              <a:rPr lang="cs-CZ" sz="1400">
                <a:cs typeface="Times New Roman" pitchFamily="18" charset="0"/>
              </a:rPr>
              <a:t>éně zatěžuje životní prostředí</a:t>
            </a:r>
            <a:endParaRPr lang="cs-CZ" sz="1400"/>
          </a:p>
          <a:p>
            <a:pPr marL="457200" indent="-457200" algn="l">
              <a:spcBef>
                <a:spcPct val="50000"/>
              </a:spcBef>
              <a:buFontTx/>
              <a:buAutoNum type="arabicPeriod"/>
            </a:pPr>
            <a:r>
              <a:rPr lang="cs-CZ" sz="1400" b="1"/>
              <a:t>J</a:t>
            </a:r>
            <a:r>
              <a:rPr lang="cs-CZ" sz="1400" b="1">
                <a:cs typeface="Times New Roman" pitchFamily="18" charset="0"/>
              </a:rPr>
              <a:t>e součástí filozofického přesvědčení</a:t>
            </a:r>
            <a:endParaRPr lang="cs-CZ" sz="1400" b="1"/>
          </a:p>
          <a:p>
            <a:pPr marL="457200" indent="-457200" algn="l">
              <a:spcBef>
                <a:spcPct val="50000"/>
              </a:spcBef>
              <a:buFontTx/>
              <a:buAutoNum type="arabicPeriod"/>
            </a:pPr>
            <a:r>
              <a:rPr lang="cs-CZ" sz="1400" b="1"/>
              <a:t>J</a:t>
            </a:r>
            <a:r>
              <a:rPr lang="cs-CZ" sz="1400" b="1">
                <a:cs typeface="Times New Roman" pitchFamily="18" charset="0"/>
              </a:rPr>
              <a:t>e módní záležitostí</a:t>
            </a:r>
            <a:endParaRPr lang="cs-CZ" sz="1400" b="1"/>
          </a:p>
          <a:p>
            <a:pPr marL="457200" indent="-457200" algn="l">
              <a:spcBef>
                <a:spcPct val="50000"/>
              </a:spcBef>
              <a:buFontTx/>
              <a:buAutoNum type="arabicPeriod"/>
            </a:pPr>
            <a:r>
              <a:rPr lang="cs-CZ" sz="1400"/>
              <a:t>V</a:t>
            </a:r>
            <a:r>
              <a:rPr lang="cs-CZ" sz="1400">
                <a:cs typeface="Times New Roman" pitchFamily="18" charset="0"/>
              </a:rPr>
              <a:t>yjadřuje touhu vyzkoušet něco nového</a:t>
            </a:r>
          </a:p>
        </p:txBody>
      </p:sp>
      <p:sp>
        <p:nvSpPr>
          <p:cNvPr id="10245" name="Text Box 4"/>
          <p:cNvSpPr txBox="1">
            <a:spLocks noChangeArrowheads="1"/>
          </p:cNvSpPr>
          <p:nvPr/>
        </p:nvSpPr>
        <p:spPr bwMode="auto">
          <a:xfrm>
            <a:off x="4648200" y="4724400"/>
            <a:ext cx="4038600" cy="1923604"/>
          </a:xfrm>
          <a:prstGeom prst="rect">
            <a:avLst/>
          </a:prstGeom>
          <a:noFill/>
          <a:ln w="9525">
            <a:noFill/>
            <a:miter lim="800000"/>
            <a:headEnd/>
            <a:tailEnd/>
          </a:ln>
        </p:spPr>
        <p:txBody>
          <a:bodyPr>
            <a:spAutoFit/>
          </a:bodyPr>
          <a:lstStyle/>
          <a:p>
            <a:pPr marL="457200" indent="-457200" algn="l">
              <a:spcBef>
                <a:spcPct val="50000"/>
              </a:spcBef>
              <a:buFontTx/>
              <a:buAutoNum type="arabicPeriod" startAt="7"/>
            </a:pPr>
            <a:r>
              <a:rPr lang="cs-CZ" sz="1400"/>
              <a:t>S</a:t>
            </a:r>
            <a:r>
              <a:rPr lang="cs-CZ" sz="1400">
                <a:cs typeface="Times New Roman" pitchFamily="18" charset="0"/>
              </a:rPr>
              <a:t>ouvisí s náboženským přesvědčením</a:t>
            </a:r>
            <a:endParaRPr lang="cs-CZ" sz="1400"/>
          </a:p>
          <a:p>
            <a:pPr marL="457200" indent="-457200" algn="l">
              <a:spcBef>
                <a:spcPct val="50000"/>
              </a:spcBef>
              <a:buFontTx/>
              <a:buAutoNum type="arabicPeriod" startAt="7"/>
            </a:pPr>
            <a:r>
              <a:rPr lang="cs-CZ" sz="1400"/>
              <a:t>J</a:t>
            </a:r>
            <a:r>
              <a:rPr lang="cs-CZ" sz="1400">
                <a:cs typeface="Times New Roman" pitchFamily="18" charset="0"/>
              </a:rPr>
              <a:t>e  formou protestu</a:t>
            </a:r>
            <a:endParaRPr lang="cs-CZ" sz="1400"/>
          </a:p>
          <a:p>
            <a:pPr marL="457200" indent="-457200" algn="l">
              <a:spcBef>
                <a:spcPct val="50000"/>
              </a:spcBef>
              <a:buFontTx/>
              <a:buAutoNum type="arabicPeriod" startAt="7"/>
            </a:pPr>
            <a:r>
              <a:rPr lang="cs-CZ" sz="1400" b="1"/>
              <a:t>J</a:t>
            </a:r>
            <a:r>
              <a:rPr lang="cs-CZ" sz="1400" b="1">
                <a:cs typeface="Times New Roman" pitchFamily="18" charset="0"/>
              </a:rPr>
              <a:t>e způsobem  redukce hmotnosti</a:t>
            </a:r>
            <a:endParaRPr lang="cs-CZ" sz="1400" b="1"/>
          </a:p>
          <a:p>
            <a:pPr marL="457200" indent="-457200" algn="l">
              <a:spcBef>
                <a:spcPct val="50000"/>
              </a:spcBef>
              <a:buFontTx/>
              <a:buAutoNum type="arabicPeriod" startAt="7"/>
            </a:pPr>
            <a:r>
              <a:rPr lang="cs-CZ" sz="1400"/>
              <a:t>E</a:t>
            </a:r>
            <a:r>
              <a:rPr lang="cs-CZ" sz="1400">
                <a:cs typeface="Times New Roman" pitchFamily="18" charset="0"/>
              </a:rPr>
              <a:t>konomicky méně náročné</a:t>
            </a:r>
            <a:endParaRPr lang="cs-CZ" sz="1400"/>
          </a:p>
          <a:p>
            <a:pPr marL="457200" indent="-457200" algn="l">
              <a:spcBef>
                <a:spcPct val="50000"/>
              </a:spcBef>
              <a:buFontTx/>
              <a:buAutoNum type="arabicPeriod" startAt="7"/>
            </a:pPr>
            <a:r>
              <a:rPr lang="cs-CZ" sz="1400"/>
              <a:t>N</a:t>
            </a:r>
            <a:r>
              <a:rPr lang="cs-CZ" sz="1400">
                <a:cs typeface="Times New Roman" pitchFamily="18" charset="0"/>
              </a:rPr>
              <a:t>esmysl</a:t>
            </a:r>
            <a:endParaRPr lang="cs-CZ" sz="1400"/>
          </a:p>
          <a:p>
            <a:pPr marL="457200" indent="-457200" algn="l">
              <a:spcBef>
                <a:spcPct val="50000"/>
              </a:spcBef>
              <a:buFontTx/>
              <a:buAutoNum type="arabicPeriod" startAt="7"/>
            </a:pPr>
            <a:r>
              <a:rPr lang="cs-CZ" sz="1400"/>
              <a:t>J</a:t>
            </a:r>
            <a:r>
              <a:rPr lang="cs-CZ" sz="1400">
                <a:cs typeface="Times New Roman" pitchFamily="18" charset="0"/>
              </a:rPr>
              <a:t>iné ……………………….</a:t>
            </a:r>
          </a:p>
        </p:txBody>
      </p:sp>
      <p:graphicFrame>
        <p:nvGraphicFramePr>
          <p:cNvPr id="10242" name="Object 5"/>
          <p:cNvGraphicFramePr>
            <a:graphicFrameLocks noChangeAspect="1"/>
          </p:cNvGraphicFramePr>
          <p:nvPr/>
        </p:nvGraphicFramePr>
        <p:xfrm>
          <a:off x="609600" y="990616"/>
          <a:ext cx="6858000" cy="3687763"/>
        </p:xfrm>
        <a:graphic>
          <a:graphicData uri="http://schemas.openxmlformats.org/presentationml/2006/ole">
            <p:oleObj spid="_x0000_s10242" name="Graf" r:id="rId3" imgW="3772440" imgH="1832040" progId="Excel.Sheet.8">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1001" y="381016"/>
            <a:ext cx="8534400" cy="396875"/>
          </a:xfrm>
          <a:prstGeom prst="rect">
            <a:avLst/>
          </a:prstGeom>
          <a:noFill/>
          <a:ln w="9525">
            <a:noFill/>
            <a:miter lim="800000"/>
            <a:headEnd/>
            <a:tailEnd/>
          </a:ln>
        </p:spPr>
        <p:txBody>
          <a:bodyPr>
            <a:spAutoFit/>
          </a:bodyPr>
          <a:lstStyle/>
          <a:p>
            <a:pPr algn="l">
              <a:spcBef>
                <a:spcPct val="50000"/>
              </a:spcBef>
            </a:pPr>
            <a:r>
              <a:rPr lang="cs-CZ" sz="2000" b="1"/>
              <a:t>H3</a:t>
            </a:r>
            <a:r>
              <a:rPr lang="cs-CZ" sz="1800"/>
              <a:t>: </a:t>
            </a:r>
            <a:r>
              <a:rPr lang="cs-CZ" sz="2000" b="1"/>
              <a:t>Konzumace ovoce a zeleniny</a:t>
            </a:r>
          </a:p>
        </p:txBody>
      </p:sp>
      <p:graphicFrame>
        <p:nvGraphicFramePr>
          <p:cNvPr id="52227" name="Group 3"/>
          <p:cNvGraphicFramePr>
            <a:graphicFrameLocks noGrp="1"/>
          </p:cNvGraphicFramePr>
          <p:nvPr/>
        </p:nvGraphicFramePr>
        <p:xfrm>
          <a:off x="381001" y="990600"/>
          <a:ext cx="8534400" cy="3185160"/>
        </p:xfrm>
        <a:graphic>
          <a:graphicData uri="http://schemas.openxmlformats.org/drawingml/2006/table">
            <a:tbl>
              <a:tblPr/>
              <a:tblGrid>
                <a:gridCol w="2611438"/>
                <a:gridCol w="1484312"/>
                <a:gridCol w="1476375"/>
                <a:gridCol w="1781175"/>
                <a:gridCol w="1181100"/>
              </a:tblGrid>
              <a:tr h="2190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POTRAVINA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FREKVENCE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ZPŮSOB STRAVOVÁNÍ</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ALTERNATIVNÍ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KONVENČNÍ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cs-CZ"/>
                    </a:p>
                  </a:txBody>
                  <a:tcPr/>
                </a:tc>
              </a:tr>
              <a:tr h="14287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ČERSTVÁ ZELENINA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52 (62,7 %)</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141 (32,6 %)</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193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29 (34,9 %)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202 (46,6 %)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231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≤1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 (2,4 %)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90 (20,8 %)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92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TEPELNĚ UPRAVENÁ ZELENINA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30 (36,1 %)</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 (6,0 %)</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56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31 (37,4 %)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177 (40,9 %)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208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1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22 (26,5 %)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230 (53,1 %)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252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OVOCE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44 (53,0 %)</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176 (40,6 %)</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32 (38,6 %)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204 (47,1 %)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236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1 týdně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7 (8,4 %)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53 (12,3 %)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60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55" name="Text Box 71"/>
          <p:cNvSpPr txBox="1">
            <a:spLocks noChangeArrowheads="1"/>
          </p:cNvSpPr>
          <p:nvPr/>
        </p:nvSpPr>
        <p:spPr bwMode="auto">
          <a:xfrm>
            <a:off x="381000" y="4343416"/>
            <a:ext cx="5257800" cy="1069975"/>
          </a:xfrm>
          <a:prstGeom prst="rect">
            <a:avLst/>
          </a:prstGeom>
          <a:noFill/>
          <a:ln w="9525">
            <a:noFill/>
            <a:miter lim="800000"/>
            <a:headEnd/>
            <a:tailEnd/>
          </a:ln>
        </p:spPr>
        <p:txBody>
          <a:bodyPr>
            <a:spAutoFit/>
          </a:bodyPr>
          <a:lstStyle/>
          <a:p>
            <a:pPr algn="l">
              <a:spcBef>
                <a:spcPct val="50000"/>
              </a:spcBef>
            </a:pPr>
            <a:r>
              <a:rPr lang="cs-CZ" sz="1600">
                <a:solidFill>
                  <a:srgbClr val="336600"/>
                </a:solidFill>
                <a:cs typeface="Times New Roman" pitchFamily="18" charset="0"/>
              </a:rPr>
              <a:t>Čerstvá zelenina: statisticky významné  </a:t>
            </a:r>
            <a:r>
              <a:rPr lang="cs-CZ" sz="1600" b="1">
                <a:solidFill>
                  <a:srgbClr val="336600"/>
                </a:solidFill>
                <a:cs typeface="Times New Roman" pitchFamily="18" charset="0"/>
              </a:rPr>
              <a:t>p &lt; 0,01</a:t>
            </a:r>
          </a:p>
          <a:p>
            <a:pPr algn="l">
              <a:spcBef>
                <a:spcPct val="50000"/>
              </a:spcBef>
            </a:pPr>
            <a:r>
              <a:rPr lang="cs-CZ" sz="1600">
                <a:solidFill>
                  <a:srgbClr val="336600"/>
                </a:solidFill>
                <a:cs typeface="Times New Roman" pitchFamily="18" charset="0"/>
              </a:rPr>
              <a:t>Tepelně upravená zelenina: statisticky významné  </a:t>
            </a:r>
            <a:r>
              <a:rPr lang="cs-CZ" sz="1600" b="1">
                <a:solidFill>
                  <a:srgbClr val="336600"/>
                </a:solidFill>
                <a:cs typeface="Times New Roman" pitchFamily="18" charset="0"/>
              </a:rPr>
              <a:t>p &lt; 0,01</a:t>
            </a:r>
          </a:p>
          <a:p>
            <a:pPr algn="l">
              <a:spcBef>
                <a:spcPct val="50000"/>
              </a:spcBef>
            </a:pPr>
            <a:r>
              <a:rPr lang="cs-CZ" sz="1600">
                <a:solidFill>
                  <a:srgbClr val="336600"/>
                </a:solidFill>
                <a:cs typeface="Times New Roman" pitchFamily="18" charset="0"/>
              </a:rPr>
              <a:t>Ovoce: statisticky nevýznamné  </a:t>
            </a:r>
            <a:r>
              <a:rPr lang="cs-CZ" sz="1600" b="1">
                <a:solidFill>
                  <a:srgbClr val="336600"/>
                </a:solidFill>
                <a:cs typeface="Times New Roman" pitchFamily="18" charset="0"/>
              </a:rPr>
              <a:t>p </a:t>
            </a:r>
            <a:r>
              <a:rPr lang="en-GB" sz="1600" b="1">
                <a:solidFill>
                  <a:srgbClr val="336600"/>
                </a:solidFill>
                <a:cs typeface="Times New Roman" pitchFamily="18" charset="0"/>
              </a:rPr>
              <a:t>&gt; 0,05</a:t>
            </a:r>
            <a:endParaRPr lang="cs-CZ" sz="1600" b="1"/>
          </a:p>
        </p:txBody>
      </p:sp>
      <p:sp>
        <p:nvSpPr>
          <p:cNvPr id="63556" name="Text Box 72"/>
          <p:cNvSpPr txBox="1">
            <a:spLocks noChangeArrowheads="1"/>
          </p:cNvSpPr>
          <p:nvPr/>
        </p:nvSpPr>
        <p:spPr bwMode="auto">
          <a:xfrm>
            <a:off x="381000" y="5486400"/>
            <a:ext cx="8610600" cy="915988"/>
          </a:xfrm>
          <a:prstGeom prst="rect">
            <a:avLst/>
          </a:prstGeom>
          <a:noFill/>
          <a:ln w="9525">
            <a:noFill/>
            <a:miter lim="800000"/>
            <a:headEnd/>
            <a:tailEnd/>
          </a:ln>
        </p:spPr>
        <p:txBody>
          <a:bodyPr>
            <a:spAutoFit/>
          </a:bodyPr>
          <a:lstStyle/>
          <a:p>
            <a:pPr algn="l">
              <a:spcBef>
                <a:spcPct val="50000"/>
              </a:spcBef>
            </a:pPr>
            <a:r>
              <a:rPr lang="en-GB" sz="1800" b="1">
                <a:cs typeface="Times New Roman" pitchFamily="18" charset="0"/>
              </a:rPr>
              <a:t>Podle výsledků, alternativně se stravující studenti do svého jídelníčku významně častěji zařazují zeleninu, tepelně upravenou zeleninu</a:t>
            </a:r>
            <a:r>
              <a:rPr lang="cs-CZ" sz="1800" b="1"/>
              <a:t>.</a:t>
            </a:r>
            <a:r>
              <a:rPr lang="en-GB" sz="1800" b="1">
                <a:cs typeface="Times New Roman" pitchFamily="18" charset="0"/>
              </a:rPr>
              <a:t> Rozdíl v konzumaci ovoce </a:t>
            </a:r>
            <a:r>
              <a:rPr lang="cs-CZ" sz="1800" b="1"/>
              <a:t/>
            </a:r>
            <a:br>
              <a:rPr lang="cs-CZ" sz="1800" b="1"/>
            </a:br>
            <a:r>
              <a:rPr lang="en-GB" sz="1800" b="1">
                <a:cs typeface="Times New Roman" pitchFamily="18" charset="0"/>
              </a:rPr>
              <a:t>je mezi skupinami statisticky nevýznamný.</a:t>
            </a:r>
            <a:r>
              <a:rPr lang="cs-CZ" sz="1800"/>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1001" y="381016"/>
            <a:ext cx="8534400" cy="396875"/>
          </a:xfrm>
          <a:prstGeom prst="rect">
            <a:avLst/>
          </a:prstGeom>
          <a:noFill/>
          <a:ln w="9525">
            <a:noFill/>
            <a:miter lim="800000"/>
            <a:headEnd/>
            <a:tailEnd/>
          </a:ln>
        </p:spPr>
        <p:txBody>
          <a:bodyPr>
            <a:spAutoFit/>
          </a:bodyPr>
          <a:lstStyle/>
          <a:p>
            <a:pPr algn="l">
              <a:spcBef>
                <a:spcPct val="50000"/>
              </a:spcBef>
            </a:pPr>
            <a:r>
              <a:rPr lang="cs-CZ" sz="2000" b="1"/>
              <a:t>H4</a:t>
            </a:r>
            <a:r>
              <a:rPr lang="cs-CZ" sz="1800"/>
              <a:t>: </a:t>
            </a:r>
            <a:r>
              <a:rPr lang="cs-CZ" sz="2000" b="1"/>
              <a:t>Konzumace slaných pochutin</a:t>
            </a:r>
          </a:p>
        </p:txBody>
      </p:sp>
      <p:graphicFrame>
        <p:nvGraphicFramePr>
          <p:cNvPr id="53251" name="Group 3"/>
          <p:cNvGraphicFramePr>
            <a:graphicFrameLocks noGrp="1"/>
          </p:cNvGraphicFramePr>
          <p:nvPr/>
        </p:nvGraphicFramePr>
        <p:xfrm>
          <a:off x="381001" y="838200"/>
          <a:ext cx="8534400" cy="1447800"/>
        </p:xfrm>
        <a:graphic>
          <a:graphicData uri="http://schemas.openxmlformats.org/drawingml/2006/table">
            <a:tbl>
              <a:tblPr/>
              <a:tblGrid>
                <a:gridCol w="2611438"/>
                <a:gridCol w="1484312"/>
                <a:gridCol w="1476375"/>
                <a:gridCol w="1781175"/>
                <a:gridCol w="1181100"/>
              </a:tblGrid>
              <a:tr h="28892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POTRAVINA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FREKVENCE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ZPŮSOB STRAVOVÁNÍ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CELKEM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ALTERNATIVNÍ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KONVENČNÍ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cs-CZ"/>
                    </a:p>
                  </a:txBody>
                  <a:tcPr/>
                </a:tc>
              </a:tr>
              <a:tr h="28892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SLANÉ POCHUTINY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 (1,2 %)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11 (2,5 %)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7 (8,4 %)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94 (21,7 %)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≤1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75 (90,4 %)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328 (75,8 %)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403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47" name="Text Box 35"/>
          <p:cNvSpPr txBox="1">
            <a:spLocks noChangeArrowheads="1"/>
          </p:cNvSpPr>
          <p:nvPr/>
        </p:nvSpPr>
        <p:spPr bwMode="auto">
          <a:xfrm>
            <a:off x="381001" y="2438400"/>
            <a:ext cx="4876800" cy="336550"/>
          </a:xfrm>
          <a:prstGeom prst="rect">
            <a:avLst/>
          </a:prstGeom>
          <a:noFill/>
          <a:ln w="9525">
            <a:noFill/>
            <a:miter lim="800000"/>
            <a:headEnd/>
            <a:tailEnd/>
          </a:ln>
        </p:spPr>
        <p:txBody>
          <a:bodyPr>
            <a:spAutoFit/>
          </a:bodyPr>
          <a:lstStyle/>
          <a:p>
            <a:pPr algn="l">
              <a:spcBef>
                <a:spcPct val="50000"/>
              </a:spcBef>
            </a:pPr>
            <a:r>
              <a:rPr lang="cs-CZ" sz="1600">
                <a:solidFill>
                  <a:srgbClr val="336600"/>
                </a:solidFill>
                <a:cs typeface="Times New Roman" pitchFamily="18" charset="0"/>
              </a:rPr>
              <a:t>Slané pochutiny: statisticky významné  </a:t>
            </a:r>
            <a:r>
              <a:rPr lang="cs-CZ" sz="1600" b="1">
                <a:solidFill>
                  <a:srgbClr val="336600"/>
                </a:solidFill>
                <a:cs typeface="Times New Roman" pitchFamily="18" charset="0"/>
              </a:rPr>
              <a:t>p </a:t>
            </a:r>
            <a:r>
              <a:rPr lang="en-US" sz="1600" b="1">
                <a:solidFill>
                  <a:srgbClr val="336600"/>
                </a:solidFill>
                <a:cs typeface="Times New Roman" pitchFamily="18" charset="0"/>
              </a:rPr>
              <a:t>&lt; 0,05</a:t>
            </a:r>
            <a:endParaRPr lang="cs-CZ" sz="1600">
              <a:solidFill>
                <a:srgbClr val="336600"/>
              </a:solidFill>
              <a:cs typeface="Times New Roman" pitchFamily="18" charset="0"/>
            </a:endParaRPr>
          </a:p>
        </p:txBody>
      </p:sp>
      <p:sp>
        <p:nvSpPr>
          <p:cNvPr id="64548" name="Rectangle 36"/>
          <p:cNvSpPr>
            <a:spLocks noChangeArrowheads="1"/>
          </p:cNvSpPr>
          <p:nvPr/>
        </p:nvSpPr>
        <p:spPr bwMode="auto">
          <a:xfrm>
            <a:off x="381001" y="3048016"/>
            <a:ext cx="8534400" cy="396875"/>
          </a:xfrm>
          <a:prstGeom prst="rect">
            <a:avLst/>
          </a:prstGeom>
          <a:noFill/>
          <a:ln w="9525">
            <a:noFill/>
            <a:miter lim="800000"/>
            <a:headEnd/>
            <a:tailEnd/>
          </a:ln>
        </p:spPr>
        <p:txBody>
          <a:bodyPr>
            <a:spAutoFit/>
          </a:bodyPr>
          <a:lstStyle/>
          <a:p>
            <a:pPr algn="l">
              <a:spcBef>
                <a:spcPct val="50000"/>
              </a:spcBef>
            </a:pPr>
            <a:r>
              <a:rPr lang="cs-CZ" sz="2000" b="1"/>
              <a:t>H5</a:t>
            </a:r>
            <a:r>
              <a:rPr lang="cs-CZ" sz="1800"/>
              <a:t>: </a:t>
            </a:r>
            <a:r>
              <a:rPr lang="cs-CZ" sz="2000" b="1"/>
              <a:t>Konzumace pokrmů rychlého občerstvení</a:t>
            </a:r>
          </a:p>
        </p:txBody>
      </p:sp>
      <p:graphicFrame>
        <p:nvGraphicFramePr>
          <p:cNvPr id="53285" name="Group 37"/>
          <p:cNvGraphicFramePr>
            <a:graphicFrameLocks noGrp="1"/>
          </p:cNvGraphicFramePr>
          <p:nvPr/>
        </p:nvGraphicFramePr>
        <p:xfrm>
          <a:off x="381001" y="3505200"/>
          <a:ext cx="8534400" cy="1447800"/>
        </p:xfrm>
        <a:graphic>
          <a:graphicData uri="http://schemas.openxmlformats.org/drawingml/2006/table">
            <a:tbl>
              <a:tblPr/>
              <a:tblGrid>
                <a:gridCol w="2611438"/>
                <a:gridCol w="1484312"/>
                <a:gridCol w="1476375"/>
                <a:gridCol w="1781175"/>
                <a:gridCol w="1181100"/>
              </a:tblGrid>
              <a:tr h="28892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POTRAVINA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FREKVENCE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ZPŮSOB STRAVOVÁNÍ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CELKEM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ALTERNATIVNÍ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KONVENČNÍ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cs-CZ"/>
                    </a:p>
                  </a:txBody>
                  <a:tcPr/>
                </a:tc>
              </a:tr>
              <a:tr h="28892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POKRMY RYCHLÉHO OBČERSVENÍ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0 (0,0 %)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4 (0,9 %)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4 (4,8 %)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59 (13,6 %)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≤1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79 (95,2 %)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370 (85,5)</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449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81" name="Text Box 69"/>
          <p:cNvSpPr txBox="1">
            <a:spLocks noChangeArrowheads="1"/>
          </p:cNvSpPr>
          <p:nvPr/>
        </p:nvSpPr>
        <p:spPr bwMode="auto">
          <a:xfrm>
            <a:off x="381000" y="5105400"/>
            <a:ext cx="5943600" cy="336550"/>
          </a:xfrm>
          <a:prstGeom prst="rect">
            <a:avLst/>
          </a:prstGeom>
          <a:noFill/>
          <a:ln w="9525">
            <a:noFill/>
            <a:miter lim="800000"/>
            <a:headEnd/>
            <a:tailEnd/>
          </a:ln>
        </p:spPr>
        <p:txBody>
          <a:bodyPr>
            <a:spAutoFit/>
          </a:bodyPr>
          <a:lstStyle/>
          <a:p>
            <a:pPr algn="l">
              <a:spcBef>
                <a:spcPct val="50000"/>
              </a:spcBef>
            </a:pPr>
            <a:r>
              <a:rPr lang="cs-CZ" sz="1600">
                <a:solidFill>
                  <a:srgbClr val="336600"/>
                </a:solidFill>
              </a:rPr>
              <a:t>Pokrmy rychlého občerstvení</a:t>
            </a:r>
            <a:r>
              <a:rPr lang="cs-CZ" sz="1600">
                <a:solidFill>
                  <a:srgbClr val="336600"/>
                </a:solidFill>
                <a:cs typeface="Times New Roman" pitchFamily="18" charset="0"/>
              </a:rPr>
              <a:t>: statisticky nevýznamné  </a:t>
            </a:r>
            <a:r>
              <a:rPr lang="cs-CZ" sz="1600" b="1">
                <a:solidFill>
                  <a:srgbClr val="336600"/>
                </a:solidFill>
                <a:cs typeface="Times New Roman" pitchFamily="18" charset="0"/>
              </a:rPr>
              <a:t>p &gt; 0,05</a:t>
            </a:r>
            <a:r>
              <a:rPr lang="cs-CZ" sz="1600"/>
              <a:t> </a:t>
            </a:r>
          </a:p>
        </p:txBody>
      </p:sp>
      <p:sp>
        <p:nvSpPr>
          <p:cNvPr id="64582" name="Text Box 70"/>
          <p:cNvSpPr txBox="1">
            <a:spLocks noChangeArrowheads="1"/>
          </p:cNvSpPr>
          <p:nvPr/>
        </p:nvSpPr>
        <p:spPr bwMode="auto">
          <a:xfrm>
            <a:off x="381000" y="5715008"/>
            <a:ext cx="8610600" cy="923330"/>
          </a:xfrm>
          <a:prstGeom prst="rect">
            <a:avLst/>
          </a:prstGeom>
          <a:noFill/>
          <a:ln w="9525">
            <a:noFill/>
            <a:miter lim="800000"/>
            <a:headEnd/>
            <a:tailEnd/>
          </a:ln>
        </p:spPr>
        <p:txBody>
          <a:bodyPr>
            <a:spAutoFit/>
          </a:bodyPr>
          <a:lstStyle/>
          <a:p>
            <a:pPr algn="l">
              <a:spcBef>
                <a:spcPct val="50000"/>
              </a:spcBef>
            </a:pPr>
            <a:r>
              <a:rPr lang="cs-CZ" sz="1800" b="1">
                <a:cs typeface="Times New Roman" pitchFamily="18" charset="0"/>
              </a:rPr>
              <a:t>Podle výsledků, alternativně se stravující studenti do svého jídelníčku významně méně často zařazují slané pochutiny</a:t>
            </a:r>
            <a:r>
              <a:rPr lang="cs-CZ" sz="1800" b="1"/>
              <a:t>. </a:t>
            </a:r>
            <a:r>
              <a:rPr lang="cs-CZ" sz="1800" b="1">
                <a:cs typeface="Times New Roman" pitchFamily="18" charset="0"/>
              </a:rPr>
              <a:t>Rozdíly v konzumaci pokrmů rychlého občerstvení </a:t>
            </a:r>
            <a:r>
              <a:rPr lang="cs-CZ" sz="1800" b="1"/>
              <a:t>n</a:t>
            </a:r>
            <a:r>
              <a:rPr lang="cs-CZ" sz="1800" b="1">
                <a:cs typeface="Times New Roman" pitchFamily="18" charset="0"/>
              </a:rPr>
              <a:t>ejsou statisticky významné. </a:t>
            </a:r>
            <a:endParaRPr lang="cs-CZ" sz="18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81001" y="381016"/>
            <a:ext cx="8534400" cy="396875"/>
          </a:xfrm>
          <a:prstGeom prst="rect">
            <a:avLst/>
          </a:prstGeom>
          <a:noFill/>
          <a:ln w="9525">
            <a:noFill/>
            <a:miter lim="800000"/>
            <a:headEnd/>
            <a:tailEnd/>
          </a:ln>
        </p:spPr>
        <p:txBody>
          <a:bodyPr>
            <a:spAutoFit/>
          </a:bodyPr>
          <a:lstStyle/>
          <a:p>
            <a:pPr algn="l">
              <a:spcBef>
                <a:spcPct val="50000"/>
              </a:spcBef>
            </a:pPr>
            <a:r>
              <a:rPr lang="cs-CZ" sz="2000" b="1"/>
              <a:t>Konzumace alkoholických nápojů</a:t>
            </a:r>
          </a:p>
        </p:txBody>
      </p:sp>
      <p:graphicFrame>
        <p:nvGraphicFramePr>
          <p:cNvPr id="54275" name="Group 3"/>
          <p:cNvGraphicFramePr>
            <a:graphicFrameLocks noGrp="1"/>
          </p:cNvGraphicFramePr>
          <p:nvPr/>
        </p:nvGraphicFramePr>
        <p:xfrm>
          <a:off x="381001" y="990600"/>
          <a:ext cx="8534400" cy="4053840"/>
        </p:xfrm>
        <a:graphic>
          <a:graphicData uri="http://schemas.openxmlformats.org/drawingml/2006/table">
            <a:tbl>
              <a:tblPr/>
              <a:tblGrid>
                <a:gridCol w="2611438"/>
                <a:gridCol w="1484312"/>
                <a:gridCol w="1476375"/>
                <a:gridCol w="1781175"/>
                <a:gridCol w="1181100"/>
              </a:tblGrid>
              <a:tr h="1428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NÁPOJ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FREKVENCE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ZPŮSOB STRAVOVÁNÍ</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ALTERNATIVNÍ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KONVENČNÍ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cs-CZ"/>
                    </a:p>
                  </a:txBody>
                  <a:tcPr/>
                </a:tc>
              </a:tr>
              <a:tr h="14287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PIVO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 (1,2 %)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13 (3,0 %)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20 (24,1 %)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111 (25,6 %)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131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≤1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28 (33,7 %)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182 (42,0 %)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zřídka nebo vůbec</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34 (41,0 %)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127 (29,3 %)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161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VÍNO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3 (3,6 %)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6 (1,4 %)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9 (10,8 %)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51 (11,8 %)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60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1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55 (66,3 %)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265 (61,2 %)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zřídka nebo vůbec</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16 (19,3 %)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111 (25,6 %)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TVRDÝ ALKOHOL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 (1,2 %)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 (0,5 %)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6 (7,2 %)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21 (4,8 %)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1 týdně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39 (47,0 %)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267 (61,7 %)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306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zřídka nebo vůbec</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37 (44,6 %)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cs typeface="Times New Roman" pitchFamily="18" charset="0"/>
                        </a:rPr>
                        <a:t>143 (33,0 %)</a:t>
                      </a:r>
                      <a:r>
                        <a:rPr kumimoji="0" lang="cs-CZ" sz="13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180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618" name="Text Box 90"/>
          <p:cNvSpPr txBox="1">
            <a:spLocks noChangeArrowheads="1"/>
          </p:cNvSpPr>
          <p:nvPr/>
        </p:nvSpPr>
        <p:spPr bwMode="auto">
          <a:xfrm>
            <a:off x="381000" y="5334016"/>
            <a:ext cx="5410200" cy="1069975"/>
          </a:xfrm>
          <a:prstGeom prst="rect">
            <a:avLst/>
          </a:prstGeom>
          <a:noFill/>
          <a:ln w="9525">
            <a:noFill/>
            <a:miter lim="800000"/>
            <a:headEnd/>
            <a:tailEnd/>
          </a:ln>
        </p:spPr>
        <p:txBody>
          <a:bodyPr>
            <a:spAutoFit/>
          </a:bodyPr>
          <a:lstStyle/>
          <a:p>
            <a:pPr algn="just">
              <a:spcBef>
                <a:spcPct val="50000"/>
              </a:spcBef>
            </a:pPr>
            <a:r>
              <a:rPr lang="cs-CZ" sz="1600">
                <a:solidFill>
                  <a:srgbClr val="336600"/>
                </a:solidFill>
                <a:cs typeface="Times New Roman" pitchFamily="18" charset="0"/>
              </a:rPr>
              <a:t>Pivo: statisticky nevýznamné </a:t>
            </a:r>
            <a:r>
              <a:rPr lang="cs-CZ" sz="1600">
                <a:solidFill>
                  <a:srgbClr val="336600"/>
                </a:solidFill>
              </a:rPr>
              <a:t> </a:t>
            </a:r>
            <a:r>
              <a:rPr lang="cs-CZ" sz="1600" b="1">
                <a:solidFill>
                  <a:srgbClr val="336600"/>
                </a:solidFill>
                <a:cs typeface="Times New Roman" pitchFamily="18" charset="0"/>
              </a:rPr>
              <a:t>p </a:t>
            </a:r>
            <a:r>
              <a:rPr lang="en-US" sz="1600" b="1">
                <a:solidFill>
                  <a:srgbClr val="336600"/>
                </a:solidFill>
                <a:cs typeface="Times New Roman" pitchFamily="18" charset="0"/>
              </a:rPr>
              <a:t>&gt;</a:t>
            </a:r>
            <a:r>
              <a:rPr lang="en-GB" sz="1600" b="1">
                <a:solidFill>
                  <a:srgbClr val="336600"/>
                </a:solidFill>
                <a:cs typeface="Times New Roman" pitchFamily="18" charset="0"/>
              </a:rPr>
              <a:t> 0,05</a:t>
            </a:r>
            <a:endParaRPr lang="cs-CZ" sz="1600" b="1">
              <a:solidFill>
                <a:srgbClr val="336600"/>
              </a:solidFill>
              <a:cs typeface="Times New Roman" pitchFamily="18" charset="0"/>
            </a:endParaRPr>
          </a:p>
          <a:p>
            <a:pPr algn="just">
              <a:spcBef>
                <a:spcPct val="50000"/>
              </a:spcBef>
            </a:pPr>
            <a:r>
              <a:rPr lang="cs-CZ" sz="1600">
                <a:solidFill>
                  <a:srgbClr val="336600"/>
                </a:solidFill>
                <a:cs typeface="Times New Roman" pitchFamily="18" charset="0"/>
              </a:rPr>
              <a:t>Víno: statisticky nevýznamné </a:t>
            </a:r>
            <a:r>
              <a:rPr lang="cs-CZ" sz="1600">
                <a:solidFill>
                  <a:srgbClr val="336600"/>
                </a:solidFill>
              </a:rPr>
              <a:t> </a:t>
            </a:r>
            <a:r>
              <a:rPr lang="cs-CZ" sz="1600" b="1">
                <a:solidFill>
                  <a:srgbClr val="336600"/>
                </a:solidFill>
                <a:cs typeface="Times New Roman" pitchFamily="18" charset="0"/>
              </a:rPr>
              <a:t>p </a:t>
            </a:r>
            <a:r>
              <a:rPr lang="en-US" sz="1600" b="1">
                <a:solidFill>
                  <a:srgbClr val="336600"/>
                </a:solidFill>
                <a:cs typeface="Times New Roman" pitchFamily="18" charset="0"/>
              </a:rPr>
              <a:t>&gt;</a:t>
            </a:r>
            <a:r>
              <a:rPr lang="en-GB" sz="1600" b="1">
                <a:solidFill>
                  <a:srgbClr val="336600"/>
                </a:solidFill>
                <a:cs typeface="Times New Roman" pitchFamily="18" charset="0"/>
              </a:rPr>
              <a:t> 0,05</a:t>
            </a:r>
            <a:endParaRPr lang="cs-CZ" sz="1600" b="1">
              <a:solidFill>
                <a:srgbClr val="336600"/>
              </a:solidFill>
              <a:cs typeface="Times New Roman" pitchFamily="18" charset="0"/>
            </a:endParaRPr>
          </a:p>
          <a:p>
            <a:pPr algn="l">
              <a:spcBef>
                <a:spcPct val="50000"/>
              </a:spcBef>
            </a:pPr>
            <a:r>
              <a:rPr lang="cs-CZ" sz="1600">
                <a:solidFill>
                  <a:srgbClr val="336600"/>
                </a:solidFill>
                <a:cs typeface="Times New Roman" pitchFamily="18" charset="0"/>
              </a:rPr>
              <a:t>Tvrdý alkohol: statisticky nevýznamné </a:t>
            </a:r>
            <a:r>
              <a:rPr lang="cs-CZ" sz="1600">
                <a:solidFill>
                  <a:srgbClr val="336600"/>
                </a:solidFill>
              </a:rPr>
              <a:t> </a:t>
            </a:r>
            <a:r>
              <a:rPr lang="cs-CZ" sz="1600" b="1">
                <a:solidFill>
                  <a:srgbClr val="336600"/>
                </a:solidFill>
                <a:cs typeface="Times New Roman" pitchFamily="18" charset="0"/>
              </a:rPr>
              <a:t>p </a:t>
            </a:r>
            <a:r>
              <a:rPr lang="en-US" sz="1600" b="1">
                <a:solidFill>
                  <a:srgbClr val="336600"/>
                </a:solidFill>
                <a:cs typeface="Times New Roman" pitchFamily="18" charset="0"/>
              </a:rPr>
              <a:t>&gt;</a:t>
            </a:r>
            <a:r>
              <a:rPr lang="en-GB" sz="1600" b="1">
                <a:solidFill>
                  <a:srgbClr val="336600"/>
                </a:solidFill>
                <a:cs typeface="Times New Roman" pitchFamily="18" charset="0"/>
              </a:rPr>
              <a:t> 0,05</a:t>
            </a:r>
            <a:r>
              <a:rPr lang="cs-CZ" sz="1600">
                <a:solidFill>
                  <a:srgbClr val="336600"/>
                </a:solidFill>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5298" name="Group 2"/>
          <p:cNvGraphicFramePr>
            <a:graphicFrameLocks noGrp="1"/>
          </p:cNvGraphicFramePr>
          <p:nvPr/>
        </p:nvGraphicFramePr>
        <p:xfrm>
          <a:off x="381001" y="1295400"/>
          <a:ext cx="8534400" cy="3185160"/>
        </p:xfrm>
        <a:graphic>
          <a:graphicData uri="http://schemas.openxmlformats.org/drawingml/2006/table">
            <a:tbl>
              <a:tblPr/>
              <a:tblGrid>
                <a:gridCol w="2611438"/>
                <a:gridCol w="1484312"/>
                <a:gridCol w="1476375"/>
                <a:gridCol w="1781175"/>
                <a:gridCol w="1181100"/>
              </a:tblGrid>
              <a:tr h="1428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NÁPOJ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FREKVENCE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ZPŮSOB STRAVOVÁNÍ</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CELKEM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SEMIVEGE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ALTERNATIVNÍ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cs-CZ"/>
                    </a:p>
                  </a:txBody>
                  <a:tcPr/>
                </a:tc>
              </a:tr>
              <a:tr h="14287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PIVO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 (1,8 %)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0 (0,0 %)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 (17,5 %)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10 (38,5 %)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≤1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46 (80,7 %)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16 (61,5 %)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62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VÍNO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 (3,5 %)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 (3,8 %)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6 (10,5 %)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3 (11,5 %)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1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49 (86,0 %)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22 ( 84,6 %)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71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287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rPr>
                        <a:t>TVRDÝ ALKOHOL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3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denně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 (1,8 %)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0 (0,0 %)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2-6x týdně</a:t>
                      </a:r>
                      <a:r>
                        <a:rPr kumimoji="0" lang="cs-CZ" sz="13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4 (7,0 %)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 (7,7 %)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1" i="0" u="none" strike="noStrike" cap="none" normalizeH="0" baseline="0" smtClean="0">
                          <a:ln>
                            <a:noFill/>
                          </a:ln>
                          <a:solidFill>
                            <a:schemeClr val="tx1"/>
                          </a:solidFill>
                          <a:effectLst/>
                          <a:latin typeface="Times New Roman" pitchFamily="18" charset="0"/>
                          <a:cs typeface="Times New Roman" pitchFamily="18" charset="0"/>
                        </a:rPr>
                        <a:t>≤ 1 týdně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52 (91,2 %)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24 (92,3 %)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300" b="0" i="0" u="none" strike="noStrike" cap="none" normalizeH="0" baseline="0" smtClean="0">
                          <a:ln>
                            <a:noFill/>
                          </a:ln>
                          <a:solidFill>
                            <a:schemeClr val="tx1"/>
                          </a:solidFill>
                          <a:effectLst/>
                          <a:latin typeface="Times New Roman" pitchFamily="18" charset="0"/>
                        </a:rPr>
                        <a:t>76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626" name="Rectangle 70"/>
          <p:cNvSpPr>
            <a:spLocks noChangeArrowheads="1"/>
          </p:cNvSpPr>
          <p:nvPr/>
        </p:nvSpPr>
        <p:spPr bwMode="auto">
          <a:xfrm>
            <a:off x="381001" y="381016"/>
            <a:ext cx="8534400" cy="396875"/>
          </a:xfrm>
          <a:prstGeom prst="rect">
            <a:avLst/>
          </a:prstGeom>
          <a:noFill/>
          <a:ln w="9525">
            <a:noFill/>
            <a:miter lim="800000"/>
            <a:headEnd/>
            <a:tailEnd/>
          </a:ln>
        </p:spPr>
        <p:txBody>
          <a:bodyPr>
            <a:spAutoFit/>
          </a:bodyPr>
          <a:lstStyle/>
          <a:p>
            <a:pPr algn="l">
              <a:spcBef>
                <a:spcPct val="50000"/>
              </a:spcBef>
            </a:pPr>
            <a:r>
              <a:rPr lang="cs-CZ" sz="2000" b="1"/>
              <a:t>Konzumace alkoholických nápojů (semivegetariáni + ostatní alternativní)</a:t>
            </a:r>
          </a:p>
        </p:txBody>
      </p:sp>
      <p:sp>
        <p:nvSpPr>
          <p:cNvPr id="66627" name="Text Box 71"/>
          <p:cNvSpPr txBox="1">
            <a:spLocks noChangeArrowheads="1"/>
          </p:cNvSpPr>
          <p:nvPr/>
        </p:nvSpPr>
        <p:spPr bwMode="auto">
          <a:xfrm>
            <a:off x="381000" y="4953016"/>
            <a:ext cx="5410200" cy="1069975"/>
          </a:xfrm>
          <a:prstGeom prst="rect">
            <a:avLst/>
          </a:prstGeom>
          <a:noFill/>
          <a:ln w="9525">
            <a:noFill/>
            <a:miter lim="800000"/>
            <a:headEnd/>
            <a:tailEnd/>
          </a:ln>
        </p:spPr>
        <p:txBody>
          <a:bodyPr>
            <a:spAutoFit/>
          </a:bodyPr>
          <a:lstStyle/>
          <a:p>
            <a:pPr algn="just">
              <a:spcBef>
                <a:spcPct val="50000"/>
              </a:spcBef>
            </a:pPr>
            <a:r>
              <a:rPr lang="cs-CZ" sz="1600">
                <a:solidFill>
                  <a:srgbClr val="336600"/>
                </a:solidFill>
                <a:cs typeface="Times New Roman" pitchFamily="18" charset="0"/>
              </a:rPr>
              <a:t>Pivo: statisticky nevýznamné</a:t>
            </a:r>
            <a:r>
              <a:rPr lang="cs-CZ" sz="1600">
                <a:solidFill>
                  <a:srgbClr val="336600"/>
                </a:solidFill>
              </a:rPr>
              <a:t> </a:t>
            </a:r>
            <a:r>
              <a:rPr lang="cs-CZ" sz="1600">
                <a:solidFill>
                  <a:srgbClr val="336600"/>
                </a:solidFill>
                <a:cs typeface="Times New Roman" pitchFamily="18" charset="0"/>
              </a:rPr>
              <a:t> </a:t>
            </a:r>
            <a:r>
              <a:rPr lang="cs-CZ" sz="1600" b="1">
                <a:solidFill>
                  <a:srgbClr val="336600"/>
                </a:solidFill>
                <a:cs typeface="Times New Roman" pitchFamily="18" charset="0"/>
              </a:rPr>
              <a:t>p </a:t>
            </a:r>
            <a:r>
              <a:rPr lang="en-US" sz="1600" b="1">
                <a:solidFill>
                  <a:srgbClr val="336600"/>
                </a:solidFill>
                <a:cs typeface="Times New Roman" pitchFamily="18" charset="0"/>
              </a:rPr>
              <a:t>&gt;</a:t>
            </a:r>
            <a:r>
              <a:rPr lang="en-GB" sz="1600" b="1">
                <a:solidFill>
                  <a:srgbClr val="336600"/>
                </a:solidFill>
                <a:cs typeface="Times New Roman" pitchFamily="18" charset="0"/>
              </a:rPr>
              <a:t> 0,05</a:t>
            </a:r>
            <a:endParaRPr lang="cs-CZ" sz="1600" b="1">
              <a:solidFill>
                <a:srgbClr val="336600"/>
              </a:solidFill>
              <a:cs typeface="Times New Roman" pitchFamily="18" charset="0"/>
            </a:endParaRPr>
          </a:p>
          <a:p>
            <a:pPr algn="just">
              <a:spcBef>
                <a:spcPct val="50000"/>
              </a:spcBef>
            </a:pPr>
            <a:r>
              <a:rPr lang="cs-CZ" sz="1600">
                <a:solidFill>
                  <a:srgbClr val="336600"/>
                </a:solidFill>
                <a:cs typeface="Times New Roman" pitchFamily="18" charset="0"/>
              </a:rPr>
              <a:t>Víno: statisticky nevýznamné </a:t>
            </a:r>
            <a:r>
              <a:rPr lang="cs-CZ" sz="1600">
                <a:solidFill>
                  <a:srgbClr val="336600"/>
                </a:solidFill>
              </a:rPr>
              <a:t> </a:t>
            </a:r>
            <a:r>
              <a:rPr lang="cs-CZ" sz="1600" b="1">
                <a:solidFill>
                  <a:srgbClr val="336600"/>
                </a:solidFill>
                <a:cs typeface="Times New Roman" pitchFamily="18" charset="0"/>
              </a:rPr>
              <a:t>p </a:t>
            </a:r>
            <a:r>
              <a:rPr lang="en-US" sz="1600" b="1">
                <a:solidFill>
                  <a:srgbClr val="336600"/>
                </a:solidFill>
                <a:cs typeface="Times New Roman" pitchFamily="18" charset="0"/>
              </a:rPr>
              <a:t>&gt;</a:t>
            </a:r>
            <a:r>
              <a:rPr lang="en-GB" sz="1600" b="1">
                <a:solidFill>
                  <a:srgbClr val="336600"/>
                </a:solidFill>
                <a:cs typeface="Times New Roman" pitchFamily="18" charset="0"/>
              </a:rPr>
              <a:t> 0,05</a:t>
            </a:r>
            <a:endParaRPr lang="cs-CZ" sz="1600" b="1">
              <a:solidFill>
                <a:srgbClr val="336600"/>
              </a:solidFill>
              <a:cs typeface="Times New Roman" pitchFamily="18" charset="0"/>
            </a:endParaRPr>
          </a:p>
          <a:p>
            <a:pPr algn="l">
              <a:spcBef>
                <a:spcPct val="50000"/>
              </a:spcBef>
            </a:pPr>
            <a:r>
              <a:rPr lang="cs-CZ" sz="1600">
                <a:solidFill>
                  <a:srgbClr val="336600"/>
                </a:solidFill>
                <a:cs typeface="Times New Roman" pitchFamily="18" charset="0"/>
              </a:rPr>
              <a:t>Tvrdý alkohol: statisticky nevýznamné </a:t>
            </a:r>
            <a:r>
              <a:rPr lang="cs-CZ" sz="1600">
                <a:solidFill>
                  <a:srgbClr val="336600"/>
                </a:solidFill>
              </a:rPr>
              <a:t> </a:t>
            </a:r>
            <a:r>
              <a:rPr lang="cs-CZ" sz="1600" b="1">
                <a:solidFill>
                  <a:srgbClr val="336600"/>
                </a:solidFill>
                <a:cs typeface="Times New Roman" pitchFamily="18" charset="0"/>
              </a:rPr>
              <a:t>p </a:t>
            </a:r>
            <a:r>
              <a:rPr lang="en-US" sz="1600" b="1">
                <a:solidFill>
                  <a:srgbClr val="336600"/>
                </a:solidFill>
                <a:cs typeface="Times New Roman" pitchFamily="18" charset="0"/>
              </a:rPr>
              <a:t>&gt;</a:t>
            </a:r>
            <a:r>
              <a:rPr lang="en-GB" sz="1600" b="1">
                <a:solidFill>
                  <a:srgbClr val="336600"/>
                </a:solidFill>
                <a:cs typeface="Times New Roman" pitchFamily="18" charset="0"/>
              </a:rPr>
              <a:t> 0,05</a:t>
            </a:r>
            <a:r>
              <a:rPr lang="cs-CZ" sz="1600">
                <a:solidFill>
                  <a:srgbClr val="336600"/>
                </a:solidFill>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81000"/>
            <a:ext cx="7772400" cy="762000"/>
          </a:xfrm>
        </p:spPr>
        <p:txBody>
          <a:bodyPr/>
          <a:lstStyle/>
          <a:p>
            <a:pPr algn="l" eaLnBrk="1" hangingPunct="1">
              <a:defRPr/>
            </a:pPr>
            <a:r>
              <a:rPr lang="cs-CZ" b="1" smtClean="0">
                <a:effectLst>
                  <a:outerShdw blurRad="38100" dist="38100" dir="2700000" algn="tl">
                    <a:srgbClr val="C0C0C0"/>
                  </a:outerShdw>
                </a:effectLst>
              </a:rPr>
              <a:t>Z</a:t>
            </a:r>
            <a:r>
              <a:rPr lang="cs-CZ" sz="3600" b="1" smtClean="0">
                <a:effectLst>
                  <a:outerShdw blurRad="38100" dist="38100" dir="2700000" algn="tl">
                    <a:srgbClr val="C0C0C0"/>
                  </a:outerShdw>
                </a:effectLst>
              </a:rPr>
              <a:t>ÁVĚR</a:t>
            </a:r>
          </a:p>
        </p:txBody>
      </p:sp>
      <p:sp>
        <p:nvSpPr>
          <p:cNvPr id="67587" name="Rectangle 3"/>
          <p:cNvSpPr>
            <a:spLocks noGrp="1" noChangeArrowheads="1"/>
          </p:cNvSpPr>
          <p:nvPr>
            <p:ph type="body" idx="1"/>
          </p:nvPr>
        </p:nvSpPr>
        <p:spPr>
          <a:xfrm>
            <a:off x="381001" y="1219200"/>
            <a:ext cx="8534400" cy="5486400"/>
          </a:xfrm>
        </p:spPr>
        <p:txBody>
          <a:bodyPr/>
          <a:lstStyle/>
          <a:p>
            <a:pPr eaLnBrk="1" hangingPunct="1">
              <a:lnSpc>
                <a:spcPct val="90000"/>
              </a:lnSpc>
              <a:buFont typeface="Wingdings" pitchFamily="2" charset="2"/>
              <a:buChar char="Ø"/>
            </a:pPr>
            <a:r>
              <a:rPr lang="cs-CZ" sz="2200" smtClean="0">
                <a:cs typeface="Times New Roman" pitchFamily="18" charset="0"/>
              </a:rPr>
              <a:t>Alternativním způsobům stravování v České republice i přes udávaný zvyšující se zájem v populaci není po odborné stránce věnováno dostatečné množství pozornosti, a to jak z hlediska epidemiologického, tak nutričního.</a:t>
            </a:r>
            <a:endParaRPr lang="cs-CZ" sz="2200" smtClean="0"/>
          </a:p>
          <a:p>
            <a:pPr eaLnBrk="1" hangingPunct="1">
              <a:lnSpc>
                <a:spcPct val="90000"/>
              </a:lnSpc>
              <a:buFont typeface="Wingdings" pitchFamily="2" charset="2"/>
              <a:buChar char="Ø"/>
            </a:pPr>
            <a:endParaRPr lang="cs-CZ" sz="2200" smtClean="0"/>
          </a:p>
          <a:p>
            <a:pPr eaLnBrk="1" hangingPunct="1">
              <a:lnSpc>
                <a:spcPct val="90000"/>
              </a:lnSpc>
              <a:buFont typeface="Wingdings" pitchFamily="2" charset="2"/>
              <a:buChar char="Ø"/>
            </a:pPr>
            <a:r>
              <a:rPr lang="cs-CZ" sz="2200" smtClean="0">
                <a:solidFill>
                  <a:srgbClr val="336600"/>
                </a:solidFill>
              </a:rPr>
              <a:t>Podklady</a:t>
            </a:r>
            <a:r>
              <a:rPr lang="cs-CZ" sz="2200" smtClean="0">
                <a:solidFill>
                  <a:srgbClr val="336600"/>
                </a:solidFill>
                <a:cs typeface="Times New Roman" pitchFamily="18" charset="0"/>
              </a:rPr>
              <a:t> pro odbornou veřejnost</a:t>
            </a:r>
            <a:r>
              <a:rPr lang="cs-CZ" sz="2200" smtClean="0">
                <a:solidFill>
                  <a:srgbClr val="336600"/>
                </a:solidFill>
              </a:rPr>
              <a:t> u nás chybí,</a:t>
            </a:r>
            <a:r>
              <a:rPr lang="cs-CZ" sz="2200" smtClean="0">
                <a:solidFill>
                  <a:srgbClr val="336600"/>
                </a:solidFill>
                <a:cs typeface="Times New Roman" pitchFamily="18" charset="0"/>
              </a:rPr>
              <a:t> pocházejí pouze ze zahraničních zdrojů, k dispozici nejsou ani aktuální údaje o celkovém počtu osob stravujících se alternativním způsobem. </a:t>
            </a:r>
            <a:endParaRPr lang="cs-CZ" sz="2400" smtClean="0">
              <a:solidFill>
                <a:srgbClr val="336600"/>
              </a:solidFill>
            </a:endParaRPr>
          </a:p>
          <a:p>
            <a:pPr eaLnBrk="1" hangingPunct="1">
              <a:lnSpc>
                <a:spcPct val="90000"/>
              </a:lnSpc>
              <a:buFont typeface="Wingdings" pitchFamily="2" charset="2"/>
              <a:buChar char="Ø"/>
            </a:pPr>
            <a:endParaRPr lang="cs-CZ" sz="2400" smtClean="0">
              <a:solidFill>
                <a:srgbClr val="336600"/>
              </a:solidFill>
            </a:endParaRPr>
          </a:p>
          <a:p>
            <a:pPr eaLnBrk="1" hangingPunct="1">
              <a:lnSpc>
                <a:spcPct val="90000"/>
              </a:lnSpc>
              <a:buFont typeface="Wingdings" pitchFamily="2" charset="2"/>
              <a:buChar char="Ø"/>
            </a:pPr>
            <a:r>
              <a:rPr lang="cs-CZ" sz="2400" smtClean="0">
                <a:solidFill>
                  <a:srgbClr val="336600"/>
                </a:solidFill>
              </a:rPr>
              <a:t> </a:t>
            </a:r>
            <a:r>
              <a:rPr lang="cs-CZ" sz="2200" smtClean="0"/>
              <a:t>B</a:t>
            </a:r>
            <a:r>
              <a:rPr lang="cs-CZ" sz="2200" smtClean="0">
                <a:cs typeface="Times New Roman" pitchFamily="18" charset="0"/>
              </a:rPr>
              <a:t>udoucí výzkum v této oblasti </a:t>
            </a:r>
            <a:r>
              <a:rPr lang="cs-CZ" sz="2200" smtClean="0"/>
              <a:t>je </a:t>
            </a:r>
            <a:r>
              <a:rPr lang="cs-CZ" sz="2200" smtClean="0">
                <a:cs typeface="Times New Roman" pitchFamily="18" charset="0"/>
              </a:rPr>
              <a:t>značně potřebný </a:t>
            </a:r>
            <a:r>
              <a:rPr lang="cs-CZ" sz="2200" smtClean="0"/>
              <a:t>z důvodu</a:t>
            </a:r>
          </a:p>
          <a:p>
            <a:pPr lvl="1" eaLnBrk="1" hangingPunct="1">
              <a:lnSpc>
                <a:spcPct val="90000"/>
              </a:lnSpc>
              <a:buFont typeface="Wingdings" pitchFamily="2" charset="2"/>
              <a:buChar char="Ø"/>
            </a:pPr>
            <a:r>
              <a:rPr lang="cs-CZ" sz="2000" smtClean="0">
                <a:cs typeface="Times New Roman" pitchFamily="18" charset="0"/>
              </a:rPr>
              <a:t>v současnosti se zvyšujícímu zájmu populace o výživu</a:t>
            </a:r>
            <a:endParaRPr lang="cs-CZ" sz="2000" smtClean="0"/>
          </a:p>
          <a:p>
            <a:pPr lvl="1" eaLnBrk="1" hangingPunct="1">
              <a:lnSpc>
                <a:spcPct val="90000"/>
              </a:lnSpc>
              <a:buFont typeface="Wingdings" pitchFamily="2" charset="2"/>
              <a:buChar char="Ø"/>
            </a:pPr>
            <a:r>
              <a:rPr lang="cs-CZ" sz="2000" smtClean="0">
                <a:cs typeface="Times New Roman" pitchFamily="18" charset="0"/>
              </a:rPr>
              <a:t>nezanedbatelnému počtu jedinců zastávajících různé alternativní výživové směry</a:t>
            </a:r>
            <a:endParaRPr lang="cs-CZ" sz="2000" smtClean="0"/>
          </a:p>
          <a:p>
            <a:pPr lvl="1" eaLnBrk="1" hangingPunct="1">
              <a:lnSpc>
                <a:spcPct val="90000"/>
              </a:lnSpc>
              <a:buFont typeface="Wingdings" pitchFamily="2" charset="2"/>
              <a:buChar char="Ø"/>
            </a:pPr>
            <a:r>
              <a:rPr lang="cs-CZ" sz="2000" smtClean="0">
                <a:cs typeface="Times New Roman" pitchFamily="18" charset="0"/>
              </a:rPr>
              <a:t>stále nejednoznačným závěrům, které se týkají nutričních a zdravotních hledisek</a:t>
            </a:r>
            <a:endParaRPr lang="cs-CZ" sz="2000" smtClean="0"/>
          </a:p>
          <a:p>
            <a:pPr lvl="1" eaLnBrk="1" hangingPunct="1">
              <a:lnSpc>
                <a:spcPct val="90000"/>
              </a:lnSpc>
              <a:buFont typeface="Wingdings" pitchFamily="2" charset="2"/>
              <a:buChar char="Ø"/>
            </a:pPr>
            <a:r>
              <a:rPr lang="cs-CZ" sz="2000" smtClean="0"/>
              <a:t>snahám zavést vegetariánství do stravovacích zařízení základních škol</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Obrázek 2" descr="2-64mojezdravi.jpg"/>
          <p:cNvPicPr>
            <a:picLocks noChangeAspect="1"/>
          </p:cNvPicPr>
          <p:nvPr/>
        </p:nvPicPr>
        <p:blipFill>
          <a:blip r:embed="rId3" cstate="print"/>
          <a:stretch>
            <a:fillRect/>
          </a:stretch>
        </p:blipFill>
        <p:spPr>
          <a:xfrm>
            <a:off x="2483768" y="1988840"/>
            <a:ext cx="4248472" cy="4248472"/>
          </a:xfrm>
          <a:prstGeom prst="rect">
            <a:avLst/>
          </a:prstGeom>
          <a:ln>
            <a:noFill/>
          </a:ln>
          <a:effectLst>
            <a:softEdge rad="112500"/>
          </a:effectLst>
        </p:spPr>
      </p:pic>
      <p:sp>
        <p:nvSpPr>
          <p:cNvPr id="57346" name="Rectangle 2"/>
          <p:cNvSpPr>
            <a:spLocks noGrp="1" noChangeArrowheads="1"/>
          </p:cNvSpPr>
          <p:nvPr>
            <p:ph type="ctrTitle"/>
          </p:nvPr>
        </p:nvSpPr>
        <p:spPr>
          <a:xfrm>
            <a:off x="1187624" y="836712"/>
            <a:ext cx="7772400" cy="1143000"/>
          </a:xfrm>
        </p:spPr>
        <p:txBody>
          <a:bodyPr/>
          <a:lstStyle/>
          <a:p>
            <a:pPr eaLnBrk="1" hangingPunct="1">
              <a:defRPr/>
            </a:pPr>
            <a:r>
              <a:rPr lang="cs-CZ" sz="6600" b="1" dirty="0" smtClean="0">
                <a:effectLst>
                  <a:outerShdw blurRad="38100" dist="38100" dir="2700000" algn="tl">
                    <a:srgbClr val="C0C0C0"/>
                  </a:outerShdw>
                </a:effectLst>
              </a:rPr>
              <a:t>D</a:t>
            </a:r>
            <a:r>
              <a:rPr lang="cs-CZ" sz="4800" b="1" dirty="0" smtClean="0">
                <a:effectLst>
                  <a:outerShdw blurRad="38100" dist="38100" dir="2700000" algn="tl">
                    <a:srgbClr val="C0C0C0"/>
                  </a:outerShdw>
                </a:effectLst>
              </a:rPr>
              <a:t>ĚKUJI ZA POZORNOST</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Zástupný symbol pro číslo snímku 3"/>
          <p:cNvSpPr>
            <a:spLocks noGrp="1"/>
          </p:cNvSpPr>
          <p:nvPr>
            <p:ph type="sldNum" sz="quarter" idx="12"/>
          </p:nvPr>
        </p:nvSpPr>
        <p:spPr>
          <a:noFill/>
        </p:spPr>
        <p:txBody>
          <a:bodyPr/>
          <a:lstStyle/>
          <a:p>
            <a:fld id="{88AA95B8-B7B2-435B-BFE7-7FEDA3300EBF}" type="slidenum">
              <a:rPr lang="cs-CZ" smtClean="0"/>
              <a:pPr/>
              <a:t>8</a:t>
            </a:fld>
            <a:endParaRPr lang="cs-CZ" smtClean="0"/>
          </a:p>
        </p:txBody>
      </p:sp>
      <p:sp>
        <p:nvSpPr>
          <p:cNvPr id="19459" name="Rectangle 4"/>
          <p:cNvSpPr>
            <a:spLocks noChangeArrowheads="1"/>
          </p:cNvSpPr>
          <p:nvPr/>
        </p:nvSpPr>
        <p:spPr bwMode="auto">
          <a:xfrm>
            <a:off x="1700213" y="352440"/>
            <a:ext cx="9144000" cy="461665"/>
          </a:xfrm>
          <a:prstGeom prst="rect">
            <a:avLst/>
          </a:prstGeom>
          <a:noFill/>
          <a:ln w="9525">
            <a:noFill/>
            <a:miter lim="800000"/>
            <a:headEnd/>
            <a:tailEnd/>
          </a:ln>
        </p:spPr>
        <p:txBody>
          <a:bodyPr>
            <a:spAutoFit/>
          </a:bodyPr>
          <a:lstStyle/>
          <a:p>
            <a:endParaRPr lang="cs-CZ"/>
          </a:p>
        </p:txBody>
      </p:sp>
      <p:pic>
        <p:nvPicPr>
          <p:cNvPr id="19460" name="Picture 3"/>
          <p:cNvPicPr>
            <a:picLocks noChangeAspect="1" noChangeArrowheads="1"/>
          </p:cNvPicPr>
          <p:nvPr/>
        </p:nvPicPr>
        <p:blipFill>
          <a:blip r:embed="rId3" cstate="print"/>
          <a:srcRect/>
          <a:stretch>
            <a:fillRect/>
          </a:stretch>
        </p:blipFill>
        <p:spPr bwMode="auto">
          <a:xfrm>
            <a:off x="1600208" y="228600"/>
            <a:ext cx="5973763" cy="6400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strVal val="#ppt_w*0.70"/>
                                          </p:val>
                                        </p:tav>
                                        <p:tav tm="100000">
                                          <p:val>
                                            <p:strVal val="#ppt_w"/>
                                          </p:val>
                                        </p:tav>
                                      </p:tavLst>
                                    </p:anim>
                                    <p:anim calcmode="lin" valueType="num">
                                      <p:cBhvr>
                                        <p:cTn id="8" dur="1000" fill="hold"/>
                                        <p:tgtEl>
                                          <p:spTgt spid="19460"/>
                                        </p:tgtEl>
                                        <p:attrNameLst>
                                          <p:attrName>ppt_h</p:attrName>
                                        </p:attrNameLst>
                                      </p:cBhvr>
                                      <p:tavLst>
                                        <p:tav tm="0">
                                          <p:val>
                                            <p:strVal val="#ppt_h"/>
                                          </p:val>
                                        </p:tav>
                                        <p:tav tm="100000">
                                          <p:val>
                                            <p:strVal val="#ppt_h"/>
                                          </p:val>
                                        </p:tav>
                                      </p:tavLst>
                                    </p:anim>
                                    <p:animEffect transition="in" filter="fade">
                                      <p:cBhvr>
                                        <p:cTn id="9"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Zástupný symbol pro číslo snímku 3"/>
          <p:cNvSpPr>
            <a:spLocks noGrp="1"/>
          </p:cNvSpPr>
          <p:nvPr>
            <p:ph type="sldNum" sz="quarter" idx="12"/>
          </p:nvPr>
        </p:nvSpPr>
        <p:spPr>
          <a:noFill/>
        </p:spPr>
        <p:txBody>
          <a:bodyPr/>
          <a:lstStyle/>
          <a:p>
            <a:fld id="{043E6F2C-660F-472B-B275-6AFD7A2B8121}" type="slidenum">
              <a:rPr lang="cs-CZ" smtClean="0"/>
              <a:pPr/>
              <a:t>9</a:t>
            </a:fld>
            <a:endParaRPr lang="cs-CZ" smtClean="0"/>
          </a:p>
        </p:txBody>
      </p:sp>
      <p:sp>
        <p:nvSpPr>
          <p:cNvPr id="20483" name="Rectangle 4"/>
          <p:cNvSpPr>
            <a:spLocks noChangeArrowheads="1"/>
          </p:cNvSpPr>
          <p:nvPr/>
        </p:nvSpPr>
        <p:spPr bwMode="auto">
          <a:xfrm>
            <a:off x="1690689" y="2"/>
            <a:ext cx="9144000" cy="461665"/>
          </a:xfrm>
          <a:prstGeom prst="rect">
            <a:avLst/>
          </a:prstGeom>
          <a:noFill/>
          <a:ln w="9525">
            <a:noFill/>
            <a:miter lim="800000"/>
            <a:headEnd/>
            <a:tailEnd/>
          </a:ln>
        </p:spPr>
        <p:txBody>
          <a:bodyPr>
            <a:spAutoFit/>
          </a:bodyPr>
          <a:lstStyle/>
          <a:p>
            <a:endParaRPr lang="cs-CZ"/>
          </a:p>
        </p:txBody>
      </p:sp>
      <p:pic>
        <p:nvPicPr>
          <p:cNvPr id="20484" name="Picture 3" descr="Vegan%20Food%20Guide%2070%20dpg%2075pc"/>
          <p:cNvPicPr>
            <a:picLocks noChangeAspect="1" noChangeArrowheads="1"/>
          </p:cNvPicPr>
          <p:nvPr/>
        </p:nvPicPr>
        <p:blipFill>
          <a:blip r:embed="rId3" cstate="print"/>
          <a:srcRect/>
          <a:stretch>
            <a:fillRect/>
          </a:stretch>
        </p:blipFill>
        <p:spPr bwMode="auto">
          <a:xfrm>
            <a:off x="2070100" y="152400"/>
            <a:ext cx="5441950" cy="6477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0.70"/>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3600"/>
      </a:dk1>
      <a:lt1>
        <a:srgbClr val="FFFFFF"/>
      </a:lt1>
      <a:dk2>
        <a:srgbClr val="003300"/>
      </a:dk2>
      <a:lt2>
        <a:srgbClr val="84C600"/>
      </a:lt2>
      <a:accent1>
        <a:srgbClr val="003300"/>
      </a:accent1>
      <a:accent2>
        <a:srgbClr val="DCFF95"/>
      </a:accent2>
      <a:accent3>
        <a:srgbClr val="FFFFFF"/>
      </a:accent3>
      <a:accent4>
        <a:srgbClr val="002D00"/>
      </a:accent4>
      <a:accent5>
        <a:srgbClr val="AAADAA"/>
      </a:accent5>
      <a:accent6>
        <a:srgbClr val="C7E787"/>
      </a:accent6>
      <a:hlink>
        <a:srgbClr val="763B00"/>
      </a:hlink>
      <a:folHlink>
        <a:srgbClr val="9ED600"/>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600"/>
        </a:dk1>
        <a:lt1>
          <a:srgbClr val="FFFFFF"/>
        </a:lt1>
        <a:dk2>
          <a:srgbClr val="003300"/>
        </a:dk2>
        <a:lt2>
          <a:srgbClr val="84C600"/>
        </a:lt2>
        <a:accent1>
          <a:srgbClr val="003300"/>
        </a:accent1>
        <a:accent2>
          <a:srgbClr val="DCFF95"/>
        </a:accent2>
        <a:accent3>
          <a:srgbClr val="FFFFFF"/>
        </a:accent3>
        <a:accent4>
          <a:srgbClr val="002D00"/>
        </a:accent4>
        <a:accent5>
          <a:srgbClr val="AAADAA"/>
        </a:accent5>
        <a:accent6>
          <a:srgbClr val="C7E787"/>
        </a:accent6>
        <a:hlink>
          <a:srgbClr val="763B00"/>
        </a:hlink>
        <a:folHlink>
          <a:srgbClr val="9ED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S102787942">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oking_16x9">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oking_16x9">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5400" cap="flat" cmpd="sng" algn="ctr">
          <a:solidFill>
            <a:schemeClr val="phClr"/>
          </a:solidFill>
          <a:miter lim="800000"/>
        </a:ln>
        <a:ln w="4445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3.xml><?xml version="1.0" encoding="utf-8"?>
<a:theme xmlns:a="http://schemas.openxmlformats.org/drawingml/2006/main" name="1_TS102787942">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oking_16x9">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oking_16x9">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5400" cap="flat" cmpd="sng" algn="ctr">
          <a:solidFill>
            <a:schemeClr val="phClr"/>
          </a:solidFill>
          <a:miter lim="800000"/>
        </a:ln>
        <a:ln w="4445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4.xml><?xml version="1.0" encoding="utf-8"?>
<a:theme xmlns:a="http://schemas.openxmlformats.org/drawingml/2006/main" name="2_TS102787942">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oking_16x9">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oking_16x9">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5400" cap="flat" cmpd="sng" algn="ctr">
          <a:solidFill>
            <a:schemeClr val="phClr"/>
          </a:solidFill>
          <a:miter lim="800000"/>
        </a:ln>
        <a:ln w="4445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5.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0.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1.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2.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3.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4.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5.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6.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7.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8.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19.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0.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1.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2.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3.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4.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5.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26.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3.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4.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5.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6.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7.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8.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ppt/theme/themeOverride9.xml><?xml version="1.0" encoding="utf-8"?>
<a:themeOverride xmlns:a="http://schemas.openxmlformats.org/drawingml/2006/main">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themeOverride>
</file>

<file path=docProps/app.xml><?xml version="1.0" encoding="utf-8"?>
<Properties xmlns="http://schemas.openxmlformats.org/officeDocument/2006/extended-properties" xmlns:vt="http://schemas.openxmlformats.org/officeDocument/2006/docPropsVTypes">
  <TotalTime>3386</TotalTime>
  <Words>5893</Words>
  <Application>Microsoft Office PowerPoint</Application>
  <PresentationFormat>Předvádění na obrazovce (4:3)</PresentationFormat>
  <Paragraphs>1216</Paragraphs>
  <Slides>76</Slides>
  <Notes>45</Notes>
  <HiddenSlides>0</HiddenSlides>
  <MMClips>0</MMClips>
  <ScaleCrop>false</ScaleCrop>
  <HeadingPairs>
    <vt:vector size="6" baseType="variant">
      <vt:variant>
        <vt:lpstr>Motiv</vt:lpstr>
      </vt:variant>
      <vt:variant>
        <vt:i4>4</vt:i4>
      </vt:variant>
      <vt:variant>
        <vt:lpstr>Vložené servery OLE</vt:lpstr>
      </vt:variant>
      <vt:variant>
        <vt:i4>2</vt:i4>
      </vt:variant>
      <vt:variant>
        <vt:lpstr>Nadpisy snímků</vt:lpstr>
      </vt:variant>
      <vt:variant>
        <vt:i4>76</vt:i4>
      </vt:variant>
    </vt:vector>
  </HeadingPairs>
  <TitlesOfParts>
    <vt:vector size="82" baseType="lpstr">
      <vt:lpstr>Default Design</vt:lpstr>
      <vt:lpstr>TS102787942</vt:lpstr>
      <vt:lpstr>1_TS102787942</vt:lpstr>
      <vt:lpstr>2_TS102787942</vt:lpstr>
      <vt:lpstr>Microsoft Word Picture</vt:lpstr>
      <vt:lpstr>Graf</vt:lpstr>
      <vt:lpstr>ALTERNATIVNÍ  ZPŮSOBY STRAVOVÁNÍ</vt:lpstr>
      <vt:lpstr>ALTERNATIVNÍ ZPŮSOBY STRAVOVÁNÍ</vt:lpstr>
      <vt:lpstr>JEDNOTLIVÉ TYPY A CHARAKTERISTIKA</vt:lpstr>
      <vt:lpstr>VEGETARIÁNSTVÍ</vt:lpstr>
      <vt:lpstr>VEGETARIÁNSTVÍ</vt:lpstr>
      <vt:lpstr>LOGA NĚKTERÝCH VEGE SPOLEČNOSTÍ</vt:lpstr>
      <vt:lpstr>Snímek 7</vt:lpstr>
      <vt:lpstr>Snímek 8</vt:lpstr>
      <vt:lpstr>Snímek 9</vt:lpstr>
      <vt:lpstr>VYJÁDŘENÍ ODBORNÍKŮ K VEGETARIÁNSTVÍ</vt:lpstr>
      <vt:lpstr>PŘÍNOSY VEGETARIÁNSTVÍ</vt:lpstr>
      <vt:lpstr>RIZIKA VEGETARIÁNSTVÍ</vt:lpstr>
      <vt:lpstr>SESTAVENÍ VHODNÉHO JÍDELNÍČKU</vt:lpstr>
      <vt:lpstr>SESTAVENÍ VHODNÉHO JÍDELNÍČKU</vt:lpstr>
      <vt:lpstr>PŘÍKLAD JÍDELNÍČKU</vt:lpstr>
      <vt:lpstr>PŘÍKLAD JÍDELNÍČKU</vt:lpstr>
      <vt:lpstr>RAW FOOD</vt:lpstr>
      <vt:lpstr>Snímek 18</vt:lpstr>
      <vt:lpstr>PŘÍKLAD POKRMŮ</vt:lpstr>
      <vt:lpstr>MAKROBIOTIKA</vt:lpstr>
      <vt:lpstr>MAKROBIOTIKA - výživa</vt:lpstr>
      <vt:lpstr>Snímek 22</vt:lpstr>
      <vt:lpstr>MAKROBIOTIKA - výživa</vt:lpstr>
      <vt:lpstr>Makrobiotická výživa podle Kushiho pro mírné klima</vt:lpstr>
      <vt:lpstr>Makrobiotická výživa podle Kushiho</vt:lpstr>
      <vt:lpstr>Makrobiotická výživa podle Kushiho</vt:lpstr>
      <vt:lpstr>MAKROBIOTICKÝ  TALÍŘ</vt:lpstr>
      <vt:lpstr>Snímek 28</vt:lpstr>
      <vt:lpstr>MAKROBIOTICKÝ  TALÍŘ</vt:lpstr>
      <vt:lpstr>VÝŽIVA PODLE PH</vt:lpstr>
      <vt:lpstr>VÝŽIVA PODLE PH</vt:lpstr>
      <vt:lpstr>PALEOLITICKÁ STRAVA</vt:lpstr>
      <vt:lpstr>OKRAJOVÉ SMĚRY – DĚLENÁ STRAVA</vt:lpstr>
      <vt:lpstr>VÝŽIVA DLE KREVNÍCH SKUPIN</vt:lpstr>
      <vt:lpstr>VÝŽIVA PODLE ÁJURVÉDY</vt:lpstr>
      <vt:lpstr>BIOPOTRAVINY</vt:lpstr>
      <vt:lpstr>PROČ ALTERNATIVNÍ STRAVOVÁNÍ</vt:lpstr>
      <vt:lpstr>NUTRIČNÍ A ZDRAVOTNÍ ASPEKTY</vt:lpstr>
      <vt:lpstr>OBECNÉ ZHODNOCENÍ</vt:lpstr>
      <vt:lpstr>OBECNÉ ZHODNOCENÍ</vt:lpstr>
      <vt:lpstr>VYBRANÉ RIZIKOVÉ NUTRIČNÍ SLOŽKY</vt:lpstr>
      <vt:lpstr>BÍLKOVINY</vt:lpstr>
      <vt:lpstr>PUFA</vt:lpstr>
      <vt:lpstr>ŽELEZO</vt:lpstr>
      <vt:lpstr>VÁPNÍK</vt:lpstr>
      <vt:lpstr>JÓD</vt:lpstr>
      <vt:lpstr>VITAMIN B12</vt:lpstr>
      <vt:lpstr>VITAMIN D</vt:lpstr>
      <vt:lpstr>KARNITIN</vt:lpstr>
      <vt:lpstr>KADMIUM</vt:lpstr>
      <vt:lpstr>KONEČNÉ PRODUKTY POKROČILÉ GLYKACE BÍLKOVIN (AGEs)</vt:lpstr>
      <vt:lpstr>ZDRAVOTNÍ ASPEKTY</vt:lpstr>
      <vt:lpstr>VYBRANÉ RIZIKOVÉ POPULAČNÍ SKUPINY</vt:lpstr>
      <vt:lpstr>ALTERNATIVNÍ ZPŮSOBY  STRAVOVÁNÍ VYSOKOŠKOLSKÝCH STUDENTŮ V BRNĚ</vt:lpstr>
      <vt:lpstr>ÚVOD</vt:lpstr>
      <vt:lpstr> CÍLE PRÁCE</vt:lpstr>
      <vt:lpstr> HYPOTÉZY</vt:lpstr>
      <vt:lpstr> METODIKA</vt:lpstr>
      <vt:lpstr> METODIKA</vt:lpstr>
      <vt:lpstr>VÝSLEDKY</vt:lpstr>
      <vt:lpstr>Snímek 61</vt:lpstr>
      <vt:lpstr>Snímek 62</vt:lpstr>
      <vt:lpstr>Snímek 63</vt:lpstr>
      <vt:lpstr>Snímek 64</vt:lpstr>
      <vt:lpstr>Snímek 65</vt:lpstr>
      <vt:lpstr>Snímek 66</vt:lpstr>
      <vt:lpstr>Snímek 67</vt:lpstr>
      <vt:lpstr>Snímek 68</vt:lpstr>
      <vt:lpstr>Snímek 69</vt:lpstr>
      <vt:lpstr>Snímek 70</vt:lpstr>
      <vt:lpstr>Snímek 71</vt:lpstr>
      <vt:lpstr>Snímek 72</vt:lpstr>
      <vt:lpstr>Snímek 73</vt:lpstr>
      <vt:lpstr>Snímek 74</vt:lpstr>
      <vt:lpstr>ZÁVĚR</vt:lpstr>
      <vt:lpstr>DĚKUJI ZA POZORNOST</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ALTERNATIVNÍ  VÝŽIVOVÉ SMĚRY</dc:title>
  <dc:creator>.</dc:creator>
  <cp:lastModifiedBy>JP</cp:lastModifiedBy>
  <cp:revision>127</cp:revision>
  <dcterms:created xsi:type="dcterms:W3CDTF">2008-09-21T10:13:13Z</dcterms:created>
  <dcterms:modified xsi:type="dcterms:W3CDTF">2016-05-08T18:06:42Z</dcterms:modified>
</cp:coreProperties>
</file>