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sldIdLst>
    <p:sldId id="256" r:id="rId2"/>
    <p:sldId id="311" r:id="rId3"/>
    <p:sldId id="312" r:id="rId4"/>
    <p:sldId id="313" r:id="rId5"/>
    <p:sldId id="310" r:id="rId6"/>
    <p:sldId id="264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261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8" r:id="rId28"/>
    <p:sldId id="339" r:id="rId29"/>
    <p:sldId id="336" r:id="rId30"/>
    <p:sldId id="337" r:id="rId31"/>
    <p:sldId id="260" r:id="rId32"/>
    <p:sldId id="322" r:id="rId33"/>
    <p:sldId id="296" r:id="rId34"/>
    <p:sldId id="297" r:id="rId35"/>
    <p:sldId id="268" r:id="rId36"/>
    <p:sldId id="269" r:id="rId37"/>
    <p:sldId id="270" r:id="rId38"/>
    <p:sldId id="271" r:id="rId39"/>
    <p:sldId id="272" r:id="rId40"/>
    <p:sldId id="273" r:id="rId41"/>
    <p:sldId id="274" r:id="rId42"/>
    <p:sldId id="275" r:id="rId43"/>
    <p:sldId id="276" r:id="rId44"/>
    <p:sldId id="277" r:id="rId45"/>
    <p:sldId id="278" r:id="rId46"/>
    <p:sldId id="279" r:id="rId47"/>
    <p:sldId id="280" r:id="rId48"/>
    <p:sldId id="281" r:id="rId49"/>
    <p:sldId id="282" r:id="rId50"/>
    <p:sldId id="283" r:id="rId51"/>
    <p:sldId id="284" r:id="rId52"/>
    <p:sldId id="286" r:id="rId53"/>
    <p:sldId id="287" r:id="rId54"/>
    <p:sldId id="288" r:id="rId55"/>
    <p:sldId id="289" r:id="rId56"/>
    <p:sldId id="290" r:id="rId57"/>
    <p:sldId id="291" r:id="rId58"/>
    <p:sldId id="298" r:id="rId59"/>
    <p:sldId id="304" r:id="rId60"/>
    <p:sldId id="305" r:id="rId61"/>
    <p:sldId id="306" r:id="rId62"/>
    <p:sldId id="307" r:id="rId63"/>
    <p:sldId id="358" r:id="rId64"/>
    <p:sldId id="300" r:id="rId65"/>
    <p:sldId id="301" r:id="rId66"/>
    <p:sldId id="302" r:id="rId67"/>
    <p:sldId id="303" r:id="rId68"/>
    <p:sldId id="308" r:id="rId69"/>
    <p:sldId id="360" r:id="rId70"/>
    <p:sldId id="340" r:id="rId71"/>
    <p:sldId id="341" r:id="rId72"/>
    <p:sldId id="342" r:id="rId73"/>
    <p:sldId id="343" r:id="rId74"/>
    <p:sldId id="344" r:id="rId75"/>
    <p:sldId id="345" r:id="rId76"/>
    <p:sldId id="347" r:id="rId77"/>
    <p:sldId id="348" r:id="rId78"/>
    <p:sldId id="349" r:id="rId79"/>
    <p:sldId id="350" r:id="rId80"/>
    <p:sldId id="351" r:id="rId81"/>
    <p:sldId id="353" r:id="rId82"/>
    <p:sldId id="354" r:id="rId83"/>
    <p:sldId id="355" r:id="rId84"/>
    <p:sldId id="357" r:id="rId85"/>
    <p:sldId id="356" r:id="rId8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7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heme" Target="theme/theme1.xml"/><Relationship Id="rId9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notesMaster" Target="notesMasters/notesMaster1.xml"/><Relationship Id="rId88" Type="http://schemas.openxmlformats.org/officeDocument/2006/relationships/presProps" Target="presProps.xml"/><Relationship Id="rId8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4F4C3-3293-9A49-9740-B8382A747B36}" type="datetimeFigureOut">
              <a:rPr lang="en-US" smtClean="0"/>
              <a:t>1/21/17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2F7A4-4D8C-8740-AD75-E03CDCC19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3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651344" indent="-250517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002068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402895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1803723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204550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605377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006204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407032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0299A4E2-C799-E54C-B758-5E2318053E51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13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95325"/>
            <a:ext cx="6088063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74015" cy="4104277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090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51344" indent="-250517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002068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402895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1803723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204550" indent="-200414" defTabSz="39386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605377" indent="-200414" defTabSz="39386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006204" indent="-200414" defTabSz="39386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407032" indent="-200414" defTabSz="39386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F2E2CE5E-471D-F440-A208-75A97B726631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56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95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endParaRPr lang="cs-CZ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685512" y="4343230"/>
            <a:ext cx="5485536" cy="4115139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080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2EB331-EBE5-3F4C-BF13-998D18AB8C74}" type="slidenum">
              <a:rPr lang="en-GB"/>
              <a:pPr/>
              <a:t>59</a:t>
            </a:fld>
            <a:endParaRPr lang="en-GB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3891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81215" cy="4111066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1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976292-9B86-2145-9436-7943453501B2}" type="slidenum">
              <a:rPr lang="en-GB"/>
              <a:pPr/>
              <a:t>60</a:t>
            </a:fld>
            <a:endParaRPr lang="en-GB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3993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81215" cy="4111066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05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03179A-FFD1-2645-AC01-44F8F96111E3}" type="slidenum">
              <a:rPr lang="en-GB"/>
              <a:pPr/>
              <a:t>61</a:t>
            </a:fld>
            <a:endParaRPr lang="en-GB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4096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81215" cy="4111066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13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E72A95-36E7-0349-A42D-10504F7B141F}" type="slidenum">
              <a:rPr lang="en-GB"/>
              <a:pPr/>
              <a:t>62</a:t>
            </a:fld>
            <a:endParaRPr lang="en-GB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4198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81215" cy="4111066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80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51344" indent="-250517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002068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402895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1803723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204550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605377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006204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407032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B542308E-107F-9B41-B720-0D7A49B2AE60}" type="slidenum">
              <a:rPr lang="en-GB" sz="1200">
                <a:solidFill>
                  <a:srgbClr val="000000"/>
                </a:solidFill>
                <a:latin typeface="Times New Roman" charset="0"/>
              </a:rPr>
              <a:pPr eaLnBrk="1"/>
              <a:t>67</a:t>
            </a:fld>
            <a:endParaRPr lang="en-GB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endParaRPr lang="cs-CZ" sz="160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body"/>
          </p:nvPr>
        </p:nvSpPr>
        <p:spPr>
          <a:xfrm>
            <a:off x="685512" y="4343231"/>
            <a:ext cx="5474015" cy="4104277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959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3CF185-62E2-4C5D-AD1D-567E7D4987EB}" type="slidenum">
              <a:rPr lang="cs-CZ" altLang="cs-CZ"/>
              <a:pPr/>
              <a:t>69</a:t>
            </a:fld>
            <a:endParaRPr lang="cs-CZ" altLang="cs-CZ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9481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51344" indent="-250517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002068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402895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1803723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204550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605377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006204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407032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D5B2C51A-FE69-D84E-8127-86A134D621EC}" type="slidenum">
              <a:rPr lang="en-GB" sz="1200">
                <a:solidFill>
                  <a:srgbClr val="000000"/>
                </a:solidFill>
                <a:latin typeface="Times New Roman" charset="0"/>
              </a:rPr>
              <a:pPr eaLnBrk="1"/>
              <a:t>75</a:t>
            </a:fld>
            <a:endParaRPr lang="en-GB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2947" name="Text Box 1"/>
          <p:cNvSpPr txBox="1">
            <a:spLocks noChangeArrowheads="1"/>
          </p:cNvSpPr>
          <p:nvPr/>
        </p:nvSpPr>
        <p:spPr bwMode="auto">
          <a:xfrm>
            <a:off x="3881208" y="8686460"/>
            <a:ext cx="2963831" cy="45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95000"/>
              </a:lnSpc>
            </a:pPr>
            <a:fld id="{85AF59AC-8614-6E48-BC7C-706565EC2035}" type="slidenum">
              <a:rPr lang="en-GB" sz="1200">
                <a:solidFill>
                  <a:srgbClr val="000000"/>
                </a:solidFill>
                <a:latin typeface="Times New Roman" charset="0"/>
              </a:rPr>
              <a:pPr algn="r" eaLnBrk="1">
                <a:lnSpc>
                  <a:spcPct val="95000"/>
                </a:lnSpc>
              </a:pPr>
              <a:t>75</a:t>
            </a:fld>
            <a:endParaRPr lang="en-GB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2948" name="Text Box 2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endParaRPr lang="cs-CZ" sz="1600"/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/>
          </p:nvPr>
        </p:nvSpPr>
        <p:spPr>
          <a:xfrm>
            <a:off x="685512" y="4343231"/>
            <a:ext cx="5472575" cy="410292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62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651344" indent="-250517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002068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402895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1803723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204550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605377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006204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407032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139A53F3-6DE3-7047-A26F-4BD899464C74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16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3881208" y="8686460"/>
            <a:ext cx="2963831" cy="45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 eaLnBrk="1">
              <a:lnSpc>
                <a:spcPct val="95000"/>
              </a:lnSpc>
            </a:pPr>
            <a:fld id="{4B7F4811-CF63-BB4C-98B5-712FF110E5CB}" type="slidenum">
              <a:rPr lang="en-GB" sz="1200">
                <a:solidFill>
                  <a:srgbClr val="000000"/>
                </a:solidFill>
                <a:latin typeface="Times New Roman" charset="0"/>
              </a:rPr>
              <a:pPr algn="r" eaLnBrk="1">
                <a:lnSpc>
                  <a:spcPct val="95000"/>
                </a:lnSpc>
              </a:pPr>
              <a:t>16</a:t>
            </a:fld>
            <a:endParaRPr lang="en-GB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8308" name="Text Box 2"/>
          <p:cNvSpPr txBox="1">
            <a:spLocks noChangeArrowheads="1"/>
          </p:cNvSpPr>
          <p:nvPr/>
        </p:nvSpPr>
        <p:spPr bwMode="auto">
          <a:xfrm>
            <a:off x="1003786" y="695134"/>
            <a:ext cx="484754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endParaRPr lang="cs-CZ"/>
          </a:p>
        </p:txBody>
      </p:sp>
      <p:sp>
        <p:nvSpPr>
          <p:cNvPr id="98309" name="Rectangle 3"/>
          <p:cNvSpPr>
            <a:spLocks noGrp="1" noChangeArrowheads="1"/>
          </p:cNvSpPr>
          <p:nvPr>
            <p:ph type="body"/>
          </p:nvPr>
        </p:nvSpPr>
        <p:spPr>
          <a:xfrm>
            <a:off x="685512" y="4343231"/>
            <a:ext cx="5474015" cy="4104277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475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651344" indent="-250517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002068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402895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1803723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204550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605377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006204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407032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245838F2-F8E0-7C45-AF2C-F37FBE8EC3A4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27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3881208" y="8686460"/>
            <a:ext cx="2963831" cy="45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 eaLnBrk="1">
              <a:lnSpc>
                <a:spcPct val="95000"/>
              </a:lnSpc>
            </a:pPr>
            <a:fld id="{612504E7-5FA3-CF4D-A1BA-D116BE2ED62F}" type="slidenum">
              <a:rPr lang="en-GB" sz="1200">
                <a:solidFill>
                  <a:srgbClr val="000000"/>
                </a:solidFill>
                <a:latin typeface="Times New Roman" charset="0"/>
              </a:rPr>
              <a:pPr algn="r" eaLnBrk="1">
                <a:lnSpc>
                  <a:spcPct val="95000"/>
                </a:lnSpc>
              </a:pPr>
              <a:t>27</a:t>
            </a:fld>
            <a:endParaRPr lang="en-GB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9332" name="Text Box 2"/>
          <p:cNvSpPr txBox="1">
            <a:spLocks noChangeArrowheads="1"/>
          </p:cNvSpPr>
          <p:nvPr/>
        </p:nvSpPr>
        <p:spPr bwMode="auto">
          <a:xfrm>
            <a:off x="1003786" y="695134"/>
            <a:ext cx="4843228" cy="342679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endParaRPr lang="cs-CZ"/>
          </a:p>
        </p:txBody>
      </p:sp>
      <p:sp>
        <p:nvSpPr>
          <p:cNvPr id="99333" name="Rectangle 3"/>
          <p:cNvSpPr>
            <a:spLocks noGrp="1" noChangeArrowheads="1"/>
          </p:cNvSpPr>
          <p:nvPr>
            <p:ph type="body"/>
          </p:nvPr>
        </p:nvSpPr>
        <p:spPr>
          <a:xfrm>
            <a:off x="685512" y="4343231"/>
            <a:ext cx="5474015" cy="4104277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453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651344" indent="-250517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002068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402895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1803723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204550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605377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006204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407032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352024F1-C1EC-604A-8CE7-B98B4A5FA390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29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81208" y="8686460"/>
            <a:ext cx="2963831" cy="45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 eaLnBrk="1">
              <a:lnSpc>
                <a:spcPct val="95000"/>
              </a:lnSpc>
            </a:pPr>
            <a:fld id="{EE694866-87E6-F04A-99C9-290DCE464ABA}" type="slidenum">
              <a:rPr lang="en-GB" sz="1200">
                <a:solidFill>
                  <a:srgbClr val="000000"/>
                </a:solidFill>
                <a:latin typeface="Times New Roman" charset="0"/>
              </a:rPr>
              <a:pPr algn="r" eaLnBrk="1">
                <a:lnSpc>
                  <a:spcPct val="95000"/>
                </a:lnSpc>
              </a:pPr>
              <a:t>29</a:t>
            </a:fld>
            <a:endParaRPr lang="en-GB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endParaRPr lang="cs-CZ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5512" y="4343231"/>
            <a:ext cx="5474015" cy="4104277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908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51344" indent="-250517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002068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402895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1803723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204550" indent="-200414" defTabSz="39386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605377" indent="-200414" defTabSz="39386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006204" indent="-200414" defTabSz="39386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407032" indent="-200414" defTabSz="39386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A9A4B45B-6A54-9845-B8F2-88B70E152F59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37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2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037751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279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51344" indent="-250517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002068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402895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1803723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204550" indent="-200414" defTabSz="39386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605377" indent="-200414" defTabSz="39386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006204" indent="-200414" defTabSz="39386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407032" indent="-200414" defTabSz="39386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18D6DDF4-800A-8D4C-A1C0-24D4AEBD531E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38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2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037751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087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51344" indent="-250517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002068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402895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1803723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204550" indent="-200414" defTabSz="39386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605377" indent="-200414" defTabSz="39386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006204" indent="-200414" defTabSz="39386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407032" indent="-200414" defTabSz="39386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609D3222-2DF3-0B41-8DF5-81B04A4057AE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39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2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037751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761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51344" indent="-250517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002068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402895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1803723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204550" indent="-200414" defTabSz="39386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605377" indent="-200414" defTabSz="39386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006204" indent="-200414" defTabSz="39386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407032" indent="-200414" defTabSz="39386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C26A4203-C445-714E-B506-41C3A87D5192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54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2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037751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669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51344" indent="-250517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002068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402895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1803723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204550" indent="-200414" defTabSz="39386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605377" indent="-200414" defTabSz="39386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006204" indent="-200414" defTabSz="39386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407032" indent="-200414" defTabSz="39386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00CAB4E1-C7A0-DC41-AAAF-3B2FBA9D6854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55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2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037751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73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t>21.01.17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0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t>21.01.17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909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t>21.01.17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382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59" cy="114204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821718-30D7-9A47-A0D8-5C429116E7D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52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t>21.01.17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80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t>21.01.17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78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t>21.01.17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75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t>21.01.17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31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t>21.01.17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80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t>21.01.17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8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t>21.01.17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02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t>21.01.17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82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A6932-E3BC-4870-8F91-92C6AC9049EF}" type="datetimeFigureOut">
              <a:rPr lang="cs-CZ" smtClean="0"/>
              <a:t>21.01.17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4D438-A1B6-467D-8718-86DAA8D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44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emf"/><Relationship Id="rId5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20" Type="http://schemas.openxmlformats.org/officeDocument/2006/relationships/image" Target="../media/image22.png"/><Relationship Id="rId21" Type="http://schemas.openxmlformats.org/officeDocument/2006/relationships/image" Target="../media/image23.png"/><Relationship Id="rId22" Type="http://schemas.openxmlformats.org/officeDocument/2006/relationships/image" Target="../media/image24.png"/><Relationship Id="rId23" Type="http://schemas.openxmlformats.org/officeDocument/2006/relationships/image" Target="../media/image25.png"/><Relationship Id="rId24" Type="http://schemas.openxmlformats.org/officeDocument/2006/relationships/image" Target="../media/image26.png"/><Relationship Id="rId25" Type="http://schemas.openxmlformats.org/officeDocument/2006/relationships/image" Target="../media/image27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jpe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8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8.emf"/><Relationship Id="rId5" Type="http://schemas.openxmlformats.org/officeDocument/2006/relationships/image" Target="../media/image29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3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fsa.europa.eu/en/efsajournal/pub/1008" TargetMode="External"/><Relationship Id="rId3" Type="http://schemas.openxmlformats.org/officeDocument/2006/relationships/hyperlink" Target="http://www.efsa.europa.eu/sites/default/files/scientific_output/files/main_documents/1462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36.emf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jpe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package" Target="../embeddings/Dokument_Microsoft_Wordu1.docx"/><Relationship Id="rId5" Type="http://schemas.openxmlformats.org/officeDocument/2006/relationships/image" Target="../media/image53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5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image" Target="../media/image2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jpe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e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2.e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VÝŽIVA DOSPĚLÝCH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ZPRÁVA O </a:t>
            </a:r>
            <a:r>
              <a:rPr lang="cs-CZ" dirty="0" smtClean="0"/>
              <a:t>ZDRAVÍ OBYVATEL ČESKÉ REPUBLIKY 2014: </a:t>
            </a:r>
            <a:r>
              <a:rPr lang="cs-CZ" dirty="0"/>
              <a:t>http://</a:t>
            </a:r>
            <a:r>
              <a:rPr lang="cs-CZ" dirty="0" err="1"/>
              <a:t>www.mzcr.cz</a:t>
            </a:r>
            <a:r>
              <a:rPr lang="cs-CZ" dirty="0"/>
              <a:t>/</a:t>
            </a:r>
            <a:r>
              <a:rPr lang="cs-CZ" dirty="0" err="1"/>
              <a:t>verejne</a:t>
            </a:r>
            <a:r>
              <a:rPr lang="cs-CZ" dirty="0"/>
              <a:t>/dokumenty/zprava-o-zdravi-obyvatel-ceske-republiky2014-_9420_3016_5.html</a:t>
            </a:r>
          </a:p>
        </p:txBody>
      </p:sp>
    </p:spTree>
    <p:extLst>
      <p:ext uri="{BB962C8B-B14F-4D97-AF65-F5344CB8AC3E}">
        <p14:creationId xmlns:p14="http://schemas.microsoft.com/office/powerpoint/2010/main" val="61060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7397"/>
          </a:xfrm>
          <a:solidFill>
            <a:srgbClr val="D6DCE5"/>
          </a:solidFill>
        </p:spPr>
        <p:txBody>
          <a:bodyPr/>
          <a:lstStyle/>
          <a:p>
            <a:pPr eaLnBrk="1" hangingPunct="1"/>
            <a:r>
              <a:rPr lang="cs-CZ" cap="none" dirty="0"/>
              <a:t>KVALITA BÍLKOVIN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/>
          <a:lstStyle/>
          <a:p>
            <a:pPr marL="412750" indent="-307975" eaLnBrk="1" hangingPunct="1">
              <a:lnSpc>
                <a:spcPct val="93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r>
              <a:rPr lang="en-GB" sz="2000" dirty="0" err="1">
                <a:solidFill>
                  <a:srgbClr val="000000"/>
                </a:solidFill>
              </a:rPr>
              <a:t>Neplnohodnotné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bílkoviny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nedostatek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esenc.AK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obilniny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rýže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</a:rPr>
              <a:t>kukuřice</a:t>
            </a:r>
            <a:r>
              <a:rPr lang="en-GB" sz="2000" dirty="0" smtClean="0">
                <a:solidFill>
                  <a:srgbClr val="000000"/>
                </a:solidFill>
              </a:rPr>
              <a:t>  </a:t>
            </a:r>
            <a:r>
              <a:rPr lang="en-GB" sz="2000" dirty="0" err="1" smtClean="0">
                <a:solidFill>
                  <a:srgbClr val="000000"/>
                </a:solidFill>
              </a:rPr>
              <a:t>aj</a:t>
            </a:r>
            <a:r>
              <a:rPr lang="en-GB" sz="2000" dirty="0" smtClean="0">
                <a:solidFill>
                  <a:srgbClr val="000000"/>
                </a:solidFill>
              </a:rPr>
              <a:t>. </a:t>
            </a:r>
            <a:r>
              <a:rPr lang="en-GB" sz="2000" dirty="0" err="1" smtClean="0">
                <a:solidFill>
                  <a:srgbClr val="000000"/>
                </a:solidFill>
              </a:rPr>
              <a:t>Zelenina</a:t>
            </a:r>
            <a:r>
              <a:rPr lang="en-GB" sz="2000" dirty="0" smtClean="0">
                <a:solidFill>
                  <a:srgbClr val="000000"/>
                </a:solidFill>
              </a:rPr>
              <a:t> (</a:t>
            </a:r>
            <a:r>
              <a:rPr lang="en-GB" sz="2000" dirty="0" err="1" smtClean="0">
                <a:solidFill>
                  <a:srgbClr val="000000"/>
                </a:solidFill>
              </a:rPr>
              <a:t>př</a:t>
            </a:r>
            <a:r>
              <a:rPr lang="en-GB" sz="2000" dirty="0" smtClean="0">
                <a:solidFill>
                  <a:srgbClr val="000000"/>
                </a:solidFill>
              </a:rPr>
              <a:t>. </a:t>
            </a:r>
            <a:r>
              <a:rPr lang="en-GB" sz="2000" dirty="0" err="1" smtClean="0">
                <a:solidFill>
                  <a:srgbClr val="000000"/>
                </a:solidFill>
              </a:rPr>
              <a:t>lysin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tryptofan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threonin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methionin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luštěniny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dirty="0" err="1" smtClean="0">
                <a:solidFill>
                  <a:srgbClr val="000000"/>
                </a:solidFill>
              </a:rPr>
              <a:t>př</a:t>
            </a:r>
            <a:r>
              <a:rPr lang="en-GB" sz="2000" dirty="0" smtClean="0">
                <a:solidFill>
                  <a:srgbClr val="000000"/>
                </a:solidFill>
              </a:rPr>
              <a:t>. </a:t>
            </a:r>
            <a:r>
              <a:rPr lang="en-GB" sz="2000" dirty="0" err="1" smtClean="0">
                <a:solidFill>
                  <a:srgbClr val="000000"/>
                </a:solidFill>
              </a:rPr>
              <a:t>Methionin</a:t>
            </a:r>
            <a:r>
              <a:rPr lang="cs-CZ" sz="2000" dirty="0" smtClean="0">
                <a:solidFill>
                  <a:srgbClr val="000000"/>
                </a:solidFill>
              </a:rPr>
              <a:t>, cystein)</a:t>
            </a:r>
            <a:endParaRPr lang="cs-CZ" sz="2000" dirty="0">
              <a:solidFill>
                <a:srgbClr val="000000"/>
              </a:solidFill>
            </a:endParaRPr>
          </a:p>
          <a:p>
            <a:pPr marL="412750" indent="-307975" eaLnBrk="1" hangingPunct="1">
              <a:lnSpc>
                <a:spcPct val="93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r>
              <a:rPr lang="en-GB" sz="2000" dirty="0" err="1">
                <a:solidFill>
                  <a:srgbClr val="000000"/>
                </a:solidFill>
              </a:rPr>
              <a:t>Vhodnou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kombinací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rostlinných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zdrojů</a:t>
            </a:r>
            <a:r>
              <a:rPr lang="en-GB" sz="2000" dirty="0">
                <a:solidFill>
                  <a:srgbClr val="000000"/>
                </a:solidFill>
              </a:rPr>
              <a:t> v </a:t>
            </a:r>
            <a:r>
              <a:rPr lang="en-GB" sz="2000" dirty="0" err="1">
                <a:solidFill>
                  <a:srgbClr val="000000"/>
                </a:solidFill>
              </a:rPr>
              <a:t>jednom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pokrmu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např</a:t>
            </a:r>
            <a:r>
              <a:rPr lang="en-GB" sz="2000" dirty="0">
                <a:solidFill>
                  <a:srgbClr val="000000"/>
                </a:solidFill>
              </a:rPr>
              <a:t>. </a:t>
            </a:r>
            <a:r>
              <a:rPr lang="en-GB" sz="2000" dirty="0" err="1">
                <a:solidFill>
                  <a:srgbClr val="000000"/>
                </a:solidFill>
              </a:rPr>
              <a:t>luštěniny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obiloviny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  <a:r>
              <a:rPr lang="en-GB" sz="2000" dirty="0" err="1">
                <a:solidFill>
                  <a:srgbClr val="000000"/>
                </a:solidFill>
              </a:rPr>
              <a:t>lze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podstatně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zvýšit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biologickou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hodnotu</a:t>
            </a:r>
            <a:r>
              <a:rPr lang="en-GB" sz="2000" dirty="0">
                <a:solidFill>
                  <a:srgbClr val="000000"/>
                </a:solidFill>
              </a:rPr>
              <a:t>: </a:t>
            </a:r>
            <a:r>
              <a:rPr lang="en-GB" sz="2000" dirty="0" err="1">
                <a:solidFill>
                  <a:srgbClr val="000000"/>
                </a:solidFill>
              </a:rPr>
              <a:t>inspirace</a:t>
            </a:r>
            <a:r>
              <a:rPr lang="en-GB" sz="2000" dirty="0">
                <a:solidFill>
                  <a:srgbClr val="000000"/>
                </a:solidFill>
              </a:rPr>
              <a:t> v </a:t>
            </a:r>
            <a:r>
              <a:rPr lang="en-GB" sz="2000" dirty="0" err="1">
                <a:solidFill>
                  <a:srgbClr val="000000"/>
                </a:solidFill>
              </a:rPr>
              <a:t>tradičních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receptech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na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různých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kontinentech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např</a:t>
            </a:r>
            <a:r>
              <a:rPr lang="en-GB" sz="2000" dirty="0">
                <a:solidFill>
                  <a:srgbClr val="000000"/>
                </a:solidFill>
              </a:rPr>
              <a:t>. </a:t>
            </a:r>
            <a:r>
              <a:rPr lang="en-GB" sz="2000" dirty="0" err="1">
                <a:solidFill>
                  <a:srgbClr val="000000"/>
                </a:solidFill>
              </a:rPr>
              <a:t>fazole</a:t>
            </a:r>
            <a:r>
              <a:rPr lang="en-GB" sz="2000" dirty="0">
                <a:solidFill>
                  <a:srgbClr val="000000"/>
                </a:solidFill>
              </a:rPr>
              <a:t> s </a:t>
            </a:r>
            <a:r>
              <a:rPr lang="en-GB" sz="2000" dirty="0" err="1">
                <a:solidFill>
                  <a:srgbClr val="000000"/>
                </a:solidFill>
              </a:rPr>
              <a:t>rýží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těstovinami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nebo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maniokem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cizrna</a:t>
            </a:r>
            <a:r>
              <a:rPr lang="en-GB" sz="2000" dirty="0">
                <a:solidFill>
                  <a:srgbClr val="000000"/>
                </a:solidFill>
              </a:rPr>
              <a:t> s </a:t>
            </a:r>
            <a:r>
              <a:rPr lang="en-GB" sz="2000" dirty="0" err="1">
                <a:solidFill>
                  <a:srgbClr val="000000"/>
                </a:solidFill>
              </a:rPr>
              <a:t>chlebem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čočka</a:t>
            </a:r>
            <a:r>
              <a:rPr lang="en-GB" sz="2000" dirty="0">
                <a:solidFill>
                  <a:srgbClr val="000000"/>
                </a:solidFill>
              </a:rPr>
              <a:t> s </a:t>
            </a:r>
            <a:r>
              <a:rPr lang="en-GB" sz="2000" dirty="0" err="1">
                <a:solidFill>
                  <a:srgbClr val="000000"/>
                </a:solidFill>
              </a:rPr>
              <a:t>bramborami</a:t>
            </a:r>
            <a:r>
              <a:rPr lang="en-GB" sz="2000" dirty="0">
                <a:solidFill>
                  <a:srgbClr val="000000"/>
                </a:solidFill>
              </a:rPr>
              <a:t> at</a:t>
            </a:r>
            <a:r>
              <a:rPr lang="cs-CZ" sz="2000" dirty="0">
                <a:solidFill>
                  <a:srgbClr val="000000"/>
                </a:solidFill>
              </a:rPr>
              <a:t>d.)</a:t>
            </a:r>
            <a:br>
              <a:rPr lang="cs-CZ" sz="2000" dirty="0">
                <a:solidFill>
                  <a:srgbClr val="000000"/>
                </a:solidFill>
              </a:rPr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654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66401" y="966342"/>
          <a:ext cx="10928640" cy="2968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5" r:id="rId3" imgW="9056160" imgH="4962960" progId="">
                  <p:embed/>
                </p:oleObj>
              </mc:Choice>
              <mc:Fallback>
                <p:oleObj r:id="rId3" imgW="9056160" imgH="4962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01" y="966342"/>
                        <a:ext cx="10928640" cy="2968151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601" y="3169774"/>
            <a:ext cx="5633280" cy="297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56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3223"/>
          </a:xfrm>
          <a:solidFill>
            <a:srgbClr val="D6DCE5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FUNKCE</a:t>
            </a:r>
            <a:endParaRPr lang="cs-CZ" dirty="0">
              <a:ea typeface="+mj-ea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>
            <a:normAutofit/>
          </a:bodyPr>
          <a:lstStyle/>
          <a:p>
            <a:pPr marL="414338" indent="-309563" eaLnBrk="1" hangingPunct="1">
              <a:lnSpc>
                <a:spcPct val="93000"/>
              </a:lnSpc>
              <a:spcAft>
                <a:spcPts val="1425"/>
              </a:spcAft>
              <a:tabLst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2700" algn="l"/>
                <a:tab pos="8080375" algn="l"/>
                <a:tab pos="8529638" algn="l"/>
                <a:tab pos="8978900" algn="l"/>
              </a:tabLst>
            </a:pPr>
            <a:r>
              <a:rPr lang="en-GB" sz="2800" dirty="0" err="1">
                <a:solidFill>
                  <a:srgbClr val="000000"/>
                </a:solidFill>
              </a:rPr>
              <a:t>Strukturální</a:t>
            </a:r>
            <a:endParaRPr lang="en-GB" sz="2800" dirty="0">
              <a:solidFill>
                <a:srgbClr val="000000"/>
              </a:solidFill>
            </a:endParaRPr>
          </a:p>
          <a:p>
            <a:pPr marL="414338" indent="-309563" eaLnBrk="1" hangingPunct="1">
              <a:lnSpc>
                <a:spcPct val="93000"/>
              </a:lnSpc>
              <a:spcAft>
                <a:spcPts val="1425"/>
              </a:spcAft>
              <a:tabLst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2700" algn="l"/>
                <a:tab pos="8080375" algn="l"/>
                <a:tab pos="8529638" algn="l"/>
                <a:tab pos="8978900" algn="l"/>
              </a:tabLst>
            </a:pPr>
            <a:r>
              <a:rPr lang="en-GB" sz="2800" dirty="0" err="1">
                <a:solidFill>
                  <a:srgbClr val="000000"/>
                </a:solidFill>
              </a:rPr>
              <a:t>Transportní</a:t>
            </a:r>
            <a:endParaRPr lang="en-GB" sz="2800" dirty="0">
              <a:solidFill>
                <a:srgbClr val="000000"/>
              </a:solidFill>
            </a:endParaRPr>
          </a:p>
          <a:p>
            <a:pPr marL="414338" indent="-309563" eaLnBrk="1" hangingPunct="1">
              <a:lnSpc>
                <a:spcPct val="93000"/>
              </a:lnSpc>
              <a:spcAft>
                <a:spcPts val="1425"/>
              </a:spcAft>
              <a:tabLst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2700" algn="l"/>
                <a:tab pos="8080375" algn="l"/>
                <a:tab pos="8529638" algn="l"/>
                <a:tab pos="8978900" algn="l"/>
              </a:tabLst>
            </a:pPr>
            <a:r>
              <a:rPr lang="en-GB" sz="2800" dirty="0" err="1">
                <a:solidFill>
                  <a:srgbClr val="000000"/>
                </a:solidFill>
              </a:rPr>
              <a:t>Enzymatické</a:t>
            </a:r>
            <a:endParaRPr lang="en-GB" sz="2800" dirty="0">
              <a:solidFill>
                <a:srgbClr val="000000"/>
              </a:solidFill>
            </a:endParaRPr>
          </a:p>
          <a:p>
            <a:pPr marL="414338" indent="-309563" eaLnBrk="1" hangingPunct="1">
              <a:lnSpc>
                <a:spcPct val="93000"/>
              </a:lnSpc>
              <a:spcAft>
                <a:spcPts val="1425"/>
              </a:spcAft>
              <a:tabLst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2700" algn="l"/>
                <a:tab pos="8080375" algn="l"/>
                <a:tab pos="8529638" algn="l"/>
                <a:tab pos="8978900" algn="l"/>
              </a:tabLst>
            </a:pPr>
            <a:r>
              <a:rPr lang="en-GB" sz="2800" dirty="0" err="1">
                <a:solidFill>
                  <a:srgbClr val="000000"/>
                </a:solidFill>
              </a:rPr>
              <a:t>Hormonální</a:t>
            </a:r>
            <a:endParaRPr lang="en-GB" sz="2800" dirty="0">
              <a:solidFill>
                <a:srgbClr val="000000"/>
              </a:solidFill>
            </a:endParaRPr>
          </a:p>
          <a:p>
            <a:pPr marL="414338" indent="-309563" eaLnBrk="1" hangingPunct="1">
              <a:lnSpc>
                <a:spcPct val="93000"/>
              </a:lnSpc>
              <a:spcAft>
                <a:spcPts val="1425"/>
              </a:spcAft>
              <a:tabLst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2700" algn="l"/>
                <a:tab pos="8080375" algn="l"/>
                <a:tab pos="8529638" algn="l"/>
                <a:tab pos="8978900" algn="l"/>
              </a:tabLst>
            </a:pPr>
            <a:r>
              <a:rPr lang="en-GB" sz="2800" dirty="0" err="1">
                <a:solidFill>
                  <a:srgbClr val="000000"/>
                </a:solidFill>
              </a:rPr>
              <a:t>Imunologické</a:t>
            </a:r>
            <a:endParaRPr lang="en-GB" sz="2800" dirty="0">
              <a:solidFill>
                <a:srgbClr val="000000"/>
              </a:solidFill>
            </a:endParaRPr>
          </a:p>
          <a:p>
            <a:pPr marL="414338" indent="-309563" eaLnBrk="1" hangingPunct="1">
              <a:lnSpc>
                <a:spcPct val="93000"/>
              </a:lnSpc>
              <a:spcAft>
                <a:spcPts val="1425"/>
              </a:spcAft>
              <a:tabLst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2700" algn="l"/>
                <a:tab pos="8080375" algn="l"/>
                <a:tab pos="8529638" algn="l"/>
                <a:tab pos="8978900" algn="l"/>
              </a:tabLst>
            </a:pPr>
            <a:r>
              <a:rPr lang="en-GB" sz="2800" dirty="0" err="1">
                <a:solidFill>
                  <a:srgbClr val="000000"/>
                </a:solidFill>
              </a:rPr>
              <a:t>Acidobazické</a:t>
            </a:r>
            <a:endParaRPr lang="en-GB" sz="2800" dirty="0">
              <a:solidFill>
                <a:srgbClr val="000000"/>
              </a:solidFill>
            </a:endParaRPr>
          </a:p>
          <a:p>
            <a:pPr marL="414338" indent="-309563" eaLnBrk="1" hangingPunct="1">
              <a:lnSpc>
                <a:spcPct val="93000"/>
              </a:lnSpc>
              <a:spcAft>
                <a:spcPts val="1425"/>
              </a:spcAft>
              <a:tabLst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2700" algn="l"/>
                <a:tab pos="8080375" algn="l"/>
                <a:tab pos="8529638" algn="l"/>
                <a:tab pos="8978900" algn="l"/>
              </a:tabLst>
            </a:pPr>
            <a:r>
              <a:rPr lang="en-GB" sz="2800" dirty="0" err="1">
                <a:solidFill>
                  <a:srgbClr val="000000"/>
                </a:solidFill>
              </a:rPr>
              <a:t>Energetické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557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"/>
          <p:cNvGrpSpPr>
            <a:grpSpLocks/>
          </p:cNvGrpSpPr>
          <p:nvPr/>
        </p:nvGrpSpPr>
        <p:grpSpPr bwMode="auto">
          <a:xfrm>
            <a:off x="229007" y="447888"/>
            <a:ext cx="11700156" cy="5508578"/>
            <a:chOff x="565" y="626"/>
            <a:chExt cx="5399" cy="3647"/>
          </a:xfrm>
        </p:grpSpPr>
        <p:sp>
          <p:nvSpPr>
            <p:cNvPr id="29699" name="Rectangle 2"/>
            <p:cNvSpPr>
              <a:spLocks noChangeArrowheads="1"/>
            </p:cNvSpPr>
            <p:nvPr/>
          </p:nvSpPr>
          <p:spPr bwMode="auto">
            <a:xfrm>
              <a:off x="565" y="626"/>
              <a:ext cx="1350" cy="576"/>
            </a:xfrm>
            <a:prstGeom prst="rect">
              <a:avLst/>
            </a:prstGeom>
            <a:solidFill>
              <a:srgbClr val="664E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Clr>
                  <a:srgbClr val="FFFFFF"/>
                </a:buClr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 b="1" dirty="0" err="1">
                  <a:solidFill>
                    <a:srgbClr val="FFFFFF"/>
                  </a:solidFill>
                </a:rPr>
                <a:t>Rostlinné</a:t>
              </a:r>
              <a:r>
                <a:rPr lang="en-GB" sz="2000" b="1" dirty="0">
                  <a:solidFill>
                    <a:srgbClr val="FFFFFF"/>
                  </a:solidFill>
                </a:rPr>
                <a:t> </a:t>
              </a:r>
              <a:r>
                <a:rPr lang="en-GB" sz="2000" b="1" dirty="0" err="1">
                  <a:solidFill>
                    <a:srgbClr val="FFFFFF"/>
                  </a:solidFill>
                </a:rPr>
                <a:t>potraviny</a:t>
              </a:r>
              <a:endParaRPr lang="en-GB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29700" name="Rectangle 3"/>
            <p:cNvSpPr>
              <a:spLocks noChangeArrowheads="1"/>
            </p:cNvSpPr>
            <p:nvPr/>
          </p:nvSpPr>
          <p:spPr bwMode="auto">
            <a:xfrm>
              <a:off x="1915" y="626"/>
              <a:ext cx="1350" cy="576"/>
            </a:xfrm>
            <a:prstGeom prst="rect">
              <a:avLst/>
            </a:prstGeom>
            <a:solidFill>
              <a:srgbClr val="664E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Clr>
                  <a:srgbClr val="FFFFFF"/>
                </a:buClr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 b="1" dirty="0" err="1">
                  <a:solidFill>
                    <a:srgbClr val="FFFFFF"/>
                  </a:solidFill>
                  <a:latin typeface="Calibri" charset="0"/>
                </a:rPr>
                <a:t>Limitující</a:t>
              </a:r>
              <a:r>
                <a:rPr lang="en-GB" sz="2000" b="1" dirty="0">
                  <a:solidFill>
                    <a:srgbClr val="FFFFFF"/>
                  </a:solidFill>
                  <a:latin typeface="Calibri" charset="0"/>
                </a:rPr>
                <a:t> AMK</a:t>
              </a:r>
            </a:p>
          </p:txBody>
        </p:sp>
        <p:sp>
          <p:nvSpPr>
            <p:cNvPr id="29701" name="Rectangle 4"/>
            <p:cNvSpPr>
              <a:spLocks noChangeArrowheads="1"/>
            </p:cNvSpPr>
            <p:nvPr/>
          </p:nvSpPr>
          <p:spPr bwMode="auto">
            <a:xfrm>
              <a:off x="3265" y="626"/>
              <a:ext cx="1350" cy="576"/>
            </a:xfrm>
            <a:prstGeom prst="rect">
              <a:avLst/>
            </a:prstGeom>
            <a:solidFill>
              <a:srgbClr val="664E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Clr>
                  <a:srgbClr val="FFFFFF"/>
                </a:buClr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 b="1" dirty="0" err="1">
                  <a:solidFill>
                    <a:srgbClr val="FFFFFF"/>
                  </a:solidFill>
                  <a:latin typeface="Calibri" charset="0"/>
                </a:rPr>
                <a:t>Vhodné</a:t>
              </a:r>
              <a:r>
                <a:rPr lang="en-GB" sz="2000" b="1" dirty="0">
                  <a:solidFill>
                    <a:srgbClr val="FFFFFF"/>
                  </a:solidFill>
                  <a:latin typeface="Calibri" charset="0"/>
                </a:rPr>
                <a:t> </a:t>
              </a:r>
              <a:br>
                <a:rPr lang="en-GB" sz="2000" b="1" dirty="0">
                  <a:solidFill>
                    <a:srgbClr val="FFFFFF"/>
                  </a:solidFill>
                  <a:latin typeface="Calibri" charset="0"/>
                </a:rPr>
              </a:br>
              <a:r>
                <a:rPr lang="en-GB" sz="2000" b="1" dirty="0" err="1">
                  <a:solidFill>
                    <a:srgbClr val="FFFFFF"/>
                  </a:solidFill>
                  <a:latin typeface="Calibri" charset="0"/>
                </a:rPr>
                <a:t>doplňující</a:t>
              </a:r>
              <a:r>
                <a:rPr lang="en-GB" sz="2000" b="1" dirty="0">
                  <a:solidFill>
                    <a:srgbClr val="FFFFFF"/>
                  </a:solidFill>
                  <a:latin typeface="Calibri" charset="0"/>
                </a:rPr>
                <a:t> </a:t>
              </a:r>
              <a:r>
                <a:rPr lang="en-GB" sz="2000" b="1" dirty="0" err="1">
                  <a:solidFill>
                    <a:srgbClr val="FFFFFF"/>
                  </a:solidFill>
                  <a:latin typeface="Calibri" charset="0"/>
                </a:rPr>
                <a:t>potraviny</a:t>
              </a:r>
              <a:endParaRPr lang="en-GB" sz="2000" b="1" dirty="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9702" name="Rectangle 5"/>
            <p:cNvSpPr>
              <a:spLocks noChangeArrowheads="1"/>
            </p:cNvSpPr>
            <p:nvPr/>
          </p:nvSpPr>
          <p:spPr bwMode="auto">
            <a:xfrm>
              <a:off x="4615" y="626"/>
              <a:ext cx="1350" cy="576"/>
            </a:xfrm>
            <a:prstGeom prst="rect">
              <a:avLst/>
            </a:prstGeom>
            <a:solidFill>
              <a:srgbClr val="664E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spcAft>
                  <a:spcPts val="1000"/>
                </a:spcAft>
                <a:buClr>
                  <a:srgbClr val="FFFFFF"/>
                </a:buClr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 b="1">
                  <a:solidFill>
                    <a:srgbClr val="FFFFFF"/>
                  </a:solidFill>
                  <a:latin typeface="Calibri" charset="0"/>
                </a:rPr>
                <a:t>Příklad  pokrmu</a:t>
              </a:r>
            </a:p>
          </p:txBody>
        </p:sp>
        <p:sp>
          <p:nvSpPr>
            <p:cNvPr id="29703" name="Rectangle 6"/>
            <p:cNvSpPr>
              <a:spLocks noChangeArrowheads="1"/>
            </p:cNvSpPr>
            <p:nvPr/>
          </p:nvSpPr>
          <p:spPr bwMode="auto">
            <a:xfrm>
              <a:off x="565" y="1202"/>
              <a:ext cx="1350" cy="768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 b="1" dirty="0" err="1">
                  <a:solidFill>
                    <a:srgbClr val="000000"/>
                  </a:solidFill>
                  <a:latin typeface="Calibri" charset="0"/>
                </a:rPr>
                <a:t>Obiloviny</a:t>
              </a:r>
              <a:endParaRPr lang="en-GB" sz="2000" b="1" dirty="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29704" name="Rectangle 7"/>
            <p:cNvSpPr>
              <a:spLocks noChangeArrowheads="1"/>
            </p:cNvSpPr>
            <p:nvPr/>
          </p:nvSpPr>
          <p:spPr bwMode="auto">
            <a:xfrm>
              <a:off x="1915" y="1202"/>
              <a:ext cx="1350" cy="768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Lysin, treonin</a:t>
              </a:r>
            </a:p>
          </p:txBody>
        </p:sp>
        <p:sp>
          <p:nvSpPr>
            <p:cNvPr id="29705" name="Rectangle 8"/>
            <p:cNvSpPr>
              <a:spLocks noChangeArrowheads="1"/>
            </p:cNvSpPr>
            <p:nvPr/>
          </p:nvSpPr>
          <p:spPr bwMode="auto">
            <a:xfrm>
              <a:off x="3265" y="1202"/>
              <a:ext cx="1350" cy="768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Luštěniny</a:t>
              </a:r>
            </a:p>
          </p:txBody>
        </p:sp>
        <p:sp>
          <p:nvSpPr>
            <p:cNvPr id="29706" name="Rectangle 9"/>
            <p:cNvSpPr>
              <a:spLocks noChangeArrowheads="1"/>
            </p:cNvSpPr>
            <p:nvPr/>
          </p:nvSpPr>
          <p:spPr bwMode="auto">
            <a:xfrm>
              <a:off x="4615" y="1202"/>
              <a:ext cx="1350" cy="768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spcAft>
                  <a:spcPts val="1000"/>
                </a:spcAft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Těstoviny s fazolemi, Toust (</a:t>
              </a:r>
              <a:r>
                <a:rPr lang="en-GB" sz="1600">
                  <a:solidFill>
                    <a:srgbClr val="000000"/>
                  </a:solidFill>
                  <a:latin typeface="Calibri" charset="0"/>
                </a:rPr>
                <a:t>topinka</a:t>
              </a: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) s fazolemi</a:t>
              </a:r>
            </a:p>
          </p:txBody>
        </p:sp>
        <p:sp>
          <p:nvSpPr>
            <p:cNvPr id="29707" name="Rectangle 10"/>
            <p:cNvSpPr>
              <a:spLocks noChangeArrowheads="1"/>
            </p:cNvSpPr>
            <p:nvPr/>
          </p:nvSpPr>
          <p:spPr bwMode="auto">
            <a:xfrm>
              <a:off x="565" y="1970"/>
              <a:ext cx="1350" cy="768"/>
            </a:xfrm>
            <a:prstGeom prst="rect">
              <a:avLst/>
            </a:prstGeom>
            <a:solidFill>
              <a:srgbClr val="F5F8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 b="1">
                  <a:solidFill>
                    <a:srgbClr val="000000"/>
                  </a:solidFill>
                  <a:latin typeface="Calibri" charset="0"/>
                </a:rPr>
                <a:t>Ořechy a semínka</a:t>
              </a:r>
            </a:p>
          </p:txBody>
        </p:sp>
        <p:sp>
          <p:nvSpPr>
            <p:cNvPr id="29708" name="Rectangle 11"/>
            <p:cNvSpPr>
              <a:spLocks noChangeArrowheads="1"/>
            </p:cNvSpPr>
            <p:nvPr/>
          </p:nvSpPr>
          <p:spPr bwMode="auto">
            <a:xfrm>
              <a:off x="1915" y="1970"/>
              <a:ext cx="1350" cy="768"/>
            </a:xfrm>
            <a:prstGeom prst="rect">
              <a:avLst/>
            </a:prstGeom>
            <a:solidFill>
              <a:srgbClr val="F5F8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Lysin</a:t>
              </a:r>
            </a:p>
          </p:txBody>
        </p:sp>
        <p:sp>
          <p:nvSpPr>
            <p:cNvPr id="29709" name="Rectangle 12"/>
            <p:cNvSpPr>
              <a:spLocks noChangeArrowheads="1"/>
            </p:cNvSpPr>
            <p:nvPr/>
          </p:nvSpPr>
          <p:spPr bwMode="auto">
            <a:xfrm>
              <a:off x="3265" y="1970"/>
              <a:ext cx="1350" cy="768"/>
            </a:xfrm>
            <a:prstGeom prst="rect">
              <a:avLst/>
            </a:prstGeom>
            <a:solidFill>
              <a:srgbClr val="F5F8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Luštěniny</a:t>
              </a:r>
            </a:p>
          </p:txBody>
        </p:sp>
        <p:sp>
          <p:nvSpPr>
            <p:cNvPr id="29710" name="Rectangle 13"/>
            <p:cNvSpPr>
              <a:spLocks noChangeArrowheads="1"/>
            </p:cNvSpPr>
            <p:nvPr/>
          </p:nvSpPr>
          <p:spPr bwMode="auto">
            <a:xfrm>
              <a:off x="4615" y="1970"/>
              <a:ext cx="1350" cy="768"/>
            </a:xfrm>
            <a:prstGeom prst="rect">
              <a:avLst/>
            </a:prstGeom>
            <a:solidFill>
              <a:srgbClr val="F5F8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spcAft>
                  <a:spcPts val="1000"/>
                </a:spcAft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Hummus (cizrna se sezamovým semínkem)</a:t>
              </a:r>
            </a:p>
          </p:txBody>
        </p:sp>
        <p:sp>
          <p:nvSpPr>
            <p:cNvPr id="29711" name="Rectangle 14"/>
            <p:cNvSpPr>
              <a:spLocks noChangeArrowheads="1"/>
            </p:cNvSpPr>
            <p:nvPr/>
          </p:nvSpPr>
          <p:spPr bwMode="auto">
            <a:xfrm>
              <a:off x="565" y="2738"/>
              <a:ext cx="1350" cy="576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 b="1">
                  <a:solidFill>
                    <a:srgbClr val="000000"/>
                  </a:solidFill>
                  <a:latin typeface="Calibri" charset="0"/>
                </a:rPr>
                <a:t>Sojové boby </a:t>
              </a:r>
              <a:br>
                <a:rPr lang="en-GB" sz="2000" b="1">
                  <a:solidFill>
                    <a:srgbClr val="000000"/>
                  </a:solidFill>
                  <a:latin typeface="Calibri" charset="0"/>
                </a:rPr>
              </a:br>
              <a:r>
                <a:rPr lang="en-GB" sz="2000" b="1">
                  <a:solidFill>
                    <a:srgbClr val="000000"/>
                  </a:solidFill>
                  <a:latin typeface="Calibri" charset="0"/>
                </a:rPr>
                <a:t>a ostatní luštěniny</a:t>
              </a:r>
            </a:p>
          </p:txBody>
        </p:sp>
        <p:sp>
          <p:nvSpPr>
            <p:cNvPr id="29712" name="Rectangle 15"/>
            <p:cNvSpPr>
              <a:spLocks noChangeArrowheads="1"/>
            </p:cNvSpPr>
            <p:nvPr/>
          </p:nvSpPr>
          <p:spPr bwMode="auto">
            <a:xfrm>
              <a:off x="1915" y="2738"/>
              <a:ext cx="1350" cy="576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Methionin</a:t>
              </a:r>
            </a:p>
          </p:txBody>
        </p:sp>
        <p:sp>
          <p:nvSpPr>
            <p:cNvPr id="29713" name="Rectangle 16"/>
            <p:cNvSpPr>
              <a:spLocks noChangeArrowheads="1"/>
            </p:cNvSpPr>
            <p:nvPr/>
          </p:nvSpPr>
          <p:spPr bwMode="auto">
            <a:xfrm>
              <a:off x="3265" y="2738"/>
              <a:ext cx="1350" cy="576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Obiloviny, ořechy a semínka</a:t>
              </a:r>
            </a:p>
          </p:txBody>
        </p:sp>
        <p:sp>
          <p:nvSpPr>
            <p:cNvPr id="29714" name="Rectangle 17"/>
            <p:cNvSpPr>
              <a:spLocks noChangeArrowheads="1"/>
            </p:cNvSpPr>
            <p:nvPr/>
          </p:nvSpPr>
          <p:spPr bwMode="auto">
            <a:xfrm>
              <a:off x="4615" y="2738"/>
              <a:ext cx="1350" cy="576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spcAft>
                  <a:spcPts val="1000"/>
                </a:spcAft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Čočkové karí s rýží, Kuskus s fazolemi</a:t>
              </a:r>
            </a:p>
          </p:txBody>
        </p:sp>
        <p:sp>
          <p:nvSpPr>
            <p:cNvPr id="29715" name="Rectangle 18"/>
            <p:cNvSpPr>
              <a:spLocks noChangeArrowheads="1"/>
            </p:cNvSpPr>
            <p:nvPr/>
          </p:nvSpPr>
          <p:spPr bwMode="auto">
            <a:xfrm>
              <a:off x="565" y="3314"/>
              <a:ext cx="1350" cy="384"/>
            </a:xfrm>
            <a:prstGeom prst="rect">
              <a:avLst/>
            </a:prstGeom>
            <a:solidFill>
              <a:srgbClr val="F5F8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 b="1">
                  <a:solidFill>
                    <a:srgbClr val="000000"/>
                  </a:solidFill>
                  <a:latin typeface="Calibri" charset="0"/>
                </a:rPr>
                <a:t>Kukuřice</a:t>
              </a:r>
            </a:p>
          </p:txBody>
        </p:sp>
        <p:sp>
          <p:nvSpPr>
            <p:cNvPr id="29716" name="Rectangle 19"/>
            <p:cNvSpPr>
              <a:spLocks noChangeArrowheads="1"/>
            </p:cNvSpPr>
            <p:nvPr/>
          </p:nvSpPr>
          <p:spPr bwMode="auto">
            <a:xfrm>
              <a:off x="1915" y="3314"/>
              <a:ext cx="1350" cy="384"/>
            </a:xfrm>
            <a:prstGeom prst="rect">
              <a:avLst/>
            </a:prstGeom>
            <a:solidFill>
              <a:srgbClr val="F5F8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Tryptofan, lysin</a:t>
              </a:r>
            </a:p>
          </p:txBody>
        </p:sp>
        <p:sp>
          <p:nvSpPr>
            <p:cNvPr id="29717" name="Rectangle 20"/>
            <p:cNvSpPr>
              <a:spLocks noChangeArrowheads="1"/>
            </p:cNvSpPr>
            <p:nvPr/>
          </p:nvSpPr>
          <p:spPr bwMode="auto">
            <a:xfrm>
              <a:off x="3265" y="3314"/>
              <a:ext cx="1350" cy="384"/>
            </a:xfrm>
            <a:prstGeom prst="rect">
              <a:avLst/>
            </a:prstGeom>
            <a:solidFill>
              <a:srgbClr val="F5F8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Luštěniny</a:t>
              </a:r>
            </a:p>
          </p:txBody>
        </p:sp>
        <p:sp>
          <p:nvSpPr>
            <p:cNvPr id="29718" name="Rectangle 21"/>
            <p:cNvSpPr>
              <a:spLocks noChangeArrowheads="1"/>
            </p:cNvSpPr>
            <p:nvPr/>
          </p:nvSpPr>
          <p:spPr bwMode="auto">
            <a:xfrm>
              <a:off x="4615" y="3314"/>
              <a:ext cx="1350" cy="384"/>
            </a:xfrm>
            <a:prstGeom prst="rect">
              <a:avLst/>
            </a:prstGeom>
            <a:solidFill>
              <a:srgbClr val="F5F8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spcAft>
                  <a:spcPts val="1000"/>
                </a:spcAft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Tortilla s fazolemi</a:t>
              </a:r>
            </a:p>
          </p:txBody>
        </p:sp>
        <p:sp>
          <p:nvSpPr>
            <p:cNvPr id="29719" name="Rectangle 22"/>
            <p:cNvSpPr>
              <a:spLocks noChangeArrowheads="1"/>
            </p:cNvSpPr>
            <p:nvPr/>
          </p:nvSpPr>
          <p:spPr bwMode="auto">
            <a:xfrm>
              <a:off x="565" y="3698"/>
              <a:ext cx="1350" cy="576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 b="1">
                  <a:solidFill>
                    <a:srgbClr val="000000"/>
                  </a:solidFill>
                  <a:latin typeface="Calibri" charset="0"/>
                </a:rPr>
                <a:t>Zelenina</a:t>
              </a:r>
            </a:p>
          </p:txBody>
        </p:sp>
        <p:sp>
          <p:nvSpPr>
            <p:cNvPr id="29720" name="Rectangle 23"/>
            <p:cNvSpPr>
              <a:spLocks noChangeArrowheads="1"/>
            </p:cNvSpPr>
            <p:nvPr/>
          </p:nvSpPr>
          <p:spPr bwMode="auto">
            <a:xfrm>
              <a:off x="1915" y="3698"/>
              <a:ext cx="1350" cy="576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Methionin</a:t>
              </a:r>
            </a:p>
          </p:txBody>
        </p:sp>
        <p:sp>
          <p:nvSpPr>
            <p:cNvPr id="29721" name="Rectangle 24"/>
            <p:cNvSpPr>
              <a:spLocks noChangeArrowheads="1"/>
            </p:cNvSpPr>
            <p:nvPr/>
          </p:nvSpPr>
          <p:spPr bwMode="auto">
            <a:xfrm>
              <a:off x="3265" y="3698"/>
              <a:ext cx="1350" cy="576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Obiloviny, ořechy a semínka</a:t>
              </a:r>
            </a:p>
          </p:txBody>
        </p:sp>
        <p:sp>
          <p:nvSpPr>
            <p:cNvPr id="29722" name="Rectangle 25"/>
            <p:cNvSpPr>
              <a:spLocks noChangeArrowheads="1"/>
            </p:cNvSpPr>
            <p:nvPr/>
          </p:nvSpPr>
          <p:spPr bwMode="auto">
            <a:xfrm>
              <a:off x="4615" y="3698"/>
              <a:ext cx="1350" cy="576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spcAft>
                  <a:spcPts val="1000"/>
                </a:spcAft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Zelenina a pečené ořechy</a:t>
              </a:r>
            </a:p>
          </p:txBody>
        </p:sp>
        <p:sp>
          <p:nvSpPr>
            <p:cNvPr id="29723" name="Line 26"/>
            <p:cNvSpPr>
              <a:spLocks noChangeShapeType="1"/>
            </p:cNvSpPr>
            <p:nvPr/>
          </p:nvSpPr>
          <p:spPr bwMode="auto">
            <a:xfrm>
              <a:off x="565" y="1202"/>
              <a:ext cx="5400" cy="1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89429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76169"/>
            <a:ext cx="10515600" cy="1103658"/>
          </a:xfrm>
          <a:solidFill>
            <a:srgbClr val="D6DCE5"/>
          </a:solidFill>
        </p:spPr>
        <p:txBody>
          <a:bodyPr/>
          <a:lstStyle/>
          <a:p>
            <a:r>
              <a:rPr lang="cs-CZ" cap="none" dirty="0"/>
              <a:t>BÍLKOVINY A ZDRAVOTNÍ TVRZENÍ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/>
          <a:lstStyle/>
          <a:p>
            <a:r>
              <a:rPr lang="cs-CZ" dirty="0"/>
              <a:t>přispívají k růstu svalové hmoty</a:t>
            </a:r>
          </a:p>
          <a:p>
            <a:r>
              <a:rPr lang="cs-CZ" dirty="0"/>
              <a:t>přispívají k udržení svalové hmoty</a:t>
            </a:r>
          </a:p>
          <a:p>
            <a:r>
              <a:rPr lang="cs-CZ" dirty="0"/>
              <a:t>přispívají k udržení normálního stavu kostí  </a:t>
            </a:r>
          </a:p>
        </p:txBody>
      </p:sp>
    </p:spTree>
    <p:extLst>
      <p:ext uri="{BB962C8B-B14F-4D97-AF65-F5344CB8AC3E}">
        <p14:creationId xmlns:p14="http://schemas.microsoft.com/office/powerpoint/2010/main" val="297648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TUKY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282951"/>
              </p:ext>
            </p:extLst>
          </p:nvPr>
        </p:nvGraphicFramePr>
        <p:xfrm>
          <a:off x="952500" y="1546225"/>
          <a:ext cx="51435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3495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DOPORUČENÍ (DACH)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Potřeba (%</a:t>
                      </a:r>
                      <a:r>
                        <a:rPr lang="cs-CZ" baseline="0" dirty="0" smtClean="0"/>
                        <a:t> celkového energetického příjmu</a:t>
                      </a:r>
                      <a:r>
                        <a:rPr lang="cs-CZ" dirty="0" smtClean="0"/>
                        <a:t>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KOJENEC: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0-3</a:t>
                      </a:r>
                      <a:r>
                        <a:rPr lang="cs-CZ" baseline="0" dirty="0" smtClean="0"/>
                        <a:t> měsíce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45-50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4-11 měsíců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35-45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DĚTI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1-3 roky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30-40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4-14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30-35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DOSPÍVAJÍCÍ A DOSPĚLÍ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≥15</a:t>
                      </a:r>
                      <a:r>
                        <a:rPr lang="cs-CZ" baseline="0" dirty="0" smtClean="0"/>
                        <a:t>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Těhotné a kojící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30-35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030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41" y="816566"/>
            <a:ext cx="1416960" cy="79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801" y="992264"/>
            <a:ext cx="875520" cy="96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560" y="589023"/>
            <a:ext cx="1198080" cy="71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41" y="3166893"/>
            <a:ext cx="1336320" cy="75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401" y="864091"/>
            <a:ext cx="1359360" cy="76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77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601" y="2420895"/>
            <a:ext cx="1278720" cy="51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776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120" y="3591738"/>
            <a:ext cx="1198080" cy="73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777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41" y="4634406"/>
            <a:ext cx="1382400" cy="124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778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60" y="5224869"/>
            <a:ext cx="1267200" cy="63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779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601" y="4637287"/>
            <a:ext cx="1336320" cy="75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780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681" y="979303"/>
            <a:ext cx="1163520" cy="87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781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680" y="1795869"/>
            <a:ext cx="1198080" cy="110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782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480" y="2122783"/>
            <a:ext cx="1520640" cy="81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783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840" y="4912357"/>
            <a:ext cx="1428480" cy="80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784" name="Picture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80" y="3429001"/>
            <a:ext cx="1359360" cy="76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785" name="Picture 1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401" y="1988850"/>
            <a:ext cx="1382400" cy="111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786" name="Picture 1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121" y="5389046"/>
            <a:ext cx="898560" cy="67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787" name="Picture 1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641" y="3755915"/>
            <a:ext cx="1555200" cy="37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788" name="Picture 1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80" y="4560959"/>
            <a:ext cx="1612800" cy="50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789" name="Picture 20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81" y="2206312"/>
            <a:ext cx="1463040" cy="5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790" name="Picture 2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961" y="4499032"/>
            <a:ext cx="1347840" cy="72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791" name="Picture 2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21" y="5471135"/>
            <a:ext cx="979200" cy="73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792" name="Picture 23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41" y="3266263"/>
            <a:ext cx="1002240" cy="98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6634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E2F0D9"/>
          </a:solidFill>
        </p:spPr>
        <p:txBody>
          <a:bodyPr>
            <a:normAutofit/>
          </a:bodyPr>
          <a:lstStyle/>
          <a:p>
            <a:pPr eaLnBrk="1" hangingPunct="1"/>
            <a:r>
              <a:rPr lang="cs-CZ" cap="none" dirty="0"/>
              <a:t>TUKY</a:t>
            </a:r>
            <a:br>
              <a:rPr lang="cs-CZ" cap="none" dirty="0"/>
            </a:br>
            <a:r>
              <a:rPr lang="cs-CZ" cap="none" dirty="0"/>
              <a:t>(FUNKCE, DĚLENÍ, ZDROJE, TRÁVENÍ)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825600" y="2262478"/>
          <a:ext cx="9853440" cy="3861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8" r:id="rId3" imgW="4612320" imgH="2432880" progId="">
                  <p:embed/>
                </p:oleObj>
              </mc:Choice>
              <mc:Fallback>
                <p:oleObj r:id="rId3" imgW="4612320" imgH="2432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600" y="2262478"/>
                        <a:ext cx="9853440" cy="386104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10247914" y="1303128"/>
            <a:ext cx="1325652" cy="1625349"/>
            <a:chOff x="4989" y="113"/>
            <a:chExt cx="1132" cy="1353"/>
          </a:xfrm>
        </p:grpSpPr>
        <p:pic>
          <p:nvPicPr>
            <p:cNvPr id="5125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" y="113"/>
              <a:ext cx="1133" cy="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5126" name="Text Box 5"/>
            <p:cNvSpPr txBox="1">
              <a:spLocks noChangeArrowheads="1"/>
            </p:cNvSpPr>
            <p:nvPr/>
          </p:nvSpPr>
          <p:spPr bwMode="auto">
            <a:xfrm>
              <a:off x="4989" y="113"/>
              <a:ext cx="1133" cy="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Lucida Sans Unicode" charset="0"/>
                </a:defRPr>
              </a:lvl1pPr>
              <a:lvl2pPr marL="742950" indent="-285750" eaLnBrk="0"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marL="1143000" indent="-228600" eaLnBrk="0"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marL="1600200" indent="-228600" eaLnBrk="0"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marL="2057400" indent="-228600" eaLnBrk="0"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eaLnBrk="1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37491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43040"/>
            <a:ext cx="10515600" cy="1015310"/>
          </a:xfrm>
          <a:solidFill>
            <a:srgbClr val="E2F0D9"/>
          </a:solidFill>
        </p:spPr>
        <p:txBody>
          <a:bodyPr/>
          <a:lstStyle/>
          <a:p>
            <a:pPr eaLnBrk="1" hangingPunct="1"/>
            <a:r>
              <a:rPr lang="cs-CZ" cap="none" dirty="0"/>
              <a:t>FUNKCE TUKŮ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>
            <a:normAutofit/>
          </a:bodyPr>
          <a:lstStyle/>
          <a:p>
            <a:pPr marL="412750" indent="-307975" eaLnBrk="1" hangingPunct="1">
              <a:lnSpc>
                <a:spcPct val="93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r>
              <a:rPr lang="en-GB" sz="2400" dirty="0" err="1">
                <a:solidFill>
                  <a:srgbClr val="000000"/>
                </a:solidFill>
              </a:rPr>
              <a:t>Nejvydatnější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zdroj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energie</a:t>
            </a:r>
            <a:endParaRPr lang="en-GB" sz="2400" dirty="0">
              <a:solidFill>
                <a:srgbClr val="000000"/>
              </a:solidFill>
            </a:endParaRPr>
          </a:p>
          <a:p>
            <a:pPr marL="412750" indent="-307975" eaLnBrk="1" hangingPunct="1">
              <a:lnSpc>
                <a:spcPct val="93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r>
              <a:rPr lang="en-GB" sz="2400" dirty="0" err="1">
                <a:solidFill>
                  <a:srgbClr val="000000"/>
                </a:solidFill>
              </a:rPr>
              <a:t>Nositelé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nezbytných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látek</a:t>
            </a:r>
            <a:r>
              <a:rPr lang="en-GB" sz="2400" dirty="0">
                <a:solidFill>
                  <a:srgbClr val="000000"/>
                </a:solidFill>
              </a:rPr>
              <a:t> pro </a:t>
            </a:r>
            <a:r>
              <a:rPr lang="en-GB" sz="2400" dirty="0" err="1">
                <a:solidFill>
                  <a:srgbClr val="000000"/>
                </a:solidFill>
              </a:rPr>
              <a:t>lidský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organismus</a:t>
            </a:r>
            <a:r>
              <a:rPr lang="en-GB" sz="2400" dirty="0">
                <a:solidFill>
                  <a:srgbClr val="000000"/>
                </a:solidFill>
              </a:rPr>
              <a:t> (</a:t>
            </a:r>
            <a:r>
              <a:rPr lang="en-GB" sz="2400" dirty="0" err="1">
                <a:solidFill>
                  <a:srgbClr val="000000"/>
                </a:solidFill>
              </a:rPr>
              <a:t>esenc</a:t>
            </a:r>
            <a:r>
              <a:rPr lang="en-GB" sz="2400" dirty="0">
                <a:solidFill>
                  <a:srgbClr val="000000"/>
                </a:solidFill>
              </a:rPr>
              <a:t>. MK, </a:t>
            </a:r>
            <a:r>
              <a:rPr lang="en-GB" sz="2400" dirty="0" err="1">
                <a:solidFill>
                  <a:srgbClr val="000000"/>
                </a:solidFill>
              </a:rPr>
              <a:t>vitaminy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rozpustné</a:t>
            </a:r>
            <a:r>
              <a:rPr lang="en-GB" sz="2400" dirty="0">
                <a:solidFill>
                  <a:srgbClr val="000000"/>
                </a:solidFill>
              </a:rPr>
              <a:t> v </a:t>
            </a:r>
            <a:r>
              <a:rPr lang="en-GB" sz="2400" dirty="0" err="1">
                <a:solidFill>
                  <a:srgbClr val="000000"/>
                </a:solidFill>
              </a:rPr>
              <a:t>tucích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steroly</a:t>
            </a:r>
            <a:r>
              <a:rPr lang="en-GB" sz="2400" dirty="0">
                <a:solidFill>
                  <a:srgbClr val="000000"/>
                </a:solidFill>
              </a:rPr>
              <a:t>, …)</a:t>
            </a:r>
          </a:p>
          <a:p>
            <a:pPr marL="412750" indent="-307975" eaLnBrk="1" hangingPunct="1">
              <a:lnSpc>
                <a:spcPct val="93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r>
              <a:rPr lang="en-GB" sz="2400" dirty="0" err="1">
                <a:solidFill>
                  <a:srgbClr val="000000"/>
                </a:solidFill>
              </a:rPr>
              <a:t>Dávají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stravě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jemnost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chuti</a:t>
            </a:r>
            <a:r>
              <a:rPr lang="en-GB" sz="2400" dirty="0">
                <a:solidFill>
                  <a:srgbClr val="000000"/>
                </a:solidFill>
              </a:rPr>
              <a:t> a </a:t>
            </a:r>
            <a:r>
              <a:rPr lang="en-GB" sz="2400" dirty="0" err="1">
                <a:solidFill>
                  <a:srgbClr val="000000"/>
                </a:solidFill>
              </a:rPr>
              <a:t>příjemnost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při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žvýkání</a:t>
            </a:r>
            <a:r>
              <a:rPr lang="en-GB" sz="2400" dirty="0">
                <a:solidFill>
                  <a:srgbClr val="000000"/>
                </a:solidFill>
              </a:rPr>
              <a:t> a </a:t>
            </a:r>
            <a:r>
              <a:rPr lang="en-GB" sz="2400" dirty="0" err="1">
                <a:solidFill>
                  <a:srgbClr val="000000"/>
                </a:solidFill>
              </a:rPr>
              <a:t>polykání</a:t>
            </a:r>
            <a:endParaRPr lang="en-GB" sz="2400" dirty="0">
              <a:solidFill>
                <a:srgbClr val="000000"/>
              </a:solidFill>
            </a:endParaRPr>
          </a:p>
          <a:p>
            <a:pPr marL="412750" indent="-307975" eaLnBrk="1" hangingPunct="1">
              <a:lnSpc>
                <a:spcPct val="93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r>
              <a:rPr lang="en-GB" sz="2400" dirty="0" err="1">
                <a:solidFill>
                  <a:srgbClr val="000000"/>
                </a:solidFill>
              </a:rPr>
              <a:t>Vyvolávají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po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určité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době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po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požití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pocit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</a:rPr>
              <a:t>sytosti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4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>
              <a:ea typeface="+mj-ea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>
            <a:normAutofit fontScale="92500"/>
          </a:bodyPr>
          <a:lstStyle/>
          <a:p>
            <a:pPr marL="417513" indent="-312738" eaLnBrk="1" hangingPunct="1">
              <a:lnSpc>
                <a:spcPct val="100000"/>
              </a:lnSpc>
              <a:spcAft>
                <a:spcPts val="1425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en-GB" sz="2500" b="1" u="sng" dirty="0" err="1">
                <a:solidFill>
                  <a:srgbClr val="000000"/>
                </a:solidFill>
              </a:rPr>
              <a:t>Vydatný</a:t>
            </a:r>
            <a:r>
              <a:rPr lang="en-GB" sz="2500" b="1" u="sng" dirty="0">
                <a:solidFill>
                  <a:srgbClr val="000000"/>
                </a:solidFill>
              </a:rPr>
              <a:t> </a:t>
            </a:r>
            <a:r>
              <a:rPr lang="en-GB" sz="2500" b="1" u="sng" dirty="0" err="1">
                <a:solidFill>
                  <a:srgbClr val="000000"/>
                </a:solidFill>
              </a:rPr>
              <a:t>zdroj</a:t>
            </a:r>
            <a:r>
              <a:rPr lang="en-GB" sz="2500" b="1" u="sng" dirty="0">
                <a:solidFill>
                  <a:srgbClr val="000000"/>
                </a:solidFill>
              </a:rPr>
              <a:t> </a:t>
            </a:r>
            <a:r>
              <a:rPr lang="en-GB" sz="2500" b="1" u="sng" dirty="0" err="1">
                <a:solidFill>
                  <a:srgbClr val="000000"/>
                </a:solidFill>
              </a:rPr>
              <a:t>energie</a:t>
            </a:r>
            <a:r>
              <a:rPr lang="en-GB" sz="2200" dirty="0">
                <a:solidFill>
                  <a:srgbClr val="000000"/>
                </a:solidFill>
              </a:rPr>
              <a:t> (MK </a:t>
            </a:r>
            <a:r>
              <a:rPr lang="en-GB" sz="2200" dirty="0" err="1">
                <a:solidFill>
                  <a:srgbClr val="000000"/>
                </a:solidFill>
              </a:rPr>
              <a:t>jsou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utilizované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přímo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hepatocyty</a:t>
            </a:r>
            <a:r>
              <a:rPr lang="en-GB" sz="2200" dirty="0">
                <a:solidFill>
                  <a:srgbClr val="000000"/>
                </a:solidFill>
              </a:rPr>
              <a:t>, </a:t>
            </a:r>
            <a:r>
              <a:rPr lang="en-GB" sz="2200" dirty="0" err="1">
                <a:solidFill>
                  <a:srgbClr val="000000"/>
                </a:solidFill>
              </a:rPr>
              <a:t>myocyty</a:t>
            </a:r>
            <a:r>
              <a:rPr lang="en-GB" sz="2200" dirty="0">
                <a:solidFill>
                  <a:srgbClr val="000000"/>
                </a:solidFill>
              </a:rPr>
              <a:t>, </a:t>
            </a:r>
            <a:r>
              <a:rPr lang="en-GB" sz="2200" dirty="0" err="1">
                <a:solidFill>
                  <a:srgbClr val="000000"/>
                </a:solidFill>
              </a:rPr>
              <a:t>kardiomyocyty</a:t>
            </a:r>
            <a:r>
              <a:rPr lang="en-GB" sz="2200" dirty="0">
                <a:solidFill>
                  <a:srgbClr val="000000"/>
                </a:solidFill>
              </a:rPr>
              <a:t>)</a:t>
            </a:r>
          </a:p>
          <a:p>
            <a:pPr marL="417513" indent="-312738" eaLnBrk="1" hangingPunct="1">
              <a:lnSpc>
                <a:spcPct val="100000"/>
              </a:lnSpc>
              <a:spcAft>
                <a:spcPts val="1425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en-GB" sz="2500" b="1" u="sng" dirty="0" err="1">
                <a:solidFill>
                  <a:srgbClr val="000000"/>
                </a:solidFill>
              </a:rPr>
              <a:t>Funkce</a:t>
            </a:r>
            <a:r>
              <a:rPr lang="en-GB" sz="2500" b="1" u="sng" dirty="0">
                <a:solidFill>
                  <a:srgbClr val="000000"/>
                </a:solidFill>
              </a:rPr>
              <a:t> </a:t>
            </a:r>
            <a:r>
              <a:rPr lang="en-GB" sz="2500" b="1" u="sng" dirty="0" err="1">
                <a:solidFill>
                  <a:srgbClr val="000000"/>
                </a:solidFill>
              </a:rPr>
              <a:t>strukturální</a:t>
            </a:r>
            <a:r>
              <a:rPr lang="en-GB" sz="2200" dirty="0">
                <a:solidFill>
                  <a:srgbClr val="000000"/>
                </a:solidFill>
              </a:rPr>
              <a:t> = </a:t>
            </a:r>
            <a:r>
              <a:rPr lang="en-GB" sz="2200" dirty="0" err="1">
                <a:solidFill>
                  <a:srgbClr val="000000"/>
                </a:solidFill>
              </a:rPr>
              <a:t>součást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fosfolipidů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buněčných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membrán</a:t>
            </a:r>
            <a:r>
              <a:rPr lang="en-GB" sz="2200" dirty="0">
                <a:solidFill>
                  <a:srgbClr val="000000"/>
                </a:solidFill>
              </a:rPr>
              <a:t> (</a:t>
            </a:r>
            <a:r>
              <a:rPr lang="en-GB" sz="2200" dirty="0" err="1">
                <a:solidFill>
                  <a:srgbClr val="000000"/>
                </a:solidFill>
              </a:rPr>
              <a:t>vliv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na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jejich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fluiditu</a:t>
            </a:r>
            <a:r>
              <a:rPr lang="en-GB" sz="2200" dirty="0">
                <a:solidFill>
                  <a:srgbClr val="000000"/>
                </a:solidFill>
              </a:rPr>
              <a:t>, </a:t>
            </a:r>
            <a:r>
              <a:rPr lang="en-GB" sz="2200" dirty="0" err="1">
                <a:solidFill>
                  <a:srgbClr val="000000"/>
                </a:solidFill>
              </a:rPr>
              <a:t>permeabilitu</a:t>
            </a:r>
            <a:r>
              <a:rPr lang="en-GB" sz="2200" dirty="0">
                <a:solidFill>
                  <a:srgbClr val="000000"/>
                </a:solidFill>
              </a:rPr>
              <a:t>, </a:t>
            </a:r>
            <a:r>
              <a:rPr lang="en-GB" sz="2200" dirty="0" err="1">
                <a:solidFill>
                  <a:srgbClr val="000000"/>
                </a:solidFill>
              </a:rPr>
              <a:t>funkci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membránových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receptorů</a:t>
            </a:r>
            <a:r>
              <a:rPr lang="en-GB" sz="2200" dirty="0">
                <a:solidFill>
                  <a:srgbClr val="000000"/>
                </a:solidFill>
              </a:rPr>
              <a:t> a </a:t>
            </a:r>
            <a:r>
              <a:rPr lang="en-GB" sz="2200" dirty="0" err="1">
                <a:solidFill>
                  <a:srgbClr val="000000"/>
                </a:solidFill>
              </a:rPr>
              <a:t>signální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transdukci</a:t>
            </a:r>
            <a:r>
              <a:rPr lang="en-GB" sz="2200" dirty="0">
                <a:solidFill>
                  <a:srgbClr val="000000"/>
                </a:solidFill>
              </a:rPr>
              <a:t>)</a:t>
            </a:r>
          </a:p>
          <a:p>
            <a:pPr marL="417513" indent="-312738" eaLnBrk="1" hangingPunct="1">
              <a:lnSpc>
                <a:spcPct val="100000"/>
              </a:lnSpc>
              <a:spcAft>
                <a:spcPts val="1425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en-GB" sz="2500" b="1" u="sng" dirty="0" err="1">
                <a:solidFill>
                  <a:srgbClr val="000000"/>
                </a:solidFill>
              </a:rPr>
              <a:t>Funkce</a:t>
            </a:r>
            <a:r>
              <a:rPr lang="en-GB" sz="2500" b="1" u="sng" dirty="0">
                <a:solidFill>
                  <a:srgbClr val="000000"/>
                </a:solidFill>
              </a:rPr>
              <a:t> </a:t>
            </a:r>
            <a:r>
              <a:rPr lang="en-GB" sz="2500" b="1" u="sng" dirty="0" err="1">
                <a:solidFill>
                  <a:srgbClr val="000000"/>
                </a:solidFill>
              </a:rPr>
              <a:t>regulační</a:t>
            </a:r>
            <a:r>
              <a:rPr lang="en-GB" sz="2500" b="1" u="sng" dirty="0">
                <a:solidFill>
                  <a:srgbClr val="000000"/>
                </a:solidFill>
              </a:rPr>
              <a:t> </a:t>
            </a:r>
            <a:r>
              <a:rPr lang="en-GB" sz="2200" dirty="0">
                <a:solidFill>
                  <a:srgbClr val="000000"/>
                </a:solidFill>
              </a:rPr>
              <a:t>= </a:t>
            </a:r>
            <a:r>
              <a:rPr lang="en-GB" sz="2200" dirty="0" err="1">
                <a:solidFill>
                  <a:srgbClr val="000000"/>
                </a:solidFill>
              </a:rPr>
              <a:t>ovlivňují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aktivitu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transkripčních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faktorů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regulující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genovou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expresi</a:t>
            </a:r>
            <a:endParaRPr lang="en-GB" sz="2200" dirty="0">
              <a:solidFill>
                <a:srgbClr val="000000"/>
              </a:solidFill>
            </a:endParaRPr>
          </a:p>
          <a:p>
            <a:pPr marL="417513" indent="-312738" eaLnBrk="1" hangingPunct="1">
              <a:lnSpc>
                <a:spcPct val="100000"/>
              </a:lnSpc>
              <a:spcAft>
                <a:spcPts val="1425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en-GB" sz="2200" dirty="0">
                <a:solidFill>
                  <a:srgbClr val="000000"/>
                </a:solidFill>
              </a:rPr>
              <a:t>PUFA (n-3 a n-6) = </a:t>
            </a:r>
            <a:r>
              <a:rPr lang="en-GB" sz="2500" b="1" u="sng" dirty="0" err="1">
                <a:solidFill>
                  <a:srgbClr val="000000"/>
                </a:solidFill>
              </a:rPr>
              <a:t>syntéza</a:t>
            </a:r>
            <a:r>
              <a:rPr lang="en-GB" sz="2500" b="1" u="sng" dirty="0">
                <a:solidFill>
                  <a:srgbClr val="000000"/>
                </a:solidFill>
              </a:rPr>
              <a:t> </a:t>
            </a:r>
            <a:r>
              <a:rPr lang="en-GB" sz="2500" b="1" u="sng" dirty="0" err="1">
                <a:solidFill>
                  <a:srgbClr val="000000"/>
                </a:solidFill>
              </a:rPr>
              <a:t>tkáňových</a:t>
            </a:r>
            <a:r>
              <a:rPr lang="en-GB" sz="2500" b="1" u="sng" dirty="0">
                <a:solidFill>
                  <a:srgbClr val="000000"/>
                </a:solidFill>
              </a:rPr>
              <a:t> </a:t>
            </a:r>
            <a:r>
              <a:rPr lang="en-GB" sz="2500" b="1" u="sng" dirty="0" err="1">
                <a:solidFill>
                  <a:srgbClr val="000000"/>
                </a:solidFill>
              </a:rPr>
              <a:t>mediátorů</a:t>
            </a:r>
            <a:r>
              <a:rPr lang="en-GB" sz="2200" dirty="0">
                <a:solidFill>
                  <a:srgbClr val="000000"/>
                </a:solidFill>
              </a:rPr>
              <a:t> (</a:t>
            </a:r>
            <a:r>
              <a:rPr lang="en-GB" sz="2200" dirty="0" err="1">
                <a:solidFill>
                  <a:srgbClr val="000000"/>
                </a:solidFill>
              </a:rPr>
              <a:t>prostaglandinů</a:t>
            </a:r>
            <a:r>
              <a:rPr lang="en-GB" sz="2200" dirty="0">
                <a:solidFill>
                  <a:srgbClr val="000000"/>
                </a:solidFill>
              </a:rPr>
              <a:t>, </a:t>
            </a:r>
            <a:r>
              <a:rPr lang="en-GB" sz="2200" dirty="0" err="1">
                <a:solidFill>
                  <a:srgbClr val="000000"/>
                </a:solidFill>
              </a:rPr>
              <a:t>prostacyklinů</a:t>
            </a:r>
            <a:r>
              <a:rPr lang="en-GB" sz="2200" dirty="0">
                <a:solidFill>
                  <a:srgbClr val="000000"/>
                </a:solidFill>
              </a:rPr>
              <a:t>, </a:t>
            </a:r>
            <a:r>
              <a:rPr lang="en-GB" sz="2200" dirty="0" err="1">
                <a:solidFill>
                  <a:srgbClr val="000000"/>
                </a:solidFill>
              </a:rPr>
              <a:t>tromboxanů</a:t>
            </a:r>
            <a:r>
              <a:rPr lang="en-GB" sz="2200" dirty="0">
                <a:solidFill>
                  <a:srgbClr val="000000"/>
                </a:solidFill>
              </a:rPr>
              <a:t> a </a:t>
            </a:r>
            <a:r>
              <a:rPr lang="en-GB" sz="2200" dirty="0" err="1">
                <a:solidFill>
                  <a:srgbClr val="000000"/>
                </a:solidFill>
              </a:rPr>
              <a:t>leukotrienů</a:t>
            </a:r>
            <a:r>
              <a:rPr lang="en-GB" sz="2200" dirty="0">
                <a:solidFill>
                  <a:srgbClr val="000000"/>
                </a:solidFill>
              </a:rPr>
              <a:t>), </a:t>
            </a:r>
            <a:r>
              <a:rPr lang="en-GB" sz="2200" dirty="0" err="1">
                <a:solidFill>
                  <a:srgbClr val="000000"/>
                </a:solidFill>
              </a:rPr>
              <a:t>uplatňujících</a:t>
            </a:r>
            <a:r>
              <a:rPr lang="en-GB" sz="2200" dirty="0">
                <a:solidFill>
                  <a:srgbClr val="000000"/>
                </a:solidFill>
              </a:rPr>
              <a:t> se v </a:t>
            </a:r>
            <a:r>
              <a:rPr lang="en-GB" sz="2200" dirty="0" err="1">
                <a:solidFill>
                  <a:srgbClr val="000000"/>
                </a:solidFill>
              </a:rPr>
              <a:t>procesu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srážení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krve</a:t>
            </a:r>
            <a:r>
              <a:rPr lang="en-GB" sz="2200" dirty="0">
                <a:solidFill>
                  <a:srgbClr val="000000"/>
                </a:solidFill>
              </a:rPr>
              <a:t>, </a:t>
            </a:r>
            <a:r>
              <a:rPr lang="en-GB" sz="2200" dirty="0" err="1">
                <a:solidFill>
                  <a:srgbClr val="000000"/>
                </a:solidFill>
              </a:rPr>
              <a:t>regulaci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tonů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cévní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stěny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či</a:t>
            </a:r>
            <a:r>
              <a:rPr lang="en-GB" sz="2200" dirty="0">
                <a:solidFill>
                  <a:srgbClr val="000000"/>
                </a:solidFill>
              </a:rPr>
              <a:t> v </a:t>
            </a:r>
            <a:r>
              <a:rPr lang="en-GB" sz="2200" dirty="0" err="1">
                <a:solidFill>
                  <a:srgbClr val="000000"/>
                </a:solidFill>
              </a:rPr>
              <a:t>zánětlivé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reakci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jako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obraně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organismu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na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poškození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tkání</a:t>
            </a:r>
            <a:r>
              <a:rPr lang="en-GB" sz="2200" dirty="0">
                <a:solidFill>
                  <a:srgbClr val="000000"/>
                </a:solidFill>
              </a:rPr>
              <a:t/>
            </a:r>
            <a:br>
              <a:rPr lang="en-GB" sz="2200" dirty="0">
                <a:solidFill>
                  <a:srgbClr val="000000"/>
                </a:solidFill>
              </a:rPr>
            </a:br>
            <a:r>
              <a:rPr lang="en-GB" sz="2000" i="1" dirty="0" err="1">
                <a:solidFill>
                  <a:srgbClr val="000000"/>
                </a:solidFill>
              </a:rPr>
              <a:t>Pozn</a:t>
            </a:r>
            <a:r>
              <a:rPr lang="en-GB" sz="2000" i="1" dirty="0">
                <a:solidFill>
                  <a:srgbClr val="000000"/>
                </a:solidFill>
              </a:rPr>
              <a:t>.: </a:t>
            </a:r>
            <a:r>
              <a:rPr lang="en-GB" sz="2000" b="1" i="1" dirty="0" err="1">
                <a:solidFill>
                  <a:srgbClr val="000000"/>
                </a:solidFill>
              </a:rPr>
              <a:t>Přísun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</a:rPr>
              <a:t>vysoce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</a:rPr>
              <a:t>nenasycených</a:t>
            </a:r>
            <a:r>
              <a:rPr lang="en-GB" sz="2000" b="1" i="1" dirty="0">
                <a:solidFill>
                  <a:srgbClr val="000000"/>
                </a:solidFill>
              </a:rPr>
              <a:t> PUFA (EPA a DHA) je </a:t>
            </a:r>
            <a:r>
              <a:rPr lang="en-GB" sz="2000" b="1" i="1" dirty="0" err="1">
                <a:solidFill>
                  <a:srgbClr val="000000"/>
                </a:solidFill>
              </a:rPr>
              <a:t>důležitý</a:t>
            </a:r>
            <a:r>
              <a:rPr lang="en-GB" sz="2000" b="1" i="1" dirty="0">
                <a:solidFill>
                  <a:srgbClr val="000000"/>
                </a:solidFill>
              </a:rPr>
              <a:t> v </a:t>
            </a:r>
            <a:r>
              <a:rPr lang="en-GB" sz="2000" b="1" i="1" dirty="0" err="1">
                <a:solidFill>
                  <a:srgbClr val="000000"/>
                </a:solidFill>
              </a:rPr>
              <a:t>průběhu</a:t>
            </a:r>
            <a:r>
              <a:rPr lang="en-GB" sz="2000" i="1" dirty="0">
                <a:solidFill>
                  <a:srgbClr val="000000"/>
                </a:solidFill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</a:rPr>
              <a:t>těhotenství</a:t>
            </a:r>
            <a:r>
              <a:rPr lang="en-GB" sz="2000" b="1" i="1" dirty="0">
                <a:solidFill>
                  <a:srgbClr val="000000"/>
                </a:solidFill>
              </a:rPr>
              <a:t>, </a:t>
            </a:r>
            <a:r>
              <a:rPr lang="en-GB" sz="2000" b="1" i="1" dirty="0" err="1">
                <a:solidFill>
                  <a:srgbClr val="000000"/>
                </a:solidFill>
              </a:rPr>
              <a:t>laktace</a:t>
            </a:r>
            <a:r>
              <a:rPr lang="en-GB" sz="2000" b="1" i="1" dirty="0">
                <a:solidFill>
                  <a:srgbClr val="000000"/>
                </a:solidFill>
              </a:rPr>
              <a:t> a </a:t>
            </a:r>
            <a:r>
              <a:rPr lang="en-GB" sz="2000" b="1" i="1" dirty="0" err="1">
                <a:solidFill>
                  <a:srgbClr val="000000"/>
                </a:solidFill>
              </a:rPr>
              <a:t>ve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</a:rPr>
              <a:t>výživě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</a:rPr>
              <a:t>kojenců</a:t>
            </a:r>
            <a:r>
              <a:rPr lang="en-GB" sz="2000" i="1" dirty="0">
                <a:solidFill>
                  <a:srgbClr val="000000"/>
                </a:solidFill>
              </a:rPr>
              <a:t> (</a:t>
            </a:r>
            <a:r>
              <a:rPr lang="en-GB" sz="2000" i="1" dirty="0" err="1">
                <a:solidFill>
                  <a:srgbClr val="000000"/>
                </a:solidFill>
              </a:rPr>
              <a:t>jsou</a:t>
            </a:r>
            <a:r>
              <a:rPr lang="en-GB" sz="2000" i="1" dirty="0">
                <a:solidFill>
                  <a:srgbClr val="000000"/>
                </a:solidFill>
              </a:rPr>
              <a:t> </a:t>
            </a:r>
            <a:r>
              <a:rPr lang="en-GB" sz="2000" i="1" dirty="0" err="1">
                <a:solidFill>
                  <a:srgbClr val="000000"/>
                </a:solidFill>
              </a:rPr>
              <a:t>přítomny</a:t>
            </a:r>
            <a:r>
              <a:rPr lang="en-GB" sz="2000" i="1" dirty="0">
                <a:solidFill>
                  <a:srgbClr val="000000"/>
                </a:solidFill>
              </a:rPr>
              <a:t> </a:t>
            </a:r>
            <a:r>
              <a:rPr lang="en-GB" sz="2000" i="1" dirty="0" err="1">
                <a:solidFill>
                  <a:srgbClr val="000000"/>
                </a:solidFill>
              </a:rPr>
              <a:t>ve</a:t>
            </a:r>
            <a:r>
              <a:rPr lang="en-GB" sz="2000" i="1" dirty="0">
                <a:solidFill>
                  <a:srgbClr val="000000"/>
                </a:solidFill>
              </a:rPr>
              <a:t> </a:t>
            </a:r>
            <a:r>
              <a:rPr lang="en-GB" sz="2000" i="1" dirty="0" err="1">
                <a:solidFill>
                  <a:srgbClr val="000000"/>
                </a:solidFill>
              </a:rPr>
              <a:t>vysoké</a:t>
            </a:r>
            <a:r>
              <a:rPr lang="en-GB" sz="2000" i="1" dirty="0">
                <a:solidFill>
                  <a:srgbClr val="000000"/>
                </a:solidFill>
              </a:rPr>
              <a:t> </a:t>
            </a:r>
            <a:r>
              <a:rPr lang="en-GB" sz="2000" i="1" dirty="0" err="1">
                <a:solidFill>
                  <a:srgbClr val="000000"/>
                </a:solidFill>
              </a:rPr>
              <a:t>koncentraci</a:t>
            </a:r>
            <a:r>
              <a:rPr lang="en-GB" sz="2000" i="1" dirty="0">
                <a:solidFill>
                  <a:srgbClr val="000000"/>
                </a:solidFill>
              </a:rPr>
              <a:t> </a:t>
            </a:r>
            <a:r>
              <a:rPr lang="en-GB" sz="2000" i="1" dirty="0" err="1">
                <a:solidFill>
                  <a:srgbClr val="000000"/>
                </a:solidFill>
              </a:rPr>
              <a:t>ve</a:t>
            </a:r>
            <a:r>
              <a:rPr lang="en-GB" sz="2000" i="1" dirty="0">
                <a:solidFill>
                  <a:srgbClr val="000000"/>
                </a:solidFill>
              </a:rPr>
              <a:t> </a:t>
            </a:r>
            <a:r>
              <a:rPr lang="en-GB" sz="2000" i="1" dirty="0" err="1">
                <a:solidFill>
                  <a:srgbClr val="000000"/>
                </a:solidFill>
              </a:rPr>
              <a:t>fosfolipidech</a:t>
            </a:r>
            <a:r>
              <a:rPr lang="en-GB" sz="2000" i="1" dirty="0">
                <a:solidFill>
                  <a:srgbClr val="000000"/>
                </a:solidFill>
              </a:rPr>
              <a:t> </a:t>
            </a:r>
            <a:r>
              <a:rPr lang="en-GB" sz="2000" i="1" dirty="0" err="1">
                <a:solidFill>
                  <a:srgbClr val="000000"/>
                </a:solidFill>
              </a:rPr>
              <a:t>buněčných</a:t>
            </a:r>
            <a:r>
              <a:rPr lang="en-GB" sz="2000" i="1" dirty="0">
                <a:solidFill>
                  <a:srgbClr val="000000"/>
                </a:solidFill>
              </a:rPr>
              <a:t> </a:t>
            </a:r>
            <a:r>
              <a:rPr lang="en-GB" sz="2000" i="1" dirty="0" err="1">
                <a:solidFill>
                  <a:srgbClr val="000000"/>
                </a:solidFill>
              </a:rPr>
              <a:t>membrán</a:t>
            </a:r>
            <a:r>
              <a:rPr lang="en-GB" sz="2000" i="1" dirty="0">
                <a:solidFill>
                  <a:srgbClr val="000000"/>
                </a:solidFill>
              </a:rPr>
              <a:t> </a:t>
            </a:r>
            <a:r>
              <a:rPr lang="en-GB" sz="2000" i="1" dirty="0" err="1">
                <a:solidFill>
                  <a:srgbClr val="000000"/>
                </a:solidFill>
              </a:rPr>
              <a:t>neuronův</a:t>
            </a:r>
            <a:r>
              <a:rPr lang="en-GB" sz="2000" i="1" dirty="0">
                <a:solidFill>
                  <a:srgbClr val="000000"/>
                </a:solidFill>
              </a:rPr>
              <a:t> </a:t>
            </a:r>
            <a:r>
              <a:rPr lang="en-GB" sz="2000" i="1" dirty="0" err="1">
                <a:solidFill>
                  <a:srgbClr val="000000"/>
                </a:solidFill>
              </a:rPr>
              <a:t>mozku</a:t>
            </a:r>
            <a:r>
              <a:rPr lang="en-GB" sz="2000" i="1" dirty="0">
                <a:solidFill>
                  <a:srgbClr val="000000"/>
                </a:solidFill>
              </a:rPr>
              <a:t> a v </a:t>
            </a:r>
            <a:r>
              <a:rPr lang="en-GB" sz="2000" i="1" dirty="0" err="1">
                <a:solidFill>
                  <a:srgbClr val="000000"/>
                </a:solidFill>
              </a:rPr>
              <a:t>retině</a:t>
            </a:r>
            <a:r>
              <a:rPr lang="en-GB" sz="2000" i="1" dirty="0">
                <a:solidFill>
                  <a:srgbClr val="000000"/>
                </a:solidFill>
              </a:rPr>
              <a:t> (</a:t>
            </a:r>
            <a:r>
              <a:rPr lang="en-GB" sz="2000" i="1" dirty="0" err="1">
                <a:solidFill>
                  <a:srgbClr val="000000"/>
                </a:solidFill>
              </a:rPr>
              <a:t>především</a:t>
            </a:r>
            <a:r>
              <a:rPr lang="en-GB" sz="2000" i="1" dirty="0">
                <a:solidFill>
                  <a:srgbClr val="000000"/>
                </a:solidFill>
              </a:rPr>
              <a:t> DHA) a </a:t>
            </a:r>
            <a:r>
              <a:rPr lang="en-GB" sz="2000" i="1" dirty="0" err="1">
                <a:solidFill>
                  <a:srgbClr val="000000"/>
                </a:solidFill>
              </a:rPr>
              <a:t>hrají</a:t>
            </a:r>
            <a:r>
              <a:rPr lang="en-GB" sz="2000" i="1" dirty="0">
                <a:solidFill>
                  <a:srgbClr val="000000"/>
                </a:solidFill>
              </a:rPr>
              <a:t> </a:t>
            </a:r>
            <a:r>
              <a:rPr lang="en-GB" sz="2000" i="1" dirty="0" err="1">
                <a:solidFill>
                  <a:srgbClr val="000000"/>
                </a:solidFill>
              </a:rPr>
              <a:t>významnou</a:t>
            </a:r>
            <a:r>
              <a:rPr lang="en-GB" sz="2000" i="1" dirty="0">
                <a:solidFill>
                  <a:srgbClr val="000000"/>
                </a:solidFill>
              </a:rPr>
              <a:t> </a:t>
            </a:r>
            <a:r>
              <a:rPr lang="en-GB" sz="2000" i="1" dirty="0" err="1">
                <a:solidFill>
                  <a:srgbClr val="000000"/>
                </a:solidFill>
              </a:rPr>
              <a:t>roli</a:t>
            </a:r>
            <a:r>
              <a:rPr lang="en-GB" sz="2000" i="1" dirty="0">
                <a:solidFill>
                  <a:srgbClr val="000000"/>
                </a:solidFill>
              </a:rPr>
              <a:t> v </a:t>
            </a:r>
            <a:r>
              <a:rPr lang="en-GB" sz="2000" i="1" dirty="0" err="1">
                <a:solidFill>
                  <a:srgbClr val="000000"/>
                </a:solidFill>
              </a:rPr>
              <a:t>neuropsychickém</a:t>
            </a:r>
            <a:r>
              <a:rPr lang="en-GB" sz="2000" i="1" dirty="0">
                <a:solidFill>
                  <a:srgbClr val="000000"/>
                </a:solidFill>
              </a:rPr>
              <a:t> </a:t>
            </a:r>
            <a:r>
              <a:rPr lang="en-GB" sz="2000" i="1" dirty="0" err="1">
                <a:solidFill>
                  <a:srgbClr val="000000"/>
                </a:solidFill>
              </a:rPr>
              <a:t>vývoji</a:t>
            </a:r>
            <a:r>
              <a:rPr lang="en-GB" sz="2000" i="1" dirty="0">
                <a:solidFill>
                  <a:srgbClr val="000000"/>
                </a:solidFill>
              </a:rPr>
              <a:t> a </a:t>
            </a:r>
            <a:r>
              <a:rPr lang="en-GB" sz="2000" i="1" dirty="0" err="1">
                <a:solidFill>
                  <a:srgbClr val="000000"/>
                </a:solidFill>
              </a:rPr>
              <a:t>vývoji</a:t>
            </a:r>
            <a:r>
              <a:rPr lang="en-GB" sz="2000" i="1" dirty="0">
                <a:solidFill>
                  <a:srgbClr val="000000"/>
                </a:solidFill>
              </a:rPr>
              <a:t> </a:t>
            </a:r>
            <a:r>
              <a:rPr lang="en-GB" sz="2000" i="1" dirty="0" err="1">
                <a:solidFill>
                  <a:srgbClr val="000000"/>
                </a:solidFill>
              </a:rPr>
              <a:t>zraku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</a:p>
          <a:p>
            <a:pPr marL="417513" indent="-312738" eaLnBrk="1" hangingPunct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2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cap="none" dirty="0"/>
              <a:t>ENERGETICKÁ BILANCE</a:t>
            </a:r>
            <a:endParaRPr lang="cs-CZ" cap="none" dirty="0"/>
          </a:p>
        </p:txBody>
      </p:sp>
      <p:sp>
        <p:nvSpPr>
          <p:cNvPr id="1945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/>
          <a:lstStyle/>
          <a:p>
            <a:pPr marL="422275" indent="-317500" eaLnBrk="1" hangingPunct="1">
              <a:lnSpc>
                <a:spcPct val="93000"/>
              </a:lnSpc>
              <a:spcAft>
                <a:spcPts val="1425"/>
              </a:spcAft>
              <a:tabLst>
                <a:tab pos="704850" algn="l"/>
                <a:tab pos="1428750" algn="l"/>
                <a:tab pos="2152650" algn="l"/>
                <a:tab pos="2876550" algn="l"/>
                <a:tab pos="3600450" algn="l"/>
                <a:tab pos="4324350" algn="l"/>
                <a:tab pos="5048250" algn="l"/>
                <a:tab pos="5772150" algn="l"/>
                <a:tab pos="6497638" algn="l"/>
                <a:tab pos="7219950" algn="l"/>
                <a:tab pos="7943850" algn="l"/>
                <a:tab pos="8667750" algn="l"/>
                <a:tab pos="8966200" algn="l"/>
                <a:tab pos="9415463" algn="l"/>
                <a:tab pos="986472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sz="2400" b="1" dirty="0" err="1"/>
              <a:t>Komponenty</a:t>
            </a:r>
            <a:r>
              <a:rPr lang="en-GB" sz="2400" b="1" dirty="0"/>
              <a:t> </a:t>
            </a:r>
            <a:r>
              <a:rPr lang="en-GB" sz="2400" b="1" dirty="0" err="1"/>
              <a:t>energetick</a:t>
            </a:r>
            <a:r>
              <a:rPr lang="cs-CZ" sz="2400" b="1" dirty="0" err="1"/>
              <a:t>é</a:t>
            </a:r>
            <a:r>
              <a:rPr lang="cs-CZ" sz="2400" b="1" dirty="0"/>
              <a:t> potřeby</a:t>
            </a:r>
            <a:r>
              <a:rPr lang="en-GB" sz="2400" dirty="0">
                <a:solidFill>
                  <a:srgbClr val="008000"/>
                </a:solidFill>
              </a:rPr>
              <a:t/>
            </a:r>
            <a:br>
              <a:rPr lang="en-GB" sz="2400" dirty="0">
                <a:solidFill>
                  <a:srgbClr val="008000"/>
                </a:solidFill>
              </a:rPr>
            </a:br>
            <a:r>
              <a:rPr lang="en-GB" sz="2400" dirty="0">
                <a:solidFill>
                  <a:srgbClr val="008000"/>
                </a:solidFill>
              </a:rPr>
              <a:t>	</a:t>
            </a:r>
            <a:r>
              <a:rPr lang="en-GB" sz="2400" dirty="0">
                <a:solidFill>
                  <a:srgbClr val="000000"/>
                </a:solidFill>
              </a:rPr>
              <a:t>- </a:t>
            </a:r>
            <a:r>
              <a:rPr lang="cs-CZ" sz="2400" dirty="0">
                <a:solidFill>
                  <a:srgbClr val="000000"/>
                </a:solidFill>
              </a:rPr>
              <a:t>bazální metabolismus, výdej energie na svalovou práci, </a:t>
            </a:r>
            <a:r>
              <a:rPr lang="cs-CZ" sz="2400" dirty="0" err="1">
                <a:solidFill>
                  <a:srgbClr val="000000"/>
                </a:solidFill>
              </a:rPr>
              <a:t>postprandiální</a:t>
            </a:r>
            <a:r>
              <a:rPr lang="cs-CZ" sz="2400" dirty="0">
                <a:solidFill>
                  <a:srgbClr val="000000"/>
                </a:solidFill>
              </a:rPr>
              <a:t> termogeneze, potřeby pro růst, těhotenství a laktaci</a:t>
            </a:r>
            <a:endParaRPr lang="en-GB" sz="2400" dirty="0">
              <a:solidFill>
                <a:srgbClr val="000000"/>
              </a:solidFill>
            </a:endParaRPr>
          </a:p>
          <a:p>
            <a:pPr marL="422275" indent="-317500" eaLnBrk="1" hangingPunct="1">
              <a:lnSpc>
                <a:spcPct val="93000"/>
              </a:lnSpc>
              <a:spcAft>
                <a:spcPts val="1425"/>
              </a:spcAft>
              <a:tabLst>
                <a:tab pos="704850" algn="l"/>
                <a:tab pos="1428750" algn="l"/>
                <a:tab pos="2152650" algn="l"/>
                <a:tab pos="2876550" algn="l"/>
                <a:tab pos="3600450" algn="l"/>
                <a:tab pos="4324350" algn="l"/>
                <a:tab pos="5048250" algn="l"/>
                <a:tab pos="5772150" algn="l"/>
                <a:tab pos="6497638" algn="l"/>
                <a:tab pos="7219950" algn="l"/>
                <a:tab pos="7943850" algn="l"/>
                <a:tab pos="8667750" algn="l"/>
                <a:tab pos="8966200" algn="l"/>
                <a:tab pos="9415463" algn="l"/>
                <a:tab pos="986472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sz="2400" b="1" dirty="0" err="1"/>
              <a:t>Bazální</a:t>
            </a:r>
            <a:r>
              <a:rPr lang="cs-CZ" sz="2400" b="1" dirty="0"/>
              <a:t> metabolismus</a:t>
            </a:r>
            <a:r>
              <a:rPr lang="en-GB" sz="2400" b="1" dirty="0"/>
              <a:t> (BM)</a:t>
            </a:r>
            <a:r>
              <a:rPr lang="en-GB" sz="2400" dirty="0">
                <a:solidFill>
                  <a:srgbClr val="008000"/>
                </a:solidFill>
              </a:rPr>
              <a:t/>
            </a:r>
            <a:br>
              <a:rPr lang="en-GB" sz="2400" dirty="0">
                <a:solidFill>
                  <a:srgbClr val="008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	- </a:t>
            </a:r>
            <a:r>
              <a:rPr lang="en-GB" sz="2400" dirty="0" err="1">
                <a:solidFill>
                  <a:srgbClr val="000000"/>
                </a:solidFill>
              </a:rPr>
              <a:t>tvorba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tepla</a:t>
            </a:r>
            <a:r>
              <a:rPr lang="en-GB" sz="2400" dirty="0">
                <a:solidFill>
                  <a:srgbClr val="000000"/>
                </a:solidFill>
              </a:rPr>
              <a:t>: 60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% BM</a:t>
            </a:r>
            <a:br>
              <a:rPr lang="en-GB" sz="2400" dirty="0">
                <a:solidFill>
                  <a:srgbClr val="000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	- </a:t>
            </a:r>
            <a:r>
              <a:rPr lang="en-GB" sz="2400" dirty="0" err="1">
                <a:solidFill>
                  <a:srgbClr val="000000"/>
                </a:solidFill>
              </a:rPr>
              <a:t>udržování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základních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životních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funkcí</a:t>
            </a:r>
            <a:r>
              <a:rPr lang="en-GB" sz="2400" dirty="0">
                <a:solidFill>
                  <a:srgbClr val="000000"/>
                </a:solidFill>
              </a:rPr>
              <a:t>: 40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%</a:t>
            </a:r>
            <a:br>
              <a:rPr lang="en-GB" sz="2400" dirty="0">
                <a:solidFill>
                  <a:srgbClr val="000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	- </a:t>
            </a:r>
            <a:r>
              <a:rPr lang="en-GB" sz="2400" dirty="0" err="1">
                <a:solidFill>
                  <a:srgbClr val="000000"/>
                </a:solidFill>
              </a:rPr>
              <a:t>normální</a:t>
            </a:r>
            <a:r>
              <a:rPr lang="en-GB" sz="2400" dirty="0">
                <a:solidFill>
                  <a:srgbClr val="000000"/>
                </a:solidFill>
              </a:rPr>
              <a:t> populace: BM = 60-70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% CEP</a:t>
            </a:r>
          </a:p>
          <a:p>
            <a:pPr marL="422275" indent="-317500" eaLnBrk="1" hangingPunct="1">
              <a:lnSpc>
                <a:spcPct val="93000"/>
              </a:lnSpc>
              <a:spcAft>
                <a:spcPts val="1425"/>
              </a:spcAft>
              <a:tabLst>
                <a:tab pos="704850" algn="l"/>
                <a:tab pos="1428750" algn="l"/>
                <a:tab pos="2152650" algn="l"/>
                <a:tab pos="2876550" algn="l"/>
                <a:tab pos="3600450" algn="l"/>
                <a:tab pos="4324350" algn="l"/>
                <a:tab pos="5048250" algn="l"/>
                <a:tab pos="5772150" algn="l"/>
                <a:tab pos="6497638" algn="l"/>
                <a:tab pos="7219950" algn="l"/>
                <a:tab pos="7943850" algn="l"/>
                <a:tab pos="8667750" algn="l"/>
                <a:tab pos="8966200" algn="l"/>
                <a:tab pos="9415463" algn="l"/>
                <a:tab pos="986472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sz="2400" b="1" dirty="0" err="1"/>
              <a:t>Faktory</a:t>
            </a:r>
            <a:r>
              <a:rPr lang="en-GB" sz="2400" b="1" dirty="0"/>
              <a:t> </a:t>
            </a:r>
            <a:r>
              <a:rPr lang="en-GB" sz="2400" b="1" dirty="0" err="1"/>
              <a:t>ovlivňující</a:t>
            </a:r>
            <a:r>
              <a:rPr lang="en-GB" sz="2400" b="1" dirty="0"/>
              <a:t> BM</a:t>
            </a:r>
            <a:r>
              <a:rPr lang="en-GB" sz="2400" dirty="0">
                <a:solidFill>
                  <a:srgbClr val="008000"/>
                </a:solidFill>
              </a:rPr>
              <a:t/>
            </a:r>
            <a:br>
              <a:rPr lang="en-GB" sz="2400" dirty="0">
                <a:solidFill>
                  <a:srgbClr val="008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	- </a:t>
            </a:r>
            <a:r>
              <a:rPr lang="en-GB" sz="2400" dirty="0" err="1">
                <a:solidFill>
                  <a:srgbClr val="000000"/>
                </a:solidFill>
              </a:rPr>
              <a:t>věk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pohlaví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výška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růst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fyzická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aktivita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stavba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těla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teplota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stres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teplota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okolí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hladovění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malnutrice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hormon</a:t>
            </a:r>
            <a:r>
              <a:rPr lang="cs-CZ" sz="2400" dirty="0" err="1">
                <a:solidFill>
                  <a:srgbClr val="000000"/>
                </a:solidFill>
              </a:rPr>
              <a:t>y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5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>
              <a:ea typeface="+mj-ea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700" dirty="0" err="1">
                <a:solidFill>
                  <a:srgbClr val="000000"/>
                </a:solidFill>
              </a:rPr>
              <a:t>Esenciální</a:t>
            </a:r>
            <a:r>
              <a:rPr lang="en-GB" sz="2700" dirty="0">
                <a:solidFill>
                  <a:srgbClr val="000000"/>
                </a:solidFill>
              </a:rPr>
              <a:t> MK</a:t>
            </a:r>
            <a:br>
              <a:rPr lang="en-GB" sz="2700" dirty="0">
                <a:solidFill>
                  <a:srgbClr val="000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- </a:t>
            </a:r>
            <a:r>
              <a:rPr lang="en-GB" sz="2400" b="1" dirty="0">
                <a:solidFill>
                  <a:srgbClr val="FF0000"/>
                </a:solidFill>
              </a:rPr>
              <a:t>n-3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  <a:cs typeface="Arial" charset="0"/>
              </a:rPr>
              <a:t>α-</a:t>
            </a:r>
            <a:r>
              <a:rPr lang="en-GB" sz="2400" dirty="0" err="1">
                <a:solidFill>
                  <a:srgbClr val="000000"/>
                </a:solidFill>
                <a:cs typeface="Arial" charset="0"/>
              </a:rPr>
              <a:t>linolenová</a:t>
            </a:r>
            <a:r>
              <a:rPr lang="en-GB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cs typeface="Arial" charset="0"/>
              </a:rPr>
              <a:t>kyselina</a:t>
            </a:r>
            <a:r>
              <a:rPr lang="en-GB" sz="2400" dirty="0">
                <a:solidFill>
                  <a:srgbClr val="000000"/>
                </a:solidFill>
                <a:cs typeface="Arial" charset="0"/>
              </a:rPr>
              <a:t> → </a:t>
            </a:r>
            <a:r>
              <a:rPr lang="en-GB" sz="2400" dirty="0" err="1">
                <a:solidFill>
                  <a:srgbClr val="000000"/>
                </a:solidFill>
                <a:cs typeface="Arial" charset="0"/>
              </a:rPr>
              <a:t>další</a:t>
            </a:r>
            <a:r>
              <a:rPr lang="en-GB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cs typeface="Arial" charset="0"/>
              </a:rPr>
              <a:t>desaturace</a:t>
            </a:r>
            <a:r>
              <a:rPr lang="en-GB" sz="2400" dirty="0">
                <a:solidFill>
                  <a:srgbClr val="000000"/>
                </a:solidFill>
                <a:cs typeface="Arial" charset="0"/>
              </a:rPr>
              <a:t> a </a:t>
            </a:r>
            <a:r>
              <a:rPr lang="en-GB" sz="2400" dirty="0" err="1">
                <a:solidFill>
                  <a:srgbClr val="000000"/>
                </a:solidFill>
                <a:cs typeface="Arial" charset="0"/>
              </a:rPr>
              <a:t>elongace</a:t>
            </a:r>
            <a:r>
              <a:rPr lang="en-GB" sz="2400" dirty="0">
                <a:solidFill>
                  <a:srgbClr val="000000"/>
                </a:solidFill>
                <a:cs typeface="Arial" charset="0"/>
              </a:rPr>
              <a:t> → EPA, DHA </a:t>
            </a:r>
            <a:br>
              <a:rPr lang="en-GB" sz="2400" dirty="0">
                <a:solidFill>
                  <a:srgbClr val="000000"/>
                </a:solidFill>
                <a:cs typeface="Arial" charset="0"/>
              </a:rPr>
            </a:br>
            <a:r>
              <a:rPr lang="en-GB" sz="2400" dirty="0">
                <a:solidFill>
                  <a:srgbClr val="000000"/>
                </a:solidFill>
                <a:cs typeface="Arial" charset="0"/>
              </a:rPr>
              <a:t>- </a:t>
            </a:r>
            <a:r>
              <a:rPr lang="en-GB" sz="2400" b="1" dirty="0">
                <a:solidFill>
                  <a:srgbClr val="008000"/>
                </a:solidFill>
                <a:cs typeface="Arial" charset="0"/>
              </a:rPr>
              <a:t>n-6</a:t>
            </a:r>
            <a:r>
              <a:rPr lang="en-GB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cs typeface="Arial" charset="0"/>
              </a:rPr>
              <a:t>linolová</a:t>
            </a:r>
            <a:r>
              <a:rPr lang="en-GB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cs typeface="Arial" charset="0"/>
              </a:rPr>
              <a:t>kyselina</a:t>
            </a:r>
            <a:r>
              <a:rPr lang="en-GB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7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GB" sz="2700" dirty="0">
                <a:solidFill>
                  <a:srgbClr val="000000"/>
                </a:solidFill>
                <a:cs typeface="Arial" charset="0"/>
              </a:rPr>
            </a:br>
            <a:r>
              <a:rPr lang="en-GB" sz="2700" dirty="0">
                <a:solidFill>
                  <a:srgbClr val="000000"/>
                </a:solidFill>
                <a:cs typeface="Arial" charset="0"/>
              </a:rPr>
              <a:t> </a:t>
            </a:r>
            <a:br>
              <a:rPr lang="en-GB" sz="2700" dirty="0">
                <a:solidFill>
                  <a:srgbClr val="000000"/>
                </a:solidFill>
                <a:cs typeface="Arial" charset="0"/>
              </a:rPr>
            </a:br>
            <a:r>
              <a:rPr lang="en-GB" sz="2200" dirty="0" err="1">
                <a:solidFill>
                  <a:srgbClr val="000000"/>
                </a:solidFill>
                <a:cs typeface="Arial" charset="0"/>
              </a:rPr>
              <a:t>pozn</a:t>
            </a:r>
            <a:r>
              <a:rPr lang="en-GB" sz="2200" dirty="0">
                <a:solidFill>
                  <a:srgbClr val="000000"/>
                </a:solidFill>
                <a:cs typeface="Arial" charset="0"/>
              </a:rPr>
              <a:t>.: </a:t>
            </a:r>
            <a:br>
              <a:rPr lang="en-GB" sz="2200" dirty="0">
                <a:solidFill>
                  <a:srgbClr val="000000"/>
                </a:solidFill>
                <a:cs typeface="Arial" charset="0"/>
              </a:rPr>
            </a:br>
            <a:r>
              <a:rPr lang="en-GB" sz="2200" b="1" dirty="0">
                <a:solidFill>
                  <a:srgbClr val="FF0000"/>
                </a:solidFill>
                <a:cs typeface="Arial" charset="0"/>
              </a:rPr>
              <a:t>k. </a:t>
            </a:r>
            <a:r>
              <a:rPr lang="en-GB" sz="2200" b="1" dirty="0">
                <a:solidFill>
                  <a:srgbClr val="FF0000"/>
                </a:solidFill>
                <a:cs typeface="Times New Roman" charset="0"/>
              </a:rPr>
              <a:t>α</a:t>
            </a:r>
            <a:r>
              <a:rPr lang="en-GB" sz="2200" b="1" dirty="0">
                <a:solidFill>
                  <a:srgbClr val="FF0000"/>
                </a:solidFill>
                <a:cs typeface="Arial" charset="0"/>
              </a:rPr>
              <a:t>-</a:t>
            </a:r>
            <a:r>
              <a:rPr lang="en-GB" sz="2200" b="1" dirty="0" err="1">
                <a:solidFill>
                  <a:srgbClr val="FF0000"/>
                </a:solidFill>
                <a:cs typeface="Arial" charset="0"/>
              </a:rPr>
              <a:t>linolenová</a:t>
            </a:r>
            <a:r>
              <a:rPr lang="en-GB" sz="2200" b="1" dirty="0">
                <a:solidFill>
                  <a:srgbClr val="FF0000"/>
                </a:solidFill>
                <a:cs typeface="Arial" charset="0"/>
              </a:rPr>
              <a:t> (n-3)</a:t>
            </a:r>
            <a:r>
              <a:rPr lang="en-GB" sz="22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200" dirty="0">
                <a:solidFill>
                  <a:srgbClr val="000000"/>
                </a:solidFill>
                <a:cs typeface="Times New Roman" charset="0"/>
              </a:rPr>
              <a:t>→</a:t>
            </a:r>
            <a:r>
              <a:rPr lang="en-GB" sz="2200" dirty="0">
                <a:solidFill>
                  <a:srgbClr val="000000"/>
                </a:solidFill>
                <a:cs typeface="Arial" charset="0"/>
              </a:rPr>
              <a:t> k. </a:t>
            </a:r>
            <a:r>
              <a:rPr lang="en-GB" sz="2200" dirty="0" err="1">
                <a:solidFill>
                  <a:srgbClr val="000000"/>
                </a:solidFill>
                <a:cs typeface="Arial" charset="0"/>
              </a:rPr>
              <a:t>eikosapentaenová</a:t>
            </a:r>
            <a:r>
              <a:rPr lang="en-GB" sz="2200" dirty="0">
                <a:solidFill>
                  <a:srgbClr val="000000"/>
                </a:solidFill>
                <a:cs typeface="Arial" charset="0"/>
              </a:rPr>
              <a:t> (EPA), k. </a:t>
            </a:r>
            <a:r>
              <a:rPr lang="en-GB" sz="2200" dirty="0" err="1">
                <a:solidFill>
                  <a:srgbClr val="000000"/>
                </a:solidFill>
                <a:cs typeface="Arial" charset="0"/>
              </a:rPr>
              <a:t>dokosahexaenová</a:t>
            </a:r>
            <a:r>
              <a:rPr lang="en-GB" sz="2200" dirty="0">
                <a:solidFill>
                  <a:srgbClr val="000000"/>
                </a:solidFill>
                <a:cs typeface="Arial" charset="0"/>
              </a:rPr>
              <a:t> (DHA)</a:t>
            </a:r>
            <a:br>
              <a:rPr lang="en-GB" sz="2200" dirty="0">
                <a:solidFill>
                  <a:srgbClr val="000000"/>
                </a:solidFill>
                <a:cs typeface="Arial" charset="0"/>
              </a:rPr>
            </a:br>
            <a:r>
              <a:rPr lang="en-GB" sz="2200" b="1" dirty="0">
                <a:solidFill>
                  <a:srgbClr val="008000"/>
                </a:solidFill>
                <a:cs typeface="Arial" charset="0"/>
              </a:rPr>
              <a:t>k. </a:t>
            </a:r>
            <a:r>
              <a:rPr lang="en-GB" sz="2200" b="1" dirty="0" err="1">
                <a:solidFill>
                  <a:srgbClr val="008000"/>
                </a:solidFill>
                <a:cs typeface="Arial" charset="0"/>
              </a:rPr>
              <a:t>linolová</a:t>
            </a:r>
            <a:r>
              <a:rPr lang="en-GB" sz="2200" b="1" dirty="0">
                <a:solidFill>
                  <a:srgbClr val="008000"/>
                </a:solidFill>
                <a:cs typeface="Arial" charset="0"/>
              </a:rPr>
              <a:t>(n-6)</a:t>
            </a:r>
            <a:r>
              <a:rPr lang="en-GB" sz="22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200" dirty="0">
                <a:solidFill>
                  <a:srgbClr val="000000"/>
                </a:solidFill>
                <a:cs typeface="Times New Roman" charset="0"/>
              </a:rPr>
              <a:t>→</a:t>
            </a:r>
            <a:r>
              <a:rPr lang="en-GB" sz="2200" dirty="0">
                <a:solidFill>
                  <a:srgbClr val="000000"/>
                </a:solidFill>
                <a:cs typeface="Arial" charset="0"/>
              </a:rPr>
              <a:t> k. </a:t>
            </a:r>
            <a:r>
              <a:rPr lang="en-GB" sz="2200" dirty="0" err="1">
                <a:solidFill>
                  <a:srgbClr val="000000"/>
                </a:solidFill>
                <a:cs typeface="Arial" charset="0"/>
              </a:rPr>
              <a:t>arachidonová</a:t>
            </a:r>
            <a:r>
              <a:rPr lang="en-GB" sz="22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GB" sz="2200" dirty="0">
                <a:solidFill>
                  <a:srgbClr val="000000"/>
                </a:solidFill>
                <a:cs typeface="Arial" charset="0"/>
              </a:rPr>
            </a:br>
            <a:r>
              <a:rPr lang="en-GB" sz="22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GB" sz="2200" dirty="0">
                <a:solidFill>
                  <a:srgbClr val="000000"/>
                </a:solidFill>
                <a:cs typeface="Arial" charset="0"/>
              </a:rPr>
            </a:br>
            <a:r>
              <a:rPr lang="en-GB" sz="2200" dirty="0" err="1">
                <a:solidFill>
                  <a:srgbClr val="000000"/>
                </a:solidFill>
                <a:cs typeface="Arial" charset="0"/>
              </a:rPr>
              <a:t>ikosanoidy</a:t>
            </a:r>
            <a:r>
              <a:rPr lang="en-GB" sz="2200" dirty="0">
                <a:solidFill>
                  <a:srgbClr val="000000"/>
                </a:solidFill>
                <a:cs typeface="Arial" charset="0"/>
              </a:rPr>
              <a:t> PGI1, TXA3, LTB5 (</a:t>
            </a:r>
            <a:r>
              <a:rPr lang="en-GB" sz="2200" dirty="0" err="1">
                <a:solidFill>
                  <a:srgbClr val="000000"/>
                </a:solidFill>
                <a:cs typeface="Arial" charset="0"/>
              </a:rPr>
              <a:t>odvozené</a:t>
            </a:r>
            <a:r>
              <a:rPr lang="en-GB" sz="2200" dirty="0">
                <a:solidFill>
                  <a:srgbClr val="000000"/>
                </a:solidFill>
                <a:cs typeface="Arial" charset="0"/>
              </a:rPr>
              <a:t> z n-3): </a:t>
            </a:r>
            <a:r>
              <a:rPr lang="en-GB" sz="2200" b="1" dirty="0" err="1">
                <a:solidFill>
                  <a:srgbClr val="FF0000"/>
                </a:solidFill>
                <a:cs typeface="Arial" charset="0"/>
              </a:rPr>
              <a:t>vazodilatační</a:t>
            </a:r>
            <a:r>
              <a:rPr lang="en-GB" sz="2200" b="1" dirty="0">
                <a:solidFill>
                  <a:srgbClr val="FF0000"/>
                </a:solidFill>
                <a:cs typeface="Arial" charset="0"/>
              </a:rPr>
              <a:t>, </a:t>
            </a:r>
            <a:r>
              <a:rPr lang="en-GB" sz="2200" b="1" dirty="0" err="1">
                <a:solidFill>
                  <a:srgbClr val="FF0000"/>
                </a:solidFill>
                <a:cs typeface="Arial" charset="0"/>
              </a:rPr>
              <a:t>antiagregační</a:t>
            </a:r>
            <a:r>
              <a:rPr lang="en-GB" sz="2200" dirty="0">
                <a:solidFill>
                  <a:srgbClr val="FF0000"/>
                </a:solidFill>
                <a:cs typeface="Arial" charset="0"/>
              </a:rPr>
              <a:t>,</a:t>
            </a:r>
            <a:r>
              <a:rPr lang="en-GB" sz="22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200" b="1" dirty="0" err="1">
                <a:solidFill>
                  <a:srgbClr val="FF0000"/>
                </a:solidFill>
                <a:cs typeface="Arial" charset="0"/>
              </a:rPr>
              <a:t>snižují</a:t>
            </a:r>
            <a:r>
              <a:rPr lang="en-GB" sz="2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2200" b="1" dirty="0" err="1">
                <a:solidFill>
                  <a:srgbClr val="FF0000"/>
                </a:solidFill>
                <a:cs typeface="Arial" charset="0"/>
              </a:rPr>
              <a:t>produkci</a:t>
            </a:r>
            <a:r>
              <a:rPr lang="en-GB" sz="2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2200" b="1" dirty="0" err="1">
                <a:solidFill>
                  <a:srgbClr val="FF0000"/>
                </a:solidFill>
                <a:cs typeface="Arial" charset="0"/>
              </a:rPr>
              <a:t>zánětlivých</a:t>
            </a:r>
            <a:r>
              <a:rPr lang="en-GB" sz="2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2200" b="1" dirty="0" err="1">
                <a:solidFill>
                  <a:srgbClr val="FF0000"/>
                </a:solidFill>
                <a:cs typeface="Arial" charset="0"/>
              </a:rPr>
              <a:t>cytokinů</a:t>
            </a:r>
            <a:r>
              <a:rPr lang="en-GB" sz="2200" b="1" dirty="0">
                <a:solidFill>
                  <a:srgbClr val="FF0000"/>
                </a:solidFill>
                <a:cs typeface="Arial" charset="0"/>
              </a:rPr>
              <a:t>, </a:t>
            </a:r>
            <a:r>
              <a:rPr lang="en-GB" sz="2200" b="1" dirty="0" err="1">
                <a:solidFill>
                  <a:srgbClr val="FF0000"/>
                </a:solidFill>
                <a:cs typeface="Arial" charset="0"/>
              </a:rPr>
              <a:t>solubilních</a:t>
            </a:r>
            <a:r>
              <a:rPr lang="en-GB" sz="2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2200" b="1" dirty="0" err="1">
                <a:solidFill>
                  <a:srgbClr val="FF0000"/>
                </a:solidFill>
                <a:cs typeface="Arial" charset="0"/>
              </a:rPr>
              <a:t>adhezivních</a:t>
            </a:r>
            <a:r>
              <a:rPr lang="en-GB" sz="2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2200" b="1" dirty="0" err="1">
                <a:solidFill>
                  <a:srgbClr val="FF0000"/>
                </a:solidFill>
                <a:cs typeface="Arial" charset="0"/>
              </a:rPr>
              <a:t>molekul</a:t>
            </a:r>
            <a:r>
              <a:rPr lang="en-GB" sz="2200" b="1" dirty="0">
                <a:solidFill>
                  <a:srgbClr val="FF0000"/>
                </a:solidFill>
                <a:cs typeface="Arial" charset="0"/>
              </a:rPr>
              <a:t> a PDGF → </a:t>
            </a:r>
            <a:r>
              <a:rPr lang="en-GB" sz="2200" b="1" dirty="0" err="1">
                <a:solidFill>
                  <a:srgbClr val="FF0000"/>
                </a:solidFill>
                <a:cs typeface="Arial" charset="0"/>
              </a:rPr>
              <a:t>brzdí</a:t>
            </a:r>
            <a:r>
              <a:rPr lang="en-GB" sz="2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2200" b="1" dirty="0" err="1">
                <a:solidFill>
                  <a:srgbClr val="FF0000"/>
                </a:solidFill>
                <a:cs typeface="Arial" charset="0"/>
              </a:rPr>
              <a:t>tak</a:t>
            </a:r>
            <a:r>
              <a:rPr lang="en-GB" sz="2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2200" b="1" dirty="0" err="1">
                <a:solidFill>
                  <a:srgbClr val="FF0000"/>
                </a:solidFill>
                <a:cs typeface="Arial" charset="0"/>
              </a:rPr>
              <a:t>formaci</a:t>
            </a:r>
            <a:r>
              <a:rPr lang="en-GB" sz="2200" b="1" dirty="0">
                <a:solidFill>
                  <a:srgbClr val="FF0000"/>
                </a:solidFill>
                <a:cs typeface="Arial" charset="0"/>
              </a:rPr>
              <a:t> a </a:t>
            </a:r>
            <a:r>
              <a:rPr lang="en-GB" sz="2200" b="1" dirty="0" err="1">
                <a:solidFill>
                  <a:srgbClr val="FF0000"/>
                </a:solidFill>
                <a:cs typeface="Arial" charset="0"/>
              </a:rPr>
              <a:t>destabilizaci</a:t>
            </a:r>
            <a:r>
              <a:rPr lang="cs-CZ" sz="2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2200" b="1" dirty="0" err="1">
                <a:solidFill>
                  <a:srgbClr val="FF0000"/>
                </a:solidFill>
                <a:cs typeface="Arial" charset="0"/>
              </a:rPr>
              <a:t>ateromového</a:t>
            </a:r>
            <a:r>
              <a:rPr lang="en-GB" sz="2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2200" b="1" dirty="0" err="1">
                <a:solidFill>
                  <a:srgbClr val="FF0000"/>
                </a:solidFill>
                <a:cs typeface="Arial" charset="0"/>
              </a:rPr>
              <a:t>plátu</a:t>
            </a:r>
            <a:r>
              <a:rPr lang="en-GB" sz="2200" b="1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GB" sz="2200" b="1" dirty="0">
                <a:solidFill>
                  <a:srgbClr val="000000"/>
                </a:solidFill>
                <a:cs typeface="Arial" charset="0"/>
              </a:rPr>
            </a:br>
            <a:r>
              <a:rPr lang="en-GB" sz="2200" b="1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GB" sz="2200" b="1" dirty="0">
                <a:solidFill>
                  <a:srgbClr val="000000"/>
                </a:solidFill>
                <a:cs typeface="Arial" charset="0"/>
              </a:rPr>
            </a:br>
            <a:r>
              <a:rPr lang="en-GB" sz="2200" dirty="0" err="1">
                <a:solidFill>
                  <a:srgbClr val="000000"/>
                </a:solidFill>
                <a:cs typeface="Arial" charset="0"/>
              </a:rPr>
              <a:t>ikosanoidy</a:t>
            </a:r>
            <a:r>
              <a:rPr lang="en-GB" sz="2200" dirty="0">
                <a:solidFill>
                  <a:srgbClr val="000000"/>
                </a:solidFill>
                <a:cs typeface="Arial" charset="0"/>
              </a:rPr>
              <a:t> PGE2, TXA2, LTB4  (</a:t>
            </a:r>
            <a:r>
              <a:rPr lang="en-GB" sz="2200" dirty="0" err="1">
                <a:solidFill>
                  <a:srgbClr val="000000"/>
                </a:solidFill>
                <a:cs typeface="Arial" charset="0"/>
              </a:rPr>
              <a:t>odvozený</a:t>
            </a:r>
            <a:r>
              <a:rPr lang="en-GB" sz="2200" dirty="0">
                <a:solidFill>
                  <a:srgbClr val="000000"/>
                </a:solidFill>
                <a:cs typeface="Arial" charset="0"/>
              </a:rPr>
              <a:t> z n-6): </a:t>
            </a:r>
            <a:r>
              <a:rPr lang="en-GB" sz="2200" b="1" dirty="0" err="1">
                <a:solidFill>
                  <a:srgbClr val="008000"/>
                </a:solidFill>
                <a:cs typeface="Arial" charset="0"/>
              </a:rPr>
              <a:t>proagregační</a:t>
            </a:r>
            <a:r>
              <a:rPr lang="en-GB" sz="2200" b="1" dirty="0">
                <a:solidFill>
                  <a:srgbClr val="008000"/>
                </a:solidFill>
                <a:cs typeface="Arial" charset="0"/>
              </a:rPr>
              <a:t>, </a:t>
            </a:r>
            <a:r>
              <a:rPr lang="en-GB" sz="2200" b="1" dirty="0" err="1">
                <a:solidFill>
                  <a:srgbClr val="008000"/>
                </a:solidFill>
                <a:cs typeface="Arial" charset="0"/>
              </a:rPr>
              <a:t>vazokonstrikční</a:t>
            </a:r>
            <a:r>
              <a:rPr lang="en-GB" sz="2200" b="1" dirty="0">
                <a:solidFill>
                  <a:srgbClr val="008000"/>
                </a:solidFill>
                <a:cs typeface="Arial" charset="0"/>
              </a:rPr>
              <a:t> a </a:t>
            </a:r>
            <a:r>
              <a:rPr lang="en-GB" sz="2200" b="1" dirty="0" err="1">
                <a:solidFill>
                  <a:srgbClr val="008000"/>
                </a:solidFill>
                <a:cs typeface="Arial" charset="0"/>
              </a:rPr>
              <a:t>prozánětlivé</a:t>
            </a:r>
            <a:r>
              <a:rPr lang="en-GB" sz="2200" b="1" dirty="0">
                <a:solidFill>
                  <a:srgbClr val="008000"/>
                </a:solidFill>
                <a:cs typeface="Arial" charset="0"/>
              </a:rPr>
              <a:t> </a:t>
            </a:r>
            <a:r>
              <a:rPr lang="en-GB" sz="2200" b="1" dirty="0" err="1" smtClean="0">
                <a:solidFill>
                  <a:srgbClr val="008000"/>
                </a:solidFill>
                <a:cs typeface="Arial" charset="0"/>
              </a:rPr>
              <a:t>účinky</a:t>
            </a:r>
            <a:endParaRPr lang="en-GB" sz="2200" b="1" dirty="0">
              <a:solidFill>
                <a:srgbClr val="008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77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5918"/>
          </a:xfrm>
          <a:solidFill>
            <a:srgbClr val="E2F0D9"/>
          </a:solidFill>
        </p:spPr>
        <p:txBody>
          <a:bodyPr/>
          <a:lstStyle/>
          <a:p>
            <a:pPr eaLnBrk="1" hangingPunct="1"/>
            <a:r>
              <a:rPr lang="cs-CZ" cap="none" dirty="0"/>
              <a:t>MK NASYCENÉ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>
            <a:normAutofit/>
          </a:bodyPr>
          <a:lstStyle/>
          <a:p>
            <a:pPr marL="417513" indent="-312738" eaLnBrk="1" hangingPunct="1">
              <a:lnSpc>
                <a:spcPct val="93000"/>
              </a:lnSpc>
              <a:spcAft>
                <a:spcPts val="1425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en-GB" sz="2800" u="sng" dirty="0">
                <a:solidFill>
                  <a:srgbClr val="000000"/>
                </a:solidFill>
              </a:rPr>
              <a:t>MK s </a:t>
            </a:r>
            <a:r>
              <a:rPr lang="en-GB" sz="2800" u="sng" dirty="0" err="1">
                <a:solidFill>
                  <a:srgbClr val="000000"/>
                </a:solidFill>
              </a:rPr>
              <a:t>krátkým</a:t>
            </a:r>
            <a:r>
              <a:rPr lang="en-GB" sz="2800" u="sng" dirty="0">
                <a:solidFill>
                  <a:srgbClr val="000000"/>
                </a:solidFill>
              </a:rPr>
              <a:t> a </a:t>
            </a:r>
            <a:r>
              <a:rPr lang="en-GB" sz="2800" u="sng" dirty="0" err="1">
                <a:solidFill>
                  <a:srgbClr val="000000"/>
                </a:solidFill>
              </a:rPr>
              <a:t>středně</a:t>
            </a:r>
            <a:r>
              <a:rPr lang="en-GB" sz="2800" u="sng" dirty="0">
                <a:solidFill>
                  <a:srgbClr val="000000"/>
                </a:solidFill>
              </a:rPr>
              <a:t> </a:t>
            </a:r>
            <a:r>
              <a:rPr lang="en-GB" sz="2800" u="sng" dirty="0" err="1">
                <a:solidFill>
                  <a:srgbClr val="000000"/>
                </a:solidFill>
              </a:rPr>
              <a:t>dlouhým</a:t>
            </a:r>
            <a:r>
              <a:rPr lang="en-GB" sz="2800" u="sng" dirty="0">
                <a:solidFill>
                  <a:srgbClr val="000000"/>
                </a:solidFill>
              </a:rPr>
              <a:t> </a:t>
            </a:r>
            <a:r>
              <a:rPr lang="en-GB" sz="2800" u="sng" dirty="0" err="1">
                <a:solidFill>
                  <a:srgbClr val="000000"/>
                </a:solidFill>
              </a:rPr>
              <a:t>řetězcem</a:t>
            </a:r>
            <a:r>
              <a:rPr lang="en-GB" sz="2800" u="sng" dirty="0">
                <a:solidFill>
                  <a:srgbClr val="000000"/>
                </a:solidFill>
              </a:rPr>
              <a:t/>
            </a:r>
            <a:br>
              <a:rPr lang="en-GB" sz="2800" u="sng" dirty="0">
                <a:solidFill>
                  <a:srgbClr val="000000"/>
                </a:solidFill>
              </a:rPr>
            </a:br>
            <a:endParaRPr lang="en-GB" sz="2800" u="sng" dirty="0">
              <a:solidFill>
                <a:srgbClr val="000000"/>
              </a:solidFill>
            </a:endParaRPr>
          </a:p>
          <a:p>
            <a:pPr marL="417513" indent="-312738" eaLnBrk="1" hangingPunct="1">
              <a:lnSpc>
                <a:spcPct val="93000"/>
              </a:lnSpc>
              <a:spcAft>
                <a:spcPts val="1425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en-GB" sz="2800" u="sng" dirty="0">
                <a:solidFill>
                  <a:srgbClr val="000000"/>
                </a:solidFill>
              </a:rPr>
              <a:t>MK s </a:t>
            </a:r>
            <a:r>
              <a:rPr lang="en-GB" sz="2800" u="sng" dirty="0" err="1">
                <a:solidFill>
                  <a:srgbClr val="000000"/>
                </a:solidFill>
              </a:rPr>
              <a:t>dlouhým</a:t>
            </a:r>
            <a:r>
              <a:rPr lang="en-GB" sz="2800" u="sng" dirty="0">
                <a:solidFill>
                  <a:srgbClr val="000000"/>
                </a:solidFill>
              </a:rPr>
              <a:t> </a:t>
            </a:r>
            <a:r>
              <a:rPr lang="en-GB" sz="2800" u="sng" dirty="0" err="1">
                <a:solidFill>
                  <a:srgbClr val="000000"/>
                </a:solidFill>
              </a:rPr>
              <a:t>řetězcem</a:t>
            </a:r>
            <a:r>
              <a:rPr lang="en-GB" dirty="0">
                <a:solidFill>
                  <a:srgbClr val="000000"/>
                </a:solidFill>
              </a:rPr>
              <a:t> (ale </a:t>
            </a:r>
            <a:r>
              <a:rPr lang="en-GB" dirty="0" err="1">
                <a:solidFill>
                  <a:srgbClr val="000000"/>
                </a:solidFill>
              </a:rPr>
              <a:t>i</a:t>
            </a:r>
            <a:r>
              <a:rPr lang="en-GB" dirty="0">
                <a:solidFill>
                  <a:srgbClr val="000000"/>
                </a:solidFill>
              </a:rPr>
              <a:t> C12 – </a:t>
            </a:r>
            <a:r>
              <a:rPr lang="en-GB" dirty="0" err="1">
                <a:solidFill>
                  <a:srgbClr val="000000"/>
                </a:solidFill>
              </a:rPr>
              <a:t>kyselina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laurová</a:t>
            </a:r>
            <a:r>
              <a:rPr lang="en-GB" dirty="0">
                <a:solidFill>
                  <a:srgbClr val="000000"/>
                </a:solidFill>
              </a:rPr>
              <a:t>)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mají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negativní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vliv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na</a:t>
            </a:r>
            <a:r>
              <a:rPr lang="en-GB" sz="2000" dirty="0">
                <a:solidFill>
                  <a:srgbClr val="000000"/>
                </a:solidFill>
              </a:rPr>
              <a:t> „</a:t>
            </a:r>
            <a:r>
              <a:rPr lang="en-GB" sz="2000" dirty="0" err="1">
                <a:solidFill>
                  <a:srgbClr val="000000"/>
                </a:solidFill>
              </a:rPr>
              <a:t>krevní</a:t>
            </a:r>
            <a:r>
              <a:rPr lang="en-GB" sz="2000" dirty="0">
                <a:solidFill>
                  <a:srgbClr val="000000"/>
                </a:solidFill>
              </a:rPr>
              <a:t> cholesterol</a:t>
            </a:r>
            <a:r>
              <a:rPr lang="ja-JP" altLang="en-GB" sz="2000" dirty="0">
                <a:solidFill>
                  <a:srgbClr val="000000"/>
                </a:solidFill>
              </a:rPr>
              <a:t>“</a:t>
            </a:r>
            <a:r>
              <a:rPr lang="en-GB" sz="2000" dirty="0">
                <a:solidFill>
                  <a:srgbClr val="000000"/>
                </a:solidFill>
              </a:rPr>
              <a:t/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C14 </a:t>
            </a:r>
            <a:r>
              <a:rPr lang="en-GB" sz="2000" dirty="0" err="1">
                <a:solidFill>
                  <a:srgbClr val="000000"/>
                </a:solidFill>
              </a:rPr>
              <a:t>k.myristová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C16 </a:t>
            </a:r>
            <a:r>
              <a:rPr lang="en-GB" sz="2000" dirty="0" err="1">
                <a:solidFill>
                  <a:srgbClr val="000000"/>
                </a:solidFill>
              </a:rPr>
              <a:t>k.palmitová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nejhojněji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zastoupená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C18 </a:t>
            </a:r>
            <a:r>
              <a:rPr lang="en-GB" sz="2000" dirty="0" err="1">
                <a:solidFill>
                  <a:srgbClr val="000000"/>
                </a:solidFill>
              </a:rPr>
              <a:t>k.stearová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působí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sice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neutrálně</a:t>
            </a:r>
            <a:r>
              <a:rPr lang="en-GB" sz="2000" dirty="0">
                <a:solidFill>
                  <a:srgbClr val="000000"/>
                </a:solidFill>
              </a:rPr>
              <a:t>, ale je </a:t>
            </a:r>
            <a:r>
              <a:rPr lang="en-GB" sz="2000" dirty="0" err="1">
                <a:solidFill>
                  <a:srgbClr val="000000"/>
                </a:solidFill>
              </a:rPr>
              <a:t>trombogenní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  <a:br>
              <a:rPr lang="en-GB" sz="2000" dirty="0">
                <a:solidFill>
                  <a:srgbClr val="000000"/>
                </a:solidFill>
              </a:rPr>
            </a:br>
            <a:endParaRPr lang="en-GB" sz="1800" dirty="0">
              <a:solidFill>
                <a:srgbClr val="000000"/>
              </a:solidFill>
            </a:endParaRPr>
          </a:p>
          <a:p>
            <a:pPr marL="417513" indent="-312738" eaLnBrk="1" hangingPunct="1">
              <a:lnSpc>
                <a:spcPct val="93000"/>
              </a:lnSpc>
              <a:spcAft>
                <a:spcPts val="1425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en-GB" sz="2800" dirty="0" err="1">
                <a:solidFill>
                  <a:srgbClr val="000000"/>
                </a:solidFill>
              </a:rPr>
              <a:t>Výskyt</a:t>
            </a:r>
            <a:r>
              <a:rPr lang="en-GB" sz="2800" dirty="0">
                <a:solidFill>
                  <a:srgbClr val="000000"/>
                </a:solidFill>
              </a:rPr>
              <a:t>:</a:t>
            </a:r>
            <a:r>
              <a:rPr lang="en-GB" sz="2000" dirty="0">
                <a:solidFill>
                  <a:srgbClr val="000000"/>
                </a:solidFill>
              </a:rPr>
              <a:t/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živočišné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tuky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rostlinné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tuky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kokosový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palmojádrový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k. </a:t>
            </a:r>
            <a:r>
              <a:rPr lang="en-GB" sz="2000" dirty="0" err="1">
                <a:solidFill>
                  <a:srgbClr val="000000"/>
                </a:solidFill>
              </a:rPr>
              <a:t>stearová</a:t>
            </a:r>
            <a:r>
              <a:rPr lang="en-GB" sz="2000" dirty="0">
                <a:solidFill>
                  <a:srgbClr val="000000"/>
                </a:solidFill>
              </a:rPr>
              <a:t> je </a:t>
            </a:r>
            <a:r>
              <a:rPr lang="en-GB" sz="2000" dirty="0" err="1">
                <a:solidFill>
                  <a:srgbClr val="000000"/>
                </a:solidFill>
              </a:rPr>
              <a:t>ve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větším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množství</a:t>
            </a:r>
            <a:r>
              <a:rPr lang="en-GB" sz="2000" dirty="0">
                <a:solidFill>
                  <a:srgbClr val="000000"/>
                </a:solidFill>
              </a:rPr>
              <a:t> v </a:t>
            </a:r>
            <a:r>
              <a:rPr lang="en-GB" sz="2000" dirty="0" err="1">
                <a:solidFill>
                  <a:srgbClr val="000000"/>
                </a:solidFill>
              </a:rPr>
              <a:t>kakaovém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tuku</a:t>
            </a:r>
            <a:endParaRPr lang="en-GB" sz="2000" dirty="0">
              <a:solidFill>
                <a:srgbClr val="000000"/>
              </a:solidFill>
            </a:endParaRPr>
          </a:p>
          <a:p>
            <a:pPr marL="417513" indent="-312738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827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6962"/>
          </a:xfrm>
          <a:solidFill>
            <a:srgbClr val="E2F0D9"/>
          </a:solidFill>
        </p:spPr>
        <p:txBody>
          <a:bodyPr/>
          <a:lstStyle/>
          <a:p>
            <a:pPr eaLnBrk="1" hangingPunct="1"/>
            <a:r>
              <a:rPr lang="cs-CZ" cap="none" dirty="0"/>
              <a:t>MK NENASYCENÉ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>
            <a:normAutofit/>
          </a:bodyPr>
          <a:lstStyle/>
          <a:p>
            <a:pPr marL="419100" indent="-314325" eaLnBrk="1" hangingPunct="1">
              <a:lnSpc>
                <a:spcPct val="87000"/>
              </a:lnSpc>
              <a:spcAft>
                <a:spcPts val="1425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7463" algn="l"/>
                <a:tab pos="8085138" algn="l"/>
                <a:tab pos="8534400" algn="l"/>
                <a:tab pos="8983663" algn="l"/>
              </a:tabLst>
            </a:pPr>
            <a:r>
              <a:rPr lang="en-GB" sz="2400" u="sng" dirty="0">
                <a:solidFill>
                  <a:srgbClr val="000000"/>
                </a:solidFill>
              </a:rPr>
              <a:t>MUFA</a:t>
            </a:r>
            <a:r>
              <a:rPr lang="en-GB" sz="2400" dirty="0">
                <a:solidFill>
                  <a:srgbClr val="000000"/>
                </a:solidFill>
              </a:rPr>
              <a:t> – </a:t>
            </a:r>
            <a:r>
              <a:rPr lang="en-GB" sz="2400" dirty="0" err="1">
                <a:solidFill>
                  <a:srgbClr val="008000"/>
                </a:solidFill>
              </a:rPr>
              <a:t>k.olejová</a:t>
            </a:r>
            <a:r>
              <a:rPr lang="en-GB" sz="2400" dirty="0">
                <a:solidFill>
                  <a:srgbClr val="000000"/>
                </a:solidFill>
              </a:rPr>
              <a:t> (</a:t>
            </a:r>
            <a:r>
              <a:rPr lang="en-GB" sz="2400" dirty="0" err="1">
                <a:solidFill>
                  <a:srgbClr val="000000"/>
                </a:solidFill>
              </a:rPr>
              <a:t>olivový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olej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řepkový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olej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avokádo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ořechy</a:t>
            </a:r>
            <a:r>
              <a:rPr lang="en-GB" sz="2400" dirty="0">
                <a:solidFill>
                  <a:srgbClr val="000000"/>
                </a:solidFill>
              </a:rPr>
              <a:t>) </a:t>
            </a:r>
            <a:r>
              <a:rPr lang="en-GB" sz="2400" dirty="0" err="1">
                <a:solidFill>
                  <a:srgbClr val="000000"/>
                </a:solidFill>
              </a:rPr>
              <a:t>zřejmě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snižuje</a:t>
            </a:r>
            <a:r>
              <a:rPr lang="en-GB" sz="2400" dirty="0">
                <a:solidFill>
                  <a:srgbClr val="000000"/>
                </a:solidFill>
              </a:rPr>
              <a:t> LDL</a:t>
            </a:r>
          </a:p>
          <a:p>
            <a:pPr marL="419100" indent="-314325" eaLnBrk="1" hangingPunct="1">
              <a:lnSpc>
                <a:spcPct val="87000"/>
              </a:lnSpc>
              <a:spcAft>
                <a:spcPts val="1425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7463" algn="l"/>
                <a:tab pos="8085138" algn="l"/>
                <a:tab pos="8534400" algn="l"/>
                <a:tab pos="8983663" algn="l"/>
              </a:tabLst>
            </a:pPr>
            <a:endParaRPr lang="en-GB" sz="2400" u="sng" dirty="0">
              <a:solidFill>
                <a:srgbClr val="000000"/>
              </a:solidFill>
            </a:endParaRPr>
          </a:p>
          <a:p>
            <a:pPr marL="419100" indent="-314325" eaLnBrk="1" hangingPunct="1">
              <a:lnSpc>
                <a:spcPct val="87000"/>
              </a:lnSpc>
              <a:spcAft>
                <a:spcPts val="1425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7463" algn="l"/>
                <a:tab pos="8085138" algn="l"/>
                <a:tab pos="8534400" algn="l"/>
                <a:tab pos="8983663" algn="l"/>
              </a:tabLst>
            </a:pPr>
            <a:r>
              <a:rPr lang="en-GB" sz="2400" u="sng" dirty="0">
                <a:solidFill>
                  <a:srgbClr val="000000"/>
                </a:solidFill>
              </a:rPr>
              <a:t>n-3 PUFA</a:t>
            </a:r>
            <a:r>
              <a:rPr lang="en-GB" sz="2400" dirty="0">
                <a:solidFill>
                  <a:srgbClr val="000000"/>
                </a:solidFill>
              </a:rPr>
              <a:t> – </a:t>
            </a:r>
            <a:r>
              <a:rPr lang="en-GB" sz="2400" dirty="0" err="1">
                <a:solidFill>
                  <a:srgbClr val="008000"/>
                </a:solidFill>
              </a:rPr>
              <a:t>k.alfa</a:t>
            </a:r>
            <a:r>
              <a:rPr lang="en-GB" sz="2400" dirty="0">
                <a:solidFill>
                  <a:srgbClr val="008000"/>
                </a:solidFill>
              </a:rPr>
              <a:t> </a:t>
            </a:r>
            <a:r>
              <a:rPr lang="en-GB" sz="2400" dirty="0" err="1">
                <a:solidFill>
                  <a:srgbClr val="008000"/>
                </a:solidFill>
              </a:rPr>
              <a:t>linolenová</a:t>
            </a:r>
            <a:r>
              <a:rPr lang="en-GB" sz="2400" dirty="0">
                <a:solidFill>
                  <a:srgbClr val="008000"/>
                </a:solidFill>
              </a:rPr>
              <a:t>, EPA, DHA: </a:t>
            </a:r>
            <a:r>
              <a:rPr lang="en-GB" sz="2400" dirty="0" err="1">
                <a:solidFill>
                  <a:srgbClr val="000000"/>
                </a:solidFill>
              </a:rPr>
              <a:t>vasodilatační</a:t>
            </a:r>
            <a:r>
              <a:rPr lang="en-GB" sz="2400" dirty="0">
                <a:solidFill>
                  <a:srgbClr val="000000"/>
                </a:solidFill>
              </a:rPr>
              <a:t> a </a:t>
            </a:r>
            <a:r>
              <a:rPr lang="en-GB" sz="2400" dirty="0" err="1">
                <a:solidFill>
                  <a:srgbClr val="000000"/>
                </a:solidFill>
              </a:rPr>
              <a:t>antiagregační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účinky</a:t>
            </a:r>
            <a:r>
              <a:rPr lang="en-GB" sz="2400" dirty="0">
                <a:solidFill>
                  <a:srgbClr val="000000"/>
                </a:solidFill>
              </a:rPr>
              <a:t> a </a:t>
            </a:r>
            <a:r>
              <a:rPr lang="en-GB" sz="2400" dirty="0" err="1">
                <a:solidFill>
                  <a:srgbClr val="000000"/>
                </a:solidFill>
              </a:rPr>
              <a:t>sniž</a:t>
            </a:r>
            <a:r>
              <a:rPr lang="en-GB" sz="2400" dirty="0">
                <a:solidFill>
                  <a:srgbClr val="000000"/>
                </a:solidFill>
              </a:rPr>
              <a:t>. LDL.</a:t>
            </a:r>
          </a:p>
          <a:p>
            <a:pPr marL="419100" indent="-314325" eaLnBrk="1" hangingPunct="1">
              <a:lnSpc>
                <a:spcPct val="87000"/>
              </a:lnSpc>
              <a:spcAft>
                <a:spcPts val="1425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7463" algn="l"/>
                <a:tab pos="8085138" algn="l"/>
                <a:tab pos="8534400" algn="l"/>
                <a:tab pos="8983663" algn="l"/>
              </a:tabLst>
            </a:pPr>
            <a:r>
              <a:rPr lang="en-GB" sz="2400" u="sng" dirty="0">
                <a:solidFill>
                  <a:srgbClr val="000000"/>
                </a:solidFill>
              </a:rPr>
              <a:t>n-6 PUFA</a:t>
            </a:r>
            <a:r>
              <a:rPr lang="en-GB" sz="2400" dirty="0">
                <a:solidFill>
                  <a:srgbClr val="000000"/>
                </a:solidFill>
              </a:rPr>
              <a:t> – </a:t>
            </a:r>
            <a:r>
              <a:rPr lang="en-GB" sz="2400" dirty="0" err="1">
                <a:solidFill>
                  <a:srgbClr val="008000"/>
                </a:solidFill>
              </a:rPr>
              <a:t>k.linolová</a:t>
            </a:r>
            <a:r>
              <a:rPr lang="en-GB" sz="2400" dirty="0">
                <a:solidFill>
                  <a:srgbClr val="008000"/>
                </a:solidFill>
              </a:rPr>
              <a:t>: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proagregační</a:t>
            </a:r>
            <a:r>
              <a:rPr lang="en-GB" sz="2400" dirty="0">
                <a:solidFill>
                  <a:srgbClr val="000000"/>
                </a:solidFill>
              </a:rPr>
              <a:t> a </a:t>
            </a:r>
            <a:r>
              <a:rPr lang="en-GB" sz="2400" dirty="0" err="1">
                <a:solidFill>
                  <a:srgbClr val="000000"/>
                </a:solidFill>
              </a:rPr>
              <a:t>vasokonstrikční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účinek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</a:p>
          <a:p>
            <a:pPr marL="419100" indent="-314325" eaLnBrk="1" hangingPunct="1">
              <a:lnSpc>
                <a:spcPct val="87000"/>
              </a:lnSpc>
              <a:spcAft>
                <a:spcPts val="1425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7463" algn="l"/>
                <a:tab pos="8085138" algn="l"/>
                <a:tab pos="8534400" algn="l"/>
                <a:tab pos="8983663" algn="l"/>
              </a:tabLst>
            </a:pPr>
            <a:r>
              <a:rPr lang="en-GB" sz="2400" dirty="0" err="1">
                <a:solidFill>
                  <a:srgbClr val="000000"/>
                </a:solidFill>
              </a:rPr>
              <a:t>Při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vysokém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příjmu</a:t>
            </a:r>
            <a:r>
              <a:rPr lang="en-GB" sz="2400" dirty="0">
                <a:solidFill>
                  <a:srgbClr val="000000"/>
                </a:solidFill>
              </a:rPr>
              <a:t> PUFA </a:t>
            </a:r>
            <a:r>
              <a:rPr lang="en-GB" sz="2400" dirty="0" err="1">
                <a:solidFill>
                  <a:srgbClr val="000000"/>
                </a:solidFill>
              </a:rPr>
              <a:t>hrozí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nebezpečí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endogenní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lipoperoxidace</a:t>
            </a:r>
            <a:r>
              <a:rPr lang="en-GB" sz="2400" dirty="0">
                <a:solidFill>
                  <a:srgbClr val="000000"/>
                </a:solidFill>
              </a:rPr>
              <a:t> ↔ </a:t>
            </a:r>
            <a:r>
              <a:rPr lang="en-GB" sz="2400" dirty="0" err="1">
                <a:solidFill>
                  <a:srgbClr val="000000"/>
                </a:solidFill>
              </a:rPr>
              <a:t>antioxidanty</a:t>
            </a:r>
            <a:r>
              <a:rPr lang="en-GB" sz="2400" dirty="0">
                <a:solidFill>
                  <a:srgbClr val="000000"/>
                </a:solidFill>
              </a:rPr>
              <a:t> (Vitamin C, E, </a:t>
            </a:r>
            <a:r>
              <a:rPr lang="en-GB" sz="2400" dirty="0" err="1">
                <a:solidFill>
                  <a:srgbClr val="000000"/>
                </a:solidFill>
              </a:rPr>
              <a:t>karotenoidy</a:t>
            </a:r>
            <a:r>
              <a:rPr lang="en-GB" sz="2400" dirty="0">
                <a:solidFill>
                  <a:srgbClr val="000000"/>
                </a:solidFill>
              </a:rPr>
              <a:t>)</a:t>
            </a:r>
          </a:p>
          <a:p>
            <a:pPr marL="419100" indent="-314325" eaLnBrk="1" hangingPunct="1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7463" algn="l"/>
                <a:tab pos="8085138" algn="l"/>
                <a:tab pos="8534400" algn="l"/>
                <a:tab pos="8983663" algn="l"/>
              </a:tabLs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47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cap="none" dirty="0">
                <a:latin typeface="Century Schoolbook" charset="0"/>
              </a:rPr>
              <a:t>OTÁZKY:</a:t>
            </a:r>
          </a:p>
        </p:txBody>
      </p:sp>
      <p:sp>
        <p:nvSpPr>
          <p:cNvPr id="39939" name="Podnadpi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6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dirty="0">
                <a:latin typeface="Century Schoolbook" charset="0"/>
              </a:rPr>
              <a:t>Které mastné kyseliny jsou pro tělo nepostradatelné?</a:t>
            </a:r>
          </a:p>
          <a:p>
            <a:pPr eaLnBrk="1" hangingPunct="1">
              <a:lnSpc>
                <a:spcPct val="6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400" dirty="0">
              <a:latin typeface="Century Schoolbook" charset="0"/>
            </a:endParaRPr>
          </a:p>
          <a:p>
            <a:pPr eaLnBrk="1" hangingPunct="1">
              <a:lnSpc>
                <a:spcPct val="6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dirty="0">
                <a:latin typeface="Century Schoolbook" charset="0"/>
              </a:rPr>
              <a:t>Kde se vyskytuji?</a:t>
            </a:r>
          </a:p>
        </p:txBody>
      </p:sp>
    </p:spTree>
    <p:extLst>
      <p:ext uri="{BB962C8B-B14F-4D97-AF65-F5344CB8AC3E}">
        <p14:creationId xmlns:p14="http://schemas.microsoft.com/office/powerpoint/2010/main" val="166992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err="1">
                <a:solidFill>
                  <a:srgbClr val="FF0000"/>
                </a:solidFill>
              </a:rPr>
              <a:t>Které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mastné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kyseliny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jsou</a:t>
            </a:r>
            <a:r>
              <a:rPr lang="en-GB" sz="2800" dirty="0">
                <a:solidFill>
                  <a:srgbClr val="FF0000"/>
                </a:solidFill>
              </a:rPr>
              <a:t> pro </a:t>
            </a:r>
            <a:r>
              <a:rPr lang="en-GB" sz="2800" dirty="0" err="1">
                <a:solidFill>
                  <a:srgbClr val="FF0000"/>
                </a:solidFill>
              </a:rPr>
              <a:t>naše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tělo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nepostradatelné</a:t>
            </a:r>
            <a:r>
              <a:rPr lang="en-GB" sz="2800" dirty="0">
                <a:solidFill>
                  <a:srgbClr val="FF0000"/>
                </a:solidFill>
              </a:rPr>
              <a:t>?</a:t>
            </a:r>
          </a:p>
          <a:p>
            <a:pPr eaLnBrk="1" hangingPunct="1">
              <a:lnSpc>
                <a:spcPct val="100000"/>
              </a:lnSpc>
              <a:buFont typeface="Wingding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		</a:t>
            </a:r>
            <a:r>
              <a:rPr lang="en-GB" sz="2800" dirty="0">
                <a:solidFill>
                  <a:srgbClr val="000000"/>
                </a:solidFill>
              </a:rPr>
              <a:t>k. </a:t>
            </a:r>
            <a:r>
              <a:rPr lang="en-GB" sz="2800" dirty="0" err="1">
                <a:solidFill>
                  <a:srgbClr val="000000"/>
                </a:solidFill>
              </a:rPr>
              <a:t>alfa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linolenová</a:t>
            </a:r>
            <a:r>
              <a:rPr lang="en-GB" sz="2800" dirty="0">
                <a:solidFill>
                  <a:srgbClr val="000000"/>
                </a:solidFill>
              </a:rPr>
              <a:t> (n-3), </a:t>
            </a:r>
            <a:r>
              <a:rPr lang="en-GB" sz="2800" dirty="0" err="1">
                <a:solidFill>
                  <a:srgbClr val="000000"/>
                </a:solidFill>
              </a:rPr>
              <a:t>k.linolová</a:t>
            </a:r>
            <a:r>
              <a:rPr lang="en-GB" sz="2800" dirty="0">
                <a:solidFill>
                  <a:srgbClr val="000000"/>
                </a:solidFill>
              </a:rPr>
              <a:t>(n-6)</a:t>
            </a:r>
          </a:p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 dirty="0">
              <a:solidFill>
                <a:srgbClr val="008000"/>
              </a:solidFill>
            </a:endParaRPr>
          </a:p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err="1">
                <a:solidFill>
                  <a:srgbClr val="008000"/>
                </a:solidFill>
              </a:rPr>
              <a:t>Kde</a:t>
            </a:r>
            <a:r>
              <a:rPr lang="en-GB" sz="2800" dirty="0">
                <a:solidFill>
                  <a:srgbClr val="008000"/>
                </a:solidFill>
              </a:rPr>
              <a:t> se </a:t>
            </a:r>
            <a:r>
              <a:rPr lang="en-GB" sz="2800" dirty="0" err="1">
                <a:solidFill>
                  <a:srgbClr val="008000"/>
                </a:solidFill>
              </a:rPr>
              <a:t>vyskytují</a:t>
            </a:r>
            <a:r>
              <a:rPr lang="en-GB" sz="2800" dirty="0">
                <a:solidFill>
                  <a:srgbClr val="008000"/>
                </a:solidFill>
              </a:rPr>
              <a:t>?</a:t>
            </a:r>
            <a:endParaRPr lang="cs-CZ" sz="2800" dirty="0">
              <a:solidFill>
                <a:srgbClr val="008000"/>
              </a:solidFill>
            </a:endParaRPr>
          </a:p>
          <a:p>
            <a:pPr eaLnBrk="1" hangingPunct="1">
              <a:lnSpc>
                <a:spcPct val="100000"/>
              </a:lnSpc>
              <a:buFont typeface="Wingding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dirty="0">
                <a:solidFill>
                  <a:srgbClr val="008000"/>
                </a:solidFill>
              </a:rPr>
              <a:t>		</a:t>
            </a:r>
            <a:r>
              <a:rPr lang="en-GB" sz="2800" dirty="0">
                <a:solidFill>
                  <a:srgbClr val="000000"/>
                </a:solidFill>
              </a:rPr>
              <a:t>k. </a:t>
            </a:r>
            <a:r>
              <a:rPr lang="en-GB" sz="2800" dirty="0" err="1">
                <a:solidFill>
                  <a:srgbClr val="000000"/>
                </a:solidFill>
              </a:rPr>
              <a:t>alfa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linolenová</a:t>
            </a:r>
            <a:r>
              <a:rPr lang="en-GB" sz="2800" dirty="0">
                <a:solidFill>
                  <a:srgbClr val="000000"/>
                </a:solidFill>
              </a:rPr>
              <a:t> - </a:t>
            </a:r>
            <a:r>
              <a:rPr lang="en-GB" sz="2800" dirty="0" err="1">
                <a:solidFill>
                  <a:srgbClr val="000000"/>
                </a:solidFill>
              </a:rPr>
              <a:t>řepkový</a:t>
            </a:r>
            <a:r>
              <a:rPr lang="en-GB" sz="2800" dirty="0">
                <a:solidFill>
                  <a:srgbClr val="000000"/>
                </a:solidFill>
              </a:rPr>
              <a:t>, </a:t>
            </a:r>
            <a:r>
              <a:rPr lang="en-GB" sz="2800" dirty="0" err="1">
                <a:solidFill>
                  <a:srgbClr val="000000"/>
                </a:solidFill>
              </a:rPr>
              <a:t>lněný</a:t>
            </a:r>
            <a:r>
              <a:rPr lang="en-GB" sz="2800" dirty="0">
                <a:solidFill>
                  <a:srgbClr val="000000"/>
                </a:solidFill>
              </a:rPr>
              <a:t>, </a:t>
            </a:r>
            <a:r>
              <a:rPr lang="en-GB" sz="2800" dirty="0" err="1">
                <a:solidFill>
                  <a:srgbClr val="000000"/>
                </a:solidFill>
              </a:rPr>
              <a:t>sójový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olej</a:t>
            </a:r>
            <a:r>
              <a:rPr lang="en-GB" sz="2800" dirty="0">
                <a:solidFill>
                  <a:srgbClr val="000000"/>
                </a:solidFill>
              </a:rPr>
              <a:t>, </a:t>
            </a:r>
            <a:r>
              <a:rPr lang="en-GB" sz="2800" dirty="0" err="1">
                <a:solidFill>
                  <a:srgbClr val="000000"/>
                </a:solidFill>
              </a:rPr>
              <a:t>vlašské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ořechy</a:t>
            </a:r>
            <a:r>
              <a:rPr lang="en-GB" sz="2800" dirty="0">
                <a:solidFill>
                  <a:srgbClr val="000000"/>
                </a:solidFill>
              </a:rPr>
              <a:t/>
            </a:r>
            <a:br>
              <a:rPr lang="en-GB" sz="2800" dirty="0">
                <a:solidFill>
                  <a:srgbClr val="000000"/>
                </a:solidFill>
              </a:rPr>
            </a:br>
            <a:r>
              <a:rPr lang="en-GB" sz="2800" dirty="0" err="1">
                <a:solidFill>
                  <a:srgbClr val="000000"/>
                </a:solidFill>
              </a:rPr>
              <a:t>k.linolová</a:t>
            </a:r>
            <a:r>
              <a:rPr lang="en-GB" sz="2800" dirty="0">
                <a:solidFill>
                  <a:srgbClr val="000000"/>
                </a:solidFill>
              </a:rPr>
              <a:t> – </a:t>
            </a:r>
            <a:r>
              <a:rPr lang="en-GB" sz="2800" dirty="0" err="1">
                <a:solidFill>
                  <a:srgbClr val="000000"/>
                </a:solidFill>
              </a:rPr>
              <a:t>slunečnicový</a:t>
            </a:r>
            <a:r>
              <a:rPr lang="en-GB" sz="2800" dirty="0">
                <a:solidFill>
                  <a:srgbClr val="000000"/>
                </a:solidFill>
              </a:rPr>
              <a:t>, </a:t>
            </a:r>
            <a:r>
              <a:rPr lang="en-GB" sz="2800" dirty="0" err="1">
                <a:solidFill>
                  <a:srgbClr val="000000"/>
                </a:solidFill>
              </a:rPr>
              <a:t>sójový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</a:rPr>
              <a:t>olej</a:t>
            </a:r>
            <a:endParaRPr lang="en-GB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4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8005"/>
          </a:xfrm>
          <a:solidFill>
            <a:srgbClr val="E2F0D9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Trans MK</a:t>
            </a:r>
            <a:endParaRPr lang="cs-CZ" dirty="0">
              <a:ea typeface="+mj-ea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>
            <a:normAutofit fontScale="92500" lnSpcReduction="20000"/>
          </a:bodyPr>
          <a:lstStyle/>
          <a:p>
            <a:pPr marL="412750" indent="-307975" eaLnBrk="1" hangingPunct="1">
              <a:lnSpc>
                <a:spcPct val="100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r>
              <a:rPr lang="en-GB" sz="2000" u="sng" dirty="0" err="1">
                <a:solidFill>
                  <a:srgbClr val="000000"/>
                </a:solidFill>
              </a:rPr>
              <a:t>Zdroj</a:t>
            </a:r>
            <a:r>
              <a:rPr lang="en-GB" sz="2000" u="sng" dirty="0">
                <a:solidFill>
                  <a:srgbClr val="000000"/>
                </a:solidFill>
              </a:rPr>
              <a:t>:</a:t>
            </a:r>
            <a:br>
              <a:rPr lang="en-GB" sz="2000" u="sng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mléčný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zásobní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tuk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přežvýkavců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vznikají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činností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mikroflóry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trávícího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traktu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přežvýkavců</a:t>
            </a:r>
            <a:r>
              <a:rPr lang="en-GB" sz="2000" dirty="0">
                <a:solidFill>
                  <a:srgbClr val="000000"/>
                </a:solidFill>
              </a:rPr>
              <a:t> z </a:t>
            </a:r>
            <a:r>
              <a:rPr lang="en-GB" sz="2000" dirty="0" err="1">
                <a:solidFill>
                  <a:srgbClr val="000000"/>
                </a:solidFill>
              </a:rPr>
              <a:t>nenasycených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kyselin</a:t>
            </a:r>
            <a:r>
              <a:rPr lang="en-GB" sz="2000" dirty="0">
                <a:solidFill>
                  <a:srgbClr val="000000"/>
                </a:solidFill>
              </a:rPr>
              <a:t> v </a:t>
            </a:r>
            <a:r>
              <a:rPr lang="en-GB" sz="2000" dirty="0" err="1">
                <a:solidFill>
                  <a:srgbClr val="000000"/>
                </a:solidFill>
              </a:rPr>
              <a:t>krmivu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ztužené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tuky</a:t>
            </a:r>
            <a:r>
              <a:rPr lang="en-GB" sz="2000" dirty="0">
                <a:solidFill>
                  <a:srgbClr val="000000"/>
                </a:solidFill>
              </a:rPr>
              <a:t/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potraviny</a:t>
            </a:r>
            <a:r>
              <a:rPr lang="en-GB" sz="2000" dirty="0">
                <a:solidFill>
                  <a:srgbClr val="000000"/>
                </a:solidFill>
              </a:rPr>
              <a:t> do </a:t>
            </a:r>
            <a:r>
              <a:rPr lang="en-GB" sz="2000" dirty="0" err="1">
                <a:solidFill>
                  <a:srgbClr val="000000"/>
                </a:solidFill>
              </a:rPr>
              <a:t>kterých</a:t>
            </a:r>
            <a:r>
              <a:rPr lang="en-GB" sz="2000" dirty="0">
                <a:solidFill>
                  <a:srgbClr val="000000"/>
                </a:solidFill>
              </a:rPr>
              <a:t> se </a:t>
            </a:r>
            <a:r>
              <a:rPr lang="en-GB" sz="2000" dirty="0" err="1">
                <a:solidFill>
                  <a:srgbClr val="000000"/>
                </a:solidFill>
              </a:rPr>
              <a:t>přidává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ztužený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tuk</a:t>
            </a:r>
            <a:r>
              <a:rPr lang="en-GB" sz="2000" dirty="0">
                <a:solidFill>
                  <a:srgbClr val="000000"/>
                </a:solidFill>
              </a:rPr>
              <a:t/>
            </a:r>
            <a:br>
              <a:rPr lang="en-GB" sz="2000" dirty="0">
                <a:solidFill>
                  <a:srgbClr val="000000"/>
                </a:solidFill>
              </a:rPr>
            </a:br>
            <a:endParaRPr lang="en-GB" sz="2000" dirty="0">
              <a:solidFill>
                <a:srgbClr val="000000"/>
              </a:solidFill>
            </a:endParaRPr>
          </a:p>
          <a:p>
            <a:pPr marL="412750" indent="-307975" eaLnBrk="1" hangingPunct="1">
              <a:lnSpc>
                <a:spcPct val="100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r>
              <a:rPr lang="en-GB" sz="2000" u="sng" dirty="0" err="1">
                <a:solidFill>
                  <a:srgbClr val="000000"/>
                </a:solidFill>
              </a:rPr>
              <a:t>Vznik</a:t>
            </a:r>
            <a:r>
              <a:rPr lang="en-GB" sz="2000" u="sng" dirty="0">
                <a:solidFill>
                  <a:srgbClr val="000000"/>
                </a:solidFill>
              </a:rPr>
              <a:t>:</a:t>
            </a:r>
            <a:br>
              <a:rPr lang="en-GB" sz="2000" u="sng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dříve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větším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množství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při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parciální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katalytické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hydrogenaci</a:t>
            </a:r>
            <a:r>
              <a:rPr lang="en-GB" sz="2000" dirty="0">
                <a:solidFill>
                  <a:srgbClr val="000000"/>
                </a:solidFill>
              </a:rPr>
              <a:t> z UFA (</a:t>
            </a:r>
            <a:r>
              <a:rPr lang="en-GB" sz="2000" dirty="0" err="1">
                <a:solidFill>
                  <a:srgbClr val="000000"/>
                </a:solidFill>
              </a:rPr>
              <a:t>nyní</a:t>
            </a:r>
            <a:r>
              <a:rPr lang="en-GB" sz="2000" dirty="0">
                <a:solidFill>
                  <a:srgbClr val="000000"/>
                </a:solidFill>
              </a:rPr>
              <a:t> - </a:t>
            </a:r>
            <a:r>
              <a:rPr lang="en-GB" sz="2000" dirty="0" err="1">
                <a:solidFill>
                  <a:srgbClr val="000000"/>
                </a:solidFill>
              </a:rPr>
              <a:t>modernější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technologie</a:t>
            </a:r>
            <a:r>
              <a:rPr lang="en-GB" sz="2000" dirty="0">
                <a:solidFill>
                  <a:srgbClr val="000000"/>
                </a:solidFill>
              </a:rPr>
              <a:t> – </a:t>
            </a:r>
            <a:r>
              <a:rPr lang="en-GB" sz="2000" dirty="0" err="1">
                <a:solidFill>
                  <a:srgbClr val="000000"/>
                </a:solidFill>
              </a:rPr>
              <a:t>pouze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stopy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v </a:t>
            </a:r>
            <a:r>
              <a:rPr lang="en-GB" sz="2000" dirty="0" err="1">
                <a:solidFill>
                  <a:srgbClr val="000000"/>
                </a:solidFill>
              </a:rPr>
              <a:t>menším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množství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při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záhřevu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olejů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na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vysoké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teploty</a:t>
            </a:r>
            <a:endParaRPr lang="en-GB" sz="2000" dirty="0">
              <a:solidFill>
                <a:srgbClr val="000000"/>
              </a:solidFill>
            </a:endParaRPr>
          </a:p>
          <a:p>
            <a:pPr marL="412750" indent="-307975" eaLnBrk="1" hangingPunct="1">
              <a:lnSpc>
                <a:spcPct val="100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r>
              <a:rPr lang="en-GB" sz="2000" dirty="0" err="1">
                <a:solidFill>
                  <a:srgbClr val="000000"/>
                </a:solidFill>
              </a:rPr>
              <a:t>Rizikový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faktor</a:t>
            </a:r>
            <a:r>
              <a:rPr lang="en-GB" sz="2000" dirty="0">
                <a:solidFill>
                  <a:srgbClr val="000000"/>
                </a:solidFill>
              </a:rPr>
              <a:t> KVO </a:t>
            </a:r>
            <a:r>
              <a:rPr lang="en-GB" sz="2000" dirty="0" err="1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 DM 2.typu:</a:t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výrazně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zhoršují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lipoproteinový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profil</a:t>
            </a:r>
            <a:r>
              <a:rPr lang="en-GB" sz="2000" dirty="0">
                <a:solidFill>
                  <a:srgbClr val="000000"/>
                </a:solidFill>
              </a:rPr>
              <a:t/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zvyšují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hladinu</a:t>
            </a:r>
            <a:r>
              <a:rPr lang="en-GB" sz="2000" dirty="0">
                <a:solidFill>
                  <a:srgbClr val="000000"/>
                </a:solidFill>
              </a:rPr>
              <a:t> LDL-</a:t>
            </a:r>
            <a:r>
              <a:rPr lang="en-GB" sz="2000" dirty="0" err="1">
                <a:solidFill>
                  <a:srgbClr val="000000"/>
                </a:solidFill>
              </a:rPr>
              <a:t>cholesterolu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snižují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hladinu</a:t>
            </a:r>
            <a:r>
              <a:rPr lang="en-GB" sz="2000" dirty="0">
                <a:solidFill>
                  <a:srgbClr val="000000"/>
                </a:solidFill>
              </a:rPr>
              <a:t> HDL-</a:t>
            </a:r>
            <a:r>
              <a:rPr lang="en-GB" sz="2000" dirty="0" err="1">
                <a:solidFill>
                  <a:srgbClr val="000000"/>
                </a:solidFill>
              </a:rPr>
              <a:t>cholesterolu</a:t>
            </a:r>
            <a:r>
              <a:rPr lang="en-GB" sz="2000" dirty="0">
                <a:solidFill>
                  <a:srgbClr val="000000"/>
                </a:solidFill>
              </a:rPr>
              <a:t/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zvyšují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více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než</a:t>
            </a:r>
            <a:r>
              <a:rPr lang="en-GB" sz="2000" dirty="0">
                <a:solidFill>
                  <a:srgbClr val="000000"/>
                </a:solidFill>
              </a:rPr>
              <a:t> SFA) </a:t>
            </a:r>
            <a:r>
              <a:rPr lang="en-GB" sz="2000" dirty="0" err="1">
                <a:solidFill>
                  <a:srgbClr val="000000"/>
                </a:solidFill>
              </a:rPr>
              <a:t>poměr</a:t>
            </a:r>
            <a:r>
              <a:rPr lang="en-GB" sz="2000" dirty="0">
                <a:solidFill>
                  <a:srgbClr val="000000"/>
                </a:solidFill>
              </a:rPr>
              <a:t> „</a:t>
            </a:r>
            <a:r>
              <a:rPr lang="en-GB" sz="2000" dirty="0" err="1">
                <a:solidFill>
                  <a:srgbClr val="000000"/>
                </a:solidFill>
              </a:rPr>
              <a:t>celkový</a:t>
            </a:r>
            <a:r>
              <a:rPr lang="en-GB" sz="2000" dirty="0">
                <a:solidFill>
                  <a:srgbClr val="000000"/>
                </a:solidFill>
              </a:rPr>
              <a:t> cholesterol/HDL-cholesterol</a:t>
            </a:r>
            <a:r>
              <a:rPr lang="ja-JP" altLang="en-GB" sz="2000" dirty="0">
                <a:solidFill>
                  <a:srgbClr val="000000"/>
                </a:solidFill>
              </a:rPr>
              <a:t>“</a:t>
            </a:r>
            <a:r>
              <a:rPr lang="en-GB" sz="2000" dirty="0">
                <a:solidFill>
                  <a:srgbClr val="000000"/>
                </a:solidFill>
              </a:rPr>
              <a:t/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nepříznivý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účinek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na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citlivost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tkání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na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inzulin</a:t>
            </a:r>
            <a:r>
              <a:rPr lang="en-GB" sz="2000" dirty="0">
                <a:solidFill>
                  <a:srgbClr val="000000"/>
                </a:solidFill>
              </a:rPr>
              <a:t/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dysfunkce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endotelu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prozánětlivý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efekt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→ </a:t>
            </a:r>
            <a:r>
              <a:rPr lang="en-GB" sz="2000" dirty="0" err="1">
                <a:solidFill>
                  <a:srgbClr val="000000"/>
                </a:solidFill>
                <a:cs typeface="Arial" charset="0"/>
              </a:rPr>
              <a:t>aterogeneze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, KVO...</a:t>
            </a:r>
            <a:br>
              <a:rPr lang="en-GB" sz="2000" dirty="0">
                <a:solidFill>
                  <a:srgbClr val="000000"/>
                </a:solidFill>
                <a:cs typeface="Arial" charset="0"/>
              </a:rPr>
            </a:br>
            <a:endParaRPr lang="en-GB" sz="2000" dirty="0">
              <a:solidFill>
                <a:srgbClr val="000000"/>
              </a:solidFill>
              <a:cs typeface="Arial" charset="0"/>
            </a:endParaRPr>
          </a:p>
          <a:p>
            <a:pPr marL="412750" indent="-307975" eaLnBrk="1" hangingPunct="1">
              <a:lnSpc>
                <a:spcPct val="100000"/>
              </a:lnSpc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endParaRPr lang="cs-CZ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3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2788"/>
          </a:xfrm>
          <a:solidFill>
            <a:srgbClr val="E2F0D9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Zdroje MK</a:t>
            </a:r>
            <a:endParaRPr lang="cs-CZ" dirty="0">
              <a:ea typeface="+mj-ea"/>
            </a:endParaRPr>
          </a:p>
        </p:txBody>
      </p:sp>
      <p:graphicFrame>
        <p:nvGraphicFramePr>
          <p:cNvPr id="6146" name="Object 1"/>
          <p:cNvGraphicFramePr>
            <a:graphicFrameLocks noChangeAspect="1"/>
          </p:cNvGraphicFramePr>
          <p:nvPr/>
        </p:nvGraphicFramePr>
        <p:xfrm>
          <a:off x="998400" y="1484796"/>
          <a:ext cx="9601921" cy="4987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8" r:id="rId3" imgW="4785840" imgH="3314520" progId="">
                  <p:embed/>
                </p:oleObj>
              </mc:Choice>
              <mc:Fallback>
                <p:oleObj r:id="rId3" imgW="4785840" imgH="3314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400" y="1484796"/>
                        <a:ext cx="9601921" cy="498724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665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00" y="326915"/>
            <a:ext cx="9578881" cy="522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576000" y="5878697"/>
            <a:ext cx="10961281" cy="48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>
              <a:lnSpc>
                <a:spcPct val="62000"/>
              </a:lnSpc>
            </a:pPr>
            <a:r>
              <a:rPr lang="en-GB" sz="1400">
                <a:solidFill>
                  <a:srgbClr val="000000"/>
                </a:solidFill>
              </a:rPr>
              <a:t>Zdroj: POKORNÁ, J. - BŘEZKOVÁ, V - PRUŠA, T.: </a:t>
            </a:r>
            <a:r>
              <a:rPr lang="en-GB" sz="1400" i="1">
                <a:solidFill>
                  <a:srgbClr val="000000"/>
                </a:solidFill>
              </a:rPr>
              <a:t>Výživa a léky v těhotenství a při kojení.</a:t>
            </a:r>
            <a:r>
              <a:rPr lang="en-GB" sz="1400">
                <a:solidFill>
                  <a:srgbClr val="000000"/>
                </a:solidFill>
              </a:rPr>
              <a:t> Era, Brno, 2008</a:t>
            </a:r>
          </a:p>
        </p:txBody>
      </p:sp>
    </p:spTree>
    <p:extLst>
      <p:ext uri="{BB962C8B-B14F-4D97-AF65-F5344CB8AC3E}">
        <p14:creationId xmlns:p14="http://schemas.microsoft.com/office/powerpoint/2010/main" val="2424697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635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DOPORUČENÍ EFSA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 </a:t>
            </a:r>
            <a:r>
              <a:rPr lang="en-US" dirty="0" err="1" smtClean="0"/>
              <a:t>dospělé</a:t>
            </a:r>
            <a:r>
              <a:rPr lang="en-US" dirty="0" smtClean="0"/>
              <a:t>: 20-35 % CEP (LA 4 % CEP, ALA 0,5 % CEP, DHA 50-100 mg/den, EPA+DHA 250 mg/den)</a:t>
            </a:r>
          </a:p>
          <a:p>
            <a:r>
              <a:rPr lang="en-US" dirty="0" err="1" smtClean="0"/>
              <a:t>Děti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věku</a:t>
            </a:r>
            <a:r>
              <a:rPr lang="en-US" dirty="0" smtClean="0"/>
              <a:t> 6-12 </a:t>
            </a:r>
            <a:r>
              <a:rPr lang="en-US" dirty="0" err="1" smtClean="0"/>
              <a:t>měsíců</a:t>
            </a:r>
            <a:r>
              <a:rPr lang="en-US" dirty="0" smtClean="0"/>
              <a:t>: 40 % CEP (6.-24. </a:t>
            </a:r>
            <a:r>
              <a:rPr lang="en-US" dirty="0" err="1" smtClean="0"/>
              <a:t>měsíc</a:t>
            </a:r>
            <a:r>
              <a:rPr lang="en-US" dirty="0" smtClean="0"/>
              <a:t>: 100 mg DHA/den)</a:t>
            </a:r>
          </a:p>
          <a:p>
            <a:r>
              <a:rPr lang="en-US" dirty="0" err="1" smtClean="0"/>
              <a:t>Děti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věku</a:t>
            </a:r>
            <a:r>
              <a:rPr lang="en-US" dirty="0" smtClean="0"/>
              <a:t> 1-3 </a:t>
            </a:r>
            <a:r>
              <a:rPr lang="en-US" dirty="0" err="1" smtClean="0"/>
              <a:t>roky</a:t>
            </a:r>
            <a:r>
              <a:rPr lang="en-US" dirty="0" smtClean="0"/>
              <a:t>: 35-40 % CEP (</a:t>
            </a:r>
            <a:r>
              <a:rPr lang="en-US" dirty="0" err="1" smtClean="0"/>
              <a:t>děti</a:t>
            </a:r>
            <a:r>
              <a:rPr lang="en-US" dirty="0" smtClean="0"/>
              <a:t> </a:t>
            </a:r>
            <a:r>
              <a:rPr lang="en-US" dirty="0" err="1" smtClean="0"/>
              <a:t>starší</a:t>
            </a:r>
            <a:r>
              <a:rPr lang="en-US" dirty="0" smtClean="0"/>
              <a:t> 2 let – </a:t>
            </a:r>
            <a:r>
              <a:rPr lang="en-US" dirty="0" err="1" smtClean="0"/>
              <a:t>doporučení</a:t>
            </a:r>
            <a:r>
              <a:rPr lang="en-US" dirty="0" smtClean="0"/>
              <a:t> DHA pro </a:t>
            </a:r>
            <a:r>
              <a:rPr lang="en-US" dirty="0" err="1" smtClean="0"/>
              <a:t>dospělé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Zdroj</a:t>
            </a:r>
            <a:r>
              <a:rPr lang="en-US" dirty="0"/>
              <a:t>: http://</a:t>
            </a:r>
            <a:r>
              <a:rPr lang="en-US" dirty="0" err="1"/>
              <a:t>www.efsa.europa.eu</a:t>
            </a:r>
            <a:r>
              <a:rPr lang="en-US" dirty="0"/>
              <a:t>/en/</a:t>
            </a:r>
            <a:r>
              <a:rPr lang="en-US" dirty="0" err="1"/>
              <a:t>efsajournal</a:t>
            </a:r>
            <a:r>
              <a:rPr lang="en-US" dirty="0"/>
              <a:t>/pub/1461 </a:t>
            </a:r>
          </a:p>
        </p:txBody>
      </p:sp>
    </p:spTree>
    <p:extLst>
      <p:ext uri="{BB962C8B-B14F-4D97-AF65-F5344CB8AC3E}">
        <p14:creationId xmlns:p14="http://schemas.microsoft.com/office/powerpoint/2010/main" val="3723797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603258"/>
            <a:ext cx="4608000" cy="276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01" y="501173"/>
            <a:ext cx="4608000" cy="276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520" y="336996"/>
            <a:ext cx="4608000" cy="276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41" y="3440522"/>
            <a:ext cx="4608000" cy="276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2920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cap="none" dirty="0"/>
              <a:t>VÝPOČET BM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>
            <a:normAutofit/>
          </a:bodyPr>
          <a:lstStyle/>
          <a:p>
            <a:pPr marL="422275" indent="-317500" eaLnBrk="1" hangingPunct="1">
              <a:lnSpc>
                <a:spcPct val="93000"/>
              </a:lnSpc>
              <a:spcAft>
                <a:spcPts val="1425"/>
              </a:spcAft>
              <a:tabLst>
                <a:tab pos="704850" algn="l"/>
                <a:tab pos="1428750" algn="l"/>
                <a:tab pos="2152650" algn="l"/>
                <a:tab pos="2876550" algn="l"/>
                <a:tab pos="3600450" algn="l"/>
                <a:tab pos="4324350" algn="l"/>
                <a:tab pos="5048250" algn="l"/>
                <a:tab pos="5772150" algn="l"/>
                <a:tab pos="6497638" algn="l"/>
                <a:tab pos="7219950" algn="l"/>
                <a:tab pos="7943850" algn="l"/>
                <a:tab pos="8667750" algn="l"/>
                <a:tab pos="8966200" algn="l"/>
                <a:tab pos="9415463" algn="l"/>
                <a:tab pos="986472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sz="2800" b="1" dirty="0"/>
              <a:t>Harris-</a:t>
            </a:r>
            <a:r>
              <a:rPr lang="en-GB" sz="2800" b="1" dirty="0" err="1"/>
              <a:t>Benedictova</a:t>
            </a:r>
            <a:r>
              <a:rPr lang="en-GB" sz="2800" b="1" dirty="0"/>
              <a:t> </a:t>
            </a:r>
            <a:r>
              <a:rPr lang="en-GB" sz="2800" b="1" dirty="0" err="1"/>
              <a:t>rovnice</a:t>
            </a:r>
            <a:r>
              <a:rPr lang="en-GB" sz="2800" dirty="0">
                <a:solidFill>
                  <a:srgbClr val="008000"/>
                </a:solidFill>
              </a:rPr>
              <a:t/>
            </a:r>
            <a:br>
              <a:rPr lang="en-GB" sz="2800" dirty="0">
                <a:solidFill>
                  <a:srgbClr val="008000"/>
                </a:solidFill>
              </a:rPr>
            </a:br>
            <a:r>
              <a:rPr lang="en-GB" sz="2800" dirty="0">
                <a:solidFill>
                  <a:srgbClr val="000000"/>
                </a:solidFill>
              </a:rPr>
              <a:t>	</a:t>
            </a:r>
            <a:r>
              <a:rPr lang="en-GB" sz="2800" dirty="0" err="1">
                <a:solidFill>
                  <a:srgbClr val="000000"/>
                </a:solidFill>
              </a:rPr>
              <a:t>muži</a:t>
            </a:r>
            <a:r>
              <a:rPr lang="en-GB" sz="2800" dirty="0">
                <a:solidFill>
                  <a:srgbClr val="000000"/>
                </a:solidFill>
              </a:rPr>
              <a:t>: BM (kcal) = 66,5 + 13,8H + 5,0V - 6,8R</a:t>
            </a:r>
            <a:br>
              <a:rPr lang="en-GB" sz="2800" dirty="0">
                <a:solidFill>
                  <a:srgbClr val="000000"/>
                </a:solidFill>
              </a:rPr>
            </a:br>
            <a:r>
              <a:rPr lang="en-GB" sz="2800" dirty="0">
                <a:solidFill>
                  <a:srgbClr val="000000"/>
                </a:solidFill>
              </a:rPr>
              <a:t>	</a:t>
            </a:r>
            <a:r>
              <a:rPr lang="en-GB" sz="2800" dirty="0" err="1">
                <a:solidFill>
                  <a:srgbClr val="000000"/>
                </a:solidFill>
              </a:rPr>
              <a:t>ženy</a:t>
            </a:r>
            <a:r>
              <a:rPr lang="en-GB" sz="2800" dirty="0">
                <a:solidFill>
                  <a:srgbClr val="000000"/>
                </a:solidFill>
              </a:rPr>
              <a:t>: BM (kcal) = 655 + 9,6H + 1,8 V – 4,7R</a:t>
            </a:r>
          </a:p>
          <a:p>
            <a:pPr marL="422275" indent="-317500" eaLnBrk="1" hangingPunct="1">
              <a:lnSpc>
                <a:spcPct val="93000"/>
              </a:lnSpc>
              <a:spcAft>
                <a:spcPts val="1425"/>
              </a:spcAft>
              <a:tabLst>
                <a:tab pos="704850" algn="l"/>
                <a:tab pos="1428750" algn="l"/>
                <a:tab pos="2152650" algn="l"/>
                <a:tab pos="2876550" algn="l"/>
                <a:tab pos="3600450" algn="l"/>
                <a:tab pos="4324350" algn="l"/>
                <a:tab pos="5048250" algn="l"/>
                <a:tab pos="5772150" algn="l"/>
                <a:tab pos="6497638" algn="l"/>
                <a:tab pos="7219950" algn="l"/>
                <a:tab pos="7943850" algn="l"/>
                <a:tab pos="8667750" algn="l"/>
                <a:tab pos="8966200" algn="l"/>
                <a:tab pos="9415463" algn="l"/>
                <a:tab pos="986472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sz="2800" b="1" dirty="0" err="1"/>
              <a:t>Faustův</a:t>
            </a:r>
            <a:r>
              <a:rPr lang="en-GB" sz="2800" b="1" dirty="0"/>
              <a:t> </a:t>
            </a:r>
            <a:r>
              <a:rPr lang="en-GB" sz="2800" b="1" dirty="0" err="1"/>
              <a:t>vzorec</a:t>
            </a:r>
            <a:r>
              <a:rPr lang="en-GB" sz="2800" dirty="0">
                <a:solidFill>
                  <a:srgbClr val="008000"/>
                </a:solidFill>
              </a:rPr>
              <a:t/>
            </a:r>
            <a:br>
              <a:rPr lang="en-GB" sz="2800" dirty="0">
                <a:solidFill>
                  <a:srgbClr val="008000"/>
                </a:solidFill>
              </a:rPr>
            </a:br>
            <a:r>
              <a:rPr lang="en-GB" sz="2800" dirty="0">
                <a:solidFill>
                  <a:srgbClr val="000000"/>
                </a:solidFill>
              </a:rPr>
              <a:t>	</a:t>
            </a:r>
            <a:r>
              <a:rPr lang="en-GB" sz="2800" dirty="0" err="1">
                <a:solidFill>
                  <a:srgbClr val="000000"/>
                </a:solidFill>
              </a:rPr>
              <a:t>muži</a:t>
            </a:r>
            <a:r>
              <a:rPr lang="en-GB" sz="2800" dirty="0">
                <a:solidFill>
                  <a:srgbClr val="000000"/>
                </a:solidFill>
              </a:rPr>
              <a:t>: BM (kcal) = 24H</a:t>
            </a:r>
            <a:br>
              <a:rPr lang="en-GB" sz="2800" dirty="0">
                <a:solidFill>
                  <a:srgbClr val="000000"/>
                </a:solidFill>
              </a:rPr>
            </a:br>
            <a:r>
              <a:rPr lang="en-GB" sz="2800" dirty="0">
                <a:solidFill>
                  <a:srgbClr val="000000"/>
                </a:solidFill>
              </a:rPr>
              <a:t>	</a:t>
            </a:r>
            <a:r>
              <a:rPr lang="en-GB" sz="2800" dirty="0" err="1">
                <a:solidFill>
                  <a:srgbClr val="000000"/>
                </a:solidFill>
              </a:rPr>
              <a:t>ženy</a:t>
            </a:r>
            <a:r>
              <a:rPr lang="en-GB" sz="2800" dirty="0">
                <a:solidFill>
                  <a:srgbClr val="000000"/>
                </a:solidFill>
              </a:rPr>
              <a:t>: BM (kcal) = 23H</a:t>
            </a:r>
          </a:p>
          <a:p>
            <a:pPr marL="422275" indent="-317500" eaLnBrk="1" hangingPunct="1">
              <a:lnSpc>
                <a:spcPct val="93000"/>
              </a:lnSpc>
              <a:spcAft>
                <a:spcPts val="1425"/>
              </a:spcAft>
              <a:tabLst>
                <a:tab pos="704850" algn="l"/>
                <a:tab pos="1428750" algn="l"/>
                <a:tab pos="2152650" algn="l"/>
                <a:tab pos="2876550" algn="l"/>
                <a:tab pos="3600450" algn="l"/>
                <a:tab pos="4324350" algn="l"/>
                <a:tab pos="5048250" algn="l"/>
                <a:tab pos="5772150" algn="l"/>
                <a:tab pos="6497638" algn="l"/>
                <a:tab pos="7219950" algn="l"/>
                <a:tab pos="7943850" algn="l"/>
                <a:tab pos="8667750" algn="l"/>
                <a:tab pos="8966200" algn="l"/>
                <a:tab pos="9415463" algn="l"/>
                <a:tab pos="986472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sz="2800" b="1" dirty="0" err="1"/>
              <a:t>Hrubý</a:t>
            </a:r>
            <a:r>
              <a:rPr lang="en-GB" sz="2800" b="1" dirty="0"/>
              <a:t> </a:t>
            </a:r>
            <a:r>
              <a:rPr lang="en-GB" sz="2800" b="1" dirty="0" err="1"/>
              <a:t>odhad</a:t>
            </a:r>
            <a:r>
              <a:rPr lang="en-GB" sz="2800" dirty="0">
                <a:solidFill>
                  <a:srgbClr val="008000"/>
                </a:solidFill>
              </a:rPr>
              <a:t/>
            </a:r>
            <a:br>
              <a:rPr lang="en-GB" sz="2800" dirty="0">
                <a:solidFill>
                  <a:srgbClr val="008000"/>
                </a:solidFill>
              </a:rPr>
            </a:br>
            <a:r>
              <a:rPr lang="en-GB" sz="2800" dirty="0">
                <a:solidFill>
                  <a:srgbClr val="000000"/>
                </a:solidFill>
              </a:rPr>
              <a:t>	BM (MJ) = 0,1H</a:t>
            </a:r>
          </a:p>
          <a:p>
            <a:pPr marL="422275" indent="-317500" eaLnBrk="1" hangingPunct="1">
              <a:tabLst>
                <a:tab pos="704850" algn="l"/>
                <a:tab pos="1428750" algn="l"/>
                <a:tab pos="2152650" algn="l"/>
                <a:tab pos="2876550" algn="l"/>
                <a:tab pos="3600450" algn="l"/>
                <a:tab pos="4324350" algn="l"/>
                <a:tab pos="5048250" algn="l"/>
                <a:tab pos="5772150" algn="l"/>
                <a:tab pos="6497638" algn="l"/>
                <a:tab pos="7219950" algn="l"/>
                <a:tab pos="7943850" algn="l"/>
                <a:tab pos="8667750" algn="l"/>
                <a:tab pos="8966200" algn="l"/>
                <a:tab pos="9415463" algn="l"/>
                <a:tab pos="986472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778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5310"/>
          </a:xfrm>
          <a:solidFill>
            <a:srgbClr val="E2F0D9"/>
          </a:solidFill>
        </p:spPr>
        <p:txBody>
          <a:bodyPr/>
          <a:lstStyle/>
          <a:p>
            <a:r>
              <a:rPr lang="cs-CZ" cap="none" dirty="0"/>
              <a:t>MASTNÉ KYSELINY A ZDRAVOTNÍ TVRZENÍ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/>
              <a:t>DHA (příznivý </a:t>
            </a:r>
            <a:r>
              <a:rPr lang="cs-CZ" sz="2000" dirty="0" smtClean="0"/>
              <a:t>účinek…)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- přispívá k udržení normální činnosti mozku (při </a:t>
            </a:r>
            <a:r>
              <a:rPr lang="cs-CZ" sz="2000" dirty="0" smtClean="0"/>
              <a:t>250mg/den)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- přispívá k udržení normálního stavu zraku (při </a:t>
            </a:r>
            <a:r>
              <a:rPr lang="cs-CZ" sz="2000" dirty="0" smtClean="0"/>
              <a:t>250mg/den)</a:t>
            </a:r>
            <a:br>
              <a:rPr lang="cs-CZ" sz="2000" dirty="0" smtClean="0"/>
            </a:br>
            <a:r>
              <a:rPr lang="cs-CZ" sz="2000" dirty="0" smtClean="0"/>
              <a:t>- přispívá k udržení normální hladiny </a:t>
            </a:r>
            <a:r>
              <a:rPr lang="cs-CZ" sz="2000" dirty="0" err="1" smtClean="0"/>
              <a:t>triacylglycerolů</a:t>
            </a:r>
            <a:r>
              <a:rPr lang="cs-CZ" sz="2000" dirty="0" smtClean="0"/>
              <a:t> (při 2 g/den)</a:t>
            </a:r>
            <a:endParaRPr lang="cs-CZ" sz="2000" dirty="0"/>
          </a:p>
          <a:p>
            <a:r>
              <a:rPr lang="cs-CZ" sz="2000" dirty="0"/>
              <a:t>EPA a DHA (příznivý účinek </a:t>
            </a:r>
            <a:r>
              <a:rPr lang="cs-CZ" sz="2000" dirty="0" smtClean="0"/>
              <a:t>při…) 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- přispívají k normální činnosti srdce (</a:t>
            </a:r>
            <a:r>
              <a:rPr lang="cs-CZ" sz="2000" dirty="0" smtClean="0"/>
              <a:t>250mg/den)</a:t>
            </a:r>
            <a:br>
              <a:rPr lang="cs-CZ" sz="2000" dirty="0" smtClean="0"/>
            </a:br>
            <a:r>
              <a:rPr lang="cs-CZ" sz="2000" dirty="0" smtClean="0"/>
              <a:t>- přispívají k udržení normálního krevního tlaku </a:t>
            </a:r>
            <a:r>
              <a:rPr lang="cs-CZ" sz="2000" dirty="0"/>
              <a:t>(při </a:t>
            </a:r>
            <a:r>
              <a:rPr lang="cs-CZ" sz="2000" dirty="0" smtClean="0"/>
              <a:t>3 </a:t>
            </a:r>
            <a:r>
              <a:rPr lang="cs-CZ" sz="2000" dirty="0"/>
              <a:t>g/den</a:t>
            </a:r>
            <a:r>
              <a:rPr lang="cs-CZ" sz="2000" dirty="0" smtClean="0"/>
              <a:t>)</a:t>
            </a:r>
            <a:br>
              <a:rPr lang="cs-CZ" sz="2000" dirty="0" smtClean="0"/>
            </a:br>
            <a:r>
              <a:rPr lang="cs-CZ" sz="2000" dirty="0" smtClean="0"/>
              <a:t>- přispívají </a:t>
            </a:r>
            <a:r>
              <a:rPr lang="cs-CZ" sz="2000" dirty="0"/>
              <a:t>k udržení normální hladiny </a:t>
            </a:r>
            <a:r>
              <a:rPr lang="cs-CZ" sz="2000" dirty="0" err="1"/>
              <a:t>triacylglycerolů</a:t>
            </a:r>
            <a:r>
              <a:rPr lang="cs-CZ" sz="2000" dirty="0"/>
              <a:t> (při 2 g/den</a:t>
            </a:r>
            <a:r>
              <a:rPr lang="cs-CZ" sz="2000" dirty="0" smtClean="0"/>
              <a:t>)</a:t>
            </a:r>
            <a:endParaRPr lang="cs-CZ" sz="2000" dirty="0"/>
          </a:p>
          <a:p>
            <a:r>
              <a:rPr lang="cs-CZ" sz="2000" dirty="0"/>
              <a:t>KYSELINA LINOLOVÁ (příznivý účinek při 10g/den) </a:t>
            </a:r>
            <a:br>
              <a:rPr lang="cs-CZ" sz="2000" dirty="0"/>
            </a:br>
            <a:r>
              <a:rPr lang="cs-CZ" sz="2000" dirty="0"/>
              <a:t>- přispívá k udržení normální hladiny cholesterolu v krvi </a:t>
            </a:r>
          </a:p>
          <a:p>
            <a:r>
              <a:rPr lang="cs-CZ" sz="2000" dirty="0"/>
              <a:t>KYSELINA OLEJOVÁ</a:t>
            </a:r>
            <a:br>
              <a:rPr lang="cs-CZ" sz="2000" dirty="0"/>
            </a:br>
            <a:r>
              <a:rPr lang="cs-CZ" sz="2000" dirty="0"/>
              <a:t>- Nahrazení nasycených tuků nenasycenými tuky ve stravě přispívá k udržení normální hladiny cholesterolu v krvi</a:t>
            </a:r>
          </a:p>
          <a:p>
            <a:r>
              <a:rPr lang="cs-CZ" sz="2000" dirty="0"/>
              <a:t>ALA (příznivý účinek při 2g/den) </a:t>
            </a:r>
            <a:br>
              <a:rPr lang="cs-CZ" sz="2000" dirty="0"/>
            </a:br>
            <a:r>
              <a:rPr lang="cs-CZ" sz="2000" dirty="0"/>
              <a:t>- přispívá k udržení normální hladiny cholesterolu v krvi </a:t>
            </a:r>
          </a:p>
          <a:p>
            <a:r>
              <a:rPr lang="cs-CZ" sz="2000" dirty="0"/>
              <a:t>MUFA nebo PUFA</a:t>
            </a:r>
            <a:br>
              <a:rPr lang="cs-CZ" sz="2000" dirty="0"/>
            </a:br>
            <a:r>
              <a:rPr lang="cs-CZ" sz="2000" dirty="0"/>
              <a:t>-  Nahrazení nasycených tuků nenasycenými tuky ve stravě přispívá k udržení normální hladiny cholesterolu v krvi </a:t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12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SACHARIDY a PŘIDANÉ CUKRY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DACH doporučení: plnohodnotná smíšená strava  by měla obsahovat omezené množství tuků a hojně sacharidů (především škrob), které by měly tvořit více než 50 % celkového energetického příjmu (CEP)</a:t>
            </a:r>
          </a:p>
          <a:p>
            <a:pPr>
              <a:buFont typeface="Arial"/>
              <a:buChar char="•"/>
            </a:pPr>
            <a:r>
              <a:rPr lang="cs-CZ" dirty="0" smtClean="0"/>
              <a:t>EFSA doporučení: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- sacharidy: </a:t>
            </a:r>
            <a:r>
              <a:rPr lang="cs-CZ" dirty="0" smtClean="0"/>
              <a:t>50-55 </a:t>
            </a:r>
            <a:r>
              <a:rPr lang="cs-CZ" dirty="0"/>
              <a:t>% </a:t>
            </a:r>
            <a:r>
              <a:rPr lang="cs-CZ" dirty="0" smtClean="0"/>
              <a:t>CEP, cca 260 g/den (z toho cukry: 18 % CEP)</a:t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dirty="0"/>
              <a:t>přidané cukry: </a:t>
            </a:r>
            <a:r>
              <a:rPr lang="cs-CZ" dirty="0" smtClean="0"/>
              <a:t>˂9-10 </a:t>
            </a:r>
            <a:r>
              <a:rPr lang="cs-CZ" dirty="0"/>
              <a:t>% </a:t>
            </a:r>
            <a:r>
              <a:rPr lang="cs-CZ" dirty="0" smtClean="0"/>
              <a:t>CEP (45 g/den, 9 % CEP, 2000 kcal)</a:t>
            </a:r>
            <a:br>
              <a:rPr lang="cs-CZ" dirty="0" smtClean="0"/>
            </a:br>
            <a:r>
              <a:rPr lang="cs-CZ" dirty="0" smtClean="0"/>
              <a:t>- přirozené cukry: 45 </a:t>
            </a:r>
            <a:r>
              <a:rPr lang="cs-CZ" dirty="0"/>
              <a:t>g/</a:t>
            </a:r>
            <a:r>
              <a:rPr lang="cs-CZ" dirty="0" smtClean="0"/>
              <a:t>den, </a:t>
            </a:r>
            <a:r>
              <a:rPr lang="cs-CZ" dirty="0"/>
              <a:t>9 % CEP, 2000 </a:t>
            </a:r>
            <a:r>
              <a:rPr lang="cs-CZ" dirty="0" smtClean="0"/>
              <a:t>kcal</a:t>
            </a:r>
            <a:r>
              <a:rPr lang="cs-CZ" dirty="0"/>
              <a:t/>
            </a:r>
            <a:br>
              <a:rPr lang="cs-CZ" dirty="0"/>
            </a:br>
            <a:r>
              <a:rPr lang="cs-CZ" sz="1800" dirty="0" smtClean="0"/>
              <a:t>- </a:t>
            </a:r>
            <a:r>
              <a:rPr lang="cs-CZ" sz="1800" dirty="0"/>
              <a:t>odkaz: </a:t>
            </a:r>
            <a:r>
              <a:rPr lang="cs-CZ" sz="1800" dirty="0">
                <a:hlinkClick r:id="rId2"/>
              </a:rPr>
              <a:t>http://www.efsa.europa.eu/en/efsajournal/pub/1008</a:t>
            </a:r>
            <a:r>
              <a:rPr lang="cs-CZ" sz="1800" dirty="0"/>
              <a:t/>
            </a:r>
            <a:br>
              <a:rPr lang="cs-CZ" sz="1800" dirty="0"/>
            </a:br>
            <a:r>
              <a:rPr lang="cs-CZ" sz="1800" dirty="0"/>
              <a:t>- odkaz: </a:t>
            </a:r>
            <a:r>
              <a:rPr lang="cs-CZ" sz="1800" dirty="0">
                <a:hlinkClick r:id="rId3"/>
              </a:rPr>
              <a:t>http://www.efsa.europa.eu/sites/default/files/scientific_output/files/main_documents/1462.</a:t>
            </a:r>
            <a:r>
              <a:rPr lang="cs-CZ" sz="1800" dirty="0" smtClean="0">
                <a:hlinkClick r:id="rId3"/>
              </a:rPr>
              <a:t>pdf</a:t>
            </a:r>
            <a:endParaRPr lang="cs-CZ" sz="1800" dirty="0" smtClean="0"/>
          </a:p>
          <a:p>
            <a:pPr>
              <a:buFont typeface="Arial"/>
              <a:buChar char="•"/>
            </a:pPr>
            <a:r>
              <a:rPr lang="cs-CZ" dirty="0" smtClean="0"/>
              <a:t>SPV doporučení:</a:t>
            </a:r>
            <a:br>
              <a:rPr lang="cs-CZ" dirty="0" smtClean="0"/>
            </a:br>
            <a:r>
              <a:rPr lang="cs-CZ" dirty="0" smtClean="0"/>
              <a:t>- „jednoduché </a:t>
            </a:r>
            <a:r>
              <a:rPr lang="cs-CZ" dirty="0"/>
              <a:t>cukry“: ˂10 % </a:t>
            </a:r>
            <a:r>
              <a:rPr lang="cs-CZ" dirty="0" smtClean="0"/>
              <a:t>CEP (60 g/den)</a:t>
            </a:r>
          </a:p>
        </p:txBody>
      </p:sp>
    </p:spTree>
    <p:extLst>
      <p:ext uri="{BB962C8B-B14F-4D97-AF65-F5344CB8AC3E}">
        <p14:creationId xmlns:p14="http://schemas.microsoft.com/office/powerpoint/2010/main" val="2577992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cap="none" dirty="0"/>
              <a:t>SACHARIDY </a:t>
            </a:r>
            <a:br>
              <a:rPr lang="cs-CZ" cap="none" dirty="0"/>
            </a:br>
            <a:r>
              <a:rPr lang="cs-CZ" sz="2000" cap="none" dirty="0"/>
              <a:t>(FUNKCE, DĚLENÍ, ZDROJE, TRÁVENÍ, GI, GN)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803791"/>
              </p:ext>
            </p:extLst>
          </p:nvPr>
        </p:nvGraphicFramePr>
        <p:xfrm>
          <a:off x="1384583" y="1989193"/>
          <a:ext cx="9475199" cy="3770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5" r:id="rId3" imgW="4441680" imgH="2351520" progId="">
                  <p:embed/>
                </p:oleObj>
              </mc:Choice>
              <mc:Fallback>
                <p:oleObj r:id="rId3" imgW="4441680" imgH="2351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583" y="1989193"/>
                        <a:ext cx="9475199" cy="3770316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623" y="4560374"/>
            <a:ext cx="2974951" cy="178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755" y="4535248"/>
            <a:ext cx="3262658" cy="192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159565" y="162738"/>
            <a:ext cx="1594162" cy="194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endParaRPr lang="cs-CZ"/>
          </a:p>
        </p:txBody>
      </p: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9347632" y="2036651"/>
            <a:ext cx="1592755" cy="1948524"/>
            <a:chOff x="4989" y="113"/>
            <a:chExt cx="1132" cy="1353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" y="113"/>
              <a:ext cx="1133" cy="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4989" y="113"/>
              <a:ext cx="1133" cy="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Lucida Sans Unicode" charset="0"/>
                </a:defRPr>
              </a:lvl1pPr>
              <a:lvl2pPr marL="742950" indent="-285750" eaLnBrk="0"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marL="1143000" indent="-228600" eaLnBrk="0"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marL="1600200" indent="-228600" eaLnBrk="0"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marL="2057400" indent="-228600" eaLnBrk="0"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eaLnBrk="1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40824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481841"/>
            <a:ext cx="9144000" cy="1892507"/>
          </a:xfrm>
        </p:spPr>
        <p:txBody>
          <a:bodyPr/>
          <a:lstStyle/>
          <a:p>
            <a:r>
              <a:rPr lang="en-US" dirty="0" smtClean="0"/>
              <a:t>GLYKEMICKÝ INDEX </a:t>
            </a:r>
            <a:br>
              <a:rPr lang="en-US" dirty="0" smtClean="0"/>
            </a:br>
            <a:r>
              <a:rPr lang="en-US" dirty="0" smtClean="0"/>
              <a:t>A GLYKEMICKÁ NÁLOŽ</a:t>
            </a:r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3014868"/>
            <a:ext cx="4914348" cy="268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853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4737651"/>
            <a:ext cx="10515600" cy="1439311"/>
          </a:xfrm>
        </p:spPr>
        <p:txBody>
          <a:bodyPr>
            <a:noAutofit/>
          </a:bodyPr>
          <a:lstStyle/>
          <a:p>
            <a:pPr marL="228600" lvl="1">
              <a:spcBef>
                <a:spcPts val="1000"/>
              </a:spcBef>
            </a:pPr>
            <a:r>
              <a:rPr lang="en-GB" b="1" dirty="0">
                <a:solidFill>
                  <a:srgbClr val="000080"/>
                </a:solidFill>
              </a:rPr>
              <a:t>DEFINICE GI: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ja-JP" altLang="en-GB" dirty="0">
                <a:solidFill>
                  <a:srgbClr val="000000"/>
                </a:solidFill>
              </a:rPr>
              <a:t>“</a:t>
            </a:r>
            <a:r>
              <a:rPr lang="en-GB" altLang="ja-JP" dirty="0" err="1">
                <a:solidFill>
                  <a:srgbClr val="000000"/>
                </a:solidFill>
              </a:rPr>
              <a:t>plocha</a:t>
            </a:r>
            <a:r>
              <a:rPr lang="en-GB" altLang="ja-JP" dirty="0">
                <a:solidFill>
                  <a:srgbClr val="000000"/>
                </a:solidFill>
              </a:rPr>
              <a:t> pod </a:t>
            </a:r>
            <a:r>
              <a:rPr lang="en-GB" altLang="ja-JP" dirty="0" err="1">
                <a:solidFill>
                  <a:srgbClr val="000000"/>
                </a:solidFill>
              </a:rPr>
              <a:t>vzestupnou</a:t>
            </a:r>
            <a:r>
              <a:rPr lang="en-GB" altLang="ja-JP" dirty="0">
                <a:solidFill>
                  <a:srgbClr val="000000"/>
                </a:solidFill>
              </a:rPr>
              <a:t> </a:t>
            </a:r>
            <a:r>
              <a:rPr lang="en-GB" altLang="ja-JP" dirty="0" err="1">
                <a:solidFill>
                  <a:srgbClr val="000000"/>
                </a:solidFill>
              </a:rPr>
              <a:t>částí</a:t>
            </a:r>
            <a:r>
              <a:rPr lang="en-GB" altLang="ja-JP" dirty="0">
                <a:solidFill>
                  <a:srgbClr val="000000"/>
                </a:solidFill>
              </a:rPr>
              <a:t> </a:t>
            </a:r>
            <a:r>
              <a:rPr lang="en-GB" altLang="ja-JP" dirty="0" err="1">
                <a:solidFill>
                  <a:srgbClr val="000000"/>
                </a:solidFill>
              </a:rPr>
              <a:t>křivky</a:t>
            </a:r>
            <a:r>
              <a:rPr lang="en-GB" altLang="ja-JP" dirty="0">
                <a:solidFill>
                  <a:srgbClr val="000000"/>
                </a:solidFill>
              </a:rPr>
              <a:t> </a:t>
            </a:r>
            <a:r>
              <a:rPr lang="en-GB" altLang="ja-JP" dirty="0" err="1">
                <a:solidFill>
                  <a:srgbClr val="000000"/>
                </a:solidFill>
              </a:rPr>
              <a:t>postprandiální</a:t>
            </a:r>
            <a:r>
              <a:rPr lang="en-GB" altLang="ja-JP" dirty="0">
                <a:solidFill>
                  <a:srgbClr val="000000"/>
                </a:solidFill>
              </a:rPr>
              <a:t> </a:t>
            </a:r>
            <a:r>
              <a:rPr lang="en-GB" altLang="ja-JP" dirty="0" err="1">
                <a:solidFill>
                  <a:srgbClr val="000000"/>
                </a:solidFill>
              </a:rPr>
              <a:t>glykemie</a:t>
            </a:r>
            <a:r>
              <a:rPr lang="en-GB" altLang="ja-JP" dirty="0">
                <a:solidFill>
                  <a:srgbClr val="000000"/>
                </a:solidFill>
              </a:rPr>
              <a:t> </a:t>
            </a:r>
            <a:r>
              <a:rPr lang="en-GB" altLang="ja-JP" dirty="0" err="1">
                <a:solidFill>
                  <a:srgbClr val="000000"/>
                </a:solidFill>
              </a:rPr>
              <a:t>testované</a:t>
            </a:r>
            <a:r>
              <a:rPr lang="en-GB" altLang="ja-JP" dirty="0">
                <a:solidFill>
                  <a:srgbClr val="000000"/>
                </a:solidFill>
              </a:rPr>
              <a:t> </a:t>
            </a:r>
            <a:r>
              <a:rPr lang="en-GB" altLang="ja-JP" dirty="0" err="1">
                <a:solidFill>
                  <a:srgbClr val="000000"/>
                </a:solidFill>
              </a:rPr>
              <a:t>potraviny</a:t>
            </a:r>
            <a:r>
              <a:rPr lang="en-GB" altLang="ja-JP" dirty="0">
                <a:solidFill>
                  <a:srgbClr val="000000"/>
                </a:solidFill>
              </a:rPr>
              <a:t> s </a:t>
            </a:r>
            <a:r>
              <a:rPr lang="en-GB" altLang="ja-JP" dirty="0" err="1">
                <a:solidFill>
                  <a:srgbClr val="000000"/>
                </a:solidFill>
              </a:rPr>
              <a:t>obsahem</a:t>
            </a:r>
            <a:r>
              <a:rPr lang="en-GB" altLang="ja-JP" dirty="0">
                <a:solidFill>
                  <a:srgbClr val="000000"/>
                </a:solidFill>
              </a:rPr>
              <a:t> 50 g </a:t>
            </a:r>
            <a:r>
              <a:rPr lang="cs-CZ" altLang="ja-JP" dirty="0">
                <a:solidFill>
                  <a:srgbClr val="000000"/>
                </a:solidFill>
              </a:rPr>
              <a:t>absorbovatelných </a:t>
            </a:r>
            <a:r>
              <a:rPr lang="en-GB" altLang="ja-JP" dirty="0" err="1">
                <a:solidFill>
                  <a:srgbClr val="000000"/>
                </a:solidFill>
              </a:rPr>
              <a:t>sacharidů</a:t>
            </a:r>
            <a:r>
              <a:rPr lang="en-GB" altLang="ja-JP" dirty="0">
                <a:solidFill>
                  <a:srgbClr val="000000"/>
                </a:solidFill>
              </a:rPr>
              <a:t> (F), </a:t>
            </a:r>
            <a:r>
              <a:rPr lang="en-GB" altLang="ja-JP" dirty="0" err="1">
                <a:solidFill>
                  <a:srgbClr val="000000"/>
                </a:solidFill>
              </a:rPr>
              <a:t>vyjádřená</a:t>
            </a:r>
            <a:r>
              <a:rPr lang="en-GB" altLang="ja-JP" dirty="0">
                <a:solidFill>
                  <a:srgbClr val="000000"/>
                </a:solidFill>
              </a:rPr>
              <a:t> </a:t>
            </a:r>
            <a:r>
              <a:rPr lang="en-GB" altLang="ja-JP" dirty="0" err="1">
                <a:solidFill>
                  <a:srgbClr val="000000"/>
                </a:solidFill>
              </a:rPr>
              <a:t>jako</a:t>
            </a:r>
            <a:r>
              <a:rPr lang="en-GB" altLang="ja-JP" dirty="0">
                <a:solidFill>
                  <a:srgbClr val="000000"/>
                </a:solidFill>
              </a:rPr>
              <a:t> </a:t>
            </a:r>
            <a:r>
              <a:rPr lang="en-GB" altLang="ja-JP" dirty="0" err="1">
                <a:solidFill>
                  <a:srgbClr val="000000"/>
                </a:solidFill>
              </a:rPr>
              <a:t>procento</a:t>
            </a:r>
            <a:r>
              <a:rPr lang="en-GB" altLang="ja-JP" dirty="0">
                <a:solidFill>
                  <a:srgbClr val="000000"/>
                </a:solidFill>
              </a:rPr>
              <a:t> </a:t>
            </a:r>
            <a:r>
              <a:rPr lang="en-GB" altLang="ja-JP" dirty="0" err="1">
                <a:solidFill>
                  <a:srgbClr val="000000"/>
                </a:solidFill>
              </a:rPr>
              <a:t>odezvy</a:t>
            </a:r>
            <a:r>
              <a:rPr lang="en-GB" altLang="ja-JP" dirty="0">
                <a:solidFill>
                  <a:srgbClr val="000000"/>
                </a:solidFill>
              </a:rPr>
              <a:t> </a:t>
            </a:r>
            <a:r>
              <a:rPr lang="en-GB" altLang="ja-JP" dirty="0" err="1">
                <a:solidFill>
                  <a:srgbClr val="000000"/>
                </a:solidFill>
              </a:rPr>
              <a:t>na</a:t>
            </a:r>
            <a:r>
              <a:rPr lang="en-GB" altLang="ja-JP" dirty="0">
                <a:solidFill>
                  <a:srgbClr val="000000"/>
                </a:solidFill>
              </a:rPr>
              <a:t> </a:t>
            </a:r>
            <a:r>
              <a:rPr lang="en-GB" altLang="ja-JP" dirty="0" err="1">
                <a:solidFill>
                  <a:srgbClr val="000000"/>
                </a:solidFill>
              </a:rPr>
              <a:t>stejné</a:t>
            </a:r>
            <a:r>
              <a:rPr lang="en-GB" altLang="ja-JP" dirty="0">
                <a:solidFill>
                  <a:srgbClr val="000000"/>
                </a:solidFill>
              </a:rPr>
              <a:t> </a:t>
            </a:r>
            <a:r>
              <a:rPr lang="en-GB" altLang="ja-JP" dirty="0" err="1">
                <a:solidFill>
                  <a:srgbClr val="000000"/>
                </a:solidFill>
              </a:rPr>
              <a:t>množství</a:t>
            </a:r>
            <a:r>
              <a:rPr lang="en-GB" altLang="ja-JP" dirty="0">
                <a:solidFill>
                  <a:srgbClr val="000000"/>
                </a:solidFill>
              </a:rPr>
              <a:t> </a:t>
            </a:r>
            <a:r>
              <a:rPr lang="en-GB" altLang="ja-JP" dirty="0" err="1">
                <a:solidFill>
                  <a:srgbClr val="000000"/>
                </a:solidFill>
              </a:rPr>
              <a:t>sacharidů</a:t>
            </a:r>
            <a:r>
              <a:rPr lang="en-GB" altLang="ja-JP" dirty="0">
                <a:solidFill>
                  <a:srgbClr val="000000"/>
                </a:solidFill>
              </a:rPr>
              <a:t> </a:t>
            </a:r>
            <a:r>
              <a:rPr lang="en-GB" altLang="ja-JP" dirty="0" err="1">
                <a:solidFill>
                  <a:srgbClr val="000000"/>
                </a:solidFill>
              </a:rPr>
              <a:t>ze</a:t>
            </a:r>
            <a:r>
              <a:rPr lang="en-GB" altLang="ja-JP" dirty="0">
                <a:solidFill>
                  <a:srgbClr val="000000"/>
                </a:solidFill>
              </a:rPr>
              <a:t> </a:t>
            </a:r>
            <a:r>
              <a:rPr lang="en-GB" altLang="ja-JP" dirty="0" err="1">
                <a:solidFill>
                  <a:srgbClr val="000000"/>
                </a:solidFill>
              </a:rPr>
              <a:t>standardní</a:t>
            </a:r>
            <a:r>
              <a:rPr lang="en-GB" altLang="ja-JP" dirty="0">
                <a:solidFill>
                  <a:srgbClr val="000000"/>
                </a:solidFill>
              </a:rPr>
              <a:t> </a:t>
            </a:r>
            <a:r>
              <a:rPr lang="en-GB" altLang="ja-JP" dirty="0" err="1">
                <a:solidFill>
                  <a:srgbClr val="000000"/>
                </a:solidFill>
              </a:rPr>
              <a:t>potraviny</a:t>
            </a:r>
            <a:r>
              <a:rPr lang="en-GB" altLang="ja-JP" dirty="0">
                <a:solidFill>
                  <a:srgbClr val="000000"/>
                </a:solidFill>
              </a:rPr>
              <a:t> (B), </a:t>
            </a:r>
            <a:r>
              <a:rPr lang="en-GB" altLang="ja-JP" dirty="0" err="1">
                <a:solidFill>
                  <a:srgbClr val="000000"/>
                </a:solidFill>
              </a:rPr>
              <a:t>požité</a:t>
            </a:r>
            <a:r>
              <a:rPr lang="en-GB" altLang="ja-JP" dirty="0">
                <a:solidFill>
                  <a:srgbClr val="000000"/>
                </a:solidFill>
              </a:rPr>
              <a:t> </a:t>
            </a:r>
            <a:r>
              <a:rPr lang="en-GB" altLang="ja-JP" dirty="0" err="1">
                <a:solidFill>
                  <a:srgbClr val="000000"/>
                </a:solidFill>
              </a:rPr>
              <a:t>stejnou</a:t>
            </a:r>
            <a:r>
              <a:rPr lang="en-GB" altLang="ja-JP" dirty="0">
                <a:solidFill>
                  <a:srgbClr val="000000"/>
                </a:solidFill>
              </a:rPr>
              <a:t> </a:t>
            </a:r>
            <a:r>
              <a:rPr lang="en-GB" altLang="ja-JP" dirty="0" err="1" smtClean="0">
                <a:solidFill>
                  <a:srgbClr val="000000"/>
                </a:solidFill>
              </a:rPr>
              <a:t>osobou</a:t>
            </a:r>
            <a:endParaRPr lang="cs-CZ" altLang="ja-JP" dirty="0">
              <a:solidFill>
                <a:srgbClr val="000000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41" y="426306"/>
            <a:ext cx="4668263" cy="276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00" y="3554293"/>
            <a:ext cx="1457281" cy="101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217" y="3521157"/>
            <a:ext cx="2507520" cy="131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880" y="3565815"/>
            <a:ext cx="2390401" cy="117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641" y="3539935"/>
            <a:ext cx="2920193" cy="12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321" y="1960047"/>
            <a:ext cx="2259679" cy="120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840" y="1010986"/>
            <a:ext cx="1755074" cy="214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601" y="326915"/>
            <a:ext cx="2471269" cy="13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3622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>
                <a:cs typeface="Lucida Sans Unicode" charset="0"/>
              </a:rPr>
              <a:t>BÍLÝ CHLÉB </a:t>
            </a:r>
            <a:r>
              <a:rPr lang="cs-CZ" dirty="0" err="1">
                <a:cs typeface="Lucida Sans Unicode" charset="0"/>
              </a:rPr>
              <a:t>x</a:t>
            </a:r>
            <a:r>
              <a:rPr lang="cs-CZ" dirty="0">
                <a:cs typeface="Lucida Sans Unicode" charset="0"/>
              </a:rPr>
              <a:t> GLUKÓZA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cs typeface="Lucida Sans Unicode" charset="0"/>
              </a:rPr>
              <a:t>Referenční (standardní) potravině je přidělena hodnota glykemického indexu 100 Bílý chléb/glukóza</a:t>
            </a:r>
          </a:p>
          <a:p>
            <a:r>
              <a:rPr lang="cs-CZ" dirty="0">
                <a:cs typeface="Lucida Sans Unicode" charset="0"/>
              </a:rPr>
              <a:t>Př. bílý chléb - upečený z přesně navážených surovin a tím známého složení</a:t>
            </a:r>
          </a:p>
          <a:p>
            <a:r>
              <a:rPr lang="cs-CZ" dirty="0">
                <a:cs typeface="Lucida Sans Unicode" charset="0"/>
              </a:rPr>
              <a:t>Glukóza má o 40% větší glykemickou odezvu než bílý chléb nebo naopak chléb má 71% odezvu glukózy</a:t>
            </a:r>
          </a:p>
          <a:p>
            <a:r>
              <a:rPr lang="cs-CZ" dirty="0">
                <a:cs typeface="Lucida Sans Unicode" charset="0"/>
              </a:rPr>
              <a:t>Pokud chceme převést hodnoty založené na indexu, kde je jako referenční potravina použita glukóza (GI = 100), na hodnoty založené na indexu, kde je referenční potravinou bílý - 15 - chléb (GI = 100), je nutné je vynásobit 1,4. V opačném případě se hodnoty vynásobí 0,7</a:t>
            </a:r>
          </a:p>
        </p:txBody>
      </p:sp>
    </p:spTree>
    <p:extLst>
      <p:ext uri="{BB962C8B-B14F-4D97-AF65-F5344CB8AC3E}">
        <p14:creationId xmlns:p14="http://schemas.microsoft.com/office/powerpoint/2010/main" val="28807158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solidFill>
            <a:srgbClr val="DEEBF7"/>
          </a:solidFill>
        </p:spPr>
        <p:txBody>
          <a:bodyPr/>
          <a:lstStyle/>
          <a:p>
            <a:pPr algn="l"/>
            <a:r>
              <a:rPr lang="cs-CZ" dirty="0">
                <a:cs typeface="Lucida Sans Unicode" charset="0"/>
              </a:rPr>
              <a:t>Testování hodnot GI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000" dirty="0">
                <a:cs typeface="Lucida Sans Unicode" charset="0"/>
              </a:rPr>
              <a:t>Vždy testováno alespoň 10 osob, zdravých dospělých, obou pohlaví</a:t>
            </a:r>
          </a:p>
          <a:p>
            <a:r>
              <a:rPr lang="cs-CZ" sz="2000" dirty="0">
                <a:cs typeface="Lucida Sans Unicode" charset="0"/>
              </a:rPr>
              <a:t>Porce sledované potraviny obsahuje 50 g sacharidů (25 g v případě potravin obsahujících nízké množství sacharidů)</a:t>
            </a:r>
          </a:p>
          <a:p>
            <a:r>
              <a:rPr lang="cs-CZ" sz="2000" dirty="0">
                <a:cs typeface="Lucida Sans Unicode" charset="0"/>
              </a:rPr>
              <a:t>Testování alespoň 2krát opakovat</a:t>
            </a:r>
          </a:p>
          <a:p>
            <a:r>
              <a:rPr lang="cs-CZ" sz="2000" dirty="0">
                <a:cs typeface="Lucida Sans Unicode" charset="0"/>
              </a:rPr>
              <a:t>Tekutiny, v množství 250 ml, by měly být vypity do 10 minut</a:t>
            </a:r>
          </a:p>
          <a:p>
            <a:r>
              <a:rPr lang="cs-CZ" sz="2000" dirty="0">
                <a:cs typeface="Lucida Sans Unicode" charset="0"/>
              </a:rPr>
              <a:t>Sacharidové roztoky by měly být vypity do 15 minut</a:t>
            </a:r>
          </a:p>
          <a:p>
            <a:r>
              <a:rPr lang="cs-CZ" sz="2000" dirty="0">
                <a:cs typeface="Lucida Sans Unicode" charset="0"/>
              </a:rPr>
              <a:t>Referenční potravina = glukóza/bílý chléb</a:t>
            </a:r>
          </a:p>
          <a:p>
            <a:r>
              <a:rPr lang="cs-CZ" sz="2000" dirty="0">
                <a:cs typeface="Lucida Sans Unicode" charset="0"/>
              </a:rPr>
              <a:t>K večeři před testováním jíst stejné jídlo, vyvarovat se neobvyklé pohybové aktivity, testování provádět do 10.h dopolední po 10-14h lačnění</a:t>
            </a:r>
          </a:p>
          <a:p>
            <a:r>
              <a:rPr lang="cs-CZ" sz="2000" dirty="0">
                <a:cs typeface="Lucida Sans Unicode" charset="0"/>
              </a:rPr>
              <a:t>Vzorky krve v 0. minutě, 15., 30., 45., 60., 90., 120. minutě po začátku konzumace testované potraviny</a:t>
            </a:r>
          </a:p>
          <a:p>
            <a:pPr>
              <a:buFont typeface="Wingdings" charset="0"/>
              <a:buNone/>
            </a:pPr>
            <a:endParaRPr lang="cs-CZ" sz="2000" dirty="0">
              <a:cs typeface="Lucida Sans Unicode" charset="0"/>
            </a:endParaRPr>
          </a:p>
          <a:p>
            <a:pPr>
              <a:buFont typeface="Wingdings" charset="0"/>
              <a:buNone/>
            </a:pPr>
            <a:r>
              <a:rPr lang="cs-CZ" sz="2000" dirty="0">
                <a:cs typeface="Lucida Sans Unicode" charset="0"/>
              </a:rPr>
              <a:t>???...inzulin senzitivní/nesenzitivní osoby, obézní/nadváha/štíhlí, normální dítě/normální dospělý, etnika, věk, diabetes 1./2. </a:t>
            </a:r>
            <a:r>
              <a:rPr lang="cs-CZ" sz="2000" dirty="0" smtClean="0">
                <a:cs typeface="Lucida Sans Unicode" charset="0"/>
              </a:rPr>
              <a:t>typu</a:t>
            </a:r>
            <a:endParaRPr lang="cs-CZ" sz="2000" dirty="0"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46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52801" y="552174"/>
            <a:ext cx="11075374" cy="1397791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lang="en-GB" sz="2600" b="1" dirty="0">
                <a:solidFill>
                  <a:srgbClr val="000080"/>
                </a:solidFill>
                <a:latin typeface="+mj-lt"/>
              </a:rPr>
              <a:t>GI KOMBINOVANÉHO JÍDLA A CELKOVÝ DENNÍ GI...?</a:t>
            </a:r>
            <a:r>
              <a:rPr lang="en-GB" sz="2800" dirty="0">
                <a:solidFill>
                  <a:srgbClr val="000000"/>
                </a:solidFill>
                <a:latin typeface="+mj-lt"/>
              </a:rPr>
              <a:t/>
            </a:r>
            <a:br>
              <a:rPr lang="en-GB" sz="2800" dirty="0">
                <a:solidFill>
                  <a:srgbClr val="000000"/>
                </a:solidFill>
                <a:latin typeface="+mj-lt"/>
              </a:rPr>
            </a:br>
            <a:r>
              <a:rPr lang="en-GB" sz="2200" dirty="0">
                <a:solidFill>
                  <a:srgbClr val="000000"/>
                </a:solidFill>
                <a:latin typeface="+mj-lt"/>
              </a:rPr>
              <a:t>=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podíl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celkového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množství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sacharidů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v 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jídle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(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nebo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za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den)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vynásobené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odpovídajícím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glykemickým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indexem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.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Součet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těchto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hodnot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vyjadřuje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glykemický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index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jídla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nebo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denní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glykemický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index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290979"/>
              </p:ext>
            </p:extLst>
          </p:nvPr>
        </p:nvGraphicFramePr>
        <p:xfrm>
          <a:off x="783360" y="2383451"/>
          <a:ext cx="10538881" cy="3041599"/>
        </p:xfrm>
        <a:graphic>
          <a:graphicData uri="http://schemas.openxmlformats.org/drawingml/2006/table">
            <a:tbl>
              <a:tblPr/>
              <a:tblGrid>
                <a:gridCol w="2108160"/>
                <a:gridCol w="2106241"/>
                <a:gridCol w="2108160"/>
                <a:gridCol w="2106239"/>
                <a:gridCol w="2110081"/>
              </a:tblGrid>
              <a:tr h="1106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Potravina</a:t>
                      </a:r>
                      <a:endParaRPr kumimoji="0" lang="cs-CZ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82944" marR="82944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Sacharidy (g)</a:t>
                      </a:r>
                      <a:endParaRPr kumimoji="0" lang="cs-CZ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82944" marR="82944" marT="0" marB="0"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Podíl na celkovém množství sacharidů</a:t>
                      </a:r>
                      <a:endParaRPr kumimoji="0" lang="cs-CZ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82944" marR="82944" marT="0" marB="0"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GI potraviny</a:t>
                      </a:r>
                      <a:endParaRPr kumimoji="0" lang="cs-CZ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82944" marR="82944" marT="0" marB="0"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GI potraviny v jídle</a:t>
                      </a:r>
                      <a:endParaRPr kumimoji="0" lang="cs-CZ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82944" marR="82944" marT="0" marB="0"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2F8"/>
                    </a:solidFill>
                  </a:tcPr>
                </a:tc>
              </a:tr>
              <a:tr h="276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Chléb</a:t>
                      </a:r>
                      <a:endParaRPr kumimoji="0" lang="cs-CZ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82944" marR="82944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25</a:t>
                      </a:r>
                      <a:endParaRPr kumimoji="0" lang="cs-CZ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0,342</a:t>
                      </a:r>
                      <a:endParaRPr kumimoji="0" lang="cs-CZ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100</a:t>
                      </a:r>
                      <a:endParaRPr kumimoji="0" lang="cs-CZ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34,2</a:t>
                      </a:r>
                      <a:endParaRPr kumimoji="0" lang="cs-CZ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</a:tr>
              <a:tr h="276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Cereálie</a:t>
                      </a:r>
                      <a:endParaRPr kumimoji="0" lang="cs-CZ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82944" marR="82944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25</a:t>
                      </a:r>
                      <a:endParaRPr kumimoji="0" lang="cs-CZ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0,342</a:t>
                      </a:r>
                      <a:endParaRPr kumimoji="0" lang="cs-CZ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72</a:t>
                      </a:r>
                      <a:endParaRPr kumimoji="0" lang="cs-CZ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24,6</a:t>
                      </a:r>
                      <a:endParaRPr kumimoji="0" lang="cs-CZ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276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Mléko</a:t>
                      </a:r>
                      <a:endParaRPr kumimoji="0" lang="cs-CZ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82944" marR="82944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</a:t>
                      </a:r>
                      <a:endParaRPr kumimoji="0" lang="cs-CZ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0,082</a:t>
                      </a:r>
                      <a:endParaRPr kumimoji="0" lang="cs-CZ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39</a:t>
                      </a:r>
                      <a:endParaRPr kumimoji="0" lang="cs-CZ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3,2</a:t>
                      </a:r>
                      <a:endParaRPr kumimoji="0" lang="cs-CZ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</a:tr>
              <a:tr h="276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Sacharóza</a:t>
                      </a:r>
                      <a:endParaRPr kumimoji="0" lang="cs-CZ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82944" marR="82944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5</a:t>
                      </a:r>
                      <a:endParaRPr kumimoji="0" lang="cs-CZ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0,068</a:t>
                      </a:r>
                      <a:endParaRPr kumimoji="0" lang="cs-CZ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87</a:t>
                      </a:r>
                      <a:endParaRPr kumimoji="0" lang="cs-CZ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5,9</a:t>
                      </a:r>
                      <a:endParaRPr kumimoji="0" lang="cs-CZ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5530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Pomerančový džus</a:t>
                      </a:r>
                      <a:endParaRPr kumimoji="0" lang="cs-CZ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82944" marR="82944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12</a:t>
                      </a:r>
                      <a:endParaRPr kumimoji="0" lang="cs-CZ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0,164</a:t>
                      </a:r>
                      <a:endParaRPr kumimoji="0" lang="cs-CZ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74</a:t>
                      </a:r>
                      <a:endParaRPr kumimoji="0" lang="cs-CZ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12,1</a:t>
                      </a:r>
                      <a:endParaRPr kumimoji="0" lang="cs-CZ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</a:tr>
              <a:tr h="276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Celkem</a:t>
                      </a:r>
                      <a:endParaRPr kumimoji="0" lang="cs-CZ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82944" marR="82944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73</a:t>
                      </a:r>
                      <a:endParaRPr kumimoji="0" lang="cs-CZ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1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80</a:t>
                      </a:r>
                      <a:endParaRPr kumimoji="0" lang="cs-CZ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6847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508000" y="489652"/>
            <a:ext cx="11248161" cy="3982957"/>
          </a:xfrm>
          <a:solidFill>
            <a:srgbClr val="DEEBF7"/>
          </a:solidFill>
        </p:spPr>
        <p:txBody>
          <a:bodyPr>
            <a:normAutofit fontScale="90000"/>
          </a:bodyPr>
          <a:lstStyle/>
          <a:p>
            <a:pPr algn="l"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>
                <a:solidFill>
                  <a:srgbClr val="000080"/>
                </a:solidFill>
                <a:cs typeface="Lucida Sans Unicode" charset="0"/>
              </a:rPr>
              <a:t>GLYKEMICKÁ NÁLOŽ:</a:t>
            </a:r>
            <a:r>
              <a:rPr lang="en-GB" sz="2200" dirty="0">
                <a:cs typeface="Lucida Sans Unicode" charset="0"/>
              </a:rPr>
              <a:t/>
            </a:r>
            <a:br>
              <a:rPr lang="en-GB" sz="2200" dirty="0">
                <a:cs typeface="Lucida Sans Unicode" charset="0"/>
              </a:rPr>
            </a:br>
            <a:r>
              <a:rPr lang="en-GB" sz="2200" dirty="0">
                <a:cs typeface="Lucida Sans Unicode" charset="0"/>
              </a:rPr>
              <a:t>1.	</a:t>
            </a:r>
            <a:r>
              <a:rPr lang="en-GB" sz="2200" dirty="0" err="1">
                <a:cs typeface="Lucida Sans Unicode" charset="0"/>
              </a:rPr>
              <a:t>Glykemický</a:t>
            </a:r>
            <a:r>
              <a:rPr lang="en-GB" sz="2200" dirty="0">
                <a:cs typeface="Lucida Sans Unicode" charset="0"/>
              </a:rPr>
              <a:t> index </a:t>
            </a:r>
            <a:r>
              <a:rPr lang="en-GB" sz="2200" dirty="0" err="1">
                <a:cs typeface="Lucida Sans Unicode" charset="0"/>
              </a:rPr>
              <a:t>potraviny</a:t>
            </a:r>
            <a:r>
              <a:rPr lang="en-GB" sz="2200" dirty="0">
                <a:cs typeface="Lucida Sans Unicode" charset="0"/>
              </a:rPr>
              <a:t>, </a:t>
            </a:r>
            <a:r>
              <a:rPr lang="en-GB" sz="2200" dirty="0" err="1">
                <a:cs typeface="Lucida Sans Unicode" charset="0"/>
              </a:rPr>
              <a:t>jídla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nebo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celodenní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stravy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vydělíme</a:t>
            </a:r>
            <a:r>
              <a:rPr lang="en-GB" sz="2200" dirty="0">
                <a:cs typeface="Lucida Sans Unicode" charset="0"/>
              </a:rPr>
              <a:t> 100 	a </a:t>
            </a:r>
            <a:r>
              <a:rPr lang="en-GB" sz="2200" dirty="0" err="1">
                <a:cs typeface="Lucida Sans Unicode" charset="0"/>
              </a:rPr>
              <a:t>vynásobíme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množstvím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vstřebatelných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sacharidů</a:t>
            </a:r>
            <a:r>
              <a:rPr lang="en-GB" sz="2200" dirty="0">
                <a:cs typeface="Lucida Sans Unicode" charset="0"/>
              </a:rPr>
              <a:t> v </a:t>
            </a:r>
            <a:r>
              <a:rPr lang="en-GB" sz="2200" dirty="0" err="1">
                <a:cs typeface="Lucida Sans Unicode" charset="0"/>
              </a:rPr>
              <a:t>gramech</a:t>
            </a:r>
            <a:r>
              <a:rPr lang="en-GB" sz="2200" dirty="0">
                <a:cs typeface="Lucida Sans Unicode" charset="0"/>
              </a:rPr>
              <a:t/>
            </a:r>
            <a:br>
              <a:rPr lang="en-GB" sz="2200" dirty="0">
                <a:cs typeface="Lucida Sans Unicode" charset="0"/>
              </a:rPr>
            </a:br>
            <a:r>
              <a:rPr lang="en-GB" sz="2200" dirty="0">
                <a:cs typeface="Lucida Sans Unicode" charset="0"/>
              </a:rPr>
              <a:t>2.	Z </a:t>
            </a:r>
            <a:r>
              <a:rPr lang="en-GB" sz="2200" dirty="0" err="1">
                <a:cs typeface="Lucida Sans Unicode" charset="0"/>
              </a:rPr>
              <a:t>výsledných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hodnot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můžeme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předvídat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akutní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metabolický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efekt</a:t>
            </a:r>
            <a:r>
              <a:rPr lang="en-GB" sz="2200" dirty="0">
                <a:cs typeface="Lucida Sans Unicode" charset="0"/>
              </a:rPr>
              <a:t> 			</a:t>
            </a:r>
            <a:r>
              <a:rPr lang="en-GB" sz="2200" dirty="0" err="1">
                <a:cs typeface="Lucida Sans Unicode" charset="0"/>
              </a:rPr>
              <a:t>jednotlivých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potravin</a:t>
            </a:r>
            <a:r>
              <a:rPr lang="en-GB" sz="2200" dirty="0">
                <a:cs typeface="Lucida Sans Unicode" charset="0"/>
              </a:rPr>
              <a:t/>
            </a:r>
            <a:br>
              <a:rPr lang="en-GB" sz="2200" dirty="0">
                <a:cs typeface="Lucida Sans Unicode" charset="0"/>
              </a:rPr>
            </a:br>
            <a:r>
              <a:rPr lang="en-GB" sz="2200" dirty="0">
                <a:cs typeface="Lucida Sans Unicode" charset="0"/>
              </a:rPr>
              <a:t> </a:t>
            </a:r>
            <a:br>
              <a:rPr lang="en-GB" sz="2200" dirty="0">
                <a:cs typeface="Lucida Sans Unicode" charset="0"/>
              </a:rPr>
            </a:br>
            <a:r>
              <a:rPr lang="en-GB" sz="2200" dirty="0">
                <a:cs typeface="Lucida Sans Unicode" charset="0"/>
              </a:rPr>
              <a:t>	</a:t>
            </a:r>
            <a:r>
              <a:rPr lang="en-GB" sz="2200" b="1" dirty="0" err="1">
                <a:cs typeface="Lucida Sans Unicode" charset="0"/>
              </a:rPr>
              <a:t>Glykemická</a:t>
            </a:r>
            <a:r>
              <a:rPr lang="en-GB" sz="2200" b="1" dirty="0">
                <a:cs typeface="Lucida Sans Unicode" charset="0"/>
              </a:rPr>
              <a:t> </a:t>
            </a:r>
            <a:r>
              <a:rPr lang="en-GB" sz="2200" b="1" dirty="0" err="1">
                <a:cs typeface="Lucida Sans Unicode" charset="0"/>
              </a:rPr>
              <a:t>nálož</a:t>
            </a:r>
            <a:r>
              <a:rPr lang="en-GB" sz="2200" b="1" dirty="0">
                <a:cs typeface="Lucida Sans Unicode" charset="0"/>
              </a:rPr>
              <a:t>:</a:t>
            </a:r>
            <a:r>
              <a:rPr lang="en-GB" sz="2200" dirty="0">
                <a:cs typeface="Lucida Sans Unicode" charset="0"/>
              </a:rPr>
              <a:t/>
            </a:r>
            <a:br>
              <a:rPr lang="en-GB" sz="2200" dirty="0">
                <a:cs typeface="Lucida Sans Unicode" charset="0"/>
              </a:rPr>
            </a:br>
            <a:r>
              <a:rPr lang="en-GB" sz="2200" dirty="0">
                <a:cs typeface="Lucida Sans Unicode" charset="0"/>
              </a:rPr>
              <a:t>	20 a </a:t>
            </a:r>
            <a:r>
              <a:rPr lang="en-GB" sz="2200" dirty="0" err="1">
                <a:cs typeface="Lucida Sans Unicode" charset="0"/>
              </a:rPr>
              <a:t>více</a:t>
            </a:r>
            <a:r>
              <a:rPr lang="en-GB" sz="2200" dirty="0">
                <a:cs typeface="Lucida Sans Unicode" charset="0"/>
              </a:rPr>
              <a:t> je </a:t>
            </a:r>
            <a:r>
              <a:rPr lang="en-GB" sz="2200" dirty="0" err="1">
                <a:cs typeface="Lucida Sans Unicode" charset="0"/>
              </a:rPr>
              <a:t>považována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za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vysokou</a:t>
            </a:r>
            <a:r>
              <a:rPr lang="en-GB" sz="2200" dirty="0">
                <a:cs typeface="Lucida Sans Unicode" charset="0"/>
              </a:rPr>
              <a:t/>
            </a:r>
            <a:br>
              <a:rPr lang="en-GB" sz="2200" dirty="0">
                <a:cs typeface="Lucida Sans Unicode" charset="0"/>
              </a:rPr>
            </a:br>
            <a:r>
              <a:rPr lang="en-GB" sz="2200" dirty="0">
                <a:cs typeface="Lucida Sans Unicode" charset="0"/>
              </a:rPr>
              <a:t>	11 - 19 je </a:t>
            </a:r>
            <a:r>
              <a:rPr lang="en-GB" sz="2200" dirty="0" err="1">
                <a:cs typeface="Lucida Sans Unicode" charset="0"/>
              </a:rPr>
              <a:t>střední</a:t>
            </a:r>
            <a:r>
              <a:rPr lang="en-GB" sz="2200" dirty="0">
                <a:cs typeface="Lucida Sans Unicode" charset="0"/>
              </a:rPr>
              <a:t> </a:t>
            </a:r>
            <a:br>
              <a:rPr lang="en-GB" sz="2200" dirty="0">
                <a:cs typeface="Lucida Sans Unicode" charset="0"/>
              </a:rPr>
            </a:br>
            <a:r>
              <a:rPr lang="en-GB" sz="2200" dirty="0">
                <a:cs typeface="Lucida Sans Unicode" charset="0"/>
              </a:rPr>
              <a:t>	10 a </a:t>
            </a:r>
            <a:r>
              <a:rPr lang="en-GB" sz="2200" dirty="0" err="1">
                <a:cs typeface="Lucida Sans Unicode" charset="0"/>
              </a:rPr>
              <a:t>méně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za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nízkou</a:t>
            </a:r>
            <a:r>
              <a:rPr lang="en-GB" sz="2200" dirty="0">
                <a:cs typeface="Lucida Sans Unicode" charset="0"/>
              </a:rPr>
              <a:t>. </a:t>
            </a:r>
            <a:br>
              <a:rPr lang="en-GB" sz="2200" dirty="0">
                <a:cs typeface="Lucida Sans Unicode" charset="0"/>
              </a:rPr>
            </a:br>
            <a:r>
              <a:rPr lang="en-GB" sz="2200" dirty="0">
                <a:cs typeface="Lucida Sans Unicode" charset="0"/>
              </a:rPr>
              <a:t>	</a:t>
            </a:r>
            <a:br>
              <a:rPr lang="en-GB" sz="2200" dirty="0">
                <a:cs typeface="Lucida Sans Unicode" charset="0"/>
              </a:rPr>
            </a:br>
            <a:r>
              <a:rPr lang="en-GB" sz="2200" dirty="0">
                <a:cs typeface="Lucida Sans Unicode" charset="0"/>
              </a:rPr>
              <a:t>	</a:t>
            </a:r>
            <a:r>
              <a:rPr lang="en-GB" sz="2200" b="1" dirty="0" err="1">
                <a:cs typeface="Lucida Sans Unicode" charset="0"/>
              </a:rPr>
              <a:t>Celodenní</a:t>
            </a:r>
            <a:r>
              <a:rPr lang="en-GB" sz="2200" b="1" dirty="0">
                <a:cs typeface="Lucida Sans Unicode" charset="0"/>
              </a:rPr>
              <a:t> </a:t>
            </a:r>
            <a:r>
              <a:rPr lang="en-GB" sz="2200" b="1" dirty="0" err="1">
                <a:cs typeface="Lucida Sans Unicode" charset="0"/>
              </a:rPr>
              <a:t>glykemická</a:t>
            </a:r>
            <a:r>
              <a:rPr lang="en-GB" sz="2200" b="1" dirty="0">
                <a:cs typeface="Lucida Sans Unicode" charset="0"/>
              </a:rPr>
              <a:t> </a:t>
            </a:r>
            <a:r>
              <a:rPr lang="en-GB" sz="2200" b="1" dirty="0" err="1">
                <a:cs typeface="Lucida Sans Unicode" charset="0"/>
              </a:rPr>
              <a:t>nálož</a:t>
            </a:r>
            <a:r>
              <a:rPr lang="en-GB" sz="2200" b="1" dirty="0">
                <a:cs typeface="Lucida Sans Unicode" charset="0"/>
              </a:rPr>
              <a:t>:</a:t>
            </a:r>
            <a:r>
              <a:rPr lang="en-GB" sz="2200" dirty="0">
                <a:cs typeface="Lucida Sans Unicode" charset="0"/>
              </a:rPr>
              <a:t/>
            </a:r>
            <a:br>
              <a:rPr lang="en-GB" sz="2200" dirty="0">
                <a:cs typeface="Lucida Sans Unicode" charset="0"/>
              </a:rPr>
            </a:br>
            <a:r>
              <a:rPr lang="en-GB" sz="2200" dirty="0">
                <a:cs typeface="Lucida Sans Unicode" charset="0"/>
              </a:rPr>
              <a:t>	&lt; 80 je </a:t>
            </a:r>
            <a:r>
              <a:rPr lang="en-GB" sz="2200" dirty="0" err="1">
                <a:cs typeface="Lucida Sans Unicode" charset="0"/>
              </a:rPr>
              <a:t>nízká</a:t>
            </a:r>
            <a:r>
              <a:rPr lang="en-GB" sz="2200" dirty="0">
                <a:cs typeface="Lucida Sans Unicode" charset="0"/>
              </a:rPr>
              <a:t/>
            </a:r>
            <a:br>
              <a:rPr lang="en-GB" sz="2200" dirty="0">
                <a:cs typeface="Lucida Sans Unicode" charset="0"/>
              </a:rPr>
            </a:br>
            <a:r>
              <a:rPr lang="en-GB" sz="2200" dirty="0">
                <a:cs typeface="Lucida Sans Unicode" charset="0"/>
              </a:rPr>
              <a:t>	&gt; 120 je </a:t>
            </a:r>
            <a:r>
              <a:rPr lang="en-GB" sz="2200" dirty="0" err="1">
                <a:cs typeface="Lucida Sans Unicode" charset="0"/>
              </a:rPr>
              <a:t>vysoká</a:t>
            </a:r>
            <a:endParaRPr lang="en-GB" sz="2200" dirty="0">
              <a:cs typeface="Lucida Sans Unicode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244" y="3039947"/>
            <a:ext cx="2390399" cy="117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124" y="2848585"/>
            <a:ext cx="2676480" cy="139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181" y="2907152"/>
            <a:ext cx="1912320" cy="134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058123"/>
              </p:ext>
            </p:extLst>
          </p:nvPr>
        </p:nvGraphicFramePr>
        <p:xfrm>
          <a:off x="957693" y="4800811"/>
          <a:ext cx="9577785" cy="1698433"/>
        </p:xfrm>
        <a:graphic>
          <a:graphicData uri="http://schemas.openxmlformats.org/drawingml/2006/table">
            <a:tbl>
              <a:tblPr/>
              <a:tblGrid>
                <a:gridCol w="1915349"/>
                <a:gridCol w="1291386"/>
                <a:gridCol w="1444854"/>
                <a:gridCol w="1856109"/>
                <a:gridCol w="3070087"/>
              </a:tblGrid>
              <a:tr h="8492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Snídaňové cereálie</a:t>
                      </a:r>
                      <a:endParaRPr lang="cs-CZ" sz="1800" b="1" i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2944" marR="82944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GI</a:t>
                      </a:r>
                      <a:endParaRPr lang="cs-CZ" sz="1800" b="1" i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2944" marR="82944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GN</a:t>
                      </a:r>
                      <a:endParaRPr lang="cs-CZ" sz="1800" b="1" i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2944" marR="82944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Velikost porce</a:t>
                      </a:r>
                      <a:endParaRPr lang="cs-CZ" sz="1800" b="1" i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2944" marR="82944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i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Dostupné sacharidy v porci</a:t>
                      </a:r>
                      <a:endParaRPr lang="cs-CZ" sz="1800" b="1" i="1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2944" marR="82944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8"/>
                    </a:solidFill>
                  </a:tcPr>
                </a:tc>
              </a:tr>
              <a:tr h="283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i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Cornflakes</a:t>
                      </a:r>
                      <a:endParaRPr lang="cs-CZ" sz="1800" b="1" i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2944" marR="82944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i="0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+mn-lt"/>
                          <a:ea typeface="Times New Roman"/>
                          <a:cs typeface="Times New Roman"/>
                        </a:rPr>
                        <a:t>81±3</a:t>
                      </a:r>
                      <a:endParaRPr lang="cs-CZ" sz="1800" b="1" i="1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2944" marR="8294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+mn-lt"/>
                          <a:ea typeface="Times New Roman"/>
                          <a:cs typeface="Times New Roman"/>
                        </a:rPr>
                        <a:t>20,8</a:t>
                      </a:r>
                      <a:endParaRPr lang="cs-CZ" sz="1800" b="1" i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2944" marR="8294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  <a:endParaRPr lang="cs-CZ" sz="1800" b="1" i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2944" marR="8294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i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26</a:t>
                      </a:r>
                      <a:endParaRPr lang="cs-CZ" sz="1800" b="1" i="1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2944" marR="8294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283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i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Müsli</a:t>
                      </a:r>
                      <a:endParaRPr lang="cs-CZ" sz="1800" b="1" i="1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2944" marR="82944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i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  <a:ea typeface="Times New Roman"/>
                          <a:cs typeface="Times New Roman"/>
                        </a:rPr>
                        <a:t>55±10</a:t>
                      </a:r>
                      <a:endParaRPr lang="cs-CZ" sz="1800" b="1" i="1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2944" marR="8294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i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  <a:ea typeface="Times New Roman"/>
                          <a:cs typeface="Times New Roman"/>
                        </a:rPr>
                        <a:t>10,4</a:t>
                      </a:r>
                      <a:endParaRPr lang="cs-CZ" sz="1800" b="1" i="1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2944" marR="8294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  <a:endParaRPr lang="cs-CZ" sz="1800" b="1" i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2944" marR="8294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</a:t>
                      </a:r>
                      <a:endParaRPr lang="cs-CZ" sz="1800" b="1" i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2944" marR="8294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83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i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Ovesná kaše</a:t>
                      </a:r>
                      <a:endParaRPr lang="cs-CZ" sz="1800" b="1" i="1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2944" marR="82944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i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+mn-lt"/>
                          <a:ea typeface="Times New Roman"/>
                          <a:cs typeface="Times New Roman"/>
                        </a:rPr>
                        <a:t>58±4</a:t>
                      </a:r>
                      <a:endParaRPr lang="cs-CZ" sz="1800" b="1" i="1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2944" marR="8294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i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+mn-lt"/>
                          <a:ea typeface="Times New Roman"/>
                          <a:cs typeface="Times New Roman"/>
                        </a:rPr>
                        <a:t>12,8</a:t>
                      </a:r>
                      <a:endParaRPr lang="cs-CZ" sz="1800" b="1" i="1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2944" marR="8294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i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250</a:t>
                      </a:r>
                      <a:endParaRPr lang="cs-CZ" sz="1800" b="1" i="1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2944" marR="8294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22</a:t>
                      </a:r>
                      <a:endParaRPr lang="cs-CZ" sz="1800" b="1" i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2944" marR="8294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2670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566401" y="162737"/>
            <a:ext cx="10970880" cy="1144920"/>
          </a:xfrm>
          <a:solidFill>
            <a:srgbClr val="DEEBF7"/>
          </a:solidFill>
        </p:spPr>
        <p:txBody>
          <a:bodyPr/>
          <a:lstStyle/>
          <a:p>
            <a:pPr algn="l"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cs typeface="Lucida Sans Unicode" charset="0"/>
              </a:rPr>
              <a:t>FAKTORY MODULUJÍCÍ GI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6401" y="1413564"/>
            <a:ext cx="10970880" cy="5061355"/>
          </a:xfrm>
        </p:spPr>
        <p:txBody>
          <a:bodyPr>
            <a:normAutofit fontScale="92500" lnSpcReduction="10000"/>
          </a:bodyPr>
          <a:lstStyle/>
          <a:p>
            <a:pPr eaLnBrk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err="1">
                <a:cs typeface="Lucida Sans Unicode" charset="0"/>
              </a:rPr>
              <a:t>Délka</a:t>
            </a:r>
            <a:r>
              <a:rPr lang="en-GB" sz="2200" dirty="0">
                <a:cs typeface="Lucida Sans Unicode" charset="0"/>
              </a:rPr>
              <a:t> s </a:t>
            </a:r>
            <a:r>
              <a:rPr lang="en-GB" sz="2200" dirty="0" err="1">
                <a:cs typeface="Lucida Sans Unicode" charset="0"/>
              </a:rPr>
              <a:t>složení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řetězc</a:t>
            </a:r>
            <a:r>
              <a:rPr lang="cs-CZ" sz="2200" dirty="0">
                <a:cs typeface="Lucida Sans Unicode" charset="0"/>
              </a:rPr>
              <a:t>e (dostupnost </a:t>
            </a:r>
            <a:r>
              <a:rPr lang="cs-CZ" sz="2200" dirty="0" err="1">
                <a:cs typeface="Lucida Sans Unicode" charset="0"/>
              </a:rPr>
              <a:t>enzymatickmu</a:t>
            </a:r>
            <a:r>
              <a:rPr lang="cs-CZ" sz="2200" dirty="0">
                <a:cs typeface="Lucida Sans Unicode" charset="0"/>
              </a:rPr>
              <a:t> trávení)</a:t>
            </a:r>
            <a:endParaRPr lang="en-GB" sz="2200" dirty="0">
              <a:cs typeface="Lucida Sans Unicode" charset="0"/>
            </a:endParaRPr>
          </a:p>
          <a:p>
            <a:pPr eaLnBrk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err="1">
                <a:cs typeface="Lucida Sans Unicode" charset="0"/>
              </a:rPr>
              <a:t>Amylóza</a:t>
            </a:r>
            <a:r>
              <a:rPr lang="cs-CZ" sz="2200" dirty="0">
                <a:cs typeface="Lucida Sans Unicode" charset="0"/>
              </a:rPr>
              <a:t> </a:t>
            </a:r>
            <a:r>
              <a:rPr lang="en-GB" sz="2200" dirty="0">
                <a:cs typeface="Lucida Sans Unicode" charset="0"/>
              </a:rPr>
              <a:t>a </a:t>
            </a:r>
            <a:r>
              <a:rPr lang="en-GB" sz="2200" dirty="0" err="1">
                <a:cs typeface="Lucida Sans Unicode" charset="0"/>
              </a:rPr>
              <a:t>amylopektin</a:t>
            </a:r>
            <a:r>
              <a:rPr lang="cs-CZ" sz="2200" dirty="0">
                <a:cs typeface="Lucida Sans Unicode" charset="0"/>
              </a:rPr>
              <a:t> (</a:t>
            </a:r>
            <a:r>
              <a:rPr lang="cs-CZ" sz="2200" dirty="0" err="1">
                <a:cs typeface="Lucida Sans Unicode" charset="0"/>
              </a:rPr>
              <a:t>přímy</a:t>
            </a:r>
            <a:r>
              <a:rPr lang="cs-CZ" sz="2200" dirty="0">
                <a:cs typeface="Lucida Sans Unicode" charset="0"/>
              </a:rPr>
              <a:t> X větvený řetězec)</a:t>
            </a:r>
            <a:endParaRPr lang="en-GB" sz="2200" dirty="0">
              <a:cs typeface="Lucida Sans Unicode" charset="0"/>
            </a:endParaRPr>
          </a:p>
          <a:p>
            <a:pPr eaLnBrk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err="1">
                <a:cs typeface="Lucida Sans Unicode" charset="0"/>
              </a:rPr>
              <a:t>Vláknina</a:t>
            </a:r>
            <a:r>
              <a:rPr lang="cs-CZ" sz="2200" dirty="0">
                <a:cs typeface="Lucida Sans Unicode" charset="0"/>
              </a:rPr>
              <a:t> (zpomalení vyprazdňování žaludku)</a:t>
            </a:r>
            <a:endParaRPr lang="en-GB" sz="2200" dirty="0">
              <a:cs typeface="Lucida Sans Unicode" charset="0"/>
            </a:endParaRPr>
          </a:p>
          <a:p>
            <a:pPr eaLnBrk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err="1">
                <a:cs typeface="Lucida Sans Unicode" charset="0"/>
              </a:rPr>
              <a:t>Buněčná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struktura</a:t>
            </a:r>
            <a:r>
              <a:rPr lang="en-GB" sz="2200" dirty="0">
                <a:cs typeface="Lucida Sans Unicode" charset="0"/>
              </a:rPr>
              <a:t> a </a:t>
            </a:r>
            <a:r>
              <a:rPr lang="en-GB" sz="2200" dirty="0" err="1">
                <a:cs typeface="Lucida Sans Unicode" charset="0"/>
              </a:rPr>
              <a:t>technologie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přípravy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pokrmů</a:t>
            </a:r>
            <a:r>
              <a:rPr lang="en-GB" sz="2200" dirty="0">
                <a:cs typeface="Lucida Sans Unicode" charset="0"/>
              </a:rPr>
              <a:t/>
            </a:r>
            <a:br>
              <a:rPr lang="en-GB" sz="2200" dirty="0">
                <a:cs typeface="Lucida Sans Unicode" charset="0"/>
              </a:rPr>
            </a:br>
            <a:r>
              <a:rPr lang="en-GB" sz="2200" dirty="0">
                <a:cs typeface="Lucida Sans Unicode" charset="0"/>
              </a:rPr>
              <a:t>- </a:t>
            </a:r>
            <a:r>
              <a:rPr lang="en-GB" sz="2200" dirty="0" err="1">
                <a:cs typeface="Lucida Sans Unicode" charset="0"/>
              </a:rPr>
              <a:t>rychle</a:t>
            </a:r>
            <a:r>
              <a:rPr lang="en-GB" sz="2200" dirty="0">
                <a:cs typeface="Lucida Sans Unicode" charset="0"/>
              </a:rPr>
              <a:t> a </a:t>
            </a:r>
            <a:r>
              <a:rPr lang="en-GB" sz="2200" dirty="0" err="1">
                <a:cs typeface="Lucida Sans Unicode" charset="0"/>
              </a:rPr>
              <a:t>pomalu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dostupná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glukóza</a:t>
            </a:r>
            <a:r>
              <a:rPr lang="en-GB" sz="2200" dirty="0">
                <a:cs typeface="Lucida Sans Unicode" charset="0"/>
              </a:rPr>
              <a:t/>
            </a:r>
            <a:br>
              <a:rPr lang="en-GB" sz="2200" dirty="0">
                <a:cs typeface="Lucida Sans Unicode" charset="0"/>
              </a:rPr>
            </a:br>
            <a:r>
              <a:rPr lang="en-GB" sz="2200" dirty="0">
                <a:cs typeface="Lucida Sans Unicode" charset="0"/>
              </a:rPr>
              <a:t>- </a:t>
            </a:r>
            <a:r>
              <a:rPr lang="en-GB" sz="2200" dirty="0" err="1">
                <a:cs typeface="Lucida Sans Unicode" charset="0"/>
              </a:rPr>
              <a:t>těstoviny</a:t>
            </a:r>
            <a:r>
              <a:rPr lang="cs-CZ" sz="2200" dirty="0">
                <a:cs typeface="Lucida Sans Unicode" charset="0"/>
              </a:rPr>
              <a:t> (denaturací škrobu zhoršené  trávení amylázou)</a:t>
            </a:r>
            <a:r>
              <a:rPr lang="en-GB" sz="2200" dirty="0">
                <a:cs typeface="Lucida Sans Unicode" charset="0"/>
              </a:rPr>
              <a:t/>
            </a:r>
            <a:br>
              <a:rPr lang="en-GB" sz="2200" dirty="0">
                <a:cs typeface="Lucida Sans Unicode" charset="0"/>
              </a:rPr>
            </a:br>
            <a:r>
              <a:rPr lang="en-GB" sz="2200" dirty="0">
                <a:cs typeface="Lucida Sans Unicode" charset="0"/>
              </a:rPr>
              <a:t>- </a:t>
            </a:r>
            <a:r>
              <a:rPr lang="en-GB" sz="2200" dirty="0" err="1">
                <a:cs typeface="Lucida Sans Unicode" charset="0"/>
              </a:rPr>
              <a:t>brambory</a:t>
            </a:r>
            <a:r>
              <a:rPr lang="cs-CZ" sz="2200" dirty="0">
                <a:cs typeface="Lucida Sans Unicode" charset="0"/>
              </a:rPr>
              <a:t> (obsah rezistentního škrobu)</a:t>
            </a:r>
            <a:endParaRPr lang="en-GB" sz="2200" dirty="0">
              <a:cs typeface="Lucida Sans Unicode" charset="0"/>
            </a:endParaRPr>
          </a:p>
          <a:p>
            <a:pPr eaLnBrk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err="1">
                <a:cs typeface="Lucida Sans Unicode" charset="0"/>
              </a:rPr>
              <a:t>Teplota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skladování</a:t>
            </a:r>
            <a:endParaRPr lang="en-GB" sz="2200" dirty="0">
              <a:cs typeface="Lucida Sans Unicode" charset="0"/>
            </a:endParaRPr>
          </a:p>
          <a:p>
            <a:pPr eaLnBrk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err="1">
                <a:cs typeface="Lucida Sans Unicode" charset="0"/>
              </a:rPr>
              <a:t>Kvásek</a:t>
            </a:r>
            <a:r>
              <a:rPr lang="en-GB" sz="2200" dirty="0">
                <a:cs typeface="Lucida Sans Unicode" charset="0"/>
              </a:rPr>
              <a:t>, </a:t>
            </a:r>
            <a:r>
              <a:rPr lang="en-GB" sz="2200" dirty="0" err="1">
                <a:cs typeface="Lucida Sans Unicode" charset="0"/>
              </a:rPr>
              <a:t>kvasnice</a:t>
            </a:r>
            <a:r>
              <a:rPr lang="en-GB" sz="2200" dirty="0">
                <a:cs typeface="Lucida Sans Unicode" charset="0"/>
              </a:rPr>
              <a:t>, </a:t>
            </a:r>
            <a:r>
              <a:rPr lang="en-GB" sz="2200" dirty="0" err="1">
                <a:cs typeface="Lucida Sans Unicode" charset="0"/>
              </a:rPr>
              <a:t>organické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kyseliny</a:t>
            </a:r>
            <a:r>
              <a:rPr lang="en-GB" sz="2200" dirty="0">
                <a:cs typeface="Lucida Sans Unicode" charset="0"/>
              </a:rPr>
              <a:t> (</a:t>
            </a:r>
            <a:r>
              <a:rPr lang="en-GB" sz="2200" dirty="0" err="1">
                <a:cs typeface="Lucida Sans Unicode" charset="0"/>
              </a:rPr>
              <a:t>octová</a:t>
            </a:r>
            <a:r>
              <a:rPr lang="en-GB" sz="2200" dirty="0">
                <a:cs typeface="Lucida Sans Unicode" charset="0"/>
              </a:rPr>
              <a:t>, </a:t>
            </a:r>
            <a:r>
              <a:rPr lang="en-GB" sz="2200" dirty="0" err="1">
                <a:cs typeface="Lucida Sans Unicode" charset="0"/>
              </a:rPr>
              <a:t>mléčná</a:t>
            </a:r>
            <a:r>
              <a:rPr lang="en-GB" sz="2200" dirty="0">
                <a:cs typeface="Lucida Sans Unicode" charset="0"/>
              </a:rPr>
              <a:t>)</a:t>
            </a:r>
            <a:endParaRPr lang="cs-CZ" sz="2200" dirty="0">
              <a:cs typeface="Lucida Sans Unicode" charset="0"/>
            </a:endParaRPr>
          </a:p>
          <a:p>
            <a:pPr eaLnBrk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err="1">
                <a:cs typeface="Lucida Sans Unicode" charset="0"/>
              </a:rPr>
              <a:t>Bílkoviny</a:t>
            </a:r>
            <a:endParaRPr lang="en-GB" sz="2200" dirty="0">
              <a:cs typeface="Lucida Sans Unicode" charset="0"/>
            </a:endParaRPr>
          </a:p>
          <a:p>
            <a:pPr eaLnBrk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err="1">
                <a:cs typeface="Lucida Sans Unicode" charset="0"/>
              </a:rPr>
              <a:t>Tuky</a:t>
            </a:r>
            <a:endParaRPr lang="en-GB" sz="2200" dirty="0">
              <a:cs typeface="Lucida Sans Unicode" charset="0"/>
            </a:endParaRPr>
          </a:p>
          <a:p>
            <a:pPr eaLnBrk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err="1">
                <a:cs typeface="Lucida Sans Unicode" charset="0"/>
              </a:rPr>
              <a:t>Víno</a:t>
            </a:r>
            <a:endParaRPr lang="en-GB" sz="2200" dirty="0">
              <a:cs typeface="Lucida Sans Unicode" charset="0"/>
            </a:endParaRPr>
          </a:p>
          <a:p>
            <a:pPr eaLnBrk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err="1">
                <a:cs typeface="Lucida Sans Unicode" charset="0"/>
              </a:rPr>
              <a:t>Vliv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předchozího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jídla</a:t>
            </a:r>
            <a:endParaRPr lang="en-GB" sz="2200" dirty="0">
              <a:cs typeface="Lucida Sans Unicode" charset="0"/>
            </a:endParaRPr>
          </a:p>
          <a:p>
            <a:pPr eaLnBrk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err="1">
                <a:cs typeface="Lucida Sans Unicode" charset="0"/>
              </a:rPr>
              <a:t>Množství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absorbovaných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sacharidů</a:t>
            </a:r>
            <a:endParaRPr lang="en-GB" sz="2200" dirty="0"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8128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BM</a:t>
            </a:r>
            <a:endParaRPr lang="cs-CZ" dirty="0">
              <a:ea typeface="+mj-ea"/>
            </a:endParaRPr>
          </a:p>
        </p:txBody>
      </p:sp>
      <p:sp>
        <p:nvSpPr>
          <p:cNvPr id="2150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/>
          <a:lstStyle/>
          <a:p>
            <a:pPr marL="422275" indent="-317500" eaLnBrk="1" hangingPunct="1">
              <a:lnSpc>
                <a:spcPct val="93000"/>
              </a:lnSpc>
              <a:spcAft>
                <a:spcPts val="1425"/>
              </a:spcAft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40638" algn="l"/>
                <a:tab pos="8088313" algn="l"/>
                <a:tab pos="8537575" algn="l"/>
                <a:tab pos="8986838" algn="l"/>
              </a:tabLst>
            </a:pPr>
            <a:r>
              <a:rPr lang="en-GB" sz="2800" dirty="0">
                <a:solidFill>
                  <a:srgbClr val="000000"/>
                </a:solidFill>
              </a:rPr>
              <a:t>30</a:t>
            </a:r>
            <a:r>
              <a:rPr lang="cs-CZ" sz="2800" dirty="0">
                <a:solidFill>
                  <a:srgbClr val="000000"/>
                </a:solidFill>
              </a:rPr>
              <a:t> </a:t>
            </a:r>
            <a:r>
              <a:rPr lang="en-GB" sz="2800" dirty="0">
                <a:solidFill>
                  <a:srgbClr val="000000"/>
                </a:solidFill>
              </a:rPr>
              <a:t>% </a:t>
            </a:r>
            <a:r>
              <a:rPr lang="en-GB" sz="2800" dirty="0" err="1">
                <a:solidFill>
                  <a:srgbClr val="000000"/>
                </a:solidFill>
              </a:rPr>
              <a:t>játra</a:t>
            </a:r>
            <a:endParaRPr lang="en-GB" sz="2800" dirty="0">
              <a:solidFill>
                <a:srgbClr val="000000"/>
              </a:solidFill>
            </a:endParaRPr>
          </a:p>
          <a:p>
            <a:pPr marL="422275" indent="-317500" eaLnBrk="1" hangingPunct="1">
              <a:lnSpc>
                <a:spcPct val="93000"/>
              </a:lnSpc>
              <a:spcAft>
                <a:spcPts val="1425"/>
              </a:spcAft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40638" algn="l"/>
                <a:tab pos="8088313" algn="l"/>
                <a:tab pos="8537575" algn="l"/>
                <a:tab pos="8986838" algn="l"/>
              </a:tabLst>
            </a:pPr>
            <a:r>
              <a:rPr lang="en-GB" sz="2800" dirty="0">
                <a:solidFill>
                  <a:srgbClr val="000000"/>
                </a:solidFill>
              </a:rPr>
              <a:t>20</a:t>
            </a:r>
            <a:r>
              <a:rPr lang="cs-CZ" sz="2800" dirty="0">
                <a:solidFill>
                  <a:srgbClr val="000000"/>
                </a:solidFill>
              </a:rPr>
              <a:t> </a:t>
            </a:r>
            <a:r>
              <a:rPr lang="en-GB" sz="2800" dirty="0">
                <a:solidFill>
                  <a:srgbClr val="000000"/>
                </a:solidFill>
              </a:rPr>
              <a:t>% CNS</a:t>
            </a:r>
          </a:p>
          <a:p>
            <a:pPr marL="422275" indent="-317500" eaLnBrk="1" hangingPunct="1">
              <a:lnSpc>
                <a:spcPct val="93000"/>
              </a:lnSpc>
              <a:spcAft>
                <a:spcPts val="1425"/>
              </a:spcAft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40638" algn="l"/>
                <a:tab pos="8088313" algn="l"/>
                <a:tab pos="8537575" algn="l"/>
                <a:tab pos="8986838" algn="l"/>
              </a:tabLst>
            </a:pPr>
            <a:r>
              <a:rPr lang="en-GB" sz="2800" dirty="0">
                <a:solidFill>
                  <a:srgbClr val="000000"/>
                </a:solidFill>
              </a:rPr>
              <a:t>10</a:t>
            </a:r>
            <a:r>
              <a:rPr lang="cs-CZ" sz="2800" dirty="0">
                <a:solidFill>
                  <a:srgbClr val="000000"/>
                </a:solidFill>
              </a:rPr>
              <a:t> </a:t>
            </a:r>
            <a:r>
              <a:rPr lang="en-GB" sz="2800" dirty="0">
                <a:solidFill>
                  <a:srgbClr val="000000"/>
                </a:solidFill>
              </a:rPr>
              <a:t>% </a:t>
            </a:r>
            <a:r>
              <a:rPr lang="en-GB" sz="2800" dirty="0" err="1">
                <a:solidFill>
                  <a:srgbClr val="000000"/>
                </a:solidFill>
              </a:rPr>
              <a:t>myokard</a:t>
            </a:r>
            <a:endParaRPr lang="en-GB" sz="2800" dirty="0">
              <a:solidFill>
                <a:srgbClr val="000000"/>
              </a:solidFill>
            </a:endParaRPr>
          </a:p>
          <a:p>
            <a:pPr marL="422275" indent="-317500" eaLnBrk="1" hangingPunct="1">
              <a:lnSpc>
                <a:spcPct val="93000"/>
              </a:lnSpc>
              <a:spcAft>
                <a:spcPts val="1425"/>
              </a:spcAft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40638" algn="l"/>
                <a:tab pos="8088313" algn="l"/>
                <a:tab pos="8537575" algn="l"/>
                <a:tab pos="8986838" algn="l"/>
              </a:tabLst>
            </a:pPr>
            <a:r>
              <a:rPr lang="en-GB" sz="2800" dirty="0">
                <a:solidFill>
                  <a:srgbClr val="000000"/>
                </a:solidFill>
              </a:rPr>
              <a:t>7</a:t>
            </a:r>
            <a:r>
              <a:rPr lang="cs-CZ" sz="2800" dirty="0">
                <a:solidFill>
                  <a:srgbClr val="000000"/>
                </a:solidFill>
              </a:rPr>
              <a:t> </a:t>
            </a:r>
            <a:r>
              <a:rPr lang="en-GB" sz="2800" dirty="0">
                <a:solidFill>
                  <a:srgbClr val="000000"/>
                </a:solidFill>
              </a:rPr>
              <a:t>% </a:t>
            </a:r>
            <a:r>
              <a:rPr lang="en-GB" sz="2800" dirty="0" err="1">
                <a:solidFill>
                  <a:srgbClr val="000000"/>
                </a:solidFill>
              </a:rPr>
              <a:t>ledviny</a:t>
            </a:r>
            <a:endParaRPr lang="en-GB" sz="2800" dirty="0">
              <a:solidFill>
                <a:srgbClr val="000000"/>
              </a:solidFill>
            </a:endParaRPr>
          </a:p>
          <a:p>
            <a:pPr marL="422275" indent="-317500" eaLnBrk="1" hangingPunct="1">
              <a:lnSpc>
                <a:spcPct val="93000"/>
              </a:lnSpc>
              <a:spcAft>
                <a:spcPts val="1425"/>
              </a:spcAft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40638" algn="l"/>
                <a:tab pos="8088313" algn="l"/>
                <a:tab pos="8537575" algn="l"/>
                <a:tab pos="8986838" algn="l"/>
              </a:tabLst>
            </a:pPr>
            <a:r>
              <a:rPr lang="en-GB" sz="2800" dirty="0">
                <a:solidFill>
                  <a:srgbClr val="000000"/>
                </a:solidFill>
              </a:rPr>
              <a:t>33</a:t>
            </a:r>
            <a:r>
              <a:rPr lang="cs-CZ" sz="2800" dirty="0">
                <a:solidFill>
                  <a:srgbClr val="000000"/>
                </a:solidFill>
              </a:rPr>
              <a:t> </a:t>
            </a:r>
            <a:r>
              <a:rPr lang="en-GB" sz="2800" dirty="0">
                <a:solidFill>
                  <a:srgbClr val="000000"/>
                </a:solidFill>
              </a:rPr>
              <a:t>% </a:t>
            </a:r>
            <a:r>
              <a:rPr lang="en-GB" sz="2800" dirty="0" err="1">
                <a:solidFill>
                  <a:srgbClr val="000000"/>
                </a:solidFill>
              </a:rPr>
              <a:t>ostatní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tkáně</a:t>
            </a:r>
            <a:endParaRPr lang="en-GB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87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solidFill>
            <a:srgbClr val="DEEBF7"/>
          </a:solidFill>
        </p:spPr>
        <p:txBody>
          <a:bodyPr/>
          <a:lstStyle/>
          <a:p>
            <a:r>
              <a:rPr lang="en-US" dirty="0">
                <a:cs typeface="Lucida Sans Unicode" charset="0"/>
              </a:rPr>
              <a:t>DÉLKA A SLOŽENÍ ŘETĚZCE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cs typeface="Lucida Sans Unicode" charset="0"/>
              </a:rPr>
              <a:t>Bílý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chléb</a:t>
            </a:r>
            <a:r>
              <a:rPr lang="en-US" dirty="0">
                <a:cs typeface="Lucida Sans Unicode" charset="0"/>
              </a:rPr>
              <a:t> X </a:t>
            </a:r>
            <a:r>
              <a:rPr lang="en-US" dirty="0" err="1">
                <a:cs typeface="Lucida Sans Unicode" charset="0"/>
              </a:rPr>
              <a:t>těstoviny</a:t>
            </a:r>
            <a:r>
              <a:rPr lang="en-US" dirty="0">
                <a:cs typeface="Lucida Sans Unicode" charset="0"/>
              </a:rPr>
              <a:t/>
            </a:r>
            <a:br>
              <a:rPr lang="en-US" dirty="0">
                <a:cs typeface="Lucida Sans Unicode" charset="0"/>
              </a:rPr>
            </a:br>
            <a:r>
              <a:rPr lang="en-US" dirty="0">
                <a:cs typeface="Lucida Sans Unicode" charset="0"/>
              </a:rPr>
              <a:t>- </a:t>
            </a:r>
            <a:r>
              <a:rPr lang="en-US" dirty="0" err="1">
                <a:cs typeface="Lucida Sans Unicode" charset="0"/>
              </a:rPr>
              <a:t>podobná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délka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řetězce</a:t>
            </a:r>
            <a:r>
              <a:rPr lang="en-US" dirty="0">
                <a:cs typeface="Lucida Sans Unicode" charset="0"/>
              </a:rPr>
              <a:t>, ale </a:t>
            </a:r>
            <a:r>
              <a:rPr lang="en-US" dirty="0" err="1">
                <a:cs typeface="Lucida Sans Unicode" charset="0"/>
              </a:rPr>
              <a:t>chléb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má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vyšší</a:t>
            </a:r>
            <a:r>
              <a:rPr lang="en-US" dirty="0">
                <a:cs typeface="Lucida Sans Unicode" charset="0"/>
              </a:rPr>
              <a:t> GI </a:t>
            </a:r>
            <a:r>
              <a:rPr lang="en-US" dirty="0" err="1">
                <a:cs typeface="Lucida Sans Unicode" charset="0"/>
              </a:rPr>
              <a:t>díky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své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terciární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struktuře</a:t>
            </a:r>
            <a:r>
              <a:rPr lang="en-US" dirty="0">
                <a:cs typeface="Lucida Sans Unicode" charset="0"/>
              </a:rPr>
              <a:t> a </a:t>
            </a:r>
            <a:r>
              <a:rPr lang="en-US" dirty="0" err="1">
                <a:cs typeface="Lucida Sans Unicode" charset="0"/>
              </a:rPr>
              <a:t>rozpustnosti</a:t>
            </a:r>
            <a:r>
              <a:rPr lang="en-US" dirty="0">
                <a:cs typeface="Lucida Sans Unicode" charset="0"/>
              </a:rPr>
              <a:t>, </a:t>
            </a:r>
            <a:r>
              <a:rPr lang="en-US" dirty="0" err="1">
                <a:cs typeface="Lucida Sans Unicode" charset="0"/>
              </a:rPr>
              <a:t>která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zajišťuje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větší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expozici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slinným</a:t>
            </a:r>
            <a:r>
              <a:rPr lang="en-US" dirty="0">
                <a:cs typeface="Lucida Sans Unicode" charset="0"/>
              </a:rPr>
              <a:t> a </a:t>
            </a:r>
            <a:r>
              <a:rPr lang="en-US" dirty="0" err="1">
                <a:cs typeface="Lucida Sans Unicode" charset="0"/>
              </a:rPr>
              <a:t>pankreatickým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amylázám</a:t>
            </a:r>
            <a:endParaRPr lang="en-US" dirty="0">
              <a:cs typeface="Lucida Sans Unicode" charset="0"/>
            </a:endParaRPr>
          </a:p>
          <a:p>
            <a:r>
              <a:rPr lang="en-US" dirty="0" err="1">
                <a:cs typeface="Lucida Sans Unicode" charset="0"/>
              </a:rPr>
              <a:t>Disacharidy</a:t>
            </a:r>
            <a:r>
              <a:rPr lang="en-US" dirty="0">
                <a:cs typeface="Lucida Sans Unicode" charset="0"/>
              </a:rPr>
              <a:t>: </a:t>
            </a:r>
            <a:r>
              <a:rPr lang="en-US" dirty="0" err="1">
                <a:cs typeface="Lucida Sans Unicode" charset="0"/>
              </a:rPr>
              <a:t>sacharóza</a:t>
            </a:r>
            <a:r>
              <a:rPr lang="en-US" dirty="0">
                <a:cs typeface="Lucida Sans Unicode" charset="0"/>
              </a:rPr>
              <a:t>, </a:t>
            </a:r>
            <a:r>
              <a:rPr lang="en-US" dirty="0" err="1">
                <a:cs typeface="Lucida Sans Unicode" charset="0"/>
              </a:rPr>
              <a:t>laktóza</a:t>
            </a:r>
            <a:r>
              <a:rPr lang="en-US" dirty="0">
                <a:cs typeface="Lucida Sans Unicode" charset="0"/>
              </a:rPr>
              <a:t>, </a:t>
            </a:r>
            <a:r>
              <a:rPr lang="en-US" dirty="0" err="1">
                <a:cs typeface="Lucida Sans Unicode" charset="0"/>
              </a:rPr>
              <a:t>maltóza</a:t>
            </a:r>
            <a:r>
              <a:rPr lang="en-US" dirty="0">
                <a:cs typeface="Lucida Sans Unicode" charset="0"/>
              </a:rPr>
              <a:t/>
            </a:r>
            <a:br>
              <a:rPr lang="en-US" dirty="0">
                <a:cs typeface="Lucida Sans Unicode" charset="0"/>
              </a:rPr>
            </a:br>
            <a:r>
              <a:rPr lang="en-US" dirty="0">
                <a:cs typeface="Lucida Sans Unicode" charset="0"/>
              </a:rPr>
              <a:t>- </a:t>
            </a:r>
            <a:r>
              <a:rPr lang="en-US" dirty="0" err="1">
                <a:cs typeface="Lucida Sans Unicode" charset="0"/>
              </a:rPr>
              <a:t>skládají</a:t>
            </a:r>
            <a:r>
              <a:rPr lang="en-US" dirty="0">
                <a:cs typeface="Lucida Sans Unicode" charset="0"/>
              </a:rPr>
              <a:t> se z </a:t>
            </a:r>
            <a:r>
              <a:rPr lang="en-US" dirty="0" err="1">
                <a:cs typeface="Lucida Sans Unicode" charset="0"/>
              </a:rPr>
              <a:t>jiných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monosacharidů</a:t>
            </a:r>
            <a:endParaRPr lang="en-US" dirty="0"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67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solidFill>
            <a:srgbClr val="DEEBF7"/>
          </a:solidFill>
        </p:spPr>
        <p:txBody>
          <a:bodyPr/>
          <a:lstStyle/>
          <a:p>
            <a:r>
              <a:rPr lang="en-US" dirty="0">
                <a:cs typeface="Lucida Sans Unicode" charset="0"/>
              </a:rPr>
              <a:t>AMYLÓZA A AMYLOPEKTIN</a:t>
            </a:r>
            <a:br>
              <a:rPr lang="en-US" dirty="0">
                <a:cs typeface="Lucida Sans Unicode" charset="0"/>
              </a:rPr>
            </a:br>
            <a:r>
              <a:rPr lang="en-US" dirty="0" err="1">
                <a:cs typeface="Lucida Sans Unicode" charset="0"/>
              </a:rPr>
              <a:t>přímý</a:t>
            </a:r>
            <a:r>
              <a:rPr lang="en-US" dirty="0">
                <a:cs typeface="Lucida Sans Unicode" charset="0"/>
              </a:rPr>
              <a:t> X </a:t>
            </a:r>
            <a:r>
              <a:rPr lang="en-US" dirty="0" err="1">
                <a:cs typeface="Lucida Sans Unicode" charset="0"/>
              </a:rPr>
              <a:t>vetvěný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řetězec</a:t>
            </a:r>
            <a:endParaRPr lang="en-US" dirty="0">
              <a:cs typeface="Lucida Sans Unicode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cs typeface="Lucida Sans Unicode" charset="0"/>
              </a:rPr>
              <a:t>Kompaktnější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struktura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amylózy</a:t>
            </a:r>
            <a:r>
              <a:rPr lang="en-US" dirty="0">
                <a:cs typeface="Lucida Sans Unicode" charset="0"/>
              </a:rPr>
              <a:t>  </a:t>
            </a:r>
            <a:r>
              <a:rPr lang="en-US" dirty="0" err="1">
                <a:cs typeface="Lucida Sans Unicode" charset="0"/>
              </a:rPr>
              <a:t>způsobuje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horší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dostupnost</a:t>
            </a:r>
            <a:r>
              <a:rPr lang="en-US" dirty="0">
                <a:cs typeface="Lucida Sans Unicode" charset="0"/>
              </a:rPr>
              <a:t> pro </a:t>
            </a:r>
            <a:r>
              <a:rPr lang="en-US" dirty="0" err="1">
                <a:cs typeface="Lucida Sans Unicode" charset="0"/>
              </a:rPr>
              <a:t>trávení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amylázami</a:t>
            </a:r>
            <a:endParaRPr lang="en-US" dirty="0">
              <a:cs typeface="Lucida Sans Unicode" charset="0"/>
            </a:endParaRPr>
          </a:p>
          <a:p>
            <a:r>
              <a:rPr lang="en-US" dirty="0" err="1">
                <a:cs typeface="Lucida Sans Unicode" charset="0"/>
              </a:rPr>
              <a:t>Škroby</a:t>
            </a:r>
            <a:r>
              <a:rPr lang="en-US" dirty="0">
                <a:cs typeface="Lucida Sans Unicode" charset="0"/>
              </a:rPr>
              <a:t> s </a:t>
            </a:r>
            <a:r>
              <a:rPr lang="en-US" dirty="0" err="1">
                <a:cs typeface="Lucida Sans Unicode" charset="0"/>
              </a:rPr>
              <a:t>vyšším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obsahem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amylózy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mají</a:t>
            </a:r>
            <a:r>
              <a:rPr lang="en-US" dirty="0">
                <a:cs typeface="Lucida Sans Unicode" charset="0"/>
              </a:rPr>
              <a:t> </a:t>
            </a:r>
            <a:r>
              <a:rPr lang="cs-CZ" dirty="0">
                <a:cs typeface="Lucida Sans Unicode" charset="0"/>
              </a:rPr>
              <a:t>n</a:t>
            </a:r>
            <a:r>
              <a:rPr lang="en-US" dirty="0" err="1">
                <a:cs typeface="Lucida Sans Unicode" charset="0"/>
              </a:rPr>
              <a:t>ižší</a:t>
            </a:r>
            <a:r>
              <a:rPr lang="en-US" dirty="0">
                <a:cs typeface="Lucida Sans Unicode" charset="0"/>
              </a:rPr>
              <a:t> GI</a:t>
            </a:r>
          </a:p>
          <a:p>
            <a:r>
              <a:rPr lang="en-US" dirty="0" err="1">
                <a:cs typeface="Lucida Sans Unicode" charset="0"/>
              </a:rPr>
              <a:t>Př</a:t>
            </a:r>
            <a:r>
              <a:rPr lang="en-US" dirty="0">
                <a:cs typeface="Lucida Sans Unicode" charset="0"/>
              </a:rPr>
              <a:t>. </a:t>
            </a:r>
            <a:r>
              <a:rPr lang="en-US" dirty="0" err="1">
                <a:cs typeface="Lucida Sans Unicode" charset="0"/>
              </a:rPr>
              <a:t>Kukuřičný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škrob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obsahuje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cca</a:t>
            </a:r>
            <a:r>
              <a:rPr lang="en-US" dirty="0">
                <a:cs typeface="Lucida Sans Unicode" charset="0"/>
              </a:rPr>
              <a:t> 30 % </a:t>
            </a:r>
            <a:r>
              <a:rPr lang="en-US" dirty="0" err="1">
                <a:cs typeface="Lucida Sans Unicode" charset="0"/>
              </a:rPr>
              <a:t>amylózy</a:t>
            </a:r>
            <a:r>
              <a:rPr lang="en-US" dirty="0">
                <a:cs typeface="Lucida Sans Unicode" charset="0"/>
              </a:rPr>
              <a:t> – pro </a:t>
            </a:r>
            <a:r>
              <a:rPr lang="en-US" dirty="0" err="1">
                <a:cs typeface="Lucida Sans Unicode" charset="0"/>
              </a:rPr>
              <a:t>lepší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efekt</a:t>
            </a:r>
            <a:r>
              <a:rPr lang="en-US" dirty="0">
                <a:cs typeface="Lucida Sans Unicode" charset="0"/>
              </a:rPr>
              <a:t> je </a:t>
            </a:r>
            <a:r>
              <a:rPr lang="en-US" dirty="0" err="1">
                <a:cs typeface="Lucida Sans Unicode" charset="0"/>
              </a:rPr>
              <a:t>vhodnější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alespoň</a:t>
            </a:r>
            <a:r>
              <a:rPr lang="en-US" dirty="0">
                <a:cs typeface="Lucida Sans Unicode" charset="0"/>
              </a:rPr>
              <a:t> 50 %</a:t>
            </a:r>
          </a:p>
        </p:txBody>
      </p:sp>
      <p:pic>
        <p:nvPicPr>
          <p:cNvPr id="11268" name="Picture 5" descr="http://www.oskole.sk/userfiles/image/Zofia/Apr%C3%ADl/Ch%C3%A9mia/Polysacharidy%20-%20homopolysacharidy%20a%20heteropolysacharidy,%203_%20ro%C4%8Dn%C3%ADk,%20S%C5%A02_html_1c870c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81" y="4801464"/>
            <a:ext cx="3991679" cy="188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http://old.pglbc.cz/files/chv/slovnik/foto/amylopekti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60" y="4539357"/>
            <a:ext cx="5504641" cy="21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5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solidFill>
            <a:srgbClr val="DEEBF7"/>
          </a:solidFill>
        </p:spPr>
        <p:txBody>
          <a:bodyPr/>
          <a:lstStyle/>
          <a:p>
            <a:r>
              <a:rPr lang="en-US" dirty="0">
                <a:cs typeface="Lucida Sans Unicode" charset="0"/>
              </a:rPr>
              <a:t>VLÁKNINA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cs typeface="Lucida Sans Unicode" charset="0"/>
              </a:rPr>
              <a:t>Vláknina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obsažená</a:t>
            </a:r>
            <a:r>
              <a:rPr lang="en-US" dirty="0">
                <a:cs typeface="Lucida Sans Unicode" charset="0"/>
              </a:rPr>
              <a:t> v </a:t>
            </a:r>
            <a:r>
              <a:rPr lang="en-US" dirty="0" err="1">
                <a:cs typeface="Lucida Sans Unicode" charset="0"/>
              </a:rPr>
              <a:t>luštěninách</a:t>
            </a:r>
            <a:r>
              <a:rPr lang="en-US" dirty="0">
                <a:cs typeface="Lucida Sans Unicode" charset="0"/>
              </a:rPr>
              <a:t>, </a:t>
            </a:r>
            <a:r>
              <a:rPr lang="en-US" dirty="0" err="1">
                <a:cs typeface="Lucida Sans Unicode" charset="0"/>
              </a:rPr>
              <a:t>ovoci</a:t>
            </a:r>
            <a:r>
              <a:rPr lang="en-US" dirty="0">
                <a:cs typeface="Lucida Sans Unicode" charset="0"/>
              </a:rPr>
              <a:t>, </a:t>
            </a:r>
            <a:r>
              <a:rPr lang="en-US" dirty="0" err="1">
                <a:cs typeface="Lucida Sans Unicode" charset="0"/>
              </a:rPr>
              <a:t>ovsu</a:t>
            </a:r>
            <a:r>
              <a:rPr lang="en-US" dirty="0">
                <a:cs typeface="Lucida Sans Unicode" charset="0"/>
              </a:rPr>
              <a:t> a </a:t>
            </a:r>
            <a:r>
              <a:rPr lang="en-US" dirty="0" err="1">
                <a:cs typeface="Lucida Sans Unicode" charset="0"/>
              </a:rPr>
              <a:t>ječměni</a:t>
            </a:r>
            <a:endParaRPr lang="en-US" dirty="0">
              <a:cs typeface="Lucida Sans Unicode" charset="0"/>
            </a:endParaRPr>
          </a:p>
          <a:p>
            <a:r>
              <a:rPr lang="en-US" dirty="0" err="1">
                <a:cs typeface="Lucida Sans Unicode" charset="0"/>
              </a:rPr>
              <a:t>Tvorba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rosolovitých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gelů</a:t>
            </a:r>
            <a:r>
              <a:rPr lang="en-US" dirty="0">
                <a:cs typeface="Lucida Sans Unicode" charset="0"/>
              </a:rPr>
              <a:t>, </a:t>
            </a:r>
            <a:r>
              <a:rPr lang="en-US" dirty="0" err="1">
                <a:cs typeface="Lucida Sans Unicode" charset="0"/>
              </a:rPr>
              <a:t>které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zpomalují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vyprazdňování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žaludku</a:t>
            </a:r>
            <a:r>
              <a:rPr lang="en-US" dirty="0">
                <a:cs typeface="Lucida Sans Unicode" charset="0"/>
              </a:rPr>
              <a:t> a </a:t>
            </a:r>
            <a:r>
              <a:rPr lang="en-US" dirty="0" err="1">
                <a:cs typeface="Lucida Sans Unicode" charset="0"/>
              </a:rPr>
              <a:t>enzymatické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trávení</a:t>
            </a:r>
            <a:r>
              <a:rPr lang="en-US" dirty="0">
                <a:cs typeface="Lucida Sans Unicode" charset="0"/>
              </a:rPr>
              <a:t> (</a:t>
            </a:r>
            <a:r>
              <a:rPr lang="en-US" dirty="0" err="1">
                <a:cs typeface="Lucida Sans Unicode" charset="0"/>
              </a:rPr>
              <a:t>vytvořením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fyzické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bariéry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kolem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sacharidů</a:t>
            </a:r>
            <a:r>
              <a:rPr lang="en-US" dirty="0">
                <a:cs typeface="Lucida Sans Unicode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6825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solidFill>
            <a:srgbClr val="DEEBF7"/>
          </a:solidFill>
        </p:spPr>
        <p:txBody>
          <a:bodyPr/>
          <a:lstStyle/>
          <a:p>
            <a:r>
              <a:rPr lang="en-US" sz="3600" dirty="0">
                <a:cs typeface="Lucida Sans Unicode" charset="0"/>
              </a:rPr>
              <a:t>BUNĚČNÁ STRUKTURA</a:t>
            </a:r>
            <a:br>
              <a:rPr lang="en-US" sz="3600" dirty="0">
                <a:cs typeface="Lucida Sans Unicode" charset="0"/>
              </a:rPr>
            </a:br>
            <a:r>
              <a:rPr lang="en-US" sz="3600" dirty="0">
                <a:cs typeface="Lucida Sans Unicode" charset="0"/>
              </a:rPr>
              <a:t>A TECHNOLOGIE PŘÍPRAVY POKRMŮ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cs typeface="Lucida Sans Unicode" charset="0"/>
              </a:rPr>
              <a:t>Vařením</a:t>
            </a:r>
            <a:r>
              <a:rPr lang="en-US" dirty="0">
                <a:cs typeface="Lucida Sans Unicode" charset="0"/>
              </a:rPr>
              <a:t> a </a:t>
            </a:r>
            <a:r>
              <a:rPr lang="en-US" dirty="0" err="1">
                <a:cs typeface="Lucida Sans Unicode" charset="0"/>
              </a:rPr>
              <a:t>zpracováním</a:t>
            </a:r>
            <a:r>
              <a:rPr lang="en-US" dirty="0">
                <a:cs typeface="Lucida Sans Unicode" charset="0"/>
              </a:rPr>
              <a:t> se </a:t>
            </a:r>
            <a:r>
              <a:rPr lang="en-US" dirty="0" err="1">
                <a:cs typeface="Lucida Sans Unicode" charset="0"/>
              </a:rPr>
              <a:t>otevírá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škrobová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struktura</a:t>
            </a:r>
            <a:r>
              <a:rPr lang="en-US" dirty="0">
                <a:cs typeface="Lucida Sans Unicode" charset="0"/>
              </a:rPr>
              <a:t>, </a:t>
            </a:r>
            <a:r>
              <a:rPr lang="en-US" dirty="0" err="1">
                <a:cs typeface="Lucida Sans Unicode" charset="0"/>
              </a:rPr>
              <a:t>dochází</a:t>
            </a:r>
            <a:r>
              <a:rPr lang="en-US" dirty="0">
                <a:cs typeface="Lucida Sans Unicode" charset="0"/>
              </a:rPr>
              <a:t> k </a:t>
            </a:r>
            <a:r>
              <a:rPr lang="en-US" dirty="0" err="1">
                <a:cs typeface="Lucida Sans Unicode" charset="0"/>
              </a:rPr>
              <a:t>otevření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škrobových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granulí</a:t>
            </a:r>
            <a:r>
              <a:rPr lang="en-US" dirty="0">
                <a:cs typeface="Lucida Sans Unicode" charset="0"/>
              </a:rPr>
              <a:t> a </a:t>
            </a:r>
            <a:r>
              <a:rPr lang="en-US" dirty="0" err="1">
                <a:cs typeface="Lucida Sans Unicode" charset="0"/>
              </a:rPr>
              <a:t>umožní</a:t>
            </a:r>
            <a:r>
              <a:rPr lang="en-US" dirty="0">
                <a:cs typeface="Lucida Sans Unicode" charset="0"/>
              </a:rPr>
              <a:t> se </a:t>
            </a:r>
            <a:r>
              <a:rPr lang="en-US" dirty="0" err="1">
                <a:cs typeface="Lucida Sans Unicode" charset="0"/>
              </a:rPr>
              <a:t>tak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trávení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amylázou</a:t>
            </a:r>
            <a:r>
              <a:rPr lang="en-US" dirty="0">
                <a:cs typeface="Lucida Sans Unicode" charset="0"/>
              </a:rPr>
              <a:t>, </a:t>
            </a:r>
            <a:r>
              <a:rPr lang="en-US" dirty="0" err="1">
                <a:cs typeface="Lucida Sans Unicode" charset="0"/>
              </a:rPr>
              <a:t>což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vede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ke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zvýšení</a:t>
            </a:r>
            <a:r>
              <a:rPr lang="en-US" dirty="0">
                <a:cs typeface="Lucida Sans Unicode" charset="0"/>
              </a:rPr>
              <a:t> GI</a:t>
            </a:r>
          </a:p>
          <a:p>
            <a:r>
              <a:rPr lang="en-US" dirty="0">
                <a:cs typeface="Lucida Sans Unicode" charset="0"/>
              </a:rPr>
              <a:t>Gnocchi: </a:t>
            </a:r>
            <a:r>
              <a:rPr lang="en-US" dirty="0" err="1">
                <a:cs typeface="Lucida Sans Unicode" charset="0"/>
              </a:rPr>
              <a:t>kompaktní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struktura</a:t>
            </a:r>
            <a:r>
              <a:rPr lang="en-US" dirty="0">
                <a:cs typeface="Lucida Sans Unicode" charset="0"/>
              </a:rPr>
              <a:t> , </a:t>
            </a:r>
            <a:r>
              <a:rPr lang="en-US" dirty="0" err="1">
                <a:cs typeface="Lucida Sans Unicode" charset="0"/>
              </a:rPr>
              <a:t>nízký</a:t>
            </a:r>
            <a:r>
              <a:rPr lang="en-US" dirty="0">
                <a:cs typeface="Lucida Sans Unicode" charset="0"/>
              </a:rPr>
              <a:t> GI</a:t>
            </a:r>
          </a:p>
          <a:p>
            <a:r>
              <a:rPr lang="en-US" dirty="0" err="1">
                <a:cs typeface="Lucida Sans Unicode" charset="0"/>
              </a:rPr>
              <a:t>Kynut</a:t>
            </a:r>
            <a:r>
              <a:rPr lang="cs-CZ" dirty="0" err="1">
                <a:cs typeface="Lucida Sans Unicode" charset="0"/>
              </a:rPr>
              <a:t>é</a:t>
            </a:r>
            <a:r>
              <a:rPr lang="cs-CZ" dirty="0">
                <a:cs typeface="Lucida Sans Unicode" charset="0"/>
              </a:rPr>
              <a:t> pokrmy</a:t>
            </a:r>
            <a:r>
              <a:rPr lang="en-US" dirty="0">
                <a:cs typeface="Lucida Sans Unicode" charset="0"/>
              </a:rPr>
              <a:t>: </a:t>
            </a:r>
            <a:r>
              <a:rPr lang="en-US" dirty="0" err="1">
                <a:cs typeface="Lucida Sans Unicode" charset="0"/>
              </a:rPr>
              <a:t>vysoká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pórovitost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způsobená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přítomností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vzduchových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bublinek</a:t>
            </a:r>
            <a:r>
              <a:rPr lang="en-US" dirty="0">
                <a:cs typeface="Lucida Sans Unicode" charset="0"/>
              </a:rPr>
              <a:t>, </a:t>
            </a:r>
            <a:r>
              <a:rPr lang="en-US" dirty="0" err="1">
                <a:cs typeface="Lucida Sans Unicode" charset="0"/>
              </a:rPr>
              <a:t>která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zvětšuje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plochu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vystavenou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činnosti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enzymů</a:t>
            </a:r>
            <a:endParaRPr lang="en-US" dirty="0"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65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cs typeface="Lucida Sans Unicode" charset="0"/>
            </a:endParaRP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cs typeface="Lucida Sans Unicode" charset="0"/>
              </a:rPr>
              <a:t>TĚSTOVINY</a:t>
            </a:r>
            <a:r>
              <a:rPr lang="en-US" dirty="0">
                <a:cs typeface="Lucida Sans Unicode" charset="0"/>
              </a:rPr>
              <a:t/>
            </a:r>
            <a:br>
              <a:rPr lang="en-US" dirty="0">
                <a:cs typeface="Lucida Sans Unicode" charset="0"/>
              </a:rPr>
            </a:br>
            <a:r>
              <a:rPr lang="en-US" dirty="0">
                <a:cs typeface="Lucida Sans Unicode" charset="0"/>
              </a:rPr>
              <a:t>- </a:t>
            </a:r>
            <a:r>
              <a:rPr lang="en-US" dirty="0" err="1">
                <a:cs typeface="Lucida Sans Unicode" charset="0"/>
              </a:rPr>
              <a:t>nízký</a:t>
            </a:r>
            <a:r>
              <a:rPr lang="en-US" dirty="0">
                <a:cs typeface="Lucida Sans Unicode" charset="0"/>
              </a:rPr>
              <a:t> GI je </a:t>
            </a:r>
            <a:r>
              <a:rPr lang="en-US" dirty="0" err="1">
                <a:cs typeface="Lucida Sans Unicode" charset="0"/>
              </a:rPr>
              <a:t>způsoben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denaturací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škrobu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při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jejich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sušení</a:t>
            </a:r>
            <a:r>
              <a:rPr lang="en-US" dirty="0">
                <a:cs typeface="Lucida Sans Unicode" charset="0"/>
              </a:rPr>
              <a:t>, </a:t>
            </a:r>
            <a:r>
              <a:rPr lang="en-US" dirty="0" err="1">
                <a:cs typeface="Lucida Sans Unicode" charset="0"/>
              </a:rPr>
              <a:t>tím</a:t>
            </a:r>
            <a:r>
              <a:rPr lang="en-US" dirty="0">
                <a:cs typeface="Lucida Sans Unicode" charset="0"/>
              </a:rPr>
              <a:t> je </a:t>
            </a:r>
            <a:r>
              <a:rPr lang="en-US" dirty="0" err="1">
                <a:cs typeface="Lucida Sans Unicode" charset="0"/>
              </a:rPr>
              <a:t>trávení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amylázou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zhoršeno</a:t>
            </a:r>
            <a:endParaRPr lang="en-US" dirty="0">
              <a:cs typeface="Lucida Sans Unicode" charset="0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4093440" y="3233140"/>
          <a:ext cx="7296000" cy="2834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Document" r:id="rId4" imgW="6032278" imgH="3124085" progId="Word.Document.12">
                  <p:embed/>
                </p:oleObj>
              </mc:Choice>
              <mc:Fallback>
                <p:oleObj name="Document" r:id="rId4" imgW="6032278" imgH="312408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3440" y="3233140"/>
                        <a:ext cx="7296000" cy="28342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879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cs typeface="Lucida Sans Unicode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cs typeface="Lucida Sans Unicode" charset="0"/>
              </a:rPr>
              <a:t>BRAMBORY:</a:t>
            </a:r>
            <a:r>
              <a:rPr lang="en-US" dirty="0">
                <a:cs typeface="Lucida Sans Unicode" charset="0"/>
              </a:rPr>
              <a:t/>
            </a:r>
            <a:br>
              <a:rPr lang="en-US" dirty="0">
                <a:cs typeface="Lucida Sans Unicode" charset="0"/>
              </a:rPr>
            </a:br>
            <a:r>
              <a:rPr lang="en-US" dirty="0">
                <a:cs typeface="Lucida Sans Unicode" charset="0"/>
              </a:rPr>
              <a:t>- </a:t>
            </a:r>
            <a:r>
              <a:rPr lang="en-US" dirty="0" err="1">
                <a:cs typeface="Lucida Sans Unicode" charset="0"/>
              </a:rPr>
              <a:t>syrové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bram</a:t>
            </a:r>
            <a:r>
              <a:rPr lang="cs-CZ" dirty="0" err="1">
                <a:cs typeface="Lucida Sans Unicode" charset="0"/>
              </a:rPr>
              <a:t>bo</a:t>
            </a:r>
            <a:r>
              <a:rPr lang="en-US" dirty="0" err="1">
                <a:cs typeface="Lucida Sans Unicode" charset="0"/>
              </a:rPr>
              <a:t>ry</a:t>
            </a:r>
            <a:r>
              <a:rPr lang="en-US" dirty="0">
                <a:cs typeface="Lucida Sans Unicode" charset="0"/>
              </a:rPr>
              <a:t>: </a:t>
            </a:r>
            <a:r>
              <a:rPr lang="en-US" dirty="0" err="1">
                <a:cs typeface="Lucida Sans Unicode" charset="0"/>
              </a:rPr>
              <a:t>škrob</a:t>
            </a:r>
            <a:r>
              <a:rPr lang="en-US" dirty="0">
                <a:cs typeface="Lucida Sans Unicode" charset="0"/>
              </a:rPr>
              <a:t> je </a:t>
            </a:r>
            <a:r>
              <a:rPr lang="en-US" dirty="0" err="1">
                <a:cs typeface="Lucida Sans Unicode" charset="0"/>
              </a:rPr>
              <a:t>uzavřen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ve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škrobových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granulích</a:t>
            </a:r>
            <a:r>
              <a:rPr lang="en-US" dirty="0">
                <a:cs typeface="Lucida Sans Unicode" charset="0"/>
              </a:rPr>
              <a:t> (87 % </a:t>
            </a:r>
            <a:r>
              <a:rPr lang="en-US" dirty="0" err="1">
                <a:cs typeface="Lucida Sans Unicode" charset="0"/>
              </a:rPr>
              <a:t>rezistentního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škrobu</a:t>
            </a:r>
            <a:r>
              <a:rPr lang="en-US" dirty="0">
                <a:cs typeface="Lucida Sans Unicode" charset="0"/>
              </a:rPr>
              <a:t>, RŠ), </a:t>
            </a:r>
            <a:r>
              <a:rPr lang="en-US" dirty="0" err="1">
                <a:cs typeface="Lucida Sans Unicode" charset="0"/>
              </a:rPr>
              <a:t>tím</a:t>
            </a:r>
            <a:r>
              <a:rPr lang="en-US" dirty="0">
                <a:cs typeface="Lucida Sans Unicode" charset="0"/>
              </a:rPr>
              <a:t> je </a:t>
            </a:r>
            <a:r>
              <a:rPr lang="en-US" dirty="0" err="1">
                <a:cs typeface="Lucida Sans Unicode" charset="0"/>
              </a:rPr>
              <a:t>vysoce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odolný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trávícím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enzymům</a:t>
            </a:r>
            <a:r>
              <a:rPr lang="en-US" dirty="0">
                <a:cs typeface="Lucida Sans Unicode" charset="0"/>
              </a:rPr>
              <a:t/>
            </a:r>
            <a:br>
              <a:rPr lang="en-US" dirty="0">
                <a:cs typeface="Lucida Sans Unicode" charset="0"/>
              </a:rPr>
            </a:br>
            <a:r>
              <a:rPr lang="en-US" dirty="0">
                <a:cs typeface="Lucida Sans Unicode" charset="0"/>
              </a:rPr>
              <a:t>- </a:t>
            </a:r>
            <a:r>
              <a:rPr lang="en-US" dirty="0" err="1">
                <a:cs typeface="Lucida Sans Unicode" charset="0"/>
              </a:rPr>
              <a:t>po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tepelné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úpravě</a:t>
            </a:r>
            <a:r>
              <a:rPr lang="en-US" dirty="0">
                <a:cs typeface="Lucida Sans Unicode" charset="0"/>
              </a:rPr>
              <a:t>: </a:t>
            </a:r>
            <a:r>
              <a:rPr lang="en-US" dirty="0" err="1">
                <a:cs typeface="Lucida Sans Unicode" charset="0"/>
              </a:rPr>
              <a:t>pouze</a:t>
            </a:r>
            <a:r>
              <a:rPr lang="en-US" dirty="0">
                <a:cs typeface="Lucida Sans Unicode" charset="0"/>
              </a:rPr>
              <a:t> 1,2 % RŠ</a:t>
            </a:r>
            <a:br>
              <a:rPr lang="en-US" dirty="0">
                <a:cs typeface="Lucida Sans Unicode" charset="0"/>
              </a:rPr>
            </a:br>
            <a:r>
              <a:rPr lang="en-US" dirty="0">
                <a:cs typeface="Lucida Sans Unicode" charset="0"/>
              </a:rPr>
              <a:t>- </a:t>
            </a:r>
            <a:r>
              <a:rPr lang="en-US" dirty="0" err="1">
                <a:cs typeface="Lucida Sans Unicode" charset="0"/>
              </a:rPr>
              <a:t>nové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brambory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vařené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ve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slupce</a:t>
            </a:r>
            <a:r>
              <a:rPr lang="en-US" dirty="0">
                <a:cs typeface="Lucida Sans Unicode" charset="0"/>
              </a:rPr>
              <a:t>: </a:t>
            </a:r>
            <a:r>
              <a:rPr lang="en-US" dirty="0" err="1">
                <a:cs typeface="Lucida Sans Unicode" charset="0"/>
              </a:rPr>
              <a:t>nejnižší</a:t>
            </a:r>
            <a:r>
              <a:rPr lang="en-US" dirty="0">
                <a:cs typeface="Lucida Sans Unicode" charset="0"/>
              </a:rPr>
              <a:t> GI, </a:t>
            </a:r>
            <a:r>
              <a:rPr lang="en-US" dirty="0" err="1">
                <a:cs typeface="Lucida Sans Unicode" charset="0"/>
              </a:rPr>
              <a:t>zřejmě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díky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menšímu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větvění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amylopektinu</a:t>
            </a:r>
            <a:endParaRPr lang="en-US" dirty="0"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42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solidFill>
            <a:srgbClr val="DEEBF7"/>
          </a:solidFill>
        </p:spPr>
        <p:txBody>
          <a:bodyPr/>
          <a:lstStyle/>
          <a:p>
            <a:r>
              <a:rPr lang="cs-CZ" dirty="0">
                <a:cs typeface="Lucida Sans Unicode" charset="0"/>
              </a:rPr>
              <a:t>Atd.</a:t>
            </a:r>
            <a:endParaRPr lang="en-US" dirty="0">
              <a:cs typeface="Lucida Sans Unicode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>
                <a:cs typeface="Lucida Sans Unicode" charset="0"/>
              </a:rPr>
              <a:t>TEPLOTA SKLADOVÁNÍ</a:t>
            </a:r>
            <a:r>
              <a:rPr lang="en-US" dirty="0">
                <a:cs typeface="Lucida Sans Unicode" charset="0"/>
              </a:rPr>
              <a:t/>
            </a:r>
            <a:br>
              <a:rPr lang="en-US" dirty="0">
                <a:cs typeface="Lucida Sans Unicode" charset="0"/>
              </a:rPr>
            </a:br>
            <a:r>
              <a:rPr lang="en-US" dirty="0">
                <a:cs typeface="Lucida Sans Unicode" charset="0"/>
              </a:rPr>
              <a:t>- </a:t>
            </a:r>
            <a:r>
              <a:rPr lang="en-US" dirty="0" err="1">
                <a:cs typeface="Lucida Sans Unicode" charset="0"/>
              </a:rPr>
              <a:t>během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skladování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může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být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část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škrobu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přeměněna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na</a:t>
            </a:r>
            <a:r>
              <a:rPr lang="en-US" dirty="0">
                <a:cs typeface="Lucida Sans Unicode" charset="0"/>
              </a:rPr>
              <a:t> RŠ, GI se </a:t>
            </a:r>
            <a:r>
              <a:rPr lang="en-US" dirty="0" err="1" smtClean="0">
                <a:cs typeface="Lucida Sans Unicode" charset="0"/>
              </a:rPr>
              <a:t>snižuje</a:t>
            </a:r>
            <a:endParaRPr lang="en-US" dirty="0">
              <a:cs typeface="Lucida Sans Unicode" charset="0"/>
            </a:endParaRPr>
          </a:p>
          <a:p>
            <a:r>
              <a:rPr lang="en-US" b="1" dirty="0">
                <a:cs typeface="Lucida Sans Unicode" charset="0"/>
              </a:rPr>
              <a:t>KVÁSEK A KVASNICE</a:t>
            </a:r>
            <a:r>
              <a:rPr lang="en-US" dirty="0">
                <a:cs typeface="Lucida Sans Unicode" charset="0"/>
              </a:rPr>
              <a:t/>
            </a:r>
            <a:br>
              <a:rPr lang="en-US" dirty="0">
                <a:cs typeface="Lucida Sans Unicode" charset="0"/>
              </a:rPr>
            </a:br>
            <a:r>
              <a:rPr lang="en-US" dirty="0">
                <a:cs typeface="Lucida Sans Unicode" charset="0"/>
              </a:rPr>
              <a:t>- </a:t>
            </a:r>
            <a:r>
              <a:rPr lang="en-US" dirty="0" err="1">
                <a:cs typeface="Lucida Sans Unicode" charset="0"/>
              </a:rPr>
              <a:t>kváskové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chleby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mají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nižší</a:t>
            </a:r>
            <a:r>
              <a:rPr lang="en-US" dirty="0">
                <a:cs typeface="Lucida Sans Unicode" charset="0"/>
              </a:rPr>
              <a:t> GI </a:t>
            </a:r>
            <a:r>
              <a:rPr lang="en-US" dirty="0" err="1">
                <a:cs typeface="Lucida Sans Unicode" charset="0"/>
              </a:rPr>
              <a:t>než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kvasnicové</a:t>
            </a:r>
            <a:r>
              <a:rPr lang="en-US" dirty="0">
                <a:cs typeface="Lucida Sans Unicode" charset="0"/>
              </a:rPr>
              <a:t/>
            </a:r>
            <a:br>
              <a:rPr lang="en-US" dirty="0">
                <a:cs typeface="Lucida Sans Unicode" charset="0"/>
              </a:rPr>
            </a:br>
            <a:r>
              <a:rPr lang="en-US" dirty="0">
                <a:cs typeface="Lucida Sans Unicode" charset="0"/>
              </a:rPr>
              <a:t>- </a:t>
            </a:r>
            <a:r>
              <a:rPr lang="en-US" dirty="0" err="1">
                <a:cs typeface="Lucida Sans Unicode" charset="0"/>
              </a:rPr>
              <a:t>kváskové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chleby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mají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vyšší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hladinu</a:t>
            </a:r>
            <a:r>
              <a:rPr lang="en-US" dirty="0">
                <a:cs typeface="Lucida Sans Unicode" charset="0"/>
              </a:rPr>
              <a:t> RŠ </a:t>
            </a:r>
            <a:r>
              <a:rPr lang="en-US" dirty="0" err="1">
                <a:cs typeface="Lucida Sans Unicode" charset="0"/>
              </a:rPr>
              <a:t>než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 smtClean="0">
                <a:cs typeface="Lucida Sans Unicode" charset="0"/>
              </a:rPr>
              <a:t>kvasnicové</a:t>
            </a:r>
            <a:endParaRPr lang="en-US" dirty="0">
              <a:cs typeface="Lucida Sans Unicode" charset="0"/>
            </a:endParaRPr>
          </a:p>
          <a:p>
            <a:r>
              <a:rPr lang="en-US" b="1" dirty="0">
                <a:cs typeface="Lucida Sans Unicode" charset="0"/>
              </a:rPr>
              <a:t>PŘIDÁNÍ KYSELINY OCTOVÉ ČI MLÉČNÉ</a:t>
            </a:r>
            <a:r>
              <a:rPr lang="en-US" dirty="0">
                <a:cs typeface="Lucida Sans Unicode" charset="0"/>
              </a:rPr>
              <a:t/>
            </a:r>
            <a:br>
              <a:rPr lang="en-US" dirty="0">
                <a:cs typeface="Lucida Sans Unicode" charset="0"/>
              </a:rPr>
            </a:br>
            <a:r>
              <a:rPr lang="en-US" dirty="0">
                <a:cs typeface="Lucida Sans Unicode" charset="0"/>
              </a:rPr>
              <a:t>- </a:t>
            </a:r>
            <a:r>
              <a:rPr lang="en-US" dirty="0" err="1">
                <a:cs typeface="Lucida Sans Unicode" charset="0"/>
              </a:rPr>
              <a:t>pomalejší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žaludeční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vyprazdňování</a:t>
            </a:r>
            <a:r>
              <a:rPr lang="en-US" dirty="0">
                <a:cs typeface="Lucida Sans Unicode" charset="0"/>
              </a:rPr>
              <a:t/>
            </a:r>
            <a:br>
              <a:rPr lang="en-US" dirty="0">
                <a:cs typeface="Lucida Sans Unicode" charset="0"/>
              </a:rPr>
            </a:br>
            <a:r>
              <a:rPr lang="en-US" dirty="0">
                <a:cs typeface="Lucida Sans Unicode" charset="0"/>
              </a:rPr>
              <a:t>- </a:t>
            </a:r>
            <a:r>
              <a:rPr lang="en-US" dirty="0" err="1">
                <a:cs typeface="Lucida Sans Unicode" charset="0"/>
              </a:rPr>
              <a:t>ovlivnění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hydrolýzy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škrobu</a:t>
            </a:r>
            <a:r>
              <a:rPr lang="en-US" dirty="0">
                <a:cs typeface="Lucida Sans Unicode" charset="0"/>
              </a:rPr>
              <a:t>, </a:t>
            </a:r>
            <a:r>
              <a:rPr lang="en-US" dirty="0" err="1">
                <a:cs typeface="Lucida Sans Unicode" charset="0"/>
              </a:rPr>
              <a:t>snížení</a:t>
            </a:r>
            <a:r>
              <a:rPr lang="en-US" dirty="0">
                <a:cs typeface="Lucida Sans Unicode" charset="0"/>
              </a:rPr>
              <a:t> GI v </a:t>
            </a:r>
            <a:r>
              <a:rPr lang="en-US" dirty="0" err="1">
                <a:cs typeface="Lucida Sans Unicode" charset="0"/>
              </a:rPr>
              <a:t>přítomnosti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glutenu</a:t>
            </a:r>
            <a:endParaRPr lang="en-US" dirty="0"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00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cs typeface="Lucida Sans Unicode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>
                <a:cs typeface="Lucida Sans Unicode" charset="0"/>
              </a:rPr>
              <a:t>BÍLKOVINY, TUKY, VÍNO</a:t>
            </a:r>
            <a:r>
              <a:rPr lang="en-US" dirty="0">
                <a:cs typeface="Lucida Sans Unicode" charset="0"/>
              </a:rPr>
              <a:t/>
            </a:r>
            <a:br>
              <a:rPr lang="en-US" dirty="0">
                <a:cs typeface="Lucida Sans Unicode" charset="0"/>
              </a:rPr>
            </a:br>
            <a:r>
              <a:rPr lang="en-US" dirty="0">
                <a:cs typeface="Lucida Sans Unicode" charset="0"/>
              </a:rPr>
              <a:t>- </a:t>
            </a:r>
            <a:r>
              <a:rPr lang="en-US" dirty="0" err="1">
                <a:cs typeface="Lucida Sans Unicode" charset="0"/>
              </a:rPr>
              <a:t>jako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součást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pokrmu</a:t>
            </a:r>
            <a:r>
              <a:rPr lang="en-US" dirty="0">
                <a:cs typeface="Lucida Sans Unicode" charset="0"/>
              </a:rPr>
              <a:t> – </a:t>
            </a:r>
            <a:r>
              <a:rPr lang="en-US" dirty="0" err="1">
                <a:cs typeface="Lucida Sans Unicode" charset="0"/>
              </a:rPr>
              <a:t>vliv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na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nižší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smtClean="0">
                <a:cs typeface="Lucida Sans Unicode" charset="0"/>
              </a:rPr>
              <a:t>GI</a:t>
            </a:r>
            <a:endParaRPr lang="en-US" dirty="0">
              <a:cs typeface="Lucida Sans Unicode" charset="0"/>
            </a:endParaRPr>
          </a:p>
          <a:p>
            <a:r>
              <a:rPr lang="en-US" b="1" dirty="0">
                <a:cs typeface="Lucida Sans Unicode" charset="0"/>
              </a:rPr>
              <a:t>VLIV PŘEDCHOZÍHO JÍDLA</a:t>
            </a:r>
            <a:r>
              <a:rPr lang="en-US" dirty="0">
                <a:cs typeface="Lucida Sans Unicode" charset="0"/>
              </a:rPr>
              <a:t/>
            </a:r>
            <a:br>
              <a:rPr lang="en-US" dirty="0">
                <a:cs typeface="Lucida Sans Unicode" charset="0"/>
              </a:rPr>
            </a:br>
            <a:r>
              <a:rPr lang="en-US" dirty="0">
                <a:cs typeface="Lucida Sans Unicode" charset="0"/>
              </a:rPr>
              <a:t>- </a:t>
            </a:r>
            <a:r>
              <a:rPr lang="en-US" dirty="0" err="1">
                <a:cs typeface="Lucida Sans Unicode" charset="0"/>
              </a:rPr>
              <a:t>snídaně</a:t>
            </a:r>
            <a:r>
              <a:rPr lang="en-US" dirty="0">
                <a:cs typeface="Lucida Sans Unicode" charset="0"/>
              </a:rPr>
              <a:t> s </a:t>
            </a:r>
            <a:r>
              <a:rPr lang="en-US" dirty="0" err="1">
                <a:cs typeface="Lucida Sans Unicode" charset="0"/>
              </a:rPr>
              <a:t>nízkým</a:t>
            </a:r>
            <a:r>
              <a:rPr lang="en-US" dirty="0">
                <a:cs typeface="Lucida Sans Unicode" charset="0"/>
              </a:rPr>
              <a:t> GI – </a:t>
            </a:r>
            <a:r>
              <a:rPr lang="en-US" dirty="0" err="1">
                <a:cs typeface="Lucida Sans Unicode" charset="0"/>
              </a:rPr>
              <a:t>následně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oběd</a:t>
            </a:r>
            <a:r>
              <a:rPr lang="en-US" dirty="0">
                <a:cs typeface="Lucida Sans Unicode" charset="0"/>
              </a:rPr>
              <a:t> s </a:t>
            </a:r>
            <a:r>
              <a:rPr lang="en-US" dirty="0" err="1">
                <a:cs typeface="Lucida Sans Unicode" charset="0"/>
              </a:rPr>
              <a:t>nízkým</a:t>
            </a:r>
            <a:r>
              <a:rPr lang="en-US" dirty="0">
                <a:cs typeface="Lucida Sans Unicode" charset="0"/>
              </a:rPr>
              <a:t> GI..</a:t>
            </a:r>
            <a:r>
              <a:rPr lang="en-US" dirty="0" err="1">
                <a:cs typeface="Lucida Sans Unicode" charset="0"/>
              </a:rPr>
              <a:t>atd</a:t>
            </a:r>
            <a:r>
              <a:rPr lang="en-US" dirty="0">
                <a:cs typeface="Lucida Sans Unicode" charset="0"/>
              </a:rPr>
              <a:t>.</a:t>
            </a:r>
            <a:br>
              <a:rPr lang="en-US" dirty="0">
                <a:cs typeface="Lucida Sans Unicode" charset="0"/>
              </a:rPr>
            </a:br>
            <a:r>
              <a:rPr lang="en-US" dirty="0">
                <a:cs typeface="Lucida Sans Unicode" charset="0"/>
              </a:rPr>
              <a:t>- </a:t>
            </a:r>
            <a:r>
              <a:rPr lang="en-US" dirty="0" err="1">
                <a:cs typeface="Lucida Sans Unicode" charset="0"/>
              </a:rPr>
              <a:t>pomalé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tráv</a:t>
            </a:r>
            <a:r>
              <a:rPr lang="cs-CZ" dirty="0">
                <a:cs typeface="Lucida Sans Unicode" charset="0"/>
              </a:rPr>
              <a:t>e</a:t>
            </a:r>
            <a:r>
              <a:rPr lang="en-US" dirty="0" err="1">
                <a:cs typeface="Lucida Sans Unicode" charset="0"/>
              </a:rPr>
              <a:t>ní</a:t>
            </a:r>
            <a:r>
              <a:rPr lang="en-US" dirty="0">
                <a:cs typeface="Lucida Sans Unicode" charset="0"/>
              </a:rPr>
              <a:t> a </a:t>
            </a:r>
            <a:r>
              <a:rPr lang="en-US" dirty="0" err="1">
                <a:cs typeface="Lucida Sans Unicode" charset="0"/>
              </a:rPr>
              <a:t>absorpce</a:t>
            </a:r>
            <a:r>
              <a:rPr lang="en-US" dirty="0">
                <a:cs typeface="Lucida Sans Unicode" charset="0"/>
              </a:rPr>
              <a:t>, </a:t>
            </a:r>
            <a:r>
              <a:rPr lang="en-US" dirty="0" err="1">
                <a:cs typeface="Lucida Sans Unicode" charset="0"/>
              </a:rPr>
              <a:t>které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vedou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ke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kratší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době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lačnění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mezi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jídly</a:t>
            </a:r>
            <a:r>
              <a:rPr lang="en-US" dirty="0">
                <a:cs typeface="Lucida Sans Unicode" charset="0"/>
              </a:rPr>
              <a:t> a </a:t>
            </a:r>
            <a:r>
              <a:rPr lang="en-US" dirty="0" err="1">
                <a:cs typeface="Lucida Sans Unicode" charset="0"/>
              </a:rPr>
              <a:t>potlačením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vylučování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volných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mastných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 smtClean="0">
                <a:cs typeface="Lucida Sans Unicode" charset="0"/>
              </a:rPr>
              <a:t>kyselin</a:t>
            </a:r>
            <a:endParaRPr lang="en-US" dirty="0">
              <a:cs typeface="Lucida Sans Unicode" charset="0"/>
            </a:endParaRPr>
          </a:p>
          <a:p>
            <a:r>
              <a:rPr lang="en-US" b="1" dirty="0">
                <a:cs typeface="Lucida Sans Unicode" charset="0"/>
              </a:rPr>
              <a:t>MNOŽSTVÍ ABSORBOVANÝCH SAHARIDŮ</a:t>
            </a:r>
            <a:r>
              <a:rPr lang="en-US" dirty="0">
                <a:cs typeface="Lucida Sans Unicode" charset="0"/>
              </a:rPr>
              <a:t/>
            </a:r>
            <a:br>
              <a:rPr lang="en-US" dirty="0">
                <a:cs typeface="Lucida Sans Unicode" charset="0"/>
              </a:rPr>
            </a:br>
            <a:r>
              <a:rPr lang="en-US" dirty="0">
                <a:cs typeface="Lucida Sans Unicode" charset="0"/>
              </a:rPr>
              <a:t>- s </a:t>
            </a:r>
            <a:r>
              <a:rPr lang="en-US" dirty="0" err="1">
                <a:cs typeface="Lucida Sans Unicode" charset="0"/>
              </a:rPr>
              <a:t>velikostí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dávky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sacharidů</a:t>
            </a:r>
            <a:r>
              <a:rPr lang="en-US" dirty="0">
                <a:cs typeface="Lucida Sans Unicode" charset="0"/>
              </a:rPr>
              <a:t> se </a:t>
            </a:r>
            <a:r>
              <a:rPr lang="en-US" dirty="0" err="1">
                <a:cs typeface="Lucida Sans Unicode" charset="0"/>
              </a:rPr>
              <a:t>zvyšuje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glykemie</a:t>
            </a:r>
            <a:r>
              <a:rPr lang="en-US" dirty="0">
                <a:cs typeface="Lucida Sans Unicode" charset="0"/>
              </a:rPr>
              <a:t> a </a:t>
            </a:r>
            <a:r>
              <a:rPr lang="en-US" dirty="0" err="1">
                <a:cs typeface="Lucida Sans Unicode" charset="0"/>
              </a:rPr>
              <a:t>inzulinemie</a:t>
            </a:r>
            <a:r>
              <a:rPr lang="en-US" dirty="0">
                <a:cs typeface="Lucida Sans Unicode" charset="0"/>
              </a:rPr>
              <a:t/>
            </a:r>
            <a:br>
              <a:rPr lang="en-US" dirty="0">
                <a:cs typeface="Lucida Sans Unicode" charset="0"/>
              </a:rPr>
            </a:br>
            <a:r>
              <a:rPr lang="en-US" dirty="0">
                <a:cs typeface="Lucida Sans Unicode" charset="0"/>
              </a:rPr>
              <a:t>- </a:t>
            </a:r>
            <a:r>
              <a:rPr lang="en-US" dirty="0" err="1">
                <a:cs typeface="Lucida Sans Unicode" charset="0"/>
              </a:rPr>
              <a:t>jakmile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dávka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přesáhne</a:t>
            </a:r>
            <a:r>
              <a:rPr lang="en-US" dirty="0">
                <a:cs typeface="Lucida Sans Unicode" charset="0"/>
              </a:rPr>
              <a:t> 50 g </a:t>
            </a:r>
            <a:r>
              <a:rPr lang="en-US" dirty="0" err="1">
                <a:cs typeface="Lucida Sans Unicode" charset="0"/>
              </a:rPr>
              <a:t>má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vzestupná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část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křivky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tendenci</a:t>
            </a:r>
            <a:r>
              <a:rPr lang="en-US" dirty="0">
                <a:cs typeface="Lucida Sans Unicode" charset="0"/>
              </a:rPr>
              <a:t> se </a:t>
            </a:r>
            <a:r>
              <a:rPr lang="en-US" dirty="0" err="1">
                <a:cs typeface="Lucida Sans Unicode" charset="0"/>
              </a:rPr>
              <a:t>zploštit</a:t>
            </a:r>
            <a:endParaRPr lang="en-US" dirty="0"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solidFill>
            <a:srgbClr val="DEEBF7"/>
          </a:solidFill>
        </p:spPr>
        <p:txBody>
          <a:bodyPr/>
          <a:lstStyle/>
          <a:p>
            <a:r>
              <a:rPr lang="cs-CZ" dirty="0">
                <a:cs typeface="Lucida Sans Unicode" charset="0"/>
              </a:rPr>
              <a:t>GI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cs typeface="Lucida Sans Unicode" charset="0"/>
              </a:rPr>
              <a:t>SACHARÓZA – LAKTÓZA – MALTÓZA</a:t>
            </a:r>
          </a:p>
          <a:p>
            <a:r>
              <a:rPr lang="cs-CZ" sz="2800" dirty="0">
                <a:cs typeface="Lucida Sans Unicode" charset="0"/>
              </a:rPr>
              <a:t>CELÉ ZRNO – BULGUR – HRUBÁ MOUKA</a:t>
            </a:r>
          </a:p>
          <a:p>
            <a:r>
              <a:rPr lang="cs-CZ" sz="2800" dirty="0">
                <a:cs typeface="Lucida Sans Unicode" charset="0"/>
              </a:rPr>
              <a:t>JABLKO – PYRÉ – DŽUS</a:t>
            </a:r>
          </a:p>
          <a:p>
            <a:r>
              <a:rPr lang="cs-CZ" sz="2800" dirty="0">
                <a:cs typeface="Lucida Sans Unicode" charset="0"/>
              </a:rPr>
              <a:t>PIZZA  - GNOCCHI – SUCHARY</a:t>
            </a:r>
          </a:p>
          <a:p>
            <a:r>
              <a:rPr lang="cs-CZ" sz="2800" dirty="0">
                <a:cs typeface="Lucida Sans Unicode" charset="0"/>
              </a:rPr>
              <a:t>BRAMBORY ČERSTVĚ UVAŘENÉ – DEN STARÉ</a:t>
            </a:r>
          </a:p>
          <a:p>
            <a:r>
              <a:rPr lang="cs-CZ" sz="2800" dirty="0">
                <a:cs typeface="Lucida Sans Unicode" charset="0"/>
              </a:rPr>
              <a:t>KVÁSKOVÝ CHLÉB – KVASNICOVÝ CHLÉB</a:t>
            </a:r>
          </a:p>
          <a:p>
            <a:endParaRPr lang="cs-CZ" sz="2800" dirty="0">
              <a:cs typeface="Lucida Sans Unicode" charset="0"/>
            </a:endParaRPr>
          </a:p>
          <a:p>
            <a:endParaRPr lang="cs-CZ" sz="2800" dirty="0"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solidFill>
            <a:srgbClr val="DEEBF7"/>
          </a:solidFill>
        </p:spPr>
        <p:txBody>
          <a:bodyPr/>
          <a:lstStyle/>
          <a:p>
            <a:r>
              <a:rPr lang="en-US" sz="3600" dirty="0">
                <a:cs typeface="Lucida Sans Unicode" charset="0"/>
              </a:rPr>
              <a:t>ZDRAVOTNÍ TVRZENÍ</a:t>
            </a:r>
            <a:br>
              <a:rPr lang="en-US" sz="3600" dirty="0">
                <a:cs typeface="Lucida Sans Unicode" charset="0"/>
              </a:rPr>
            </a:br>
            <a:r>
              <a:rPr lang="en-US" sz="1600" dirty="0" err="1">
                <a:cs typeface="Lucida Sans Unicode" charset="0"/>
              </a:rPr>
              <a:t>Konzumace</a:t>
            </a:r>
            <a:r>
              <a:rPr lang="en-US" sz="1600" dirty="0">
                <a:cs typeface="Lucida Sans Unicode" charset="0"/>
              </a:rPr>
              <a:t> … </a:t>
            </a:r>
            <a:r>
              <a:rPr lang="en-US" sz="1600" dirty="0" err="1">
                <a:cs typeface="Lucida Sans Unicode" charset="0"/>
              </a:rPr>
              <a:t>jakožto</a:t>
            </a:r>
            <a:r>
              <a:rPr lang="en-US" sz="1600" dirty="0">
                <a:cs typeface="Lucida Sans Unicode" charset="0"/>
              </a:rPr>
              <a:t> </a:t>
            </a:r>
            <a:r>
              <a:rPr lang="cs-CZ" sz="1600" dirty="0">
                <a:cs typeface="Lucida Sans Unicode" charset="0"/>
              </a:rPr>
              <a:t>součásti </a:t>
            </a:r>
            <a:r>
              <a:rPr lang="en-US" sz="1600" dirty="0" err="1">
                <a:cs typeface="Lucida Sans Unicode" charset="0"/>
              </a:rPr>
              <a:t>jídla</a:t>
            </a:r>
            <a:r>
              <a:rPr lang="en-US" sz="1600" dirty="0">
                <a:cs typeface="Lucida Sans Unicode" charset="0"/>
              </a:rPr>
              <a:t> </a:t>
            </a:r>
            <a:r>
              <a:rPr lang="cs-CZ" sz="1600" dirty="0">
                <a:cs typeface="Lucida Sans Unicode" charset="0"/>
              </a:rPr>
              <a:t>přispívá </a:t>
            </a:r>
            <a:r>
              <a:rPr lang="en-US" sz="1600" dirty="0">
                <a:cs typeface="Lucida Sans Unicode" charset="0"/>
              </a:rPr>
              <a:t>k </a:t>
            </a:r>
            <a:r>
              <a:rPr lang="en-US" sz="1600" dirty="0" err="1">
                <a:cs typeface="Lucida Sans Unicode" charset="0"/>
              </a:rPr>
              <a:t>omezení</a:t>
            </a:r>
            <a:r>
              <a:rPr lang="en-US" sz="1600" dirty="0">
                <a:cs typeface="Lucida Sans Unicode" charset="0"/>
              </a:rPr>
              <a:t> </a:t>
            </a:r>
            <a:r>
              <a:rPr lang="en-US" sz="1600" dirty="0" err="1">
                <a:cs typeface="Lucida Sans Unicode" charset="0"/>
              </a:rPr>
              <a:t>nárůstu</a:t>
            </a:r>
            <a:r>
              <a:rPr lang="en-US" sz="1600" dirty="0">
                <a:cs typeface="Lucida Sans Unicode" charset="0"/>
              </a:rPr>
              <a:t> </a:t>
            </a:r>
            <a:r>
              <a:rPr lang="en-US" sz="1600" dirty="0" err="1">
                <a:cs typeface="Lucida Sans Unicode" charset="0"/>
              </a:rPr>
              <a:t>hladiny</a:t>
            </a:r>
            <a:r>
              <a:rPr lang="en-US" sz="1600" dirty="0">
                <a:cs typeface="Lucida Sans Unicode" charset="0"/>
              </a:rPr>
              <a:t> </a:t>
            </a:r>
            <a:r>
              <a:rPr lang="en-US" sz="1600" dirty="0" err="1">
                <a:cs typeface="Lucida Sans Unicode" charset="0"/>
              </a:rPr>
              <a:t>glukózy</a:t>
            </a:r>
            <a:r>
              <a:rPr lang="en-US" sz="1600" dirty="0">
                <a:cs typeface="Lucida Sans Unicode" charset="0"/>
              </a:rPr>
              <a:t> v </a:t>
            </a:r>
            <a:r>
              <a:rPr lang="en-US" sz="1600" dirty="0" err="1">
                <a:cs typeface="Lucida Sans Unicode" charset="0"/>
              </a:rPr>
              <a:t>krvi</a:t>
            </a:r>
            <a:r>
              <a:rPr lang="en-US" sz="1600" dirty="0">
                <a:cs typeface="Lucida Sans Unicode" charset="0"/>
              </a:rPr>
              <a:t> </a:t>
            </a:r>
            <a:r>
              <a:rPr lang="en-US" sz="1600" dirty="0" err="1">
                <a:cs typeface="Lucida Sans Unicode" charset="0"/>
              </a:rPr>
              <a:t>po</a:t>
            </a:r>
            <a:r>
              <a:rPr lang="en-US" sz="1600" dirty="0">
                <a:cs typeface="Lucida Sans Unicode" charset="0"/>
              </a:rPr>
              <a:t> </a:t>
            </a:r>
            <a:r>
              <a:rPr lang="en-US" sz="1600" dirty="0" err="1">
                <a:cs typeface="Lucida Sans Unicode" charset="0"/>
              </a:rPr>
              <a:t>tomto</a:t>
            </a:r>
            <a:r>
              <a:rPr lang="en-US" sz="1600" dirty="0">
                <a:cs typeface="Lucida Sans Unicode" charset="0"/>
              </a:rPr>
              <a:t> </a:t>
            </a:r>
            <a:r>
              <a:rPr lang="en-US" sz="1600" dirty="0" err="1">
                <a:cs typeface="Lucida Sans Unicode" charset="0"/>
              </a:rPr>
              <a:t>jídle</a:t>
            </a:r>
            <a:r>
              <a:rPr lang="en-US" sz="1600" dirty="0">
                <a:cs typeface="Lucida Sans Unicode" charset="0"/>
              </a:rPr>
              <a:t> </a:t>
            </a:r>
            <a:endParaRPr lang="en-US" sz="2800" dirty="0">
              <a:cs typeface="Lucida Sans Unicode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err="1">
                <a:cs typeface="Lucida Sans Unicode" charset="0"/>
              </a:rPr>
              <a:t>Arabinoxylan</a:t>
            </a:r>
            <a:r>
              <a:rPr lang="en-US" sz="2800" dirty="0">
                <a:cs typeface="Lucida Sans Unicode" charset="0"/>
              </a:rPr>
              <a:t> </a:t>
            </a:r>
            <a:r>
              <a:rPr lang="en-US" sz="2800" dirty="0" err="1">
                <a:cs typeface="Lucida Sans Unicode" charset="0"/>
              </a:rPr>
              <a:t>vyrobeny</a:t>
            </a:r>
            <a:r>
              <a:rPr lang="en-US" sz="2800" dirty="0">
                <a:cs typeface="Lucida Sans Unicode" charset="0"/>
              </a:rPr>
              <a:t>́ z </a:t>
            </a:r>
            <a:r>
              <a:rPr lang="en-US" sz="2800" dirty="0" err="1">
                <a:cs typeface="Lucida Sans Unicode" charset="0"/>
              </a:rPr>
              <a:t>endospermu</a:t>
            </a:r>
            <a:r>
              <a:rPr lang="en-US" sz="2800" dirty="0">
                <a:cs typeface="Lucida Sans Unicode" charset="0"/>
              </a:rPr>
              <a:t> </a:t>
            </a:r>
            <a:r>
              <a:rPr lang="en-US" sz="2800" dirty="0" err="1">
                <a:cs typeface="Lucida Sans Unicode" charset="0"/>
              </a:rPr>
              <a:t>pšenice</a:t>
            </a:r>
            <a:r>
              <a:rPr lang="en-US" sz="2800" dirty="0">
                <a:cs typeface="Lucida Sans Unicode" charset="0"/>
              </a:rPr>
              <a:t> (8 g </a:t>
            </a:r>
            <a:r>
              <a:rPr lang="en-US" sz="2800" dirty="0" err="1">
                <a:cs typeface="Lucida Sans Unicode" charset="0"/>
              </a:rPr>
              <a:t>vlákniny</a:t>
            </a:r>
            <a:r>
              <a:rPr lang="en-US" sz="2800" dirty="0">
                <a:cs typeface="Lucida Sans Unicode" charset="0"/>
              </a:rPr>
              <a:t> </a:t>
            </a:r>
            <a:r>
              <a:rPr lang="en-US" sz="2800" dirty="0" err="1">
                <a:cs typeface="Lucida Sans Unicode" charset="0"/>
              </a:rPr>
              <a:t>bohaté</a:t>
            </a:r>
            <a:r>
              <a:rPr lang="en-US" sz="2800" dirty="0">
                <a:cs typeface="Lucida Sans Unicode" charset="0"/>
              </a:rPr>
              <a:t> </a:t>
            </a:r>
            <a:r>
              <a:rPr lang="en-US" sz="2800" dirty="0" err="1">
                <a:cs typeface="Lucida Sans Unicode" charset="0"/>
              </a:rPr>
              <a:t>na</a:t>
            </a:r>
            <a:r>
              <a:rPr lang="en-US" sz="2800" dirty="0">
                <a:cs typeface="Lucida Sans Unicode" charset="0"/>
              </a:rPr>
              <a:t> </a:t>
            </a:r>
            <a:r>
              <a:rPr lang="en-US" sz="2800" dirty="0" err="1">
                <a:cs typeface="Lucida Sans Unicode" charset="0"/>
              </a:rPr>
              <a:t>arabinoxylan</a:t>
            </a:r>
            <a:r>
              <a:rPr lang="en-US" sz="2800" dirty="0">
                <a:cs typeface="Lucida Sans Unicode" charset="0"/>
              </a:rPr>
              <a:t>)</a:t>
            </a:r>
          </a:p>
          <a:p>
            <a:r>
              <a:rPr lang="en-US" sz="2800" b="1" dirty="0">
                <a:cs typeface="Lucida Sans Unicode" charset="0"/>
              </a:rPr>
              <a:t>Beta-</a:t>
            </a:r>
            <a:r>
              <a:rPr lang="en-US" sz="2800" b="1" dirty="0" err="1">
                <a:cs typeface="Lucida Sans Unicode" charset="0"/>
              </a:rPr>
              <a:t>glukany</a:t>
            </a:r>
            <a:r>
              <a:rPr lang="en-US" sz="2800" dirty="0">
                <a:cs typeface="Lucida Sans Unicode" charset="0"/>
              </a:rPr>
              <a:t> z </a:t>
            </a:r>
            <a:r>
              <a:rPr lang="en-US" sz="2800" dirty="0" err="1">
                <a:cs typeface="Lucida Sans Unicode" charset="0"/>
              </a:rPr>
              <a:t>ovsa</a:t>
            </a:r>
            <a:r>
              <a:rPr lang="en-US" sz="2800" dirty="0">
                <a:cs typeface="Lucida Sans Unicode" charset="0"/>
              </a:rPr>
              <a:t> a </a:t>
            </a:r>
            <a:r>
              <a:rPr lang="cs-CZ" sz="2800" dirty="0">
                <a:cs typeface="Lucida Sans Unicode" charset="0"/>
              </a:rPr>
              <a:t>ječmene </a:t>
            </a:r>
            <a:r>
              <a:rPr lang="en-US" sz="2800" dirty="0">
                <a:cs typeface="Lucida Sans Unicode" charset="0"/>
              </a:rPr>
              <a:t>(</a:t>
            </a:r>
            <a:r>
              <a:rPr lang="en-US" sz="2800" dirty="0" err="1">
                <a:cs typeface="Lucida Sans Unicode" charset="0"/>
              </a:rPr>
              <a:t>nejméně</a:t>
            </a:r>
            <a:r>
              <a:rPr lang="en-US" sz="2800" dirty="0">
                <a:cs typeface="Lucida Sans Unicode" charset="0"/>
              </a:rPr>
              <a:t> 4 g beta-</a:t>
            </a:r>
            <a:r>
              <a:rPr lang="en-US" sz="2800" dirty="0" err="1">
                <a:cs typeface="Lucida Sans Unicode" charset="0"/>
              </a:rPr>
              <a:t>glukanů</a:t>
            </a:r>
            <a:r>
              <a:rPr lang="en-US" sz="2800" dirty="0">
                <a:cs typeface="Lucida Sans Unicode" charset="0"/>
              </a:rPr>
              <a:t>)</a:t>
            </a:r>
          </a:p>
          <a:p>
            <a:r>
              <a:rPr lang="en-US" sz="2800" b="1" dirty="0">
                <a:cs typeface="Lucida Sans Unicode" charset="0"/>
              </a:rPr>
              <a:t>(</a:t>
            </a:r>
            <a:r>
              <a:rPr lang="en-US" sz="2800" b="1" dirty="0" err="1">
                <a:cs typeface="Lucida Sans Unicode" charset="0"/>
              </a:rPr>
              <a:t>Hydroxypropyl</a:t>
            </a:r>
            <a:r>
              <a:rPr lang="en-US" sz="2800" b="1" dirty="0">
                <a:cs typeface="Lucida Sans Unicode" charset="0"/>
              </a:rPr>
              <a:t>)</a:t>
            </a:r>
            <a:r>
              <a:rPr lang="en-US" sz="2800" b="1" dirty="0" err="1">
                <a:cs typeface="Lucida Sans Unicode" charset="0"/>
              </a:rPr>
              <a:t>methylcelulóza</a:t>
            </a:r>
            <a:r>
              <a:rPr lang="en-US" sz="2800" b="1" dirty="0">
                <a:cs typeface="Lucida Sans Unicode" charset="0"/>
              </a:rPr>
              <a:t> </a:t>
            </a:r>
            <a:r>
              <a:rPr lang="en-US" sz="2800" dirty="0">
                <a:cs typeface="Lucida Sans Unicode" charset="0"/>
              </a:rPr>
              <a:t>(HPMC) (</a:t>
            </a:r>
            <a:r>
              <a:rPr lang="en-US" sz="2800" dirty="0" err="1">
                <a:cs typeface="Lucida Sans Unicode" charset="0"/>
              </a:rPr>
              <a:t>nejméně</a:t>
            </a:r>
            <a:r>
              <a:rPr lang="en-US" sz="2800" dirty="0">
                <a:cs typeface="Lucida Sans Unicode" charset="0"/>
              </a:rPr>
              <a:t> 4 g HPMC)</a:t>
            </a:r>
          </a:p>
          <a:p>
            <a:r>
              <a:rPr lang="en-US" sz="2800" b="1" dirty="0" err="1">
                <a:cs typeface="Lucida Sans Unicode" charset="0"/>
              </a:rPr>
              <a:t>Pektiny</a:t>
            </a:r>
            <a:r>
              <a:rPr lang="en-US" sz="2800" dirty="0">
                <a:cs typeface="Lucida Sans Unicode" charset="0"/>
              </a:rPr>
              <a:t> (10 g </a:t>
            </a:r>
            <a:r>
              <a:rPr lang="en-US" sz="2800" dirty="0" err="1">
                <a:cs typeface="Lucida Sans Unicode" charset="0"/>
              </a:rPr>
              <a:t>pektinů</a:t>
            </a:r>
            <a:r>
              <a:rPr lang="en-US" sz="2800" dirty="0">
                <a:cs typeface="Lucida Sans Unicode" charset="0"/>
              </a:rPr>
              <a:t>)</a:t>
            </a:r>
          </a:p>
          <a:p>
            <a:r>
              <a:rPr lang="en-US" sz="2800" b="1" dirty="0" err="1">
                <a:cs typeface="Lucida Sans Unicode" charset="0"/>
              </a:rPr>
              <a:t>Rezistentní</a:t>
            </a:r>
            <a:r>
              <a:rPr lang="en-US" sz="2800" b="1" dirty="0">
                <a:cs typeface="Lucida Sans Unicode" charset="0"/>
              </a:rPr>
              <a:t> </a:t>
            </a:r>
            <a:r>
              <a:rPr lang="en-US" sz="2800" b="1" dirty="0" err="1">
                <a:cs typeface="Lucida Sans Unicode" charset="0"/>
              </a:rPr>
              <a:t>škrob</a:t>
            </a:r>
            <a:r>
              <a:rPr lang="en-US" sz="2800" b="1" dirty="0">
                <a:cs typeface="Lucida Sans Unicode" charset="0"/>
              </a:rPr>
              <a:t> </a:t>
            </a:r>
            <a:r>
              <a:rPr lang="en-US" sz="2800" dirty="0">
                <a:cs typeface="Lucida Sans Unicode" charset="0"/>
              </a:rPr>
              <a:t>(</a:t>
            </a:r>
            <a:r>
              <a:rPr lang="en-US" sz="2800" dirty="0" err="1">
                <a:cs typeface="Lucida Sans Unicode" charset="0"/>
              </a:rPr>
              <a:t>alespoň</a:t>
            </a:r>
            <a:r>
              <a:rPr lang="en-US" sz="2800" dirty="0">
                <a:cs typeface="Lucida Sans Unicode" charset="0"/>
              </a:rPr>
              <a:t> 14 % </a:t>
            </a:r>
            <a:r>
              <a:rPr lang="en-US" sz="2800" dirty="0" err="1">
                <a:cs typeface="Lucida Sans Unicode" charset="0"/>
              </a:rPr>
              <a:t>celkového</a:t>
            </a:r>
            <a:r>
              <a:rPr lang="en-US" sz="2800" dirty="0">
                <a:cs typeface="Lucida Sans Unicode" charset="0"/>
              </a:rPr>
              <a:t> </a:t>
            </a:r>
            <a:r>
              <a:rPr lang="en-US" sz="2800" dirty="0" err="1">
                <a:cs typeface="Lucida Sans Unicode" charset="0"/>
              </a:rPr>
              <a:t>obsahu</a:t>
            </a:r>
            <a:r>
              <a:rPr lang="en-US" sz="2800" dirty="0">
                <a:cs typeface="Lucida Sans Unicode" charset="0"/>
              </a:rPr>
              <a:t> </a:t>
            </a:r>
            <a:r>
              <a:rPr lang="en-US" sz="2800" dirty="0" err="1">
                <a:cs typeface="Lucida Sans Unicode" charset="0"/>
              </a:rPr>
              <a:t>škrobu</a:t>
            </a:r>
            <a:r>
              <a:rPr lang="en-US" sz="2800" dirty="0">
                <a:cs typeface="Lucida Sans Unicode" charset="0"/>
              </a:rPr>
              <a:t>)</a:t>
            </a:r>
          </a:p>
          <a:p>
            <a:r>
              <a:rPr lang="en-US" sz="2800" b="1" dirty="0">
                <a:cs typeface="Lucida Sans Unicode" charset="0"/>
              </a:rPr>
              <a:t>ALFA-</a:t>
            </a:r>
            <a:r>
              <a:rPr lang="en-US" sz="2800" b="1" dirty="0" err="1">
                <a:cs typeface="Lucida Sans Unicode" charset="0"/>
              </a:rPr>
              <a:t>cyklodextrin</a:t>
            </a:r>
            <a:r>
              <a:rPr lang="en-US" sz="2800" dirty="0">
                <a:cs typeface="Lucida Sans Unicode" charset="0"/>
              </a:rPr>
              <a:t> (</a:t>
            </a:r>
            <a:r>
              <a:rPr lang="en-US" sz="2800" dirty="0" err="1">
                <a:cs typeface="Lucida Sans Unicode" charset="0"/>
              </a:rPr>
              <a:t>alespoň</a:t>
            </a:r>
            <a:r>
              <a:rPr lang="en-US" sz="2800" dirty="0">
                <a:cs typeface="Lucida Sans Unicode" charset="0"/>
              </a:rPr>
              <a:t> 5 g ALFA-</a:t>
            </a:r>
            <a:r>
              <a:rPr lang="en-US" sz="2800" dirty="0" err="1">
                <a:cs typeface="Lucida Sans Unicode" charset="0"/>
              </a:rPr>
              <a:t>cyklodextrinu</a:t>
            </a:r>
            <a:r>
              <a:rPr lang="en-US" sz="2800" dirty="0">
                <a:cs typeface="Lucida Sans Unicode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474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+mj-ea"/>
              </a:rPr>
              <a:t>PAL = </a:t>
            </a:r>
            <a:r>
              <a:rPr lang="cs-CZ" dirty="0" err="1" smtClean="0">
                <a:ea typeface="+mj-ea"/>
              </a:rPr>
              <a:t>physical</a:t>
            </a:r>
            <a:r>
              <a:rPr lang="cs-CZ" dirty="0" smtClean="0">
                <a:ea typeface="+mj-ea"/>
              </a:rPr>
              <a:t> </a:t>
            </a:r>
            <a:r>
              <a:rPr lang="cs-CZ" dirty="0" err="1" smtClean="0">
                <a:ea typeface="+mj-ea"/>
              </a:rPr>
              <a:t>activity</a:t>
            </a:r>
            <a:r>
              <a:rPr lang="cs-CZ" dirty="0" smtClean="0">
                <a:ea typeface="+mj-ea"/>
              </a:rPr>
              <a:t> </a:t>
            </a:r>
            <a:r>
              <a:rPr lang="cs-CZ" dirty="0" err="1" smtClean="0">
                <a:ea typeface="+mj-ea"/>
              </a:rPr>
              <a:t>level</a:t>
            </a:r>
            <a:endParaRPr lang="cs-CZ" dirty="0">
              <a:ea typeface="+mj-ea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739201" y="1614410"/>
          <a:ext cx="7776000" cy="4919615"/>
        </p:xfrm>
        <a:graphic>
          <a:graphicData uri="http://schemas.openxmlformats.org/drawingml/2006/table">
            <a:tbl>
              <a:tblPr/>
              <a:tblGrid>
                <a:gridCol w="3384959"/>
                <a:gridCol w="1265281"/>
                <a:gridCol w="3125760"/>
              </a:tblGrid>
              <a:tr h="648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Pracovní zátěž a zátěž ve volném čase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PAL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Příklady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Výhradně sedící nebo ležící způsob života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1,2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Staří, nemocní lidé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4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Výlučně sedavý způsob života bez volnočasové aktivity nebo upoutání na lůžko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1,4-1,5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Úředníci, mechanici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2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Sedavá činnost s občasnou lehkou činností ve stoje nebo chůzi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1,6-1,7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Laboranti, řidiči, studenti, práce u běžícího pásu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Činnost převážně ve stoje a v chůzi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1,8-1,9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Prodavači, číšníci, řemeslníci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Fyzicky náročná pracovní činnost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2,0-2,4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Stavební dělníci, zemědělci, lesníci, výkonní sportovci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80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solidFill>
            <a:srgbClr val="DEEBF7"/>
          </a:solidFill>
        </p:spPr>
        <p:txBody>
          <a:bodyPr/>
          <a:lstStyle/>
          <a:p>
            <a:r>
              <a:rPr lang="en-US" dirty="0">
                <a:cs typeface="Lucida Sans Unicode" charset="0"/>
              </a:rPr>
              <a:t>ZDRAVOTNÍ TVRZENÍ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 err="1">
                <a:cs typeface="Lucida Sans Unicode" charset="0"/>
              </a:rPr>
              <a:t>Chrom</a:t>
            </a:r>
            <a:r>
              <a:rPr lang="en-US" sz="2800" dirty="0">
                <a:cs typeface="Lucida Sans Unicode" charset="0"/>
              </a:rPr>
              <a:t> - </a:t>
            </a:r>
            <a:r>
              <a:rPr lang="en-US" sz="2800" dirty="0" err="1">
                <a:cs typeface="Lucida Sans Unicode" charset="0"/>
              </a:rPr>
              <a:t>Chrom</a:t>
            </a:r>
            <a:r>
              <a:rPr lang="en-US" sz="2800" dirty="0">
                <a:cs typeface="Lucida Sans Unicode" charset="0"/>
              </a:rPr>
              <a:t> </a:t>
            </a:r>
            <a:r>
              <a:rPr lang="en-US" sz="2800" dirty="0" err="1">
                <a:cs typeface="Lucida Sans Unicode" charset="0"/>
              </a:rPr>
              <a:t>přispíva</a:t>
            </a:r>
            <a:r>
              <a:rPr lang="en-US" sz="2800" dirty="0">
                <a:cs typeface="Lucida Sans Unicode" charset="0"/>
              </a:rPr>
              <a:t>́ k </a:t>
            </a:r>
            <a:r>
              <a:rPr lang="en-US" sz="2800" dirty="0" err="1">
                <a:cs typeface="Lucida Sans Unicode" charset="0"/>
              </a:rPr>
              <a:t>udrženi</a:t>
            </a:r>
            <a:r>
              <a:rPr lang="en-US" sz="2800" dirty="0">
                <a:cs typeface="Lucida Sans Unicode" charset="0"/>
              </a:rPr>
              <a:t>́ </a:t>
            </a:r>
            <a:r>
              <a:rPr lang="en-US" sz="2800" dirty="0" err="1">
                <a:cs typeface="Lucida Sans Unicode" charset="0"/>
              </a:rPr>
              <a:t>normálni</a:t>
            </a:r>
            <a:r>
              <a:rPr lang="en-US" sz="2800" dirty="0">
                <a:cs typeface="Lucida Sans Unicode" charset="0"/>
              </a:rPr>
              <a:t>́ </a:t>
            </a:r>
            <a:r>
              <a:rPr lang="en-US" sz="2800" dirty="0" err="1">
                <a:cs typeface="Lucida Sans Unicode" charset="0"/>
              </a:rPr>
              <a:t>hladiny</a:t>
            </a:r>
            <a:r>
              <a:rPr lang="en-US" sz="2800" dirty="0">
                <a:cs typeface="Lucida Sans Unicode" charset="0"/>
              </a:rPr>
              <a:t> </a:t>
            </a:r>
            <a:r>
              <a:rPr lang="en-US" sz="2800" dirty="0" err="1">
                <a:cs typeface="Lucida Sans Unicode" charset="0"/>
              </a:rPr>
              <a:t>glukózy</a:t>
            </a:r>
            <a:r>
              <a:rPr lang="en-US" sz="2800" dirty="0">
                <a:cs typeface="Lucida Sans Unicode" charset="0"/>
              </a:rPr>
              <a:t> v </a:t>
            </a:r>
            <a:r>
              <a:rPr lang="en-US" sz="2800" dirty="0" err="1">
                <a:cs typeface="Lucida Sans Unicode" charset="0"/>
              </a:rPr>
              <a:t>krvi</a:t>
            </a:r>
            <a:r>
              <a:rPr lang="en-US" sz="2800" dirty="0">
                <a:cs typeface="Lucida Sans Unicode" charset="0"/>
              </a:rPr>
              <a:t> </a:t>
            </a:r>
          </a:p>
          <a:p>
            <a:r>
              <a:rPr lang="en-US" sz="2800" b="1" u="sng" dirty="0" err="1">
                <a:cs typeface="Lucida Sans Unicode" charset="0"/>
              </a:rPr>
              <a:t>Náhražky</a:t>
            </a:r>
            <a:r>
              <a:rPr lang="en-US" sz="2800" b="1" u="sng" dirty="0">
                <a:cs typeface="Lucida Sans Unicode" charset="0"/>
              </a:rPr>
              <a:t> </a:t>
            </a:r>
            <a:r>
              <a:rPr lang="en-US" sz="2800" b="1" u="sng" dirty="0" err="1">
                <a:cs typeface="Lucida Sans Unicode" charset="0"/>
              </a:rPr>
              <a:t>cukru</a:t>
            </a:r>
            <a:r>
              <a:rPr lang="en-US" sz="2800" b="1" u="sng" dirty="0">
                <a:cs typeface="Lucida Sans Unicode" charset="0"/>
              </a:rPr>
              <a:t>, </a:t>
            </a:r>
            <a:r>
              <a:rPr lang="en-US" sz="2800" b="1" u="sng" dirty="0" err="1">
                <a:cs typeface="Lucida Sans Unicode" charset="0"/>
              </a:rPr>
              <a:t>tj</a:t>
            </a:r>
            <a:r>
              <a:rPr lang="en-US" sz="2800" b="1" u="sng" dirty="0">
                <a:cs typeface="Lucida Sans Unicode" charset="0"/>
              </a:rPr>
              <a:t>. </a:t>
            </a:r>
            <a:r>
              <a:rPr lang="en-US" sz="2800" b="1" u="sng" dirty="0" err="1">
                <a:cs typeface="Lucida Sans Unicode" charset="0"/>
              </a:rPr>
              <a:t>intenzivni</a:t>
            </a:r>
            <a:r>
              <a:rPr lang="en-US" sz="2800" b="1" u="sng" dirty="0">
                <a:cs typeface="Lucida Sans Unicode" charset="0"/>
              </a:rPr>
              <a:t>́ </a:t>
            </a:r>
            <a:r>
              <a:rPr lang="en-US" sz="2800" b="1" u="sng" dirty="0" err="1">
                <a:cs typeface="Lucida Sans Unicode" charset="0"/>
              </a:rPr>
              <a:t>sladidla</a:t>
            </a:r>
            <a:r>
              <a:rPr lang="en-US" sz="2800" b="1" u="sng" dirty="0">
                <a:cs typeface="Lucida Sans Unicode" charset="0"/>
              </a:rPr>
              <a:t> </a:t>
            </a:r>
            <a:r>
              <a:rPr lang="en-US" sz="2800" dirty="0">
                <a:cs typeface="Lucida Sans Unicode" charset="0"/>
              </a:rPr>
              <a:t>(xylitol, sorbitol, </a:t>
            </a:r>
            <a:r>
              <a:rPr lang="en-US" sz="2800" dirty="0" err="1">
                <a:cs typeface="Lucida Sans Unicode" charset="0"/>
              </a:rPr>
              <a:t>mannitol</a:t>
            </a:r>
            <a:r>
              <a:rPr lang="en-US" sz="2800" dirty="0">
                <a:cs typeface="Lucida Sans Unicode" charset="0"/>
              </a:rPr>
              <a:t>, </a:t>
            </a:r>
            <a:r>
              <a:rPr lang="en-US" sz="2800" dirty="0" err="1">
                <a:cs typeface="Lucida Sans Unicode" charset="0"/>
              </a:rPr>
              <a:t>maltitol</a:t>
            </a:r>
            <a:r>
              <a:rPr lang="en-US" sz="2800" dirty="0">
                <a:cs typeface="Lucida Sans Unicode" charset="0"/>
              </a:rPr>
              <a:t>, </a:t>
            </a:r>
            <a:r>
              <a:rPr lang="en-US" sz="2800" dirty="0" err="1">
                <a:cs typeface="Lucida Sans Unicode" charset="0"/>
              </a:rPr>
              <a:t>laktitol</a:t>
            </a:r>
            <a:r>
              <a:rPr lang="en-US" sz="2800" dirty="0">
                <a:cs typeface="Lucida Sans Unicode" charset="0"/>
              </a:rPr>
              <a:t>, </a:t>
            </a:r>
            <a:r>
              <a:rPr lang="en-US" sz="2800" dirty="0" err="1">
                <a:cs typeface="Lucida Sans Unicode" charset="0"/>
              </a:rPr>
              <a:t>isomalt</a:t>
            </a:r>
            <a:r>
              <a:rPr lang="en-US" sz="2800" dirty="0">
                <a:cs typeface="Lucida Sans Unicode" charset="0"/>
              </a:rPr>
              <a:t>, </a:t>
            </a:r>
            <a:r>
              <a:rPr lang="en-US" sz="2800" dirty="0" err="1">
                <a:cs typeface="Lucida Sans Unicode" charset="0"/>
              </a:rPr>
              <a:t>erythritol</a:t>
            </a:r>
            <a:r>
              <a:rPr lang="en-US" sz="2800" dirty="0">
                <a:cs typeface="Lucida Sans Unicode" charset="0"/>
              </a:rPr>
              <a:t>, </a:t>
            </a:r>
            <a:r>
              <a:rPr lang="en-US" sz="2800" dirty="0" err="1">
                <a:cs typeface="Lucida Sans Unicode" charset="0"/>
              </a:rPr>
              <a:t>sukralóza</a:t>
            </a:r>
            <a:r>
              <a:rPr lang="en-US" sz="2800" dirty="0">
                <a:cs typeface="Lucida Sans Unicode" charset="0"/>
              </a:rPr>
              <a:t> a poly­ </a:t>
            </a:r>
            <a:r>
              <a:rPr lang="en-US" sz="2800" dirty="0" err="1">
                <a:cs typeface="Lucida Sans Unicode" charset="0"/>
              </a:rPr>
              <a:t>dextróza</a:t>
            </a:r>
            <a:r>
              <a:rPr lang="en-US" sz="2800" dirty="0">
                <a:cs typeface="Lucida Sans Unicode" charset="0"/>
              </a:rPr>
              <a:t>; </a:t>
            </a:r>
            <a:r>
              <a:rPr lang="en-US" sz="2800" dirty="0" err="1">
                <a:cs typeface="Lucida Sans Unicode" charset="0"/>
              </a:rPr>
              <a:t>D-tagatóza</a:t>
            </a:r>
            <a:r>
              <a:rPr lang="en-US" sz="2800" dirty="0">
                <a:cs typeface="Lucida Sans Unicode" charset="0"/>
              </a:rPr>
              <a:t> a </a:t>
            </a:r>
            <a:r>
              <a:rPr lang="en-US" sz="2800" dirty="0" err="1">
                <a:cs typeface="Lucida Sans Unicode" charset="0"/>
              </a:rPr>
              <a:t>isomal</a:t>
            </a:r>
            <a:r>
              <a:rPr lang="en-US" sz="2800" dirty="0">
                <a:cs typeface="Lucida Sans Unicode" charset="0"/>
              </a:rPr>
              <a:t>­ </a:t>
            </a:r>
            <a:r>
              <a:rPr lang="en-US" sz="2800" dirty="0" err="1">
                <a:cs typeface="Lucida Sans Unicode" charset="0"/>
              </a:rPr>
              <a:t>tulóza</a:t>
            </a:r>
            <a:r>
              <a:rPr lang="en-US" sz="2800" dirty="0">
                <a:cs typeface="Lucida Sans Unicode" charset="0"/>
              </a:rPr>
              <a:t>) - </a:t>
            </a:r>
            <a:r>
              <a:rPr lang="en-US" sz="2800" dirty="0" err="1">
                <a:cs typeface="Lucida Sans Unicode" charset="0"/>
              </a:rPr>
              <a:t>Konzumace</a:t>
            </a:r>
            <a:r>
              <a:rPr lang="en-US" sz="2800" dirty="0">
                <a:cs typeface="Lucida Sans Unicode" charset="0"/>
              </a:rPr>
              <a:t> </a:t>
            </a:r>
            <a:r>
              <a:rPr lang="en-US" sz="2800" dirty="0" err="1">
                <a:cs typeface="Lucida Sans Unicode" charset="0"/>
              </a:rPr>
              <a:t>potravin</a:t>
            </a:r>
            <a:r>
              <a:rPr lang="en-US" sz="2800" dirty="0">
                <a:cs typeface="Lucida Sans Unicode" charset="0"/>
              </a:rPr>
              <a:t>/</a:t>
            </a:r>
            <a:r>
              <a:rPr lang="en-US" sz="2800" dirty="0" err="1">
                <a:cs typeface="Lucida Sans Unicode" charset="0"/>
              </a:rPr>
              <a:t>nápojů</a:t>
            </a:r>
            <a:r>
              <a:rPr lang="en-US" sz="2800" dirty="0">
                <a:cs typeface="Lucida Sans Unicode" charset="0"/>
              </a:rPr>
              <a:t> </a:t>
            </a:r>
            <a:r>
              <a:rPr lang="en-US" sz="2800" dirty="0" err="1">
                <a:cs typeface="Lucida Sans Unicode" charset="0"/>
              </a:rPr>
              <a:t>obsahujících</a:t>
            </a:r>
            <a:r>
              <a:rPr lang="en-US" sz="2800" dirty="0">
                <a:cs typeface="Lucida Sans Unicode" charset="0"/>
              </a:rPr>
              <a:t> </a:t>
            </a:r>
            <a:r>
              <a:rPr lang="en-US" sz="2800" dirty="0" err="1">
                <a:cs typeface="Lucida Sans Unicode" charset="0"/>
              </a:rPr>
              <a:t>náhražky</a:t>
            </a:r>
            <a:r>
              <a:rPr lang="en-US" sz="2800" dirty="0">
                <a:cs typeface="Lucida Sans Unicode" charset="0"/>
              </a:rPr>
              <a:t> </a:t>
            </a:r>
            <a:r>
              <a:rPr lang="en-US" sz="2800" dirty="0" err="1">
                <a:cs typeface="Lucida Sans Unicode" charset="0"/>
              </a:rPr>
              <a:t>cukru</a:t>
            </a:r>
            <a:r>
              <a:rPr lang="en-US" sz="2800" dirty="0">
                <a:cs typeface="Lucida Sans Unicode" charset="0"/>
              </a:rPr>
              <a:t> </a:t>
            </a:r>
            <a:r>
              <a:rPr lang="en-US" sz="2800" dirty="0" err="1">
                <a:cs typeface="Lucida Sans Unicode" charset="0"/>
              </a:rPr>
              <a:t>vede</a:t>
            </a:r>
            <a:r>
              <a:rPr lang="en-US" sz="2800" dirty="0">
                <a:cs typeface="Lucida Sans Unicode" charset="0"/>
              </a:rPr>
              <a:t> k </a:t>
            </a:r>
            <a:r>
              <a:rPr lang="en-US" sz="2800" dirty="0" err="1">
                <a:cs typeface="Lucida Sans Unicode" charset="0"/>
              </a:rPr>
              <a:t>omezení</a:t>
            </a:r>
            <a:r>
              <a:rPr lang="en-US" sz="2800" dirty="0">
                <a:cs typeface="Lucida Sans Unicode" charset="0"/>
              </a:rPr>
              <a:t> </a:t>
            </a:r>
            <a:r>
              <a:rPr lang="en-US" sz="2800" dirty="0" err="1">
                <a:cs typeface="Lucida Sans Unicode" charset="0"/>
              </a:rPr>
              <a:t>nárůstu</a:t>
            </a:r>
            <a:r>
              <a:rPr lang="en-US" sz="2800" dirty="0">
                <a:cs typeface="Lucida Sans Unicode" charset="0"/>
              </a:rPr>
              <a:t> </a:t>
            </a:r>
            <a:r>
              <a:rPr lang="en-US" sz="2800" dirty="0" err="1">
                <a:cs typeface="Lucida Sans Unicode" charset="0"/>
              </a:rPr>
              <a:t>hladiny</a:t>
            </a:r>
            <a:r>
              <a:rPr lang="en-US" sz="2800" dirty="0">
                <a:cs typeface="Lucida Sans Unicode" charset="0"/>
              </a:rPr>
              <a:t> </a:t>
            </a:r>
            <a:r>
              <a:rPr lang="en-US" sz="2800" dirty="0" err="1">
                <a:cs typeface="Lucida Sans Unicode" charset="0"/>
              </a:rPr>
              <a:t>glukózy</a:t>
            </a:r>
            <a:r>
              <a:rPr lang="en-US" sz="2800" dirty="0">
                <a:cs typeface="Lucida Sans Unicode" charset="0"/>
              </a:rPr>
              <a:t> v </a:t>
            </a:r>
            <a:r>
              <a:rPr lang="en-US" sz="2800" dirty="0" err="1">
                <a:cs typeface="Lucida Sans Unicode" charset="0"/>
              </a:rPr>
              <a:t>krvi</a:t>
            </a:r>
            <a:r>
              <a:rPr lang="en-US" sz="2800" dirty="0">
                <a:cs typeface="Lucida Sans Unicode" charset="0"/>
              </a:rPr>
              <a:t> </a:t>
            </a:r>
            <a:r>
              <a:rPr lang="en-US" sz="2800" dirty="0" err="1">
                <a:cs typeface="Lucida Sans Unicode" charset="0"/>
              </a:rPr>
              <a:t>po</a:t>
            </a:r>
            <a:r>
              <a:rPr lang="en-US" sz="2800" dirty="0">
                <a:cs typeface="Lucida Sans Unicode" charset="0"/>
              </a:rPr>
              <a:t> </a:t>
            </a:r>
            <a:r>
              <a:rPr lang="en-US" sz="2800" dirty="0" err="1">
                <a:cs typeface="Lucida Sans Unicode" charset="0"/>
              </a:rPr>
              <a:t>jejich</a:t>
            </a:r>
            <a:r>
              <a:rPr lang="en-US" sz="2800" dirty="0">
                <a:cs typeface="Lucida Sans Unicode" charset="0"/>
              </a:rPr>
              <a:t> </a:t>
            </a:r>
            <a:r>
              <a:rPr lang="en-US" sz="2800" dirty="0" err="1">
                <a:cs typeface="Lucida Sans Unicode" charset="0"/>
              </a:rPr>
              <a:t>konzumaci</a:t>
            </a:r>
            <a:r>
              <a:rPr lang="en-US" sz="2800" dirty="0">
                <a:cs typeface="Lucida Sans Unicode" charset="0"/>
              </a:rPr>
              <a:t> v </a:t>
            </a:r>
            <a:r>
              <a:rPr lang="en-US" sz="2800" dirty="0" err="1">
                <a:cs typeface="Lucida Sans Unicode" charset="0"/>
              </a:rPr>
              <a:t>porovnáni</a:t>
            </a:r>
            <a:r>
              <a:rPr lang="en-US" sz="2800" dirty="0">
                <a:cs typeface="Lucida Sans Unicode" charset="0"/>
              </a:rPr>
              <a:t>́ s </a:t>
            </a:r>
            <a:r>
              <a:rPr lang="en-US" sz="2800" dirty="0" err="1">
                <a:cs typeface="Lucida Sans Unicode" charset="0"/>
              </a:rPr>
              <a:t>potravinami</a:t>
            </a:r>
            <a:r>
              <a:rPr lang="en-US" sz="2800" dirty="0">
                <a:cs typeface="Lucida Sans Unicode" charset="0"/>
              </a:rPr>
              <a:t>/ </a:t>
            </a:r>
            <a:r>
              <a:rPr lang="en-US" sz="2800" dirty="0" err="1">
                <a:cs typeface="Lucida Sans Unicode" charset="0"/>
              </a:rPr>
              <a:t>nápoji</a:t>
            </a:r>
            <a:r>
              <a:rPr lang="en-US" sz="2800" dirty="0">
                <a:cs typeface="Lucida Sans Unicode" charset="0"/>
              </a:rPr>
              <a:t> </a:t>
            </a:r>
            <a:r>
              <a:rPr lang="en-US" sz="2800" dirty="0" err="1">
                <a:cs typeface="Lucida Sans Unicode" charset="0"/>
              </a:rPr>
              <a:t>obsahujícími</a:t>
            </a:r>
            <a:r>
              <a:rPr lang="en-US" sz="2800" dirty="0">
                <a:cs typeface="Lucida Sans Unicode" charset="0"/>
              </a:rPr>
              <a:t> </a:t>
            </a:r>
            <a:r>
              <a:rPr lang="en-US" sz="2800" dirty="0" err="1">
                <a:cs typeface="Lucida Sans Unicode" charset="0"/>
              </a:rPr>
              <a:t>cukr</a:t>
            </a:r>
            <a:r>
              <a:rPr lang="en-US" sz="2800" dirty="0">
                <a:cs typeface="Lucida Sans Unicode" charset="0"/>
              </a:rPr>
              <a:t> </a:t>
            </a:r>
          </a:p>
          <a:p>
            <a:r>
              <a:rPr lang="en-US" sz="2800" b="1" u="sng" dirty="0" err="1">
                <a:cs typeface="Lucida Sans Unicode" charset="0"/>
              </a:rPr>
              <a:t>Fruktóza</a:t>
            </a:r>
            <a:r>
              <a:rPr lang="en-US" sz="2800" dirty="0">
                <a:cs typeface="Lucida Sans Unicode" charset="0"/>
              </a:rPr>
              <a:t> - </a:t>
            </a:r>
            <a:r>
              <a:rPr lang="en-US" sz="2800" dirty="0" err="1">
                <a:cs typeface="Lucida Sans Unicode" charset="0"/>
              </a:rPr>
              <a:t>Konzumace</a:t>
            </a:r>
            <a:r>
              <a:rPr lang="en-US" sz="2800" dirty="0">
                <a:cs typeface="Lucida Sans Unicode" charset="0"/>
              </a:rPr>
              <a:t> </a:t>
            </a:r>
            <a:r>
              <a:rPr lang="en-US" sz="2800" dirty="0" err="1">
                <a:cs typeface="Lucida Sans Unicode" charset="0"/>
              </a:rPr>
              <a:t>potravin</a:t>
            </a:r>
            <a:r>
              <a:rPr lang="en-US" sz="2800" dirty="0">
                <a:cs typeface="Lucida Sans Unicode" charset="0"/>
              </a:rPr>
              <a:t> </a:t>
            </a:r>
            <a:r>
              <a:rPr lang="en-US" sz="2800" dirty="0" err="1">
                <a:cs typeface="Lucida Sans Unicode" charset="0"/>
              </a:rPr>
              <a:t>obsahujících</a:t>
            </a:r>
            <a:r>
              <a:rPr lang="en-US" sz="2800" dirty="0">
                <a:cs typeface="Lucida Sans Unicode" charset="0"/>
              </a:rPr>
              <a:t> </a:t>
            </a:r>
            <a:r>
              <a:rPr lang="en-US" sz="2800" dirty="0" err="1">
                <a:cs typeface="Lucida Sans Unicode" charset="0"/>
              </a:rPr>
              <a:t>fruktózu</a:t>
            </a:r>
            <a:r>
              <a:rPr lang="en-US" sz="2800" dirty="0">
                <a:cs typeface="Lucida Sans Unicode" charset="0"/>
              </a:rPr>
              <a:t> </a:t>
            </a:r>
            <a:r>
              <a:rPr lang="en-US" sz="2800" dirty="0" err="1">
                <a:cs typeface="Lucida Sans Unicode" charset="0"/>
              </a:rPr>
              <a:t>vede</a:t>
            </a:r>
            <a:r>
              <a:rPr lang="en-US" sz="2800" dirty="0">
                <a:cs typeface="Lucida Sans Unicode" charset="0"/>
              </a:rPr>
              <a:t> k </a:t>
            </a:r>
            <a:r>
              <a:rPr lang="en-US" sz="2800" dirty="0" err="1">
                <a:cs typeface="Lucida Sans Unicode" charset="0"/>
              </a:rPr>
              <a:t>menšímu</a:t>
            </a:r>
            <a:r>
              <a:rPr lang="en-US" sz="2800" dirty="0">
                <a:cs typeface="Lucida Sans Unicode" charset="0"/>
              </a:rPr>
              <a:t> </a:t>
            </a:r>
            <a:r>
              <a:rPr lang="en-US" sz="2800" dirty="0" err="1">
                <a:cs typeface="Lucida Sans Unicode" charset="0"/>
              </a:rPr>
              <a:t>nárůstu</a:t>
            </a:r>
            <a:r>
              <a:rPr lang="en-US" sz="2800" dirty="0">
                <a:cs typeface="Lucida Sans Unicode" charset="0"/>
              </a:rPr>
              <a:t> </a:t>
            </a:r>
            <a:r>
              <a:rPr lang="en-US" sz="2800" dirty="0" err="1">
                <a:cs typeface="Lucida Sans Unicode" charset="0"/>
              </a:rPr>
              <a:t>hladiny</a:t>
            </a:r>
            <a:r>
              <a:rPr lang="en-US" sz="2800" dirty="0">
                <a:cs typeface="Lucida Sans Unicode" charset="0"/>
              </a:rPr>
              <a:t> </a:t>
            </a:r>
            <a:r>
              <a:rPr lang="en-US" sz="2800" dirty="0" err="1">
                <a:cs typeface="Lucida Sans Unicode" charset="0"/>
              </a:rPr>
              <a:t>glukózy</a:t>
            </a:r>
            <a:r>
              <a:rPr lang="en-US" sz="2800" dirty="0">
                <a:cs typeface="Lucida Sans Unicode" charset="0"/>
              </a:rPr>
              <a:t> v </a:t>
            </a:r>
            <a:r>
              <a:rPr lang="en-US" sz="2800" dirty="0" err="1">
                <a:cs typeface="Lucida Sans Unicode" charset="0"/>
              </a:rPr>
              <a:t>krvi</a:t>
            </a:r>
            <a:r>
              <a:rPr lang="en-US" sz="2800" dirty="0">
                <a:cs typeface="Lucida Sans Unicode" charset="0"/>
              </a:rPr>
              <a:t> </a:t>
            </a:r>
            <a:r>
              <a:rPr lang="en-US" sz="2800" dirty="0" err="1">
                <a:cs typeface="Lucida Sans Unicode" charset="0"/>
              </a:rPr>
              <a:t>ve</a:t>
            </a:r>
            <a:r>
              <a:rPr lang="en-US" sz="2800" dirty="0">
                <a:cs typeface="Lucida Sans Unicode" charset="0"/>
              </a:rPr>
              <a:t> </a:t>
            </a:r>
            <a:r>
              <a:rPr lang="en-US" sz="2800" dirty="0" err="1">
                <a:cs typeface="Lucida Sans Unicode" charset="0"/>
              </a:rPr>
              <a:t>srovnáni</a:t>
            </a:r>
            <a:r>
              <a:rPr lang="en-US" sz="2800" dirty="0">
                <a:cs typeface="Lucida Sans Unicode" charset="0"/>
              </a:rPr>
              <a:t>́ s </a:t>
            </a:r>
            <a:r>
              <a:rPr lang="en-US" sz="2800" dirty="0" err="1">
                <a:cs typeface="Lucida Sans Unicode" charset="0"/>
              </a:rPr>
              <a:t>potravinami</a:t>
            </a:r>
            <a:r>
              <a:rPr lang="en-US" sz="2800" dirty="0">
                <a:cs typeface="Lucida Sans Unicode" charset="0"/>
              </a:rPr>
              <a:t> </a:t>
            </a:r>
            <a:r>
              <a:rPr lang="en-US" sz="2800" dirty="0" err="1">
                <a:cs typeface="Lucida Sans Unicode" charset="0"/>
              </a:rPr>
              <a:t>obsahujícími</a:t>
            </a:r>
            <a:r>
              <a:rPr lang="en-US" sz="2800" dirty="0">
                <a:cs typeface="Lucida Sans Unicode" charset="0"/>
              </a:rPr>
              <a:t> </a:t>
            </a:r>
            <a:r>
              <a:rPr lang="en-US" sz="2800" dirty="0" err="1">
                <a:cs typeface="Lucida Sans Unicode" charset="0"/>
              </a:rPr>
              <a:t>sacharózu</a:t>
            </a:r>
            <a:r>
              <a:rPr lang="en-US" sz="2800" dirty="0">
                <a:cs typeface="Lucida Sans Unicode" charset="0"/>
              </a:rPr>
              <a:t> </a:t>
            </a:r>
            <a:r>
              <a:rPr lang="en-US" sz="2800" dirty="0" err="1">
                <a:cs typeface="Lucida Sans Unicode" charset="0"/>
              </a:rPr>
              <a:t>nebo</a:t>
            </a:r>
            <a:r>
              <a:rPr lang="en-US" sz="2800" dirty="0">
                <a:cs typeface="Lucida Sans Unicode" charset="0"/>
              </a:rPr>
              <a:t> </a:t>
            </a:r>
            <a:r>
              <a:rPr lang="en-US" sz="2800" dirty="0" err="1">
                <a:cs typeface="Lucida Sans Unicode" charset="0"/>
              </a:rPr>
              <a:t>glukózu</a:t>
            </a:r>
            <a:r>
              <a:rPr lang="en-US" sz="2800" dirty="0">
                <a:cs typeface="Lucida Sans Unicode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329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solidFill>
            <a:srgbClr val="DEEBF7"/>
          </a:solidFill>
        </p:spPr>
        <p:txBody>
          <a:bodyPr/>
          <a:lstStyle/>
          <a:p>
            <a:r>
              <a:rPr lang="en-US" dirty="0">
                <a:cs typeface="Lucida Sans Unicode" charset="0"/>
              </a:rPr>
              <a:t>!!!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cs typeface="Lucida Sans Unicode" charset="0"/>
              </a:rPr>
              <a:t>Kombinace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zvýšené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hladiny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regulačních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hormonů</a:t>
            </a:r>
            <a:r>
              <a:rPr lang="en-US" dirty="0">
                <a:cs typeface="Lucida Sans Unicode" charset="0"/>
              </a:rPr>
              <a:t> a </a:t>
            </a:r>
            <a:r>
              <a:rPr lang="en-US" dirty="0" err="1">
                <a:cs typeface="Lucida Sans Unicode" charset="0"/>
              </a:rPr>
              <a:t>volných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mastných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kyselin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po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konzumaci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pokrmu</a:t>
            </a:r>
            <a:r>
              <a:rPr lang="en-US" dirty="0">
                <a:cs typeface="Lucida Sans Unicode" charset="0"/>
              </a:rPr>
              <a:t> s </a:t>
            </a:r>
            <a:r>
              <a:rPr lang="en-US" dirty="0" err="1">
                <a:cs typeface="Lucida Sans Unicode" charset="0"/>
              </a:rPr>
              <a:t>vysokým</a:t>
            </a:r>
            <a:r>
              <a:rPr lang="en-US" dirty="0">
                <a:cs typeface="Lucida Sans Unicode" charset="0"/>
              </a:rPr>
              <a:t> GI</a:t>
            </a:r>
            <a:r>
              <a:rPr lang="cs-CZ" dirty="0">
                <a:cs typeface="Lucida Sans Unicode" charset="0"/>
              </a:rPr>
              <a:t> </a:t>
            </a:r>
            <a:r>
              <a:rPr lang="en-US" dirty="0">
                <a:cs typeface="Lucida Sans Unicode" charset="0"/>
              </a:rPr>
              <a:t>(</a:t>
            </a:r>
            <a:r>
              <a:rPr lang="en-US" dirty="0" err="1">
                <a:cs typeface="Lucida Sans Unicode" charset="0"/>
              </a:rPr>
              <a:t>po</a:t>
            </a:r>
            <a:r>
              <a:rPr lang="en-US" dirty="0">
                <a:cs typeface="Lucida Sans Unicode" charset="0"/>
              </a:rPr>
              <a:t> 4-6 </a:t>
            </a:r>
            <a:r>
              <a:rPr lang="en-US" dirty="0" err="1">
                <a:cs typeface="Lucida Sans Unicode" charset="0"/>
              </a:rPr>
              <a:t>hodinách</a:t>
            </a:r>
            <a:r>
              <a:rPr lang="en-US" dirty="0">
                <a:cs typeface="Lucida Sans Unicode" charset="0"/>
              </a:rPr>
              <a:t>) </a:t>
            </a:r>
            <a:r>
              <a:rPr lang="en-US" dirty="0" err="1">
                <a:cs typeface="Lucida Sans Unicode" charset="0"/>
              </a:rPr>
              <a:t>představuje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stav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lačnění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normálně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dosažený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pouze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po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mnoha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hodinách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hladovění</a:t>
            </a:r>
            <a:endParaRPr lang="en-US" dirty="0">
              <a:cs typeface="Lucida Sans Unicode" charset="0"/>
            </a:endParaRPr>
          </a:p>
          <a:p>
            <a:r>
              <a:rPr lang="en-US" dirty="0" err="1">
                <a:cs typeface="Lucida Sans Unicode" charset="0"/>
              </a:rPr>
              <a:t>Omezená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využitelnost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výměnných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jednotek</a:t>
            </a:r>
            <a:r>
              <a:rPr lang="en-US" dirty="0">
                <a:cs typeface="Lucida Sans Unicode" charset="0"/>
              </a:rPr>
              <a:t> v </a:t>
            </a:r>
            <a:r>
              <a:rPr lang="en-US" dirty="0" err="1">
                <a:cs typeface="Lucida Sans Unicode" charset="0"/>
              </a:rPr>
              <a:t>managementu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diabetu</a:t>
            </a:r>
            <a:endParaRPr lang="en-US" dirty="0">
              <a:cs typeface="Lucida Sans Unicode" charset="0"/>
            </a:endParaRPr>
          </a:p>
          <a:p>
            <a:r>
              <a:rPr lang="en-US" dirty="0" err="1">
                <a:cs typeface="Lucida Sans Unicode" charset="0"/>
              </a:rPr>
              <a:t>Fruktóza</a:t>
            </a:r>
            <a:r>
              <a:rPr lang="en-US" dirty="0">
                <a:cs typeface="Lucida Sans Unicode" charset="0"/>
              </a:rPr>
              <a:t>, </a:t>
            </a:r>
            <a:r>
              <a:rPr lang="en-US" dirty="0" err="1">
                <a:cs typeface="Lucida Sans Unicode" charset="0"/>
              </a:rPr>
              <a:t>nízký</a:t>
            </a:r>
            <a:r>
              <a:rPr lang="en-US" dirty="0">
                <a:cs typeface="Lucida Sans Unicode" charset="0"/>
              </a:rPr>
              <a:t> GI – ale </a:t>
            </a:r>
            <a:r>
              <a:rPr lang="en-US" dirty="0" err="1">
                <a:cs typeface="Lucida Sans Unicode" charset="0"/>
              </a:rPr>
              <a:t>negativní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vliv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na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lipidy</a:t>
            </a:r>
            <a:r>
              <a:rPr lang="en-US" dirty="0">
                <a:cs typeface="Lucida Sans Unicode" charset="0"/>
              </a:rPr>
              <a:t> v </a:t>
            </a:r>
            <a:r>
              <a:rPr lang="en-US" dirty="0" err="1">
                <a:cs typeface="Lucida Sans Unicode" charset="0"/>
              </a:rPr>
              <a:t>plazmě</a:t>
            </a:r>
            <a:r>
              <a:rPr lang="en-US" dirty="0">
                <a:cs typeface="Lucida Sans Unicode" charset="0"/>
              </a:rPr>
              <a:t>…</a:t>
            </a:r>
            <a:r>
              <a:rPr lang="en-US" dirty="0" err="1">
                <a:cs typeface="Lucida Sans Unicode" charset="0"/>
              </a:rPr>
              <a:t>fruktóza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jako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sladidlo</a:t>
            </a:r>
            <a:r>
              <a:rPr lang="en-US" dirty="0">
                <a:cs typeface="Lucida Sans Unicode" charset="0"/>
              </a:rPr>
              <a:t> X </a:t>
            </a:r>
            <a:r>
              <a:rPr lang="en-US" dirty="0" err="1">
                <a:cs typeface="Lucida Sans Unicode" charset="0"/>
              </a:rPr>
              <a:t>přirozené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zdroje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fruktózy</a:t>
            </a:r>
            <a:r>
              <a:rPr lang="en-US" dirty="0">
                <a:cs typeface="Lucida Sans Unicode" charset="0"/>
              </a:rPr>
              <a:t> (</a:t>
            </a:r>
            <a:r>
              <a:rPr lang="en-US" dirty="0" err="1">
                <a:cs typeface="Lucida Sans Unicode" charset="0"/>
              </a:rPr>
              <a:t>jen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malá</a:t>
            </a:r>
            <a:r>
              <a:rPr lang="en-US" dirty="0">
                <a:cs typeface="Lucida Sans Unicode" charset="0"/>
              </a:rPr>
              <a:t> </a:t>
            </a:r>
            <a:r>
              <a:rPr lang="en-US" dirty="0" err="1">
                <a:cs typeface="Lucida Sans Unicode" charset="0"/>
              </a:rPr>
              <a:t>část</a:t>
            </a:r>
            <a:r>
              <a:rPr lang="en-US" dirty="0">
                <a:cs typeface="Lucida Sans Unicode" charset="0"/>
              </a:rPr>
              <a:t> CEP)</a:t>
            </a:r>
          </a:p>
        </p:txBody>
      </p:sp>
    </p:spTree>
    <p:extLst>
      <p:ext uri="{BB962C8B-B14F-4D97-AF65-F5344CB8AC3E}">
        <p14:creationId xmlns:p14="http://schemas.microsoft.com/office/powerpoint/2010/main" val="13299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8641" y="358599"/>
            <a:ext cx="10968959" cy="1142039"/>
          </a:xfrm>
          <a:solidFill>
            <a:srgbClr val="DEEBF7"/>
          </a:solidFill>
        </p:spPr>
        <p:txBody>
          <a:bodyPr/>
          <a:lstStyle/>
          <a:p>
            <a:r>
              <a:rPr lang="cs-CZ" dirty="0">
                <a:cs typeface="Lucida Sans Unicode" charset="0"/>
              </a:rPr>
              <a:t>ŽÍTNÝ </a:t>
            </a:r>
            <a:r>
              <a:rPr lang="cs-CZ" dirty="0">
                <a:solidFill>
                  <a:srgbClr val="FF0000"/>
                </a:solidFill>
                <a:cs typeface="Lucida Sans Unicode" charset="0"/>
              </a:rPr>
              <a:t>X</a:t>
            </a:r>
            <a:r>
              <a:rPr lang="cs-CZ" dirty="0">
                <a:cs typeface="Lucida Sans Unicode" charset="0"/>
              </a:rPr>
              <a:t> PŠENIČNÝ CHLÉB</a:t>
            </a:r>
            <a:br>
              <a:rPr lang="cs-CZ" dirty="0">
                <a:cs typeface="Lucida Sans Unicode" charset="0"/>
              </a:rPr>
            </a:br>
            <a:r>
              <a:rPr lang="cs-CZ" sz="2400" dirty="0">
                <a:cs typeface="Lucida Sans Unicode" charset="0"/>
              </a:rPr>
              <a:t>a </a:t>
            </a:r>
            <a:r>
              <a:rPr lang="cs-CZ" sz="2400" dirty="0" err="1">
                <a:cs typeface="Lucida Sans Unicode" charset="0"/>
              </a:rPr>
              <a:t>postprandiální</a:t>
            </a:r>
            <a:r>
              <a:rPr lang="cs-CZ" sz="2400" dirty="0">
                <a:cs typeface="Lucida Sans Unicode" charset="0"/>
              </a:rPr>
              <a:t> </a:t>
            </a:r>
            <a:r>
              <a:rPr lang="cs-CZ" sz="2400" dirty="0" err="1">
                <a:cs typeface="Lucida Sans Unicode" charset="0"/>
              </a:rPr>
              <a:t>inzulinemie</a:t>
            </a:r>
            <a:endParaRPr lang="cs-CZ" sz="2400" dirty="0">
              <a:cs typeface="Lucida Sans Unicode" charset="0"/>
            </a:endParaRP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cs-CZ" dirty="0">
              <a:cs typeface="Lucida Sans Unicode" charset="0"/>
            </a:endParaRPr>
          </a:p>
          <a:p>
            <a:pPr>
              <a:buFont typeface="Wingdings" charset="0"/>
              <a:buNone/>
            </a:pPr>
            <a:r>
              <a:rPr lang="cs-CZ" dirty="0">
                <a:cs typeface="Lucida Sans Unicode" charset="0"/>
              </a:rPr>
              <a:t>ŽITNÉ PEČIVO: </a:t>
            </a:r>
            <a:br>
              <a:rPr lang="cs-CZ" dirty="0">
                <a:cs typeface="Lucida Sans Unicode" charset="0"/>
              </a:rPr>
            </a:br>
            <a:r>
              <a:rPr lang="cs-CZ" sz="2800" dirty="0">
                <a:cs typeface="Lucida Sans Unicode" charset="0"/>
              </a:rPr>
              <a:t>inzulin, C-peptid a GIP - signifikantně nižší hodnoty</a:t>
            </a:r>
            <a:br>
              <a:rPr lang="cs-CZ" sz="2800" dirty="0">
                <a:cs typeface="Lucida Sans Unicode" charset="0"/>
              </a:rPr>
            </a:br>
            <a:r>
              <a:rPr lang="cs-CZ" sz="2800" dirty="0">
                <a:cs typeface="Lucida Sans Unicode" charset="0"/>
              </a:rPr>
              <a:t/>
            </a:r>
            <a:br>
              <a:rPr lang="cs-CZ" sz="2800" dirty="0">
                <a:cs typeface="Lucida Sans Unicode" charset="0"/>
              </a:rPr>
            </a:br>
            <a:r>
              <a:rPr lang="cs-CZ" sz="2800" dirty="0">
                <a:cs typeface="Lucida Sans Unicode" charset="0"/>
              </a:rPr>
              <a:t>VYSVĚTLENÍ: </a:t>
            </a:r>
            <a:br>
              <a:rPr lang="cs-CZ" sz="2800" dirty="0">
                <a:cs typeface="Lucida Sans Unicode" charset="0"/>
              </a:rPr>
            </a:br>
            <a:r>
              <a:rPr lang="cs-CZ" sz="2800" u="sng" dirty="0">
                <a:solidFill>
                  <a:srgbClr val="FF0000"/>
                </a:solidFill>
                <a:cs typeface="Lucida Sans Unicode" charset="0"/>
              </a:rPr>
              <a:t>STRUKTURA ŠKROBU  </a:t>
            </a:r>
            <a:r>
              <a:rPr lang="cs-CZ" sz="2800" dirty="0">
                <a:solidFill>
                  <a:srgbClr val="FF0000"/>
                </a:solidFill>
                <a:cs typeface="Lucida Sans Unicode" charset="0"/>
              </a:rPr>
              <a:t>(zabalená škrobová zrna, pomalejší hydrolýza)– NE OBSAH VLÁKNINY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61" y="4408304"/>
            <a:ext cx="4604160" cy="15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4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1"/>
          <p:cNvSpPr>
            <a:spLocks noGrp="1"/>
          </p:cNvSpPr>
          <p:nvPr>
            <p:ph type="title"/>
          </p:nvPr>
        </p:nvSpPr>
        <p:spPr>
          <a:solidFill>
            <a:srgbClr val="DEEBF7"/>
          </a:solidFill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cs-CZ" dirty="0" smtClean="0">
                <a:ea typeface="ＭＳ Ｐゴシック" pitchFamily="34" charset="-128"/>
              </a:rPr>
              <a:t>INZULINEMICKÝ INDEX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cs typeface="Lucida Sans Unicode" charset="0"/>
              </a:rPr>
              <a:t>Inzulinová odezva</a:t>
            </a:r>
          </a:p>
          <a:p>
            <a:r>
              <a:rPr lang="cs-CZ" dirty="0">
                <a:cs typeface="Lucida Sans Unicode" charset="0"/>
              </a:rPr>
              <a:t>Obecně silná korelace s GI</a:t>
            </a:r>
          </a:p>
          <a:p>
            <a:pPr>
              <a:buFont typeface="Wingdings" charset="0"/>
              <a:buNone/>
            </a:pPr>
            <a:endParaRPr lang="cs-CZ" dirty="0">
              <a:cs typeface="Lucida Sans Unicode" charset="0"/>
            </a:endParaRPr>
          </a:p>
          <a:p>
            <a:r>
              <a:rPr lang="cs-CZ" dirty="0">
                <a:cs typeface="Lucida Sans Unicode" charset="0"/>
              </a:rPr>
              <a:t>VÝJIMKA: mléko a mléčné výrobky</a:t>
            </a:r>
          </a:p>
          <a:p>
            <a:pPr>
              <a:buFont typeface="Wingdings" charset="0"/>
              <a:buNone/>
            </a:pPr>
            <a:r>
              <a:rPr lang="cs-CZ" sz="2800" dirty="0">
                <a:cs typeface="Lucida Sans Unicode" charset="0"/>
              </a:rPr>
              <a:t>(mají větší inzulinovou odezvu, než by se dalo čekat)</a:t>
            </a:r>
            <a:r>
              <a:rPr lang="cs-CZ" dirty="0">
                <a:cs typeface="Lucida Sans Unicode" charset="0"/>
              </a:rPr>
              <a:t/>
            </a:r>
            <a:br>
              <a:rPr lang="cs-CZ" dirty="0">
                <a:cs typeface="Lucida Sans Unicode" charset="0"/>
              </a:rPr>
            </a:br>
            <a:r>
              <a:rPr lang="cs-CZ" dirty="0">
                <a:cs typeface="Lucida Sans Unicode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49855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608641" y="313953"/>
            <a:ext cx="10970880" cy="1062832"/>
          </a:xfrm>
          <a:solidFill>
            <a:srgbClr val="DEEBF7"/>
          </a:solidFill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rgbClr val="000000"/>
                </a:solidFill>
                <a:cs typeface="Lucida Sans Unicode" charset="0"/>
              </a:rPr>
              <a:t>Glykemie</a:t>
            </a:r>
            <a:r>
              <a:rPr lang="en-GB" dirty="0">
                <a:solidFill>
                  <a:srgbClr val="000000"/>
                </a:solidFill>
                <a:cs typeface="Lucida Sans Unicode" charset="0"/>
              </a:rPr>
              <a:t> a </a:t>
            </a:r>
            <a:r>
              <a:rPr lang="en-GB" dirty="0" err="1">
                <a:solidFill>
                  <a:srgbClr val="000000"/>
                </a:solidFill>
                <a:cs typeface="Lucida Sans Unicode" charset="0"/>
              </a:rPr>
              <a:t>inzulinemie</a:t>
            </a:r>
            <a:r>
              <a:rPr lang="en-GB" dirty="0">
                <a:solidFill>
                  <a:srgbClr val="000000"/>
                </a:solidFill>
                <a:cs typeface="Lucida Sans Unicode" charset="0"/>
              </a:rPr>
              <a:t/>
            </a:r>
            <a:br>
              <a:rPr lang="en-GB" dirty="0">
                <a:solidFill>
                  <a:srgbClr val="000000"/>
                </a:solidFill>
                <a:cs typeface="Lucida Sans Unicode" charset="0"/>
              </a:rPr>
            </a:br>
            <a:r>
              <a:rPr lang="en-GB" sz="2600" dirty="0">
                <a:solidFill>
                  <a:srgbClr val="000000"/>
                </a:solidFill>
                <a:cs typeface="Lucida Sans Unicode" charset="0"/>
              </a:rPr>
              <a:t>- </a:t>
            </a:r>
            <a:r>
              <a:rPr lang="en-GB" sz="2600" dirty="0" err="1">
                <a:solidFill>
                  <a:srgbClr val="000000"/>
                </a:solidFill>
                <a:cs typeface="Lucida Sans Unicode" charset="0"/>
              </a:rPr>
              <a:t>po</a:t>
            </a:r>
            <a:r>
              <a:rPr lang="en-GB" sz="2600" dirty="0">
                <a:solidFill>
                  <a:srgbClr val="000000"/>
                </a:solidFill>
                <a:cs typeface="Lucida Sans Unicode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cs typeface="Lucida Sans Unicode" charset="0"/>
              </a:rPr>
              <a:t>konzumaci</a:t>
            </a:r>
            <a:r>
              <a:rPr lang="en-GB" sz="2600" dirty="0">
                <a:solidFill>
                  <a:srgbClr val="000000"/>
                </a:solidFill>
                <a:cs typeface="Lucida Sans Unicode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cs typeface="Lucida Sans Unicode" charset="0"/>
              </a:rPr>
              <a:t>potravin</a:t>
            </a:r>
            <a:r>
              <a:rPr lang="en-GB" sz="2600" dirty="0">
                <a:solidFill>
                  <a:srgbClr val="000000"/>
                </a:solidFill>
                <a:cs typeface="Lucida Sans Unicode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cs typeface="Lucida Sans Unicode" charset="0"/>
              </a:rPr>
              <a:t>obsahujících</a:t>
            </a:r>
            <a:r>
              <a:rPr lang="en-GB" sz="2600" dirty="0">
                <a:solidFill>
                  <a:srgbClr val="000000"/>
                </a:solidFill>
                <a:cs typeface="Lucida Sans Unicode" charset="0"/>
              </a:rPr>
              <a:t> </a:t>
            </a:r>
            <a:r>
              <a:rPr lang="en-GB" sz="2600" u="sng" dirty="0" err="1">
                <a:solidFill>
                  <a:srgbClr val="000000"/>
                </a:solidFill>
                <a:cs typeface="Lucida Sans Unicode" charset="0"/>
              </a:rPr>
              <a:t>laktózu</a:t>
            </a:r>
            <a:r>
              <a:rPr lang="en-GB" sz="2600" dirty="0">
                <a:solidFill>
                  <a:srgbClr val="000000"/>
                </a:solidFill>
                <a:cs typeface="Lucida Sans Unicode" charset="0"/>
              </a:rPr>
              <a:t> 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641" y="1604329"/>
            <a:ext cx="10970880" cy="4444307"/>
          </a:xfrm>
        </p:spPr>
        <p:txBody>
          <a:bodyPr/>
          <a:lstStyle/>
          <a:p>
            <a:pPr eaLnBrk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b="1" dirty="0" err="1">
                <a:cs typeface="Lucida Sans Unicode" charset="0"/>
              </a:rPr>
              <a:t>Mléko</a:t>
            </a:r>
            <a:r>
              <a:rPr lang="en-GB" sz="2200" b="1" dirty="0">
                <a:cs typeface="Lucida Sans Unicode" charset="0"/>
              </a:rPr>
              <a:t> a </a:t>
            </a:r>
            <a:r>
              <a:rPr lang="en-GB" sz="2200" b="1" dirty="0" err="1">
                <a:cs typeface="Lucida Sans Unicode" charset="0"/>
              </a:rPr>
              <a:t>mléčné</a:t>
            </a:r>
            <a:r>
              <a:rPr lang="en-GB" sz="2200" b="1" dirty="0">
                <a:cs typeface="Lucida Sans Unicode" charset="0"/>
              </a:rPr>
              <a:t> </a:t>
            </a:r>
            <a:r>
              <a:rPr lang="en-GB" sz="2200" b="1" dirty="0" err="1">
                <a:cs typeface="Lucida Sans Unicode" charset="0"/>
              </a:rPr>
              <a:t>produkty</a:t>
            </a:r>
            <a:r>
              <a:rPr lang="en-GB" sz="2200" b="1" dirty="0">
                <a:cs typeface="Lucida Sans Unicode" charset="0"/>
              </a:rPr>
              <a:t> </a:t>
            </a:r>
            <a:r>
              <a:rPr lang="en-GB" sz="2200" b="1" dirty="0" err="1">
                <a:cs typeface="Lucida Sans Unicode" charset="0"/>
              </a:rPr>
              <a:t>mají</a:t>
            </a:r>
            <a:r>
              <a:rPr lang="en-GB" sz="2200" b="1" dirty="0">
                <a:cs typeface="Lucida Sans Unicode" charset="0"/>
              </a:rPr>
              <a:t> </a:t>
            </a:r>
            <a:r>
              <a:rPr lang="en-GB" sz="2200" b="1" dirty="0" err="1">
                <a:cs typeface="Lucida Sans Unicode" charset="0"/>
              </a:rPr>
              <a:t>nižší</a:t>
            </a:r>
            <a:r>
              <a:rPr lang="en-GB" sz="2200" b="1" dirty="0">
                <a:cs typeface="Lucida Sans Unicode" charset="0"/>
              </a:rPr>
              <a:t> GI, </a:t>
            </a:r>
            <a:r>
              <a:rPr lang="en-GB" sz="2200" b="1" dirty="0" err="1">
                <a:cs typeface="Lucida Sans Unicode" charset="0"/>
              </a:rPr>
              <a:t>ačkoliv</a:t>
            </a:r>
            <a:r>
              <a:rPr lang="en-GB" sz="2200" b="1" dirty="0">
                <a:cs typeface="Lucida Sans Unicode" charset="0"/>
              </a:rPr>
              <a:t> </a:t>
            </a:r>
            <a:r>
              <a:rPr lang="en-GB" sz="2200" b="1" dirty="0" err="1">
                <a:cs typeface="Lucida Sans Unicode" charset="0"/>
              </a:rPr>
              <a:t>zvyšují</a:t>
            </a:r>
            <a:r>
              <a:rPr lang="en-GB" sz="2200" b="1" dirty="0">
                <a:cs typeface="Lucida Sans Unicode" charset="0"/>
              </a:rPr>
              <a:t> </a:t>
            </a:r>
            <a:r>
              <a:rPr lang="en-GB" sz="2200" b="1" dirty="0" err="1">
                <a:cs typeface="Lucida Sans Unicode" charset="0"/>
              </a:rPr>
              <a:t>inzulinemii</a:t>
            </a:r>
            <a:r>
              <a:rPr lang="en-GB" sz="2200" b="1" dirty="0">
                <a:cs typeface="Lucida Sans Unicode" charset="0"/>
              </a:rPr>
              <a:t>...?</a:t>
            </a:r>
          </a:p>
          <a:p>
            <a:pPr eaLnBrk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b="1" u="sng" dirty="0" err="1">
                <a:solidFill>
                  <a:srgbClr val="000080"/>
                </a:solidFill>
                <a:cs typeface="Lucida Sans Unicode" charset="0"/>
              </a:rPr>
              <a:t>Pokus</a:t>
            </a:r>
            <a:r>
              <a:rPr lang="en-GB" sz="2200" b="1" u="sng" dirty="0">
                <a:solidFill>
                  <a:srgbClr val="000080"/>
                </a:solidFill>
                <a:cs typeface="Lucida Sans Unicode" charset="0"/>
              </a:rPr>
              <a:t>:</a:t>
            </a:r>
            <a:r>
              <a:rPr lang="en-GB" sz="2200" dirty="0">
                <a:cs typeface="Lucida Sans Unicode" charset="0"/>
              </a:rPr>
              <a:t> 12 </a:t>
            </a:r>
            <a:r>
              <a:rPr lang="en-GB" sz="2200" dirty="0" err="1">
                <a:cs typeface="Lucida Sans Unicode" charset="0"/>
              </a:rPr>
              <a:t>osob</a:t>
            </a:r>
            <a:r>
              <a:rPr lang="en-GB" sz="2200" dirty="0">
                <a:cs typeface="Lucida Sans Unicode" charset="0"/>
              </a:rPr>
              <a:t> a </a:t>
            </a:r>
            <a:r>
              <a:rPr lang="en-GB" sz="2200" dirty="0" err="1">
                <a:cs typeface="Lucida Sans Unicode" charset="0"/>
              </a:rPr>
              <a:t>konzumace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různých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potravin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obsahujících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stejné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množství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sacharidů</a:t>
            </a:r>
            <a:r>
              <a:rPr lang="en-GB" sz="2200" dirty="0">
                <a:cs typeface="Lucida Sans Unicode" charset="0"/>
              </a:rPr>
              <a:t> (hl. </a:t>
            </a:r>
            <a:r>
              <a:rPr lang="en-GB" sz="2200" dirty="0" err="1">
                <a:cs typeface="Lucida Sans Unicode" charset="0"/>
              </a:rPr>
              <a:t>laktózu</a:t>
            </a:r>
            <a:r>
              <a:rPr lang="en-GB" sz="2200" dirty="0">
                <a:cs typeface="Lucida Sans Unicode" charset="0"/>
              </a:rPr>
              <a:t>)</a:t>
            </a:r>
          </a:p>
          <a:p>
            <a:pPr eaLnBrk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b="1" u="sng" dirty="0" err="1">
                <a:solidFill>
                  <a:srgbClr val="000080"/>
                </a:solidFill>
                <a:cs typeface="Lucida Sans Unicode" charset="0"/>
              </a:rPr>
              <a:t>Výsledky</a:t>
            </a:r>
            <a:r>
              <a:rPr lang="en-GB" sz="2200" b="1" u="sng" dirty="0">
                <a:solidFill>
                  <a:srgbClr val="000080"/>
                </a:solidFill>
                <a:cs typeface="Lucida Sans Unicode" charset="0"/>
              </a:rPr>
              <a:t>:</a:t>
            </a:r>
            <a:r>
              <a:rPr lang="en-GB" sz="2200" b="1" dirty="0">
                <a:solidFill>
                  <a:srgbClr val="000080"/>
                </a:solidFill>
                <a:cs typeface="Lucida Sans Unicode" charset="0"/>
              </a:rPr>
              <a:t> </a:t>
            </a:r>
            <a:r>
              <a:rPr lang="en-GB" sz="2200" dirty="0">
                <a:cs typeface="Lucida Sans Unicode" charset="0"/>
              </a:rPr>
              <a:t/>
            </a:r>
            <a:br>
              <a:rPr lang="en-GB" sz="2200" dirty="0">
                <a:cs typeface="Lucida Sans Unicode" charset="0"/>
              </a:rPr>
            </a:br>
            <a:r>
              <a:rPr lang="en-GB" sz="2200" dirty="0">
                <a:cs typeface="Lucida Sans Unicode" charset="0"/>
              </a:rPr>
              <a:t>- </a:t>
            </a:r>
            <a:r>
              <a:rPr lang="cs-CZ" sz="2200" dirty="0">
                <a:cs typeface="Lucida Sans Unicode" charset="0"/>
              </a:rPr>
              <a:t>převážně </a:t>
            </a:r>
            <a:r>
              <a:rPr lang="en-GB" sz="2200" dirty="0" err="1">
                <a:cs typeface="Lucida Sans Unicode" charset="0"/>
              </a:rPr>
              <a:t>přítomnost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rozvětvených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aminokyselin</a:t>
            </a:r>
            <a:r>
              <a:rPr lang="en-GB" sz="2200" dirty="0">
                <a:cs typeface="Lucida Sans Unicode" charset="0"/>
              </a:rPr>
              <a:t> (</a:t>
            </a:r>
            <a:r>
              <a:rPr lang="en-GB" sz="2200" dirty="0" err="1">
                <a:cs typeface="Lucida Sans Unicode" charset="0"/>
              </a:rPr>
              <a:t>valin</a:t>
            </a:r>
            <a:r>
              <a:rPr lang="en-GB" sz="2200" dirty="0">
                <a:cs typeface="Lucida Sans Unicode" charset="0"/>
              </a:rPr>
              <a:t>, </a:t>
            </a:r>
            <a:r>
              <a:rPr lang="en-GB" sz="2200" dirty="0" err="1">
                <a:cs typeface="Lucida Sans Unicode" charset="0"/>
              </a:rPr>
              <a:t>leucin</a:t>
            </a:r>
            <a:r>
              <a:rPr lang="en-GB" sz="2200" dirty="0">
                <a:cs typeface="Lucida Sans Unicode" charset="0"/>
              </a:rPr>
              <a:t>, </a:t>
            </a:r>
            <a:r>
              <a:rPr lang="en-GB" sz="2200" dirty="0" err="1">
                <a:cs typeface="Lucida Sans Unicode" charset="0"/>
              </a:rPr>
              <a:t>isoleucin</a:t>
            </a:r>
            <a:r>
              <a:rPr lang="en-GB" sz="2200" dirty="0">
                <a:cs typeface="Lucida Sans Unicode" charset="0"/>
              </a:rPr>
              <a:t>)</a:t>
            </a:r>
            <a:r>
              <a:rPr lang="cs-CZ" sz="2200" dirty="0">
                <a:cs typeface="Lucida Sans Unicode" charset="0"/>
              </a:rPr>
              <a:t> a </a:t>
            </a:r>
            <a:r>
              <a:rPr lang="en-GB" sz="2200" dirty="0" err="1">
                <a:cs typeface="Lucida Sans Unicode" charset="0"/>
              </a:rPr>
              <a:t>lysinu</a:t>
            </a:r>
            <a:r>
              <a:rPr lang="en-GB" sz="2200" dirty="0">
                <a:cs typeface="Lucida Sans Unicode" charset="0"/>
              </a:rPr>
              <a:t>  </a:t>
            </a:r>
            <a:r>
              <a:rPr lang="en-GB" sz="2200" dirty="0" err="1">
                <a:cs typeface="Lucida Sans Unicode" charset="0"/>
              </a:rPr>
              <a:t>zvyšuje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vylučování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inzulinu</a:t>
            </a:r>
            <a:r>
              <a:rPr lang="en-GB" sz="2200" dirty="0">
                <a:cs typeface="Lucida Sans Unicode" charset="0"/>
              </a:rPr>
              <a:t> a GIP</a:t>
            </a:r>
            <a:endParaRPr lang="cs-CZ" sz="2200" dirty="0">
              <a:cs typeface="Lucida Sans Unicode" charset="0"/>
            </a:endParaRPr>
          </a:p>
          <a:p>
            <a:pPr eaLnBrk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200" dirty="0">
              <a:cs typeface="Lucida Sans Unicode" charset="0"/>
            </a:endParaRPr>
          </a:p>
          <a:p>
            <a:pPr eaLnBrk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200" i="1" dirty="0">
                <a:cs typeface="Lucida Sans Unicode" charset="0"/>
              </a:rPr>
              <a:t>Osoby s nadváhou, které konzumují mléčné výrobky mají nižší riziko rozvoje onemocnění souvisejících se syndromem inzulinové rezistence</a:t>
            </a:r>
            <a:endParaRPr lang="en-GB" sz="2200" i="1" dirty="0"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8999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>
          <a:xfrm>
            <a:off x="608641" y="313953"/>
            <a:ext cx="10970880" cy="1062832"/>
          </a:xfrm>
          <a:solidFill>
            <a:srgbClr val="DEEBF7"/>
          </a:solidFill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4000" dirty="0">
                <a:solidFill>
                  <a:srgbClr val="000000"/>
                </a:solidFill>
                <a:cs typeface="Lucida Sans Unicode" charset="0"/>
              </a:rPr>
              <a:t>Ne laktóza ale větvené aminokyseliny</a:t>
            </a:r>
            <a:endParaRPr lang="en-GB" sz="4000" dirty="0">
              <a:solidFill>
                <a:srgbClr val="000000"/>
              </a:solidFill>
              <a:cs typeface="Lucida Sans Unicode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641" y="1604329"/>
            <a:ext cx="10970880" cy="4444307"/>
          </a:xfrm>
        </p:spPr>
        <p:txBody>
          <a:bodyPr/>
          <a:lstStyle/>
          <a:p>
            <a:pPr eaLnBrk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 b="1" dirty="0">
                <a:solidFill>
                  <a:srgbClr val="000080"/>
                </a:solidFill>
                <a:cs typeface="Lucida Sans Unicode" charset="0"/>
              </a:rPr>
              <a:t>ZÁVĚR:</a:t>
            </a:r>
            <a:r>
              <a:rPr lang="en-GB" sz="2600" dirty="0">
                <a:cs typeface="Lucida Sans Unicode" charset="0"/>
              </a:rPr>
              <a:t> </a:t>
            </a:r>
            <a:br>
              <a:rPr lang="en-GB" sz="2600" dirty="0">
                <a:cs typeface="Lucida Sans Unicode" charset="0"/>
              </a:rPr>
            </a:br>
            <a:r>
              <a:rPr lang="en-GB" sz="2200" dirty="0" err="1">
                <a:cs typeface="Lucida Sans Unicode" charset="0"/>
              </a:rPr>
              <a:t>Přídavek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syrovátky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zvyšuje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vylučování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inzulinu</a:t>
            </a:r>
            <a:r>
              <a:rPr lang="en-GB" sz="2200" dirty="0">
                <a:cs typeface="Lucida Sans Unicode" charset="0"/>
              </a:rPr>
              <a:t>:</a:t>
            </a:r>
            <a:br>
              <a:rPr lang="en-GB" sz="2200" dirty="0">
                <a:cs typeface="Lucida Sans Unicode" charset="0"/>
              </a:rPr>
            </a:br>
            <a:r>
              <a:rPr lang="en-GB" sz="2200" dirty="0">
                <a:cs typeface="Lucida Sans Unicode" charset="0"/>
              </a:rPr>
              <a:t>- </a:t>
            </a:r>
            <a:r>
              <a:rPr lang="en-GB" sz="2200" dirty="0" err="1">
                <a:cs typeface="Lucida Sans Unicode" charset="0"/>
              </a:rPr>
              <a:t>syrovátkové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proteiny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jsou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bohaté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na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větvené</a:t>
            </a:r>
            <a:r>
              <a:rPr lang="en-GB" sz="2200" dirty="0">
                <a:cs typeface="Lucida Sans Unicode" charset="0"/>
              </a:rPr>
              <a:t> AK, </a:t>
            </a:r>
            <a:r>
              <a:rPr lang="en-GB" sz="2200" dirty="0" err="1">
                <a:cs typeface="Lucida Sans Unicode" charset="0"/>
              </a:rPr>
              <a:t>které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jsou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inzulino</a:t>
            </a:r>
            <a:r>
              <a:rPr lang="cs-CZ" sz="2200" dirty="0" err="1">
                <a:cs typeface="Lucida Sans Unicode" charset="0"/>
              </a:rPr>
              <a:t>tropní</a:t>
            </a:r>
            <a:r>
              <a:rPr lang="en-GB" sz="2200" dirty="0">
                <a:cs typeface="Lucida Sans Unicode" charset="0"/>
              </a:rPr>
              <a:t/>
            </a:r>
            <a:br>
              <a:rPr lang="en-GB" sz="2200" dirty="0">
                <a:cs typeface="Lucida Sans Unicode" charset="0"/>
              </a:rPr>
            </a:br>
            <a:r>
              <a:rPr lang="en-GB" sz="2200" dirty="0">
                <a:cs typeface="Lucida Sans Unicode" charset="0"/>
              </a:rPr>
              <a:t>- </a:t>
            </a:r>
            <a:r>
              <a:rPr lang="en-GB" sz="2200" dirty="0" err="1">
                <a:cs typeface="Lucida Sans Unicode" charset="0"/>
              </a:rPr>
              <a:t>uvolnění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inkretinových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hormonů</a:t>
            </a:r>
            <a:r>
              <a:rPr lang="en-GB" sz="2200" dirty="0">
                <a:cs typeface="Lucida Sans Unicode" charset="0"/>
              </a:rPr>
              <a:t> (GLP-1 a GIP)</a:t>
            </a:r>
          </a:p>
        </p:txBody>
      </p:sp>
    </p:spTree>
    <p:extLst>
      <p:ext uri="{BB962C8B-B14F-4D97-AF65-F5344CB8AC3E}">
        <p14:creationId xmlns:p14="http://schemas.microsoft.com/office/powerpoint/2010/main" val="10604301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>
          <a:xfrm>
            <a:off x="608641" y="313953"/>
            <a:ext cx="10970880" cy="1062832"/>
          </a:xfrm>
          <a:solidFill>
            <a:srgbClr val="DEEBF7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000000"/>
                </a:solidFill>
                <a:cs typeface="Lucida Sans Unicode" charset="0"/>
              </a:rPr>
              <a:t>GI a </a:t>
            </a:r>
            <a:r>
              <a:rPr lang="en-GB" b="1" dirty="0" err="1">
                <a:solidFill>
                  <a:srgbClr val="000000"/>
                </a:solidFill>
                <a:cs typeface="Lucida Sans Unicode" charset="0"/>
              </a:rPr>
              <a:t>ovoce</a:t>
            </a:r>
            <a:r>
              <a:rPr lang="cs-CZ" b="1" dirty="0">
                <a:solidFill>
                  <a:srgbClr val="000000"/>
                </a:solidFill>
                <a:cs typeface="Lucida Sans Unicode" charset="0"/>
              </a:rPr>
              <a:t/>
            </a:r>
            <a:br>
              <a:rPr lang="cs-CZ" b="1" dirty="0">
                <a:solidFill>
                  <a:srgbClr val="000000"/>
                </a:solidFill>
                <a:cs typeface="Lucida Sans Unicode" charset="0"/>
              </a:rPr>
            </a:br>
            <a:r>
              <a:rPr lang="cs-CZ" sz="2000" b="1" i="1" dirty="0">
                <a:solidFill>
                  <a:srgbClr val="000000"/>
                </a:solidFill>
                <a:cs typeface="Lucida Sans Unicode" charset="0"/>
              </a:rPr>
              <a:t>Cukr = bílý jed?</a:t>
            </a:r>
            <a:endParaRPr lang="en-GB" sz="2000" b="1" i="1" dirty="0">
              <a:solidFill>
                <a:srgbClr val="000000"/>
              </a:solidFill>
              <a:cs typeface="Lucida Sans Unicode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641" y="1604329"/>
            <a:ext cx="10970880" cy="4444307"/>
          </a:xfrm>
        </p:spPr>
        <p:txBody>
          <a:bodyPr/>
          <a:lstStyle/>
          <a:p>
            <a:pPr eaLnBrk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b="1" dirty="0" err="1">
                <a:solidFill>
                  <a:srgbClr val="000080"/>
                </a:solidFill>
                <a:cs typeface="Lucida Sans Unicode" charset="0"/>
              </a:rPr>
              <a:t>Základní</a:t>
            </a:r>
            <a:r>
              <a:rPr lang="en-GB" sz="2200" b="1" dirty="0">
                <a:solidFill>
                  <a:srgbClr val="000080"/>
                </a:solidFill>
                <a:cs typeface="Lucida Sans Unicode" charset="0"/>
              </a:rPr>
              <a:t> </a:t>
            </a:r>
            <a:r>
              <a:rPr lang="en-GB" sz="2200" b="1" dirty="0" err="1">
                <a:solidFill>
                  <a:srgbClr val="000080"/>
                </a:solidFill>
                <a:cs typeface="Lucida Sans Unicode" charset="0"/>
              </a:rPr>
              <a:t>otázka</a:t>
            </a:r>
            <a:r>
              <a:rPr lang="en-GB" sz="2200" b="1" dirty="0">
                <a:solidFill>
                  <a:srgbClr val="000080"/>
                </a:solidFill>
                <a:cs typeface="Lucida Sans Unicode" charset="0"/>
              </a:rPr>
              <a:t>:</a:t>
            </a:r>
            <a:r>
              <a:rPr lang="en-GB" sz="2200" b="1" dirty="0">
                <a:cs typeface="Lucida Sans Unicode" charset="0"/>
              </a:rPr>
              <a:t> Je </a:t>
            </a:r>
            <a:r>
              <a:rPr lang="en-GB" sz="2200" b="1" dirty="0" err="1">
                <a:cs typeface="Lucida Sans Unicode" charset="0"/>
              </a:rPr>
              <a:t>rozdíl</a:t>
            </a:r>
            <a:r>
              <a:rPr lang="en-GB" sz="2200" b="1" dirty="0">
                <a:cs typeface="Lucida Sans Unicode" charset="0"/>
              </a:rPr>
              <a:t> v </a:t>
            </a:r>
            <a:r>
              <a:rPr lang="en-GB" sz="2200" b="1" dirty="0" err="1">
                <a:cs typeface="Lucida Sans Unicode" charset="0"/>
              </a:rPr>
              <a:t>konzumaci</a:t>
            </a:r>
            <a:r>
              <a:rPr lang="en-GB" sz="2200" b="1" dirty="0">
                <a:cs typeface="Lucida Sans Unicode" charset="0"/>
              </a:rPr>
              <a:t> </a:t>
            </a:r>
            <a:r>
              <a:rPr lang="en-GB" sz="2200" b="1" dirty="0" err="1">
                <a:cs typeface="Lucida Sans Unicode" charset="0"/>
              </a:rPr>
              <a:t>ovoce</a:t>
            </a:r>
            <a:r>
              <a:rPr lang="en-GB" sz="2200" b="1" dirty="0">
                <a:cs typeface="Lucida Sans Unicode" charset="0"/>
              </a:rPr>
              <a:t> s </a:t>
            </a:r>
            <a:r>
              <a:rPr lang="en-GB" sz="2200" b="1" dirty="0" err="1">
                <a:cs typeface="Lucida Sans Unicode" charset="0"/>
              </a:rPr>
              <a:t>vyším</a:t>
            </a:r>
            <a:r>
              <a:rPr lang="en-GB" sz="2200" b="1" dirty="0">
                <a:cs typeface="Lucida Sans Unicode" charset="0"/>
              </a:rPr>
              <a:t> a </a:t>
            </a:r>
            <a:r>
              <a:rPr lang="en-GB" sz="2200" b="1" dirty="0" err="1">
                <a:cs typeface="Lucida Sans Unicode" charset="0"/>
              </a:rPr>
              <a:t>nižším</a:t>
            </a:r>
            <a:r>
              <a:rPr lang="en-GB" sz="2200" b="1" dirty="0">
                <a:cs typeface="Lucida Sans Unicode" charset="0"/>
              </a:rPr>
              <a:t> GI pro </a:t>
            </a:r>
            <a:r>
              <a:rPr lang="en-GB" sz="2200" b="1" dirty="0" err="1">
                <a:cs typeface="Lucida Sans Unicode" charset="0"/>
              </a:rPr>
              <a:t>riziko</a:t>
            </a:r>
            <a:r>
              <a:rPr lang="en-GB" sz="2200" b="1" dirty="0">
                <a:cs typeface="Lucida Sans Unicode" charset="0"/>
              </a:rPr>
              <a:t> KVO u </a:t>
            </a:r>
            <a:r>
              <a:rPr lang="en-GB" sz="2200" b="1" dirty="0" err="1">
                <a:cs typeface="Lucida Sans Unicode" charset="0"/>
              </a:rPr>
              <a:t>osob</a:t>
            </a:r>
            <a:r>
              <a:rPr lang="en-GB" sz="2200" b="1" dirty="0">
                <a:cs typeface="Lucida Sans Unicode" charset="0"/>
              </a:rPr>
              <a:t> s DM II.? </a:t>
            </a:r>
            <a:r>
              <a:rPr lang="en-GB" sz="2200" dirty="0">
                <a:cs typeface="Lucida Sans Unicode" charset="0"/>
              </a:rPr>
              <a:t>(</a:t>
            </a:r>
            <a:r>
              <a:rPr lang="en-GB" sz="2200" dirty="0" err="1">
                <a:cs typeface="Lucida Sans Unicode" charset="0"/>
              </a:rPr>
              <a:t>prozatím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nebyl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řešen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rozdílný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efekt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cs-CZ" sz="2200" dirty="0" err="1">
                <a:cs typeface="Lucida Sans Unicode" charset="0"/>
              </a:rPr>
              <a:t>r</a:t>
            </a:r>
            <a:r>
              <a:rPr lang="en-GB" sz="2200" dirty="0" err="1">
                <a:cs typeface="Lucida Sans Unicode" charset="0"/>
              </a:rPr>
              <a:t>ůzných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druhů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ovoce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na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hladinu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glykemie</a:t>
            </a:r>
            <a:r>
              <a:rPr lang="en-GB" sz="2200" dirty="0">
                <a:cs typeface="Lucida Sans Unicode" charset="0"/>
              </a:rPr>
              <a:t>)</a:t>
            </a:r>
          </a:p>
          <a:p>
            <a:pPr eaLnBrk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b="1" u="sng" dirty="0" err="1">
                <a:solidFill>
                  <a:srgbClr val="000080"/>
                </a:solidFill>
                <a:cs typeface="Lucida Sans Unicode" charset="0"/>
              </a:rPr>
              <a:t>Závěr</a:t>
            </a:r>
            <a:r>
              <a:rPr lang="en-GB" sz="2200" dirty="0">
                <a:cs typeface="Lucida Sans Unicode" charset="0"/>
              </a:rPr>
              <a:t>: </a:t>
            </a:r>
            <a:r>
              <a:rPr lang="en-GB" sz="2200" dirty="0" err="1">
                <a:cs typeface="Lucida Sans Unicode" charset="0"/>
              </a:rPr>
              <a:t>konzumace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ovoce</a:t>
            </a:r>
            <a:r>
              <a:rPr lang="en-GB" sz="2200" dirty="0">
                <a:cs typeface="Lucida Sans Unicode" charset="0"/>
              </a:rPr>
              <a:t> s </a:t>
            </a:r>
            <a:r>
              <a:rPr lang="en-GB" sz="2200" dirty="0" err="1">
                <a:cs typeface="Lucida Sans Unicode" charset="0"/>
              </a:rPr>
              <a:t>nižším</a:t>
            </a:r>
            <a:r>
              <a:rPr lang="en-GB" sz="2200" dirty="0">
                <a:cs typeface="Lucida Sans Unicode" charset="0"/>
              </a:rPr>
              <a:t> GI </a:t>
            </a:r>
            <a:r>
              <a:rPr lang="en-GB" sz="2200" dirty="0" err="1">
                <a:cs typeface="Lucida Sans Unicode" charset="0"/>
              </a:rPr>
              <a:t>snižuje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koncentraci</a:t>
            </a:r>
            <a:r>
              <a:rPr lang="en-GB" sz="2200" dirty="0">
                <a:cs typeface="Lucida Sans Unicode" charset="0"/>
              </a:rPr>
              <a:t> HbA1c, </a:t>
            </a:r>
            <a:r>
              <a:rPr lang="en-GB" sz="2200" dirty="0" err="1">
                <a:cs typeface="Lucida Sans Unicode" charset="0"/>
              </a:rPr>
              <a:t>hodnotu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systolickeho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krevniho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tlaku</a:t>
            </a:r>
            <a:r>
              <a:rPr lang="en-GB" sz="2200" dirty="0">
                <a:cs typeface="Lucida Sans Unicode" charset="0"/>
              </a:rPr>
              <a:t> a </a:t>
            </a:r>
            <a:r>
              <a:rPr lang="en-GB" sz="2200" dirty="0" err="1">
                <a:cs typeface="Lucida Sans Unicode" charset="0"/>
              </a:rPr>
              <a:t>riziko</a:t>
            </a:r>
            <a:r>
              <a:rPr lang="en-GB" sz="2200" dirty="0">
                <a:cs typeface="Lucida Sans Unicode" charset="0"/>
              </a:rPr>
              <a:t> KVO (</a:t>
            </a:r>
            <a:r>
              <a:rPr lang="en-GB" sz="2200" dirty="0" err="1">
                <a:cs typeface="Lucida Sans Unicode" charset="0"/>
              </a:rPr>
              <a:t>zvýšení</a:t>
            </a:r>
            <a:r>
              <a:rPr lang="en-GB" sz="2200" dirty="0">
                <a:cs typeface="Lucida Sans Unicode" charset="0"/>
              </a:rPr>
              <a:t> HDL-</a:t>
            </a:r>
            <a:r>
              <a:rPr lang="en-GB" sz="2200" dirty="0" err="1">
                <a:cs typeface="Lucida Sans Unicode" charset="0"/>
              </a:rPr>
              <a:t>cholesterolu</a:t>
            </a:r>
            <a:r>
              <a:rPr lang="en-GB" sz="2200" dirty="0">
                <a:cs typeface="Lucida Sans Unicode" charset="0"/>
              </a:rPr>
              <a:t>)</a:t>
            </a:r>
          </a:p>
          <a:p>
            <a:pPr eaLnBrk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b="1" u="sng" dirty="0" err="1">
                <a:solidFill>
                  <a:srgbClr val="000080"/>
                </a:solidFill>
                <a:cs typeface="Lucida Sans Unicode" charset="0"/>
              </a:rPr>
              <a:t>Možné</a:t>
            </a:r>
            <a:r>
              <a:rPr lang="en-GB" sz="2200" b="1" u="sng" dirty="0">
                <a:solidFill>
                  <a:srgbClr val="000080"/>
                </a:solidFill>
                <a:cs typeface="Lucida Sans Unicode" charset="0"/>
              </a:rPr>
              <a:t> </a:t>
            </a:r>
            <a:r>
              <a:rPr lang="en-GB" sz="2200" b="1" u="sng" dirty="0" err="1">
                <a:solidFill>
                  <a:srgbClr val="000080"/>
                </a:solidFill>
                <a:cs typeface="Lucida Sans Unicode" charset="0"/>
              </a:rPr>
              <a:t>příčiny</a:t>
            </a:r>
            <a:r>
              <a:rPr lang="en-GB" sz="2200" b="1" u="sng" dirty="0">
                <a:solidFill>
                  <a:srgbClr val="000080"/>
                </a:solidFill>
                <a:cs typeface="Lucida Sans Unicode" charset="0"/>
              </a:rPr>
              <a:t>:</a:t>
            </a:r>
            <a:r>
              <a:rPr lang="en-GB" sz="2200" dirty="0">
                <a:cs typeface="Lucida Sans Unicode" charset="0"/>
              </a:rPr>
              <a:t/>
            </a:r>
            <a:br>
              <a:rPr lang="en-GB" sz="2200" dirty="0">
                <a:cs typeface="Lucida Sans Unicode" charset="0"/>
              </a:rPr>
            </a:br>
            <a:r>
              <a:rPr lang="en-GB" sz="2200" dirty="0">
                <a:cs typeface="Lucida Sans Unicode" charset="0"/>
              </a:rPr>
              <a:t>- </a:t>
            </a:r>
            <a:r>
              <a:rPr lang="en-GB" sz="2200" dirty="0" err="1">
                <a:cs typeface="Lucida Sans Unicode" charset="0"/>
              </a:rPr>
              <a:t>otázka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různě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upraveného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ovoce</a:t>
            </a:r>
            <a:r>
              <a:rPr lang="en-GB" sz="2200" dirty="0">
                <a:cs typeface="Lucida Sans Unicode" charset="0"/>
              </a:rPr>
              <a:t> (</a:t>
            </a:r>
            <a:r>
              <a:rPr lang="en-GB" sz="2200" dirty="0" err="1">
                <a:cs typeface="Lucida Sans Unicode" charset="0"/>
              </a:rPr>
              <a:t>celý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kus</a:t>
            </a:r>
            <a:r>
              <a:rPr lang="en-GB" sz="2200" dirty="0">
                <a:cs typeface="Lucida Sans Unicode" charset="0"/>
              </a:rPr>
              <a:t>, </a:t>
            </a:r>
            <a:r>
              <a:rPr lang="en-GB" sz="2200" dirty="0" err="1">
                <a:cs typeface="Lucida Sans Unicode" charset="0"/>
              </a:rPr>
              <a:t>pyré</a:t>
            </a:r>
            <a:r>
              <a:rPr lang="en-GB" sz="2200" dirty="0">
                <a:cs typeface="Lucida Sans Unicode" charset="0"/>
              </a:rPr>
              <a:t>, </a:t>
            </a:r>
            <a:r>
              <a:rPr lang="en-GB" sz="2200" dirty="0" err="1">
                <a:cs typeface="Lucida Sans Unicode" charset="0"/>
              </a:rPr>
              <a:t>šťáva</a:t>
            </a:r>
            <a:r>
              <a:rPr lang="en-GB" sz="2200" dirty="0">
                <a:cs typeface="Lucida Sans Unicode" charset="0"/>
              </a:rPr>
              <a:t>)</a:t>
            </a:r>
            <a:br>
              <a:rPr lang="en-GB" sz="2200" dirty="0">
                <a:cs typeface="Lucida Sans Unicode" charset="0"/>
              </a:rPr>
            </a:br>
            <a:r>
              <a:rPr lang="en-GB" sz="2200" dirty="0">
                <a:cs typeface="Lucida Sans Unicode" charset="0"/>
              </a:rPr>
              <a:t>- </a:t>
            </a:r>
            <a:r>
              <a:rPr lang="en-GB" sz="2200" dirty="0" err="1">
                <a:cs typeface="Lucida Sans Unicode" charset="0"/>
              </a:rPr>
              <a:t>obsah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jiných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složek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ovoce</a:t>
            </a:r>
            <a:r>
              <a:rPr lang="en-GB" sz="2200" dirty="0">
                <a:cs typeface="Lucida Sans Unicode" charset="0"/>
              </a:rPr>
              <a:t>, </a:t>
            </a:r>
            <a:r>
              <a:rPr lang="en-GB" sz="2200" dirty="0" err="1">
                <a:cs typeface="Lucida Sans Unicode" charset="0"/>
              </a:rPr>
              <a:t>které</a:t>
            </a:r>
            <a:r>
              <a:rPr lang="en-GB" sz="2200" dirty="0">
                <a:cs typeface="Lucida Sans Unicode" charset="0"/>
              </a:rPr>
              <a:t> </a:t>
            </a:r>
            <a:r>
              <a:rPr lang="en-GB" sz="2200" dirty="0" err="1">
                <a:cs typeface="Lucida Sans Unicode" charset="0"/>
              </a:rPr>
              <a:t>přispívají</a:t>
            </a:r>
            <a:r>
              <a:rPr lang="en-GB" sz="2200" dirty="0">
                <a:cs typeface="Lucida Sans Unicode" charset="0"/>
              </a:rPr>
              <a:t> k </a:t>
            </a:r>
            <a:r>
              <a:rPr lang="en-GB" sz="2200" dirty="0" err="1">
                <a:cs typeface="Lucida Sans Unicode" charset="0"/>
              </a:rPr>
              <a:t>prevenci</a:t>
            </a:r>
            <a:r>
              <a:rPr lang="en-GB" sz="2200" dirty="0">
                <a:cs typeface="Lucida Sans Unicode" charset="0"/>
              </a:rPr>
              <a:t> KVO</a:t>
            </a:r>
          </a:p>
        </p:txBody>
      </p:sp>
    </p:spTree>
    <p:extLst>
      <p:ext uri="{BB962C8B-B14F-4D97-AF65-F5344CB8AC3E}">
        <p14:creationId xmlns:p14="http://schemas.microsoft.com/office/powerpoint/2010/main" val="28631562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41" y="730157"/>
            <a:ext cx="10172160" cy="555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91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350986"/>
          </a:xfrm>
        </p:spPr>
        <p:txBody>
          <a:bodyPr/>
          <a:lstStyle/>
          <a:p>
            <a:pPr algn="ctr"/>
            <a:r>
              <a:rPr lang="en-US" dirty="0" smtClean="0"/>
              <a:t>VLÁKNINA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5985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08641" y="313954"/>
            <a:ext cx="10972799" cy="1068592"/>
          </a:xfrm>
          <a:solidFill>
            <a:srgbClr val="FBE5D6"/>
          </a:solidFill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DEFINICE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641" y="1604329"/>
            <a:ext cx="10972799" cy="4445747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1953 (</a:t>
            </a:r>
            <a:r>
              <a:rPr lang="en-GB" dirty="0" err="1"/>
              <a:t>poprvé</a:t>
            </a:r>
            <a:r>
              <a:rPr lang="en-GB" dirty="0"/>
              <a:t>) – „</a:t>
            </a:r>
            <a:r>
              <a:rPr lang="en-GB" dirty="0" err="1"/>
              <a:t>nestravitelná</a:t>
            </a:r>
            <a:r>
              <a:rPr lang="en-GB" dirty="0"/>
              <a:t> </a:t>
            </a:r>
            <a:r>
              <a:rPr lang="en-GB" dirty="0" err="1"/>
              <a:t>složka</a:t>
            </a:r>
            <a:r>
              <a:rPr lang="en-GB" dirty="0"/>
              <a:t> </a:t>
            </a:r>
            <a:r>
              <a:rPr lang="en-GB" dirty="0" err="1"/>
              <a:t>potravy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</a:t>
            </a:r>
            <a:r>
              <a:rPr lang="en-GB" dirty="0" err="1"/>
              <a:t>tvoří</a:t>
            </a:r>
            <a:r>
              <a:rPr lang="en-GB" dirty="0"/>
              <a:t> </a:t>
            </a:r>
            <a:r>
              <a:rPr lang="en-GB" dirty="0" err="1"/>
              <a:t>stěnu</a:t>
            </a:r>
            <a:r>
              <a:rPr lang="en-GB" dirty="0"/>
              <a:t> </a:t>
            </a:r>
            <a:r>
              <a:rPr lang="en-GB" dirty="0" err="1"/>
              <a:t>rostlinných</a:t>
            </a:r>
            <a:r>
              <a:rPr lang="en-GB" dirty="0"/>
              <a:t> </a:t>
            </a:r>
            <a:r>
              <a:rPr lang="en-GB" dirty="0" err="1"/>
              <a:t>buněk</a:t>
            </a:r>
            <a:r>
              <a:rPr lang="en-GB" dirty="0"/>
              <a:t> (</a:t>
            </a:r>
            <a:r>
              <a:rPr lang="en-GB" dirty="0" err="1"/>
              <a:t>celulosa</a:t>
            </a:r>
            <a:r>
              <a:rPr lang="en-GB" dirty="0"/>
              <a:t>, </a:t>
            </a:r>
            <a:r>
              <a:rPr lang="en-GB" dirty="0" err="1"/>
              <a:t>hemicelulosy</a:t>
            </a:r>
            <a:r>
              <a:rPr lang="en-GB" dirty="0"/>
              <a:t>, lignin</a:t>
            </a:r>
            <a:r>
              <a:rPr lang="en-GB" altLang="en-GB" dirty="0"/>
              <a:t>“</a:t>
            </a:r>
            <a:endParaRPr lang="en-GB" dirty="0"/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1972 - „...</a:t>
            </a:r>
            <a:r>
              <a:rPr lang="en-GB" dirty="0" err="1"/>
              <a:t>zbytky</a:t>
            </a:r>
            <a:r>
              <a:rPr lang="en-GB" dirty="0"/>
              <a:t> </a:t>
            </a:r>
            <a:r>
              <a:rPr lang="en-GB" dirty="0" err="1"/>
              <a:t>rostlinných</a:t>
            </a:r>
            <a:r>
              <a:rPr lang="en-GB" dirty="0"/>
              <a:t> </a:t>
            </a:r>
            <a:r>
              <a:rPr lang="en-GB" dirty="0" err="1"/>
              <a:t>buněčných</a:t>
            </a:r>
            <a:r>
              <a:rPr lang="en-GB" dirty="0"/>
              <a:t> </a:t>
            </a:r>
            <a:r>
              <a:rPr lang="en-GB" dirty="0" err="1"/>
              <a:t>stěn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nejsou</a:t>
            </a:r>
            <a:r>
              <a:rPr lang="en-GB" dirty="0"/>
              <a:t> </a:t>
            </a:r>
            <a:r>
              <a:rPr lang="en-GB" dirty="0" err="1"/>
              <a:t>štěpeny</a:t>
            </a:r>
            <a:r>
              <a:rPr lang="en-GB" dirty="0"/>
              <a:t> </a:t>
            </a:r>
            <a:r>
              <a:rPr lang="en-GB" dirty="0" err="1"/>
              <a:t>trávícími</a:t>
            </a:r>
            <a:r>
              <a:rPr lang="en-GB" dirty="0"/>
              <a:t> </a:t>
            </a:r>
            <a:r>
              <a:rPr lang="en-GB" dirty="0" err="1"/>
              <a:t>enzymy</a:t>
            </a:r>
            <a:r>
              <a:rPr lang="en-GB" dirty="0"/>
              <a:t> </a:t>
            </a:r>
            <a:r>
              <a:rPr lang="en-GB" dirty="0" err="1"/>
              <a:t>člověka</a:t>
            </a:r>
            <a:r>
              <a:rPr lang="en-GB" altLang="en-GB" dirty="0"/>
              <a:t>“</a:t>
            </a:r>
            <a:endParaRPr lang="en-GB" dirty="0"/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1976 - „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jiné</a:t>
            </a:r>
            <a:r>
              <a:rPr lang="en-GB" dirty="0"/>
              <a:t> </a:t>
            </a:r>
            <a:r>
              <a:rPr lang="en-GB" dirty="0" err="1"/>
              <a:t>nestravitelné</a:t>
            </a:r>
            <a:r>
              <a:rPr lang="en-GB" dirty="0"/>
              <a:t> </a:t>
            </a:r>
            <a:r>
              <a:rPr lang="en-GB" dirty="0" err="1"/>
              <a:t>polysacharidy</a:t>
            </a:r>
            <a:r>
              <a:rPr lang="en-GB" dirty="0"/>
              <a:t>, </a:t>
            </a:r>
            <a:r>
              <a:rPr lang="en-GB" dirty="0" err="1"/>
              <a:t>nejenom</a:t>
            </a:r>
            <a:r>
              <a:rPr lang="en-GB" dirty="0"/>
              <a:t> </a:t>
            </a:r>
            <a:r>
              <a:rPr lang="en-GB" dirty="0" err="1"/>
              <a:t>ze</a:t>
            </a:r>
            <a:r>
              <a:rPr lang="en-GB" dirty="0"/>
              <a:t> </a:t>
            </a:r>
            <a:r>
              <a:rPr lang="en-GB" dirty="0" err="1"/>
              <a:t>stěn</a:t>
            </a:r>
            <a:r>
              <a:rPr lang="en-GB" dirty="0"/>
              <a:t> </a:t>
            </a:r>
            <a:r>
              <a:rPr lang="en-GB" dirty="0" err="1"/>
              <a:t>rostlinných</a:t>
            </a:r>
            <a:r>
              <a:rPr lang="en-GB" dirty="0"/>
              <a:t> </a:t>
            </a:r>
            <a:r>
              <a:rPr lang="en-GB" dirty="0" err="1"/>
              <a:t>buněk</a:t>
            </a:r>
            <a:r>
              <a:rPr lang="en-GB" altLang="en-GB" dirty="0"/>
              <a:t>“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302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BÍLKOVINY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906344"/>
              </p:ext>
            </p:extLst>
          </p:nvPr>
        </p:nvGraphicFramePr>
        <p:xfrm>
          <a:off x="952500" y="1546225"/>
          <a:ext cx="51435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3495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DOPORUČENÍ (DACH)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Potřeba (g/kg/den)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KOJENEC: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0-1</a:t>
                      </a:r>
                      <a:r>
                        <a:rPr lang="cs-CZ" baseline="0" dirty="0" smtClean="0"/>
                        <a:t> měsíc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2,7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 měsíc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2,0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2-3 měsíce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4-5 měsíců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1,3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6-11 měsíců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DĚTI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1-3 roky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4-14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0,9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DOSPÍVAJÍCÍ A DOSPĚLÍ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15-18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0,9 (m), 0,8 (ž)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≥19</a:t>
                      </a:r>
                      <a:r>
                        <a:rPr lang="cs-CZ" baseline="0" dirty="0" smtClean="0"/>
                        <a:t>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0,8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2456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08641" y="313953"/>
            <a:ext cx="10972799" cy="829527"/>
          </a:xfrm>
          <a:solidFill>
            <a:srgbClr val="FBE5D6"/>
          </a:solidFill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/>
              <a:t>rozpustnost</a:t>
            </a:r>
            <a:r>
              <a:rPr lang="en-GB" dirty="0"/>
              <a:t> X </a:t>
            </a:r>
            <a:r>
              <a:rPr lang="en-GB" dirty="0" err="1"/>
              <a:t>nerozpustnost</a:t>
            </a:r>
            <a:endParaRPr lang="en-GB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6401" y="1409909"/>
            <a:ext cx="10972799" cy="4471669"/>
          </a:xfrm>
          <a:ln/>
        </p:spPr>
        <p:txBody>
          <a:bodyPr>
            <a:normAutofit lnSpcReduction="10000"/>
          </a:bodyPr>
          <a:lstStyle/>
          <a:p>
            <a:pPr>
              <a:lnSpc>
                <a:spcPct val="93000"/>
              </a:lnSpc>
              <a:tabLst>
                <a:tab pos="711200" algn="l"/>
                <a:tab pos="1435100" algn="l"/>
                <a:tab pos="2159000" algn="l"/>
                <a:tab pos="2882900" algn="l"/>
                <a:tab pos="3606800" algn="l"/>
                <a:tab pos="4330700" algn="l"/>
                <a:tab pos="5054600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sz="2600" dirty="0"/>
              <a:t>1980 – </a:t>
            </a:r>
            <a:r>
              <a:rPr lang="en-GB" sz="2600" dirty="0" err="1"/>
              <a:t>rozdělení</a:t>
            </a:r>
            <a:r>
              <a:rPr lang="en-GB" sz="2600" dirty="0"/>
              <a:t> </a:t>
            </a:r>
            <a:r>
              <a:rPr lang="en-GB" sz="2600" dirty="0" err="1"/>
              <a:t>vlákniny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r>
              <a:rPr lang="en-GB" sz="2600" dirty="0"/>
              <a:t> </a:t>
            </a:r>
            <a:r>
              <a:rPr lang="en-GB" sz="2600" dirty="0" err="1"/>
              <a:t>nerozpustnou</a:t>
            </a:r>
            <a:r>
              <a:rPr lang="en-GB" sz="2600" dirty="0"/>
              <a:t> (</a:t>
            </a:r>
            <a:r>
              <a:rPr lang="en-GB" sz="2600" dirty="0" err="1"/>
              <a:t>odolná</a:t>
            </a:r>
            <a:r>
              <a:rPr lang="en-GB" sz="2600" dirty="0"/>
              <a:t> </a:t>
            </a:r>
            <a:r>
              <a:rPr lang="en-GB" sz="2600" dirty="0" err="1"/>
              <a:t>fermentaci</a:t>
            </a:r>
            <a:r>
              <a:rPr lang="en-GB" sz="2600" dirty="0"/>
              <a:t> v </a:t>
            </a:r>
            <a:r>
              <a:rPr lang="en-GB" sz="2600" dirty="0" err="1"/>
              <a:t>tlustém</a:t>
            </a:r>
            <a:r>
              <a:rPr lang="en-GB" sz="2600" dirty="0"/>
              <a:t> </a:t>
            </a:r>
            <a:r>
              <a:rPr lang="en-GB" sz="2600" dirty="0" err="1"/>
              <a:t>střevě</a:t>
            </a:r>
            <a:r>
              <a:rPr lang="en-GB" sz="2600" dirty="0"/>
              <a:t>) a </a:t>
            </a:r>
            <a:r>
              <a:rPr lang="en-GB" sz="2600" dirty="0" err="1"/>
              <a:t>rozpustnou</a:t>
            </a:r>
            <a:r>
              <a:rPr lang="en-GB" sz="2600" dirty="0"/>
              <a:t/>
            </a:r>
            <a:br>
              <a:rPr lang="en-GB" sz="2600" dirty="0"/>
            </a:br>
            <a:r>
              <a:rPr lang="en-GB" dirty="0"/>
              <a:t>	</a:t>
            </a:r>
            <a:r>
              <a:rPr lang="en-GB" sz="2000" dirty="0"/>
              <a:t>NEROZPUTNÁ (</a:t>
            </a:r>
            <a:r>
              <a:rPr lang="en-GB" sz="2000" dirty="0" err="1"/>
              <a:t>celulosa</a:t>
            </a:r>
            <a:r>
              <a:rPr lang="en-GB" sz="2000" dirty="0"/>
              <a:t>, lignin)</a:t>
            </a:r>
            <a:br>
              <a:rPr lang="en-GB" sz="2000" dirty="0"/>
            </a:br>
            <a:r>
              <a:rPr lang="en-GB" sz="2000" dirty="0"/>
              <a:t>	- </a:t>
            </a:r>
            <a:r>
              <a:rPr lang="en-GB" sz="2000" dirty="0" err="1"/>
              <a:t>porporují</a:t>
            </a:r>
            <a:r>
              <a:rPr lang="en-GB" sz="2000" dirty="0"/>
              <a:t> </a:t>
            </a:r>
            <a:r>
              <a:rPr lang="en-GB" sz="2000" dirty="0" err="1"/>
              <a:t>peristaltiku</a:t>
            </a:r>
            <a:r>
              <a:rPr lang="en-GB" sz="2000" dirty="0"/>
              <a:t> </a:t>
            </a:r>
            <a:r>
              <a:rPr lang="en-GB" sz="2000" dirty="0" err="1"/>
              <a:t>střev</a:t>
            </a:r>
            <a:r>
              <a:rPr lang="en-GB" sz="2000" dirty="0"/>
              <a:t>, </a:t>
            </a:r>
            <a:r>
              <a:rPr lang="en-GB" sz="2000" dirty="0" err="1"/>
              <a:t>urychlují</a:t>
            </a:r>
            <a:r>
              <a:rPr lang="en-GB" sz="2000" dirty="0"/>
              <a:t> </a:t>
            </a:r>
            <a:r>
              <a:rPr lang="en-GB" sz="2000" dirty="0" err="1"/>
              <a:t>tak</a:t>
            </a:r>
            <a:r>
              <a:rPr lang="en-GB" sz="2000" dirty="0"/>
              <a:t> </a:t>
            </a:r>
            <a:r>
              <a:rPr lang="en-GB" sz="2000" dirty="0" err="1"/>
              <a:t>průchod</a:t>
            </a:r>
            <a:r>
              <a:rPr lang="en-GB" sz="2000" dirty="0"/>
              <a:t> </a:t>
            </a:r>
            <a:r>
              <a:rPr lang="en-GB" sz="2000" dirty="0" err="1"/>
              <a:t>trveniny</a:t>
            </a:r>
            <a:r>
              <a:rPr lang="en-GB" sz="2000" dirty="0"/>
              <a:t> </a:t>
            </a:r>
            <a:r>
              <a:rPr lang="en-GB" sz="2000" dirty="0" err="1"/>
              <a:t>zažívacím</a:t>
            </a:r>
            <a:r>
              <a:rPr lang="en-GB" sz="2000" dirty="0"/>
              <a:t> </a:t>
            </a:r>
            <a:r>
              <a:rPr lang="en-GB" sz="2000" dirty="0" err="1"/>
              <a:t>střevem</a:t>
            </a:r>
            <a:r>
              <a:rPr lang="en-GB" sz="2000" dirty="0"/>
              <a:t> a </a:t>
            </a:r>
            <a:r>
              <a:rPr lang="en-GB" sz="2000" dirty="0" err="1"/>
              <a:t>zvětšují</a:t>
            </a:r>
            <a:r>
              <a:rPr lang="en-GB" sz="2000" dirty="0"/>
              <a:t> </a:t>
            </a:r>
            <a:r>
              <a:rPr lang="en-GB" sz="2000" dirty="0" err="1"/>
              <a:t>ojem</a:t>
            </a:r>
            <a:r>
              <a:rPr lang="en-GB" sz="2000" dirty="0"/>
              <a:t> </a:t>
            </a:r>
            <a:r>
              <a:rPr lang="en-GB" sz="2000" dirty="0" err="1"/>
              <a:t>stolice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	ROZPUSTNÁ  (</a:t>
            </a:r>
            <a:r>
              <a:rPr lang="en-GB" sz="2000" dirty="0" err="1"/>
              <a:t>pektiny</a:t>
            </a:r>
            <a:r>
              <a:rPr lang="en-GB" sz="2000" dirty="0"/>
              <a:t>, beta-</a:t>
            </a:r>
            <a:r>
              <a:rPr lang="en-GB" sz="2000" dirty="0" err="1"/>
              <a:t>glukany</a:t>
            </a:r>
            <a:r>
              <a:rPr lang="en-GB" sz="2000" dirty="0"/>
              <a:t>)</a:t>
            </a:r>
            <a:br>
              <a:rPr lang="en-GB" sz="2000" dirty="0"/>
            </a:br>
            <a:r>
              <a:rPr lang="en-GB" sz="2000" dirty="0"/>
              <a:t>	- </a:t>
            </a:r>
            <a:r>
              <a:rPr lang="en-GB" sz="2000" dirty="0" err="1"/>
              <a:t>vytváří</a:t>
            </a:r>
            <a:r>
              <a:rPr lang="en-GB" sz="2000" dirty="0"/>
              <a:t> v </a:t>
            </a:r>
            <a:r>
              <a:rPr lang="en-GB" sz="2000" dirty="0" err="1"/>
              <a:t>tenkém</a:t>
            </a:r>
            <a:r>
              <a:rPr lang="en-GB" sz="2000" dirty="0"/>
              <a:t> </a:t>
            </a:r>
            <a:r>
              <a:rPr lang="en-GB" sz="2000" dirty="0" err="1"/>
              <a:t>střevě</a:t>
            </a:r>
            <a:r>
              <a:rPr lang="en-GB" sz="2000" dirty="0"/>
              <a:t> </a:t>
            </a:r>
            <a:r>
              <a:rPr lang="en-GB" sz="2000" dirty="0" err="1"/>
              <a:t>gelovité</a:t>
            </a:r>
            <a:r>
              <a:rPr lang="en-GB" sz="2000" dirty="0"/>
              <a:t> (</a:t>
            </a:r>
            <a:r>
              <a:rPr lang="en-GB" sz="2000" dirty="0" err="1"/>
              <a:t>rosolovité</a:t>
            </a:r>
            <a:r>
              <a:rPr lang="en-GB" sz="2000" dirty="0"/>
              <a:t>) </a:t>
            </a:r>
            <a:r>
              <a:rPr lang="en-GB" sz="2000" dirty="0" err="1"/>
              <a:t>púrostředí</a:t>
            </a:r>
            <a:r>
              <a:rPr lang="en-GB" sz="2000" dirty="0"/>
              <a:t> a </a:t>
            </a:r>
            <a:r>
              <a:rPr lang="en-GB" sz="2000" dirty="0" err="1"/>
              <a:t>snižují</a:t>
            </a:r>
            <a:r>
              <a:rPr lang="en-GB" sz="2000" dirty="0"/>
              <a:t> </a:t>
            </a:r>
            <a:r>
              <a:rPr lang="en-GB" sz="2000" dirty="0" err="1"/>
              <a:t>tak</a:t>
            </a:r>
            <a:r>
              <a:rPr lang="en-GB" sz="2000" dirty="0"/>
              <a:t> </a:t>
            </a:r>
            <a:r>
              <a:rPr lang="en-GB" sz="2000" dirty="0" err="1"/>
              <a:t>vstřebávání</a:t>
            </a:r>
            <a:r>
              <a:rPr lang="en-GB" sz="2000" dirty="0"/>
              <a:t> </a:t>
            </a:r>
            <a:r>
              <a:rPr lang="en-GB" sz="2000" dirty="0" err="1"/>
              <a:t>glukosy</a:t>
            </a:r>
            <a:r>
              <a:rPr lang="en-GB" sz="2000" dirty="0"/>
              <a:t> a </a:t>
            </a:r>
            <a:r>
              <a:rPr lang="en-GB" sz="2000" dirty="0" err="1"/>
              <a:t>mastných</a:t>
            </a:r>
            <a:r>
              <a:rPr lang="en-GB" sz="2000" dirty="0"/>
              <a:t> </a:t>
            </a:r>
            <a:r>
              <a:rPr lang="en-GB" sz="2000" dirty="0" err="1"/>
              <a:t>kyselin</a:t>
            </a:r>
            <a:r>
              <a:rPr lang="en-GB" sz="2000" dirty="0"/>
              <a:t> </a:t>
            </a:r>
            <a:r>
              <a:rPr lang="en-GB" sz="2000" dirty="0" err="1"/>
              <a:t>přes</a:t>
            </a:r>
            <a:r>
              <a:rPr lang="en-GB" sz="2000" dirty="0"/>
              <a:t> </a:t>
            </a:r>
            <a:r>
              <a:rPr lang="en-GB" sz="2000" dirty="0" err="1"/>
              <a:t>střevní</a:t>
            </a:r>
            <a:r>
              <a:rPr lang="en-GB" sz="2000" dirty="0"/>
              <a:t> </a:t>
            </a:r>
            <a:r>
              <a:rPr lang="en-GB" sz="2000" dirty="0" err="1"/>
              <a:t>stěnu</a:t>
            </a:r>
            <a:endParaRPr lang="en-GB" sz="2000" dirty="0"/>
          </a:p>
          <a:p>
            <a:pPr>
              <a:lnSpc>
                <a:spcPct val="93000"/>
              </a:lnSpc>
              <a:tabLst>
                <a:tab pos="711200" algn="l"/>
                <a:tab pos="1435100" algn="l"/>
                <a:tab pos="2159000" algn="l"/>
                <a:tab pos="2882900" algn="l"/>
                <a:tab pos="3606800" algn="l"/>
                <a:tab pos="4330700" algn="l"/>
                <a:tab pos="5054600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sz="2600" dirty="0"/>
              <a:t>1998 – WHO </a:t>
            </a:r>
            <a:r>
              <a:rPr lang="en-GB" sz="2600" dirty="0" err="1"/>
              <a:t>doporučila</a:t>
            </a:r>
            <a:r>
              <a:rPr lang="en-GB" sz="2600" dirty="0"/>
              <a:t> </a:t>
            </a:r>
            <a:r>
              <a:rPr lang="en-GB" sz="2600" dirty="0" err="1"/>
              <a:t>nečlenit</a:t>
            </a:r>
            <a:r>
              <a:rPr lang="en-GB" sz="2600" dirty="0"/>
              <a:t> </a:t>
            </a:r>
            <a:r>
              <a:rPr lang="en-GB" sz="2600" dirty="0" err="1"/>
              <a:t>vlákninu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r>
              <a:rPr lang="en-GB" sz="2600" dirty="0"/>
              <a:t> </a:t>
            </a:r>
            <a:r>
              <a:rPr lang="en-GB" sz="2600" dirty="0" err="1"/>
              <a:t>rozpustnou</a:t>
            </a:r>
            <a:r>
              <a:rPr lang="en-GB" sz="2600" dirty="0"/>
              <a:t> a </a:t>
            </a:r>
            <a:r>
              <a:rPr lang="en-GB" sz="2600" dirty="0" err="1"/>
              <a:t>nerozpustnou</a:t>
            </a:r>
            <a:r>
              <a:rPr lang="en-GB" sz="2600" dirty="0"/>
              <a:t>, </a:t>
            </a:r>
            <a:r>
              <a:rPr lang="en-GB" sz="2600" dirty="0" err="1"/>
              <a:t>protože</a:t>
            </a:r>
            <a:r>
              <a:rPr lang="en-GB" sz="2600" dirty="0"/>
              <a:t> </a:t>
            </a:r>
            <a:r>
              <a:rPr lang="en-GB" sz="2600" dirty="0" err="1"/>
              <a:t>rozdělení</a:t>
            </a:r>
            <a:r>
              <a:rPr lang="en-GB" sz="2600" dirty="0"/>
              <a:t> </a:t>
            </a:r>
            <a:r>
              <a:rPr lang="en-GB" sz="2600" dirty="0" err="1"/>
              <a:t>platí</a:t>
            </a:r>
            <a:r>
              <a:rPr lang="en-GB" sz="2600" dirty="0"/>
              <a:t> </a:t>
            </a:r>
            <a:r>
              <a:rPr lang="en-GB" sz="2600" dirty="0" err="1"/>
              <a:t>jen</a:t>
            </a:r>
            <a:r>
              <a:rPr lang="en-GB" sz="2600" dirty="0"/>
              <a:t> pro </a:t>
            </a:r>
            <a:r>
              <a:rPr lang="en-GB" sz="2600" dirty="0" err="1"/>
              <a:t>některé</a:t>
            </a:r>
            <a:r>
              <a:rPr lang="en-GB" sz="2600" dirty="0"/>
              <a:t> </a:t>
            </a:r>
            <a:r>
              <a:rPr lang="en-GB" sz="2600" dirty="0" err="1"/>
              <a:t>ze</a:t>
            </a:r>
            <a:r>
              <a:rPr lang="en-GB" sz="2600" dirty="0"/>
              <a:t> </a:t>
            </a:r>
            <a:r>
              <a:rPr lang="en-GB" sz="2600" dirty="0" err="1"/>
              <a:t>složek</a:t>
            </a:r>
            <a:r>
              <a:rPr lang="en-GB" sz="2600" dirty="0"/>
              <a:t> </a:t>
            </a:r>
            <a:r>
              <a:rPr lang="en-GB" sz="2600" dirty="0" err="1"/>
              <a:t>obou</a:t>
            </a:r>
            <a:r>
              <a:rPr lang="en-GB" sz="2600" dirty="0"/>
              <a:t> </a:t>
            </a:r>
            <a:r>
              <a:rPr lang="en-GB" sz="2600" dirty="0" err="1"/>
              <a:t>skupin</a:t>
            </a:r>
            <a:r>
              <a:rPr lang="en-GB" sz="2600" dirty="0"/>
              <a:t> (</a:t>
            </a:r>
            <a:r>
              <a:rPr lang="en-GB" sz="2600" dirty="0" err="1"/>
              <a:t>některé</a:t>
            </a:r>
            <a:r>
              <a:rPr lang="en-GB" sz="2600" dirty="0"/>
              <a:t> „</a:t>
            </a:r>
            <a:r>
              <a:rPr lang="en-GB" sz="2600" dirty="0" err="1"/>
              <a:t>nerozpustné</a:t>
            </a:r>
            <a:r>
              <a:rPr lang="en-GB" altLang="en-GB" sz="2600" dirty="0"/>
              <a:t>“</a:t>
            </a:r>
            <a:r>
              <a:rPr lang="en-GB" sz="2600" dirty="0"/>
              <a:t> </a:t>
            </a:r>
            <a:r>
              <a:rPr lang="en-GB" sz="2600" dirty="0" err="1"/>
              <a:t>jsou</a:t>
            </a:r>
            <a:r>
              <a:rPr lang="en-GB" sz="2600" dirty="0"/>
              <a:t> v </a:t>
            </a:r>
            <a:r>
              <a:rPr lang="en-GB" sz="2600" dirty="0" err="1"/>
              <a:t>tlustém</a:t>
            </a:r>
            <a:r>
              <a:rPr lang="en-GB" sz="2600" dirty="0"/>
              <a:t> </a:t>
            </a:r>
            <a:r>
              <a:rPr lang="en-GB" sz="2600" dirty="0" err="1"/>
              <a:t>střevě</a:t>
            </a:r>
            <a:r>
              <a:rPr lang="en-GB" sz="2600" dirty="0"/>
              <a:t> </a:t>
            </a:r>
            <a:r>
              <a:rPr lang="en-GB" sz="2600" dirty="0" err="1"/>
              <a:t>fermentovány</a:t>
            </a:r>
            <a:r>
              <a:rPr lang="en-GB" sz="2600" dirty="0"/>
              <a:t>)</a:t>
            </a:r>
            <a:br>
              <a:rPr lang="en-GB" sz="2600" dirty="0"/>
            </a:b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034366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08641" y="313954"/>
            <a:ext cx="10972799" cy="1068592"/>
          </a:xfrm>
          <a:solidFill>
            <a:srgbClr val="FBE5D6"/>
          </a:solidFill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/>
              <a:t>definice</a:t>
            </a:r>
            <a:r>
              <a:rPr lang="en-GB" dirty="0"/>
              <a:t>...???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641" y="1604329"/>
            <a:ext cx="10972799" cy="4445747"/>
          </a:xfrm>
          <a:ln/>
        </p:spPr>
        <p:txBody>
          <a:bodyPr>
            <a:normAutofit lnSpcReduction="10000"/>
          </a:bodyPr>
          <a:lstStyle/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 dirty="0" err="1"/>
              <a:t>Navíc</a:t>
            </a:r>
            <a:r>
              <a:rPr lang="en-GB" sz="2600" dirty="0"/>
              <a:t>:</a:t>
            </a:r>
            <a:br>
              <a:rPr lang="en-GB" sz="2600" dirty="0"/>
            </a:br>
            <a:r>
              <a:rPr lang="en-GB" sz="2600" dirty="0"/>
              <a:t>= </a:t>
            </a:r>
            <a:r>
              <a:rPr lang="en-GB" sz="2600" dirty="0" err="1"/>
              <a:t>rozpustnost</a:t>
            </a:r>
            <a:r>
              <a:rPr lang="en-GB" sz="2600" dirty="0"/>
              <a:t> </a:t>
            </a:r>
            <a:r>
              <a:rPr lang="en-GB" sz="2600" dirty="0" err="1"/>
              <a:t>ve</a:t>
            </a:r>
            <a:r>
              <a:rPr lang="en-GB" sz="2600" dirty="0"/>
              <a:t> </a:t>
            </a:r>
            <a:r>
              <a:rPr lang="en-GB" sz="2600" dirty="0" err="1"/>
              <a:t>vodě</a:t>
            </a:r>
            <a:r>
              <a:rPr lang="en-GB" sz="2600" dirty="0"/>
              <a:t> </a:t>
            </a:r>
            <a:r>
              <a:rPr lang="en-GB" sz="2600" dirty="0" err="1"/>
              <a:t>předem</a:t>
            </a:r>
            <a:r>
              <a:rPr lang="en-GB" sz="2600" dirty="0"/>
              <a:t> </a:t>
            </a:r>
            <a:r>
              <a:rPr lang="en-GB" sz="2600" dirty="0" err="1"/>
              <a:t>neurčuje</a:t>
            </a:r>
            <a:r>
              <a:rPr lang="en-GB" sz="2600" dirty="0"/>
              <a:t> </a:t>
            </a:r>
            <a:r>
              <a:rPr lang="en-GB" sz="2600" dirty="0" err="1"/>
              <a:t>fyziologický</a:t>
            </a:r>
            <a:r>
              <a:rPr lang="en-GB" sz="2600" dirty="0"/>
              <a:t> </a:t>
            </a:r>
            <a:r>
              <a:rPr lang="en-GB" sz="2600" dirty="0" err="1"/>
              <a:t>efekt</a:t>
            </a:r>
            <a:endParaRPr lang="en-GB" sz="2600" dirty="0"/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 dirty="0" err="1"/>
              <a:t>Odborná</a:t>
            </a:r>
            <a:r>
              <a:rPr lang="en-GB" sz="2600" dirty="0"/>
              <a:t> </a:t>
            </a:r>
            <a:r>
              <a:rPr lang="en-GB" sz="2600" dirty="0" err="1"/>
              <a:t>shoda</a:t>
            </a:r>
            <a:r>
              <a:rPr lang="en-GB" sz="2600" dirty="0"/>
              <a:t> </a:t>
            </a:r>
            <a:r>
              <a:rPr lang="en-GB" sz="2600" dirty="0" err="1"/>
              <a:t>posledních</a:t>
            </a:r>
            <a:r>
              <a:rPr lang="en-GB" sz="2600" dirty="0"/>
              <a:t> let </a:t>
            </a:r>
            <a:br>
              <a:rPr lang="en-GB" sz="2600" dirty="0"/>
            </a:br>
            <a:r>
              <a:rPr lang="en-GB" sz="2600" dirty="0">
                <a:cs typeface="Arial" charset="0"/>
              </a:rPr>
              <a:t>→ </a:t>
            </a:r>
            <a:r>
              <a:rPr lang="en-GB" sz="2600" dirty="0" err="1">
                <a:cs typeface="Arial" charset="0"/>
              </a:rPr>
              <a:t>pojem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musí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být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vymezen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na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fyziologickém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základě</a:t>
            </a:r>
            <a:r>
              <a:rPr lang="en-GB" sz="2600" dirty="0">
                <a:cs typeface="Arial" charset="0"/>
              </a:rPr>
              <a:t>, </a:t>
            </a:r>
            <a:r>
              <a:rPr lang="en-GB" sz="2600" dirty="0" err="1">
                <a:cs typeface="Arial" charset="0"/>
              </a:rPr>
              <a:t>nikoliv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podle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metody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stanovení</a:t>
            </a:r>
            <a:r>
              <a:rPr lang="en-GB" sz="2600" dirty="0">
                <a:cs typeface="Arial" charset="0"/>
              </a:rPr>
              <a:t> (</a:t>
            </a:r>
            <a:r>
              <a:rPr lang="en-GB" sz="2600" dirty="0" err="1">
                <a:cs typeface="Arial" charset="0"/>
              </a:rPr>
              <a:t>jak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tomu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doposud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bylo</a:t>
            </a:r>
            <a:r>
              <a:rPr lang="en-GB" sz="2600" dirty="0">
                <a:cs typeface="Arial" charset="0"/>
              </a:rPr>
              <a:t>)</a:t>
            </a:r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600" dirty="0">
                <a:solidFill>
                  <a:srgbClr val="FF0000"/>
                </a:solidFill>
                <a:cs typeface="Arial" charset="0"/>
              </a:rPr>
              <a:t>???</a:t>
            </a:r>
            <a:br>
              <a:rPr lang="en-GB" sz="3600" dirty="0">
                <a:solidFill>
                  <a:srgbClr val="FF0000"/>
                </a:solidFill>
                <a:cs typeface="Arial" charset="0"/>
              </a:rPr>
            </a:br>
            <a:r>
              <a:rPr lang="en-GB" sz="2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3600" dirty="0">
                <a:solidFill>
                  <a:srgbClr val="FF0000"/>
                </a:solidFill>
                <a:cs typeface="Arial" charset="0"/>
              </a:rPr>
              <a:t/>
            </a:r>
            <a:br>
              <a:rPr lang="en-GB" sz="3600" dirty="0">
                <a:solidFill>
                  <a:srgbClr val="FF0000"/>
                </a:solidFill>
                <a:cs typeface="Arial" charset="0"/>
              </a:rPr>
            </a:br>
            <a:r>
              <a:rPr lang="en-GB" sz="3600" dirty="0">
                <a:solidFill>
                  <a:srgbClr val="FF0000"/>
                </a:solidFill>
                <a:cs typeface="Arial" charset="0"/>
              </a:rPr>
              <a:t>O </a:t>
            </a:r>
            <a:r>
              <a:rPr lang="en-GB" sz="3600" dirty="0" err="1">
                <a:solidFill>
                  <a:srgbClr val="FF0000"/>
                </a:solidFill>
                <a:cs typeface="Arial" charset="0"/>
              </a:rPr>
              <a:t>jaké</a:t>
            </a:r>
            <a:r>
              <a:rPr lang="en-GB" sz="36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cs typeface="Arial" charset="0"/>
              </a:rPr>
              <a:t>vláknině</a:t>
            </a:r>
            <a:r>
              <a:rPr lang="en-GB" sz="36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cs typeface="Arial" charset="0"/>
              </a:rPr>
              <a:t>nás</a:t>
            </a:r>
            <a:r>
              <a:rPr lang="en-GB" sz="36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cs typeface="Arial" charset="0"/>
              </a:rPr>
              <a:t>informují</a:t>
            </a:r>
            <a:r>
              <a:rPr lang="en-GB" sz="36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cs typeface="Arial" charset="0"/>
              </a:rPr>
              <a:t>údaje</a:t>
            </a:r>
            <a:r>
              <a:rPr lang="en-GB" sz="36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cs typeface="Arial" charset="0"/>
              </a:rPr>
              <a:t>na</a:t>
            </a:r>
            <a:r>
              <a:rPr lang="en-GB" sz="36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cs typeface="Arial" charset="0"/>
              </a:rPr>
              <a:t>etiketách</a:t>
            </a:r>
            <a:r>
              <a:rPr lang="en-GB" sz="3600" dirty="0">
                <a:solidFill>
                  <a:srgbClr val="FF0000"/>
                </a:solidFill>
                <a:cs typeface="Arial" charset="0"/>
              </a:rPr>
              <a:t> v </a:t>
            </a:r>
            <a:r>
              <a:rPr lang="en-GB" sz="3600" dirty="0" err="1">
                <a:solidFill>
                  <a:srgbClr val="FF0000"/>
                </a:solidFill>
                <a:cs typeface="Arial" charset="0"/>
              </a:rPr>
              <a:t>různých</a:t>
            </a:r>
            <a:r>
              <a:rPr lang="en-GB" sz="36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cs typeface="Arial" charset="0"/>
              </a:rPr>
              <a:t>zemích</a:t>
            </a:r>
            <a:r>
              <a:rPr lang="en-GB" sz="3600" dirty="0">
                <a:solidFill>
                  <a:srgbClr val="FF0000"/>
                </a:solidFill>
                <a:cs typeface="Arial" charset="0"/>
              </a:rPr>
              <a:t>? </a:t>
            </a:r>
            <a:br>
              <a:rPr lang="en-GB" sz="3600" dirty="0">
                <a:solidFill>
                  <a:srgbClr val="FF0000"/>
                </a:solidFill>
                <a:cs typeface="Arial" charset="0"/>
              </a:rPr>
            </a:br>
            <a:r>
              <a:rPr lang="en-GB" sz="3600" dirty="0">
                <a:solidFill>
                  <a:srgbClr val="FF0000"/>
                </a:solidFill>
                <a:cs typeface="Arial" charset="0"/>
              </a:rPr>
              <a:t>A co to </a:t>
            </a:r>
            <a:r>
              <a:rPr lang="en-GB" sz="3600" dirty="0" err="1">
                <a:solidFill>
                  <a:srgbClr val="FF0000"/>
                </a:solidFill>
                <a:cs typeface="Arial" charset="0"/>
              </a:rPr>
              <a:t>vlastně</a:t>
            </a:r>
            <a:r>
              <a:rPr lang="en-GB" sz="3600" dirty="0">
                <a:solidFill>
                  <a:srgbClr val="FF0000"/>
                </a:solidFill>
                <a:cs typeface="Arial" charset="0"/>
              </a:rPr>
              <a:t> pro </a:t>
            </a:r>
            <a:r>
              <a:rPr lang="en-GB" sz="3600" dirty="0" err="1">
                <a:solidFill>
                  <a:srgbClr val="FF0000"/>
                </a:solidFill>
                <a:cs typeface="Arial" charset="0"/>
              </a:rPr>
              <a:t>nás</a:t>
            </a:r>
            <a:r>
              <a:rPr lang="en-GB" sz="36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cs typeface="Arial" charset="0"/>
              </a:rPr>
              <a:t>znamená</a:t>
            </a:r>
            <a:r>
              <a:rPr lang="en-GB" sz="3600" dirty="0">
                <a:solidFill>
                  <a:srgbClr val="FF0000"/>
                </a:solidFill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857751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/>
          </p:nvPr>
        </p:nvSpPr>
        <p:spPr>
          <a:xfrm>
            <a:off x="608641" y="1604329"/>
            <a:ext cx="10972799" cy="4755379"/>
          </a:xfrm>
          <a:ln/>
        </p:spPr>
        <p:txBody>
          <a:bodyPr anchor="t"/>
          <a:lstStyle/>
          <a:p>
            <a:pPr marL="104775" algn="l">
              <a:lnSpc>
                <a:spcPct val="93000"/>
              </a:lnSpc>
              <a:spcAft>
                <a:spcPts val="1425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dirty="0"/>
              <a:t>„</a:t>
            </a:r>
            <a:r>
              <a:rPr lang="en-GB" sz="3200" dirty="0" err="1"/>
              <a:t>Vlákninu</a:t>
            </a:r>
            <a:r>
              <a:rPr lang="en-GB" sz="3200" dirty="0"/>
              <a:t> </a:t>
            </a:r>
            <a:r>
              <a:rPr lang="en-GB" sz="3200" dirty="0" err="1"/>
              <a:t>potravy</a:t>
            </a:r>
            <a:r>
              <a:rPr lang="en-GB" sz="3200" dirty="0"/>
              <a:t> </a:t>
            </a:r>
            <a:r>
              <a:rPr lang="en-GB" sz="3200" dirty="0" err="1"/>
              <a:t>tvoří</a:t>
            </a:r>
            <a:r>
              <a:rPr lang="en-GB" sz="3200" dirty="0"/>
              <a:t> </a:t>
            </a:r>
            <a:r>
              <a:rPr lang="en-GB" sz="3200" dirty="0" err="1"/>
              <a:t>látky</a:t>
            </a:r>
            <a:r>
              <a:rPr lang="en-GB" sz="3200" dirty="0"/>
              <a:t>, </a:t>
            </a:r>
            <a:r>
              <a:rPr lang="en-GB" sz="3200" dirty="0" err="1"/>
              <a:t>které</a:t>
            </a:r>
            <a:r>
              <a:rPr lang="en-GB" sz="3200" dirty="0"/>
              <a:t> </a:t>
            </a:r>
            <a:r>
              <a:rPr lang="en-GB" sz="3200" dirty="0" err="1"/>
              <a:t>nejsou</a:t>
            </a:r>
            <a:r>
              <a:rPr lang="en-GB" sz="3200" dirty="0"/>
              <a:t> </a:t>
            </a:r>
            <a:r>
              <a:rPr lang="en-GB" sz="3200" dirty="0" err="1"/>
              <a:t>stráveny</a:t>
            </a:r>
            <a:r>
              <a:rPr lang="en-GB" sz="3200" dirty="0"/>
              <a:t> </a:t>
            </a:r>
            <a:r>
              <a:rPr lang="en-GB" sz="3200" dirty="0" err="1"/>
              <a:t>či</a:t>
            </a:r>
            <a:r>
              <a:rPr lang="en-GB" sz="3200" dirty="0"/>
              <a:t> </a:t>
            </a:r>
            <a:r>
              <a:rPr lang="en-GB" sz="3200" dirty="0" err="1"/>
              <a:t>vstřebávány</a:t>
            </a:r>
            <a:r>
              <a:rPr lang="en-GB" sz="3200" dirty="0"/>
              <a:t> v </a:t>
            </a:r>
            <a:r>
              <a:rPr lang="en-GB" sz="3200" dirty="0" err="1"/>
              <a:t>tenkém</a:t>
            </a:r>
            <a:r>
              <a:rPr lang="en-GB" sz="3200" dirty="0"/>
              <a:t> </a:t>
            </a:r>
            <a:r>
              <a:rPr lang="en-GB" sz="3200" dirty="0" err="1"/>
              <a:t>střevě</a:t>
            </a:r>
            <a:r>
              <a:rPr lang="en-GB" sz="3200" dirty="0"/>
              <a:t> </a:t>
            </a:r>
            <a:r>
              <a:rPr lang="en-GB" sz="3200" dirty="0" err="1"/>
              <a:t>člověka</a:t>
            </a:r>
            <a:r>
              <a:rPr lang="en-GB" sz="3200" dirty="0"/>
              <a:t>, s </a:t>
            </a:r>
            <a:r>
              <a:rPr lang="en-GB" sz="3200" dirty="0" err="1"/>
              <a:t>chemickou</a:t>
            </a:r>
            <a:r>
              <a:rPr lang="en-GB" sz="3200" dirty="0"/>
              <a:t> </a:t>
            </a:r>
            <a:r>
              <a:rPr lang="en-GB" sz="3200" dirty="0" err="1"/>
              <a:t>strukturou</a:t>
            </a:r>
            <a:r>
              <a:rPr lang="en-GB" sz="3200" dirty="0"/>
              <a:t> </a:t>
            </a:r>
            <a:r>
              <a:rPr lang="en-GB" sz="3200" dirty="0" err="1"/>
              <a:t>sacharidů</a:t>
            </a:r>
            <a:r>
              <a:rPr lang="en-GB" sz="3200" dirty="0"/>
              <a:t> </a:t>
            </a:r>
            <a:r>
              <a:rPr lang="en-GB" sz="3200" dirty="0" err="1"/>
              <a:t>či</a:t>
            </a:r>
            <a:r>
              <a:rPr lang="en-GB" sz="3200" dirty="0"/>
              <a:t> </a:t>
            </a:r>
            <a:r>
              <a:rPr lang="en-GB" sz="3200" dirty="0" err="1"/>
              <a:t>látek</a:t>
            </a:r>
            <a:r>
              <a:rPr lang="en-GB" sz="3200" dirty="0"/>
              <a:t> </a:t>
            </a:r>
            <a:r>
              <a:rPr lang="en-GB" sz="3200" dirty="0" err="1"/>
              <a:t>obdobných</a:t>
            </a:r>
            <a:r>
              <a:rPr lang="en-GB" sz="3200" dirty="0"/>
              <a:t>, </a:t>
            </a:r>
            <a:r>
              <a:rPr lang="en-GB" sz="3200" dirty="0" err="1"/>
              <a:t>ligninu</a:t>
            </a:r>
            <a:r>
              <a:rPr lang="en-GB" sz="3200" dirty="0"/>
              <a:t> a </a:t>
            </a:r>
            <a:r>
              <a:rPr lang="en-GB" sz="3200" dirty="0" err="1"/>
              <a:t>příbuzných</a:t>
            </a:r>
            <a:r>
              <a:rPr lang="en-GB" sz="3200" dirty="0"/>
              <a:t> </a:t>
            </a:r>
            <a:r>
              <a:rPr lang="en-GB" sz="3200" dirty="0" err="1"/>
              <a:t>látek</a:t>
            </a:r>
            <a:r>
              <a:rPr lang="en-GB" altLang="en-GB" sz="3200" dirty="0"/>
              <a:t>“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2000" b="1" dirty="0"/>
              <a:t/>
            </a:r>
            <a:br>
              <a:rPr lang="en-GB" sz="2000" b="1" dirty="0"/>
            </a:br>
            <a:r>
              <a:rPr lang="en-GB" sz="2000" b="1" u="sng" dirty="0" err="1"/>
              <a:t>základy</a:t>
            </a:r>
            <a:r>
              <a:rPr lang="en-GB" sz="2000" b="1" u="sng" dirty="0"/>
              <a:t> </a:t>
            </a:r>
            <a:r>
              <a:rPr lang="en-GB" sz="2000" b="1" u="sng" dirty="0" err="1"/>
              <a:t>definice</a:t>
            </a:r>
            <a:r>
              <a:rPr lang="en-GB" sz="2000" b="1" u="sng" dirty="0"/>
              <a:t/>
            </a:r>
            <a:br>
              <a:rPr lang="en-GB" sz="2000" b="1" u="sng" dirty="0"/>
            </a:br>
            <a:r>
              <a:rPr lang="en-GB" sz="2000" dirty="0"/>
              <a:t>- </a:t>
            </a:r>
            <a:r>
              <a:rPr lang="en-GB" sz="2000" dirty="0" err="1"/>
              <a:t>biologický</a:t>
            </a:r>
            <a:r>
              <a:rPr lang="en-GB" sz="2000" dirty="0"/>
              <a:t> </a:t>
            </a:r>
            <a:r>
              <a:rPr lang="en-GB" sz="2000" dirty="0" err="1"/>
              <a:t>či</a:t>
            </a:r>
            <a:r>
              <a:rPr lang="en-GB" sz="2000" dirty="0"/>
              <a:t> </a:t>
            </a:r>
            <a:r>
              <a:rPr lang="en-GB" sz="2000" dirty="0" err="1"/>
              <a:t>umělý</a:t>
            </a:r>
            <a:r>
              <a:rPr lang="en-GB" sz="2000" dirty="0"/>
              <a:t> </a:t>
            </a:r>
            <a:r>
              <a:rPr lang="en-GB" sz="2000" dirty="0" err="1"/>
              <a:t>původ</a:t>
            </a:r>
            <a:r>
              <a:rPr lang="en-GB" sz="2000" dirty="0"/>
              <a:t> </a:t>
            </a:r>
            <a:r>
              <a:rPr lang="en-GB" sz="2000" dirty="0" err="1"/>
              <a:t>vlákniny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- </a:t>
            </a:r>
            <a:r>
              <a:rPr lang="en-GB" sz="2000" dirty="0" err="1"/>
              <a:t>chemická</a:t>
            </a:r>
            <a:r>
              <a:rPr lang="en-GB" sz="2000" dirty="0"/>
              <a:t> </a:t>
            </a:r>
            <a:r>
              <a:rPr lang="en-GB" sz="2000" dirty="0" err="1"/>
              <a:t>povaha</a:t>
            </a:r>
            <a:r>
              <a:rPr lang="en-GB" sz="2000" dirty="0"/>
              <a:t> </a:t>
            </a:r>
            <a:r>
              <a:rPr lang="en-GB" sz="2000" dirty="0" err="1"/>
              <a:t>jejích</a:t>
            </a:r>
            <a:r>
              <a:rPr lang="en-GB" sz="2000" dirty="0"/>
              <a:t> </a:t>
            </a:r>
            <a:r>
              <a:rPr lang="en-GB" sz="2000" dirty="0" err="1"/>
              <a:t>složek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- </a:t>
            </a:r>
            <a:r>
              <a:rPr lang="en-GB" sz="2000" dirty="0" err="1"/>
              <a:t>odolnost</a:t>
            </a:r>
            <a:r>
              <a:rPr lang="en-GB" sz="2000" dirty="0"/>
              <a:t> k </a:t>
            </a:r>
            <a:r>
              <a:rPr lang="en-GB" sz="2000" dirty="0" err="1"/>
              <a:t>hydrolýze</a:t>
            </a:r>
            <a:r>
              <a:rPr lang="en-GB" sz="2000" dirty="0"/>
              <a:t> (</a:t>
            </a:r>
            <a:r>
              <a:rPr lang="en-GB" sz="2000" dirty="0" err="1"/>
              <a:t>trávení</a:t>
            </a:r>
            <a:r>
              <a:rPr lang="en-GB" sz="2000" dirty="0"/>
              <a:t>) </a:t>
            </a:r>
            <a:r>
              <a:rPr lang="en-GB" sz="2000" dirty="0" err="1"/>
              <a:t>enzymy</a:t>
            </a:r>
            <a:r>
              <a:rPr lang="en-GB" sz="2000" dirty="0"/>
              <a:t> GIT</a:t>
            </a:r>
            <a:br>
              <a:rPr lang="en-GB" sz="2000" dirty="0"/>
            </a:br>
            <a:r>
              <a:rPr lang="en-GB" sz="2000" dirty="0"/>
              <a:t>- </a:t>
            </a:r>
            <a:r>
              <a:rPr lang="en-GB" sz="2000" dirty="0" err="1"/>
              <a:t>vztah</a:t>
            </a:r>
            <a:r>
              <a:rPr lang="en-GB" sz="2000" dirty="0"/>
              <a:t> k </a:t>
            </a:r>
            <a:r>
              <a:rPr lang="en-GB" sz="2000" dirty="0" err="1"/>
              <a:t>metodě</a:t>
            </a:r>
            <a:r>
              <a:rPr lang="en-GB" sz="2000" dirty="0"/>
              <a:t> </a:t>
            </a:r>
            <a:r>
              <a:rPr lang="en-GB" sz="2000" dirty="0" err="1"/>
              <a:t>stanovení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- </a:t>
            </a:r>
            <a:r>
              <a:rPr lang="en-GB" sz="2000" dirty="0" err="1"/>
              <a:t>vztah</a:t>
            </a:r>
            <a:r>
              <a:rPr lang="en-GB" sz="2000" dirty="0"/>
              <a:t> k </a:t>
            </a:r>
            <a:r>
              <a:rPr lang="en-GB" sz="2000" dirty="0" err="1"/>
              <a:t>fermentaci</a:t>
            </a:r>
            <a:r>
              <a:rPr lang="en-GB" sz="2000" dirty="0"/>
              <a:t> v </a:t>
            </a:r>
            <a:r>
              <a:rPr lang="en-GB" sz="2000" dirty="0" err="1"/>
              <a:t>tlustém</a:t>
            </a:r>
            <a:r>
              <a:rPr lang="en-GB" sz="2000" dirty="0"/>
              <a:t> </a:t>
            </a:r>
            <a:r>
              <a:rPr lang="en-GB" sz="2000" dirty="0" err="1"/>
              <a:t>střevě</a:t>
            </a:r>
            <a:r>
              <a:rPr lang="en-GB" sz="2000" dirty="0"/>
              <a:t>, </a:t>
            </a:r>
            <a:r>
              <a:rPr lang="en-GB" sz="2000" dirty="0" err="1"/>
              <a:t>produkce</a:t>
            </a:r>
            <a:r>
              <a:rPr lang="en-GB" sz="2000" dirty="0"/>
              <a:t> </a:t>
            </a:r>
            <a:r>
              <a:rPr lang="en-GB" sz="2000" dirty="0" err="1"/>
              <a:t>krátkých</a:t>
            </a:r>
            <a:r>
              <a:rPr lang="en-GB" sz="2000" dirty="0"/>
              <a:t> MK a </a:t>
            </a:r>
            <a:r>
              <a:rPr lang="en-GB" sz="2000" dirty="0" err="1"/>
              <a:t>jejich</a:t>
            </a:r>
            <a:r>
              <a:rPr lang="en-GB" sz="2000" dirty="0"/>
              <a:t> </a:t>
            </a:r>
            <a:r>
              <a:rPr lang="en-GB" sz="2000" dirty="0" err="1"/>
              <a:t>fyziologický</a:t>
            </a:r>
            <a:r>
              <a:rPr lang="en-GB" sz="2000" dirty="0"/>
              <a:t> </a:t>
            </a:r>
            <a:r>
              <a:rPr lang="en-GB" sz="2000" dirty="0" err="1"/>
              <a:t>efekt</a:t>
            </a:r>
            <a:r>
              <a:rPr lang="en-GB" sz="2000" dirty="0"/>
              <a:t>, </a:t>
            </a:r>
            <a:r>
              <a:rPr lang="en-GB" sz="2000" dirty="0" err="1"/>
              <a:t>jako</a:t>
            </a:r>
            <a:r>
              <a:rPr lang="en-GB" sz="2000" dirty="0"/>
              <a:t> je </a:t>
            </a:r>
            <a:r>
              <a:rPr lang="en-GB" sz="2000" dirty="0" err="1"/>
              <a:t>snížení</a:t>
            </a:r>
            <a:r>
              <a:rPr lang="en-GB" sz="2000" dirty="0"/>
              <a:t> </a:t>
            </a:r>
            <a:r>
              <a:rPr lang="en-GB" sz="2000" dirty="0" err="1"/>
              <a:t>vstřebávání</a:t>
            </a:r>
            <a:r>
              <a:rPr lang="en-GB" sz="2000" dirty="0"/>
              <a:t> </a:t>
            </a:r>
            <a:r>
              <a:rPr lang="en-GB" sz="2000" dirty="0" err="1"/>
              <a:t>minerálních</a:t>
            </a:r>
            <a:r>
              <a:rPr lang="en-GB" sz="2000" dirty="0"/>
              <a:t> </a:t>
            </a:r>
            <a:r>
              <a:rPr lang="en-GB" sz="2000" dirty="0" err="1"/>
              <a:t>látek</a:t>
            </a:r>
            <a:r>
              <a:rPr lang="en-GB" sz="2000" dirty="0"/>
              <a:t>, </a:t>
            </a:r>
            <a:r>
              <a:rPr lang="en-GB" sz="2000" dirty="0" err="1"/>
              <a:t>prebiotické</a:t>
            </a:r>
            <a:r>
              <a:rPr lang="en-GB" sz="2000" dirty="0"/>
              <a:t> </a:t>
            </a:r>
            <a:r>
              <a:rPr lang="en-GB" sz="2000" dirty="0" err="1"/>
              <a:t>vlastnosti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- </a:t>
            </a:r>
            <a:r>
              <a:rPr lang="en-GB" sz="2000" dirty="0" err="1"/>
              <a:t>vztah</a:t>
            </a:r>
            <a:r>
              <a:rPr lang="en-GB" sz="2000" dirty="0"/>
              <a:t> k </a:t>
            </a:r>
            <a:r>
              <a:rPr lang="en-GB" sz="2000" dirty="0" err="1"/>
              <a:t>dalším</a:t>
            </a:r>
            <a:r>
              <a:rPr lang="en-GB" sz="2000" dirty="0"/>
              <a:t> </a:t>
            </a:r>
            <a:r>
              <a:rPr lang="en-GB" sz="2000" dirty="0" err="1"/>
              <a:t>měřitelným</a:t>
            </a:r>
            <a:r>
              <a:rPr lang="en-GB" sz="2000" dirty="0"/>
              <a:t> </a:t>
            </a:r>
            <a:r>
              <a:rPr lang="en-GB" sz="2000" dirty="0" err="1"/>
              <a:t>fyziologickým</a:t>
            </a:r>
            <a:r>
              <a:rPr lang="en-GB" sz="2000" dirty="0"/>
              <a:t> </a:t>
            </a:r>
            <a:r>
              <a:rPr lang="en-GB" sz="2000" dirty="0" err="1"/>
              <a:t>vlastnostem</a:t>
            </a:r>
            <a:r>
              <a:rPr lang="en-GB" sz="2000" dirty="0"/>
              <a:t>: </a:t>
            </a:r>
            <a:r>
              <a:rPr lang="en-GB" sz="2000" dirty="0" err="1"/>
              <a:t>projímavého</a:t>
            </a:r>
            <a:r>
              <a:rPr lang="en-GB" sz="2000" dirty="0"/>
              <a:t> </a:t>
            </a:r>
            <a:r>
              <a:rPr lang="en-GB" sz="2000" dirty="0" err="1"/>
              <a:t>či</a:t>
            </a:r>
            <a:r>
              <a:rPr lang="en-GB" sz="2000" dirty="0"/>
              <a:t> </a:t>
            </a:r>
            <a:r>
              <a:rPr lang="en-GB" sz="2000" dirty="0" err="1"/>
              <a:t>metabolického</a:t>
            </a:r>
            <a:r>
              <a:rPr lang="en-GB" sz="2000" dirty="0"/>
              <a:t> </a:t>
            </a:r>
            <a:r>
              <a:rPr lang="en-GB" sz="2000" dirty="0" err="1"/>
              <a:t>efektu</a:t>
            </a:r>
            <a:r>
              <a:rPr lang="en-GB" sz="2000" dirty="0"/>
              <a:t> (</a:t>
            </a:r>
            <a:r>
              <a:rPr lang="en-GB" sz="2000" dirty="0" err="1"/>
              <a:t>snížení</a:t>
            </a:r>
            <a:r>
              <a:rPr lang="en-GB" sz="2000" dirty="0"/>
              <a:t> </a:t>
            </a:r>
            <a:r>
              <a:rPr lang="en-GB" sz="2000" dirty="0" err="1"/>
              <a:t>krevního</a:t>
            </a:r>
            <a:r>
              <a:rPr lang="en-GB" sz="2000" dirty="0"/>
              <a:t> </a:t>
            </a:r>
            <a:r>
              <a:rPr lang="en-GB" sz="2000" dirty="0" err="1"/>
              <a:t>cholesterolu</a:t>
            </a:r>
            <a:r>
              <a:rPr lang="en-GB" sz="2000" dirty="0"/>
              <a:t>, </a:t>
            </a:r>
            <a:r>
              <a:rPr lang="en-GB" sz="2000" dirty="0" err="1"/>
              <a:t>krevní</a:t>
            </a:r>
            <a:r>
              <a:rPr lang="en-GB" sz="2000" dirty="0"/>
              <a:t> </a:t>
            </a:r>
            <a:r>
              <a:rPr lang="en-GB" sz="2000" dirty="0" err="1"/>
              <a:t>glukozy</a:t>
            </a:r>
            <a:r>
              <a:rPr lang="en-GB" sz="2000" dirty="0"/>
              <a:t>, </a:t>
            </a:r>
            <a:r>
              <a:rPr lang="en-GB" sz="2000" dirty="0" err="1"/>
              <a:t>inzulinu</a:t>
            </a:r>
            <a:r>
              <a:rPr lang="en-GB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629269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3200" b="1" dirty="0"/>
              <a:t>2001 AACC</a:t>
            </a:r>
            <a:r>
              <a:rPr lang="cs-CZ" altLang="cs-CZ" dirty="0"/>
              <a:t> - (</a:t>
            </a:r>
            <a:r>
              <a:rPr lang="cs-CZ" altLang="cs-CZ" dirty="0" err="1"/>
              <a:t>Am</a:t>
            </a:r>
            <a:r>
              <a:rPr lang="cs-CZ" altLang="cs-CZ" dirty="0"/>
              <a:t>. </a:t>
            </a:r>
            <a:r>
              <a:rPr lang="cs-CZ" altLang="cs-CZ" dirty="0" err="1"/>
              <a:t>Asoc</a:t>
            </a:r>
            <a:r>
              <a:rPr lang="cs-CZ" altLang="cs-CZ" dirty="0"/>
              <a:t>. </a:t>
            </a:r>
            <a:r>
              <a:rPr lang="cs-CZ" altLang="cs-CZ" dirty="0" err="1"/>
              <a:t>Cereal</a:t>
            </a:r>
            <a:r>
              <a:rPr lang="cs-CZ" altLang="cs-CZ" dirty="0"/>
              <a:t> </a:t>
            </a:r>
            <a:r>
              <a:rPr lang="cs-CZ" altLang="cs-CZ" dirty="0" err="1"/>
              <a:t>Chemist</a:t>
            </a:r>
            <a:r>
              <a:rPr lang="cs-CZ" altLang="cs-CZ" dirty="0"/>
              <a:t>) Vlákninu potravy tvoří </a:t>
            </a:r>
            <a:r>
              <a:rPr lang="cs-CZ" altLang="cs-CZ" dirty="0">
                <a:solidFill>
                  <a:srgbClr val="FF5050"/>
                </a:solidFill>
              </a:rPr>
              <a:t>jedlé části rostlin</a:t>
            </a:r>
            <a:r>
              <a:rPr lang="cs-CZ" altLang="cs-CZ" dirty="0"/>
              <a:t> nebo analogické sacharidy, které jsou odolné vůči trávení a absorpci v lidském tenkém střevě a jsou zcela nebo částečně fermentovány v tlustém střevě. Vláknina potravy zahrnuje polysacharidy, oligosacharidy, lignin a přidružené rostlinné složky. </a:t>
            </a:r>
          </a:p>
        </p:txBody>
      </p:sp>
    </p:spTree>
    <p:extLst>
      <p:ext uri="{BB962C8B-B14F-4D97-AF65-F5344CB8AC3E}">
        <p14:creationId xmlns:p14="http://schemas.microsoft.com/office/powerpoint/2010/main" val="32500870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070527"/>
          </a:xfrm>
          <a:solidFill>
            <a:srgbClr val="FBE5D6"/>
          </a:solidFill>
        </p:spPr>
        <p:txBody>
          <a:bodyPr/>
          <a:lstStyle/>
          <a:p>
            <a:r>
              <a:rPr lang="cs-CZ" cap="none" dirty="0"/>
              <a:t>FUNKCE VLÁKNINY</a:t>
            </a:r>
          </a:p>
        </p:txBody>
      </p:sp>
      <p:sp>
        <p:nvSpPr>
          <p:cNvPr id="5017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/>
          <a:lstStyle/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 err="1">
                <a:solidFill>
                  <a:srgbClr val="000000"/>
                </a:solidFill>
              </a:rPr>
              <a:t>prevence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zubního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kazu</a:t>
            </a:r>
            <a:endParaRPr lang="en-GB" sz="2000" dirty="0">
              <a:solidFill>
                <a:srgbClr val="000000"/>
              </a:solidFill>
            </a:endParaRPr>
          </a:p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v </a:t>
            </a:r>
            <a:r>
              <a:rPr lang="en-GB" sz="2000" dirty="0" err="1">
                <a:solidFill>
                  <a:srgbClr val="000000"/>
                </a:solidFill>
              </a:rPr>
              <a:t>žaludku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vyvolává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pocit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sytosti</a:t>
            </a:r>
            <a:endParaRPr lang="en-GB" sz="2000" dirty="0">
              <a:solidFill>
                <a:srgbClr val="000000"/>
              </a:solidFill>
            </a:endParaRPr>
          </a:p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 err="1">
                <a:solidFill>
                  <a:srgbClr val="000000"/>
                </a:solidFill>
              </a:rPr>
              <a:t>ve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střevě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působí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proti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zácpě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jejím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komplikacím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např</a:t>
            </a:r>
            <a:r>
              <a:rPr lang="en-GB" sz="2000" dirty="0">
                <a:solidFill>
                  <a:srgbClr val="000000"/>
                </a:solidFill>
              </a:rPr>
              <a:t>. </a:t>
            </a:r>
            <a:r>
              <a:rPr lang="en-GB" sz="2000" dirty="0" err="1">
                <a:solidFill>
                  <a:srgbClr val="000000"/>
                </a:solidFill>
              </a:rPr>
              <a:t>divertikulóza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</a:p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 err="1">
                <a:solidFill>
                  <a:srgbClr val="000000"/>
                </a:solidFill>
              </a:rPr>
              <a:t>regulace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digesce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absorpce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sacharidů</a:t>
            </a:r>
            <a:r>
              <a:rPr lang="en-GB" sz="2000" dirty="0">
                <a:solidFill>
                  <a:srgbClr val="000000"/>
                </a:solidFill>
              </a:rPr>
              <a:t> v </a:t>
            </a:r>
            <a:r>
              <a:rPr lang="en-GB" sz="2000" dirty="0" err="1">
                <a:solidFill>
                  <a:srgbClr val="000000"/>
                </a:solidFill>
              </a:rPr>
              <a:t>tenkém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střevě</a:t>
            </a:r>
            <a:endParaRPr lang="en-GB" sz="2000" dirty="0">
              <a:solidFill>
                <a:srgbClr val="000000"/>
              </a:solidFill>
            </a:endParaRPr>
          </a:p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 err="1">
                <a:solidFill>
                  <a:srgbClr val="000000"/>
                </a:solidFill>
              </a:rPr>
              <a:t>regulace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absorpce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tuků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snížené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vstřebávání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minerálních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látek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žlučových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kyselin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hypocholesterolemický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účinek</a:t>
            </a:r>
            <a:r>
              <a:rPr lang="en-GB" sz="2000" dirty="0">
                <a:solidFill>
                  <a:srgbClr val="000000"/>
                </a:solidFill>
              </a:rPr>
              <a:t>), </a:t>
            </a:r>
            <a:r>
              <a:rPr lang="en-GB" sz="2000" dirty="0" err="1">
                <a:solidFill>
                  <a:srgbClr val="000000"/>
                </a:solidFill>
              </a:rPr>
              <a:t>zpomalení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rychlosti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resorpce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glukózy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snížení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strmosti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vzestupu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glykémie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</a:p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 err="1">
                <a:solidFill>
                  <a:srgbClr val="000000"/>
                </a:solidFill>
              </a:rPr>
              <a:t>vazba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vody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tím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zvětšení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střevního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obsahu</a:t>
            </a:r>
            <a:endParaRPr lang="en-GB" sz="2000" dirty="0">
              <a:solidFill>
                <a:srgbClr val="000000"/>
              </a:solidFill>
            </a:endParaRPr>
          </a:p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je </a:t>
            </a:r>
            <a:r>
              <a:rPr lang="en-GB" sz="2000" dirty="0" err="1">
                <a:solidFill>
                  <a:srgbClr val="000000"/>
                </a:solidFill>
              </a:rPr>
              <a:t>potravou</a:t>
            </a:r>
            <a:r>
              <a:rPr lang="en-GB" sz="2000" dirty="0">
                <a:solidFill>
                  <a:srgbClr val="000000"/>
                </a:solidFill>
              </a:rPr>
              <a:t> pro </a:t>
            </a:r>
            <a:r>
              <a:rPr lang="en-GB" sz="2000" dirty="0" err="1">
                <a:solidFill>
                  <a:srgbClr val="000000"/>
                </a:solidFill>
              </a:rPr>
              <a:t>bakterie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tlustého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střeva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vláknina</a:t>
            </a:r>
            <a:r>
              <a:rPr lang="en-GB" sz="2000" dirty="0">
                <a:solidFill>
                  <a:srgbClr val="000000"/>
                </a:solidFill>
              </a:rPr>
              <a:t> je </a:t>
            </a:r>
            <a:r>
              <a:rPr lang="en-GB" sz="2000" dirty="0" err="1">
                <a:solidFill>
                  <a:srgbClr val="000000"/>
                </a:solidFill>
              </a:rPr>
              <a:t>prebiotikum</a:t>
            </a:r>
            <a:r>
              <a:rPr lang="en-GB" sz="2000" dirty="0">
                <a:solidFill>
                  <a:srgbClr val="000000"/>
                </a:solidFill>
              </a:rPr>
              <a:t> – </a:t>
            </a:r>
            <a:r>
              <a:rPr lang="en-GB" sz="2000" dirty="0" err="1">
                <a:solidFill>
                  <a:srgbClr val="000000"/>
                </a:solidFill>
              </a:rPr>
              <a:t>potrava</a:t>
            </a:r>
            <a:r>
              <a:rPr lang="en-GB" sz="2000" dirty="0">
                <a:solidFill>
                  <a:srgbClr val="000000"/>
                </a:solidFill>
              </a:rPr>
              <a:t> pro </a:t>
            </a:r>
            <a:r>
              <a:rPr lang="en-GB" sz="2000" dirty="0" err="1">
                <a:solidFill>
                  <a:srgbClr val="000000"/>
                </a:solidFill>
              </a:rPr>
              <a:t>probiotické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baktérie</a:t>
            </a:r>
            <a:r>
              <a:rPr lang="en-GB" sz="2000" dirty="0">
                <a:solidFill>
                  <a:srgbClr val="000000"/>
                </a:solidFill>
              </a:rPr>
              <a:t>), </a:t>
            </a:r>
            <a:r>
              <a:rPr lang="en-GB" sz="2000" dirty="0" err="1">
                <a:solidFill>
                  <a:srgbClr val="000000"/>
                </a:solidFill>
              </a:rPr>
              <a:t>které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ji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fermentují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na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mastné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kyseliny</a:t>
            </a:r>
            <a:r>
              <a:rPr lang="en-GB" sz="2000" dirty="0">
                <a:solidFill>
                  <a:srgbClr val="000000"/>
                </a:solidFill>
              </a:rPr>
              <a:t> s </a:t>
            </a:r>
            <a:r>
              <a:rPr lang="en-GB" sz="2000" dirty="0" err="1">
                <a:solidFill>
                  <a:srgbClr val="000000"/>
                </a:solidFill>
              </a:rPr>
              <a:t>krátkým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řetězcem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acetát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propionát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butyrát</a:t>
            </a:r>
            <a:r>
              <a:rPr lang="en-GB" sz="2000" dirty="0">
                <a:solidFill>
                  <a:srgbClr val="000000"/>
                </a:solidFill>
              </a:rPr>
              <a:t>), </a:t>
            </a:r>
            <a:r>
              <a:rPr lang="en-GB" sz="2000" dirty="0" err="1">
                <a:solidFill>
                  <a:srgbClr val="000000"/>
                </a:solidFill>
              </a:rPr>
              <a:t>jež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jsou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energetickým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substrátem</a:t>
            </a:r>
            <a:r>
              <a:rPr lang="en-GB" sz="2000" dirty="0">
                <a:solidFill>
                  <a:srgbClr val="000000"/>
                </a:solidFill>
              </a:rPr>
              <a:t> pro </a:t>
            </a:r>
            <a:r>
              <a:rPr lang="en-GB" sz="2000" dirty="0" err="1">
                <a:solidFill>
                  <a:srgbClr val="000000"/>
                </a:solidFill>
              </a:rPr>
              <a:t>enterocyty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tlustého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střeva</a:t>
            </a:r>
            <a:r>
              <a:rPr lang="en-GB" sz="2000" dirty="0">
                <a:solidFill>
                  <a:srgbClr val="000000"/>
                </a:solidFill>
              </a:rPr>
              <a:t> (1gram </a:t>
            </a:r>
            <a:r>
              <a:rPr lang="en-GB" sz="2000" dirty="0" err="1">
                <a:solidFill>
                  <a:srgbClr val="000000"/>
                </a:solidFill>
              </a:rPr>
              <a:t>vlákniny</a:t>
            </a:r>
            <a:r>
              <a:rPr lang="en-GB" sz="2000" dirty="0">
                <a:solidFill>
                  <a:srgbClr val="000000"/>
                </a:solidFill>
              </a:rPr>
              <a:t> = 8,4 kJ)</a:t>
            </a:r>
          </a:p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 err="1">
                <a:solidFill>
                  <a:srgbClr val="000000"/>
                </a:solidFill>
              </a:rPr>
              <a:t>současně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zvětšuje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obsah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tlustého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střeva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tím</a:t>
            </a:r>
            <a:r>
              <a:rPr lang="en-GB" sz="2000" dirty="0">
                <a:solidFill>
                  <a:srgbClr val="000000"/>
                </a:solidFill>
              </a:rPr>
              <a:t> se </a:t>
            </a:r>
            <a:r>
              <a:rPr lang="en-GB" sz="2000" dirty="0" err="1">
                <a:solidFill>
                  <a:srgbClr val="000000"/>
                </a:solidFill>
              </a:rPr>
              <a:t>naředí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toxické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látky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obsažené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střevě</a:t>
            </a:r>
            <a:endParaRPr lang="en-GB" sz="2000" dirty="0">
              <a:solidFill>
                <a:srgbClr val="000000"/>
              </a:solidFill>
            </a:endParaRPr>
          </a:p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 err="1">
                <a:solidFill>
                  <a:srgbClr val="000000"/>
                </a:solidFill>
              </a:rPr>
              <a:t>úprava</a:t>
            </a:r>
            <a:r>
              <a:rPr lang="en-GB" sz="2000" dirty="0">
                <a:solidFill>
                  <a:srgbClr val="000000"/>
                </a:solidFill>
              </a:rPr>
              <a:t> transit time (</a:t>
            </a:r>
            <a:r>
              <a:rPr lang="en-GB" sz="2000" dirty="0" err="1">
                <a:solidFill>
                  <a:srgbClr val="000000"/>
                </a:solidFill>
              </a:rPr>
              <a:t>snižuje</a:t>
            </a:r>
            <a:r>
              <a:rPr lang="en-GB" sz="2000" dirty="0">
                <a:solidFill>
                  <a:srgbClr val="000000"/>
                </a:solidFill>
              </a:rPr>
              <a:t> transit time v </a:t>
            </a:r>
            <a:r>
              <a:rPr lang="en-GB" sz="2000" dirty="0" err="1">
                <a:solidFill>
                  <a:srgbClr val="000000"/>
                </a:solidFill>
              </a:rPr>
              <a:t>tenkém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střevě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3495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Nadpis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004266"/>
          </a:xfrm>
          <a:solidFill>
            <a:srgbClr val="FBE5D6"/>
          </a:solidFill>
        </p:spPr>
        <p:txBody>
          <a:bodyPr/>
          <a:lstStyle/>
          <a:p>
            <a:r>
              <a:rPr lang="cs-CZ" cap="none" dirty="0"/>
              <a:t>VLÁKNINA A ZDRAVOTNÍ TVRZENÍ</a:t>
            </a:r>
          </a:p>
        </p:txBody>
      </p:sp>
      <p:sp>
        <p:nvSpPr>
          <p:cNvPr id="5120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/>
          <a:lstStyle/>
          <a:p>
            <a:r>
              <a:rPr lang="cs-CZ" sz="2000" dirty="0"/>
              <a:t>VLÁKNINA ZE ZRN JEČMENE</a:t>
            </a:r>
            <a:br>
              <a:rPr lang="cs-CZ" sz="2000" dirty="0"/>
            </a:br>
            <a:r>
              <a:rPr lang="cs-CZ" sz="2000" dirty="0"/>
              <a:t>- přispívá ke zvýšení objemu stolice </a:t>
            </a:r>
          </a:p>
          <a:p>
            <a:r>
              <a:rPr lang="cs-CZ" sz="2000" dirty="0"/>
              <a:t>VLÁKNINA ZE ZRN OVSA</a:t>
            </a:r>
            <a:br>
              <a:rPr lang="cs-CZ" sz="2000" dirty="0"/>
            </a:br>
            <a:r>
              <a:rPr lang="cs-CZ" sz="2000" dirty="0"/>
              <a:t>- přispívá ke zvýšení objemu stolice </a:t>
            </a:r>
          </a:p>
          <a:p>
            <a:r>
              <a:rPr lang="cs-CZ" sz="2000" dirty="0"/>
              <a:t>ŽITNÁ VLÁKNINA</a:t>
            </a:r>
            <a:br>
              <a:rPr lang="cs-CZ" sz="2000" dirty="0"/>
            </a:br>
            <a:r>
              <a:rPr lang="cs-CZ" sz="2000" dirty="0"/>
              <a:t>- přispívá k normální činnosti střev </a:t>
            </a:r>
          </a:p>
          <a:p>
            <a:r>
              <a:rPr lang="cs-CZ" sz="2000" dirty="0"/>
              <a:t>ARABINOXYLAN</a:t>
            </a:r>
            <a:br>
              <a:rPr lang="cs-CZ" sz="2000" dirty="0"/>
            </a:br>
            <a:r>
              <a:rPr lang="cs-CZ" sz="2000" dirty="0"/>
              <a:t>- Konzumace </a:t>
            </a:r>
            <a:r>
              <a:rPr lang="cs-CZ" sz="2000" dirty="0" err="1"/>
              <a:t>arabinoxylanu</a:t>
            </a:r>
            <a:r>
              <a:rPr lang="cs-CZ" sz="2000" dirty="0"/>
              <a:t> jakožto součásti jídla přispívá k omezení nárůstu hladiny glukózy v krvi po tomto jídle </a:t>
            </a:r>
          </a:p>
          <a:p>
            <a:r>
              <a:rPr lang="cs-CZ" sz="2000" dirty="0"/>
              <a:t>GUAROVÁ GUMA</a:t>
            </a:r>
            <a:br>
              <a:rPr lang="cs-CZ" sz="2000" dirty="0"/>
            </a:br>
            <a:r>
              <a:rPr lang="cs-CZ" sz="2000" dirty="0"/>
              <a:t>- přispívá k udržení normální hladiny cholesterolu v krvi (konzumace 10g/den)</a:t>
            </a:r>
          </a:p>
          <a:p>
            <a:r>
              <a:rPr lang="cs-CZ" sz="2000" dirty="0"/>
              <a:t>GLUKOMANNAN</a:t>
            </a:r>
            <a:br>
              <a:rPr lang="cs-CZ" sz="2000" dirty="0"/>
            </a:br>
            <a:r>
              <a:rPr lang="cs-CZ" sz="2000" dirty="0"/>
              <a:t>- přispívá k udržení normální hladiny cholesterolu v krvi (4g/den)</a:t>
            </a:r>
            <a:br>
              <a:rPr lang="cs-CZ" sz="2000" dirty="0"/>
            </a:br>
            <a:r>
              <a:rPr lang="cs-CZ" sz="2000" dirty="0"/>
              <a:t>- v rámci nízkoenergetické diety přispívá ke snížení hmotnosti  (3g/den</a:t>
            </a:r>
            <a:r>
              <a:rPr lang="cs-CZ" sz="2000" dirty="0" smtClean="0"/>
              <a:t>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7942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993223"/>
          </a:xfrm>
          <a:solidFill>
            <a:srgbClr val="FBE5D6"/>
          </a:solidFill>
        </p:spPr>
        <p:txBody>
          <a:bodyPr/>
          <a:lstStyle/>
          <a:p>
            <a:r>
              <a:rPr lang="cs-CZ" cap="none" dirty="0"/>
              <a:t>VLÁKNINA A ZDRAVOTNÍ TVRZENÍ</a:t>
            </a:r>
          </a:p>
        </p:txBody>
      </p:sp>
      <p:sp>
        <p:nvSpPr>
          <p:cNvPr id="5222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/>
          <a:lstStyle/>
          <a:p>
            <a:r>
              <a:rPr lang="cs-CZ" sz="2000" dirty="0"/>
              <a:t>BETA-GLUKANY</a:t>
            </a:r>
            <a:br>
              <a:rPr lang="cs-CZ" sz="2000" dirty="0"/>
            </a:br>
            <a:r>
              <a:rPr lang="cs-CZ" sz="2000" dirty="0"/>
              <a:t>- přispívají k udržení normální hladiny cholesterolu v krvi  konzumace 3 g/den)</a:t>
            </a:r>
            <a:br>
              <a:rPr lang="cs-CZ" sz="2000" dirty="0"/>
            </a:br>
            <a:r>
              <a:rPr lang="cs-CZ" sz="2000" dirty="0"/>
              <a:t>- přispívá k omezení nárůstu hladiny glukózy v krvi po tomto jídle (4g/30g sacharidů v porci) </a:t>
            </a:r>
          </a:p>
          <a:p>
            <a:r>
              <a:rPr lang="cs-CZ" sz="2000" dirty="0"/>
              <a:t>PEKTINY</a:t>
            </a:r>
            <a:br>
              <a:rPr lang="cs-CZ" sz="2000" dirty="0"/>
            </a:br>
            <a:r>
              <a:rPr lang="cs-CZ" sz="2000" dirty="0"/>
              <a:t>- přispívají k udržení normální hladiny cholesterolu v krvi (konzumace 6 g/den)</a:t>
            </a:r>
            <a:br>
              <a:rPr lang="cs-CZ" sz="2000" dirty="0"/>
            </a:br>
            <a:r>
              <a:rPr lang="cs-CZ" sz="2000" dirty="0"/>
              <a:t>- Konzumace pektinů s jídlem přispívá k omezení nárůstu hladiny glukózy v krvi po tomto jídle (konzumace 10 g/den)</a:t>
            </a:r>
          </a:p>
          <a:p>
            <a:r>
              <a:rPr lang="cs-CZ" sz="2000" dirty="0"/>
              <a:t>REZISTENTNÍ ŠKROB</a:t>
            </a:r>
            <a:br>
              <a:rPr lang="cs-CZ" sz="2000" dirty="0"/>
            </a:br>
            <a:r>
              <a:rPr lang="cs-CZ" sz="2000" dirty="0"/>
              <a:t>- Nahrazení stravitelných škrobů rezistentním škrobem v jídle přispívá k omezení nárůstu hladiny glukózy v krvi po tomto jídle (nejméně 14 % celkového obsahu)</a:t>
            </a:r>
          </a:p>
          <a:p>
            <a:r>
              <a:rPr lang="cs-CZ" sz="2000" dirty="0"/>
              <a:t>VLÁKNINA Z PŠENIČNÝCH OTRUB</a:t>
            </a:r>
            <a:br>
              <a:rPr lang="cs-CZ" sz="2000" dirty="0"/>
            </a:br>
            <a:r>
              <a:rPr lang="cs-CZ" sz="2000" dirty="0"/>
              <a:t>- přispívá k urychlení střevního tranzitu (konzumace 10 g/den)</a:t>
            </a:r>
            <a:br>
              <a:rPr lang="cs-CZ" sz="2000" dirty="0"/>
            </a:br>
            <a:r>
              <a:rPr lang="cs-CZ" sz="2000" dirty="0"/>
              <a:t>- přispívá ke zvýšení objemu stolice </a:t>
            </a:r>
          </a:p>
        </p:txBody>
      </p:sp>
    </p:spTree>
    <p:extLst>
      <p:ext uri="{BB962C8B-B14F-4D97-AF65-F5344CB8AC3E}">
        <p14:creationId xmlns:p14="http://schemas.microsoft.com/office/powerpoint/2010/main" val="313974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439188"/>
              </p:ext>
            </p:extLst>
          </p:nvPr>
        </p:nvGraphicFramePr>
        <p:xfrm>
          <a:off x="1106598" y="207382"/>
          <a:ext cx="10427009" cy="6499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r:id="rId4" imgW="9537700" imgH="7366000" progId="">
                  <p:embed/>
                </p:oleObj>
              </mc:Choice>
              <mc:Fallback>
                <p:oleObj r:id="rId4" imgW="9537700" imgH="7366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598" y="207382"/>
                        <a:ext cx="10427009" cy="6499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06415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  <a:solidFill>
            <a:srgbClr val="FBE5D6"/>
          </a:solidFill>
        </p:spPr>
        <p:txBody>
          <a:bodyPr/>
          <a:lstStyle/>
          <a:p>
            <a:r>
              <a:rPr lang="en-US" dirty="0" smtClean="0"/>
              <a:t>DOPORUČENÍ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SPV: 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err="1" smtClean="0">
                <a:solidFill>
                  <a:srgbClr val="000000"/>
                </a:solidFill>
              </a:rPr>
              <a:t>děti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do 2let </a:t>
            </a:r>
            <a:r>
              <a:rPr lang="en-GB" dirty="0" smtClean="0">
                <a:solidFill>
                  <a:srgbClr val="000000"/>
                </a:solidFill>
              </a:rPr>
              <a:t>5g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err="1" smtClean="0">
                <a:solidFill>
                  <a:srgbClr val="000000"/>
                </a:solidFill>
              </a:rPr>
              <a:t>starší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děti</a:t>
            </a:r>
            <a:r>
              <a:rPr lang="en-GB" dirty="0">
                <a:solidFill>
                  <a:srgbClr val="000000"/>
                </a:solidFill>
              </a:rPr>
              <a:t> DDD = 5g+ </a:t>
            </a:r>
            <a:r>
              <a:rPr lang="en-GB" dirty="0" err="1">
                <a:solidFill>
                  <a:srgbClr val="000000"/>
                </a:solidFill>
              </a:rPr>
              <a:t>věk</a:t>
            </a:r>
            <a:r>
              <a:rPr lang="en-GB" dirty="0">
                <a:solidFill>
                  <a:srgbClr val="000000"/>
                </a:solidFill>
              </a:rPr>
              <a:t> v </a:t>
            </a:r>
            <a:r>
              <a:rPr lang="en-GB" dirty="0" err="1" smtClean="0">
                <a:solidFill>
                  <a:srgbClr val="000000"/>
                </a:solidFill>
              </a:rPr>
              <a:t>letech</a:t>
            </a:r>
            <a:r>
              <a:rPr lang="en-GB" dirty="0">
                <a:solidFill>
                  <a:srgbClr val="000000"/>
                </a:solidFill>
              </a:rPr>
              <a:t/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 err="1" smtClean="0">
                <a:solidFill>
                  <a:srgbClr val="000000"/>
                </a:solidFill>
              </a:rPr>
              <a:t>dospělí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30g 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EFSA: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err="1" smtClean="0">
                <a:solidFill>
                  <a:srgbClr val="000000"/>
                </a:solidFill>
              </a:rPr>
              <a:t>dospělí</a:t>
            </a:r>
            <a:r>
              <a:rPr lang="en-GB" dirty="0" smtClean="0">
                <a:solidFill>
                  <a:srgbClr val="000000"/>
                </a:solidFill>
              </a:rPr>
              <a:t>: 25 g/den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err="1" smtClean="0">
                <a:solidFill>
                  <a:srgbClr val="000000"/>
                </a:solidFill>
              </a:rPr>
              <a:t>děti</a:t>
            </a:r>
            <a:r>
              <a:rPr lang="en-GB" dirty="0" smtClean="0">
                <a:solidFill>
                  <a:srgbClr val="000000"/>
                </a:solidFill>
              </a:rPr>
              <a:t> od 1 </a:t>
            </a:r>
            <a:r>
              <a:rPr lang="en-GB" dirty="0" err="1" smtClean="0">
                <a:solidFill>
                  <a:srgbClr val="000000"/>
                </a:solidFill>
              </a:rPr>
              <a:t>roku</a:t>
            </a:r>
            <a:r>
              <a:rPr lang="en-GB" dirty="0" smtClean="0">
                <a:solidFill>
                  <a:srgbClr val="000000"/>
                </a:solidFill>
              </a:rPr>
              <a:t>: 2 g/1 MJ</a:t>
            </a:r>
            <a:endParaRPr lang="en-GB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418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altLang="cs-CZ" sz="3200" dirty="0"/>
              <a:t>VÝBĚR OBILNÝCH VÝROBKŮ</a:t>
            </a:r>
            <a:br>
              <a:rPr lang="cs-CZ" altLang="cs-CZ" sz="3200" dirty="0"/>
            </a:br>
            <a:r>
              <a:rPr lang="cs-CZ" altLang="cs-CZ" sz="3200" dirty="0"/>
              <a:t> podle nutričního tvrzení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altLang="cs-CZ" sz="2400" dirty="0"/>
              <a:t>Vhodné vybírat ty, které obsahují nejméně 3 g vlákniny/100 g</a:t>
            </a:r>
          </a:p>
          <a:p>
            <a:r>
              <a:rPr lang="cs-CZ" altLang="cs-CZ" sz="2400" dirty="0"/>
              <a:t>Výrobky s obsahem vlákniny vyšší než 6 g/100 g lze podle legislativy považovat za výrobky s vysokým obsahem vlákniny</a:t>
            </a:r>
          </a:p>
          <a:p>
            <a:pPr marL="0" indent="0">
              <a:buNone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4622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61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cs-CZ" cap="none" dirty="0"/>
              <a:t>BÍLKOVINY </a:t>
            </a:r>
            <a:r>
              <a:rPr lang="cs-CZ" sz="2000" cap="none" dirty="0"/>
              <a:t>(ZDROJ, DĚLENÍ, FUNKCE, TRÁVENÍ)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>
            <a:normAutofit/>
          </a:bodyPr>
          <a:lstStyle/>
          <a:p>
            <a:pPr marL="422275" indent="-317500" eaLnBrk="1" hangingPunct="1">
              <a:lnSpc>
                <a:spcPct val="93000"/>
              </a:lnSpc>
              <a:spcAft>
                <a:spcPts val="1425"/>
              </a:spcAft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40638" algn="l"/>
                <a:tab pos="8088313" algn="l"/>
                <a:tab pos="8537575" algn="l"/>
                <a:tab pos="8986838" algn="l"/>
              </a:tabLst>
            </a:pPr>
            <a:r>
              <a:rPr lang="en-GB" sz="2800" dirty="0" err="1">
                <a:solidFill>
                  <a:srgbClr val="000000"/>
                </a:solidFill>
              </a:rPr>
              <a:t>Esenciální</a:t>
            </a:r>
            <a:r>
              <a:rPr lang="en-GB" sz="2800" dirty="0">
                <a:solidFill>
                  <a:srgbClr val="000000"/>
                </a:solidFill>
              </a:rPr>
              <a:t>, </a:t>
            </a:r>
            <a:r>
              <a:rPr lang="en-GB" sz="2800" dirty="0" err="1">
                <a:solidFill>
                  <a:srgbClr val="000000"/>
                </a:solidFill>
              </a:rPr>
              <a:t>semiesen</a:t>
            </a:r>
            <a:r>
              <a:rPr lang="en-GB" sz="2800" dirty="0">
                <a:solidFill>
                  <a:srgbClr val="000000"/>
                </a:solidFill>
              </a:rPr>
              <a:t>. a </a:t>
            </a:r>
            <a:r>
              <a:rPr lang="en-GB" sz="2800" dirty="0" err="1">
                <a:solidFill>
                  <a:srgbClr val="000000"/>
                </a:solidFill>
              </a:rPr>
              <a:t>neesen</a:t>
            </a:r>
            <a:r>
              <a:rPr lang="en-GB" sz="2800" dirty="0">
                <a:solidFill>
                  <a:srgbClr val="000000"/>
                </a:solidFill>
              </a:rPr>
              <a:t>. AK</a:t>
            </a:r>
          </a:p>
          <a:p>
            <a:pPr marL="422275" indent="-317500" eaLnBrk="1" hangingPunct="1">
              <a:lnSpc>
                <a:spcPct val="93000"/>
              </a:lnSpc>
              <a:spcAft>
                <a:spcPts val="1425"/>
              </a:spcAft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40638" algn="l"/>
                <a:tab pos="8088313" algn="l"/>
                <a:tab pos="8537575" algn="l"/>
                <a:tab pos="8986838" algn="l"/>
              </a:tabLst>
            </a:pPr>
            <a:r>
              <a:rPr lang="en-GB" sz="2800" dirty="0" err="1">
                <a:solidFill>
                  <a:srgbClr val="000000"/>
                </a:solidFill>
              </a:rPr>
              <a:t>Plnohodnotné</a:t>
            </a:r>
            <a:r>
              <a:rPr lang="en-GB" sz="2800" dirty="0">
                <a:solidFill>
                  <a:srgbClr val="000000"/>
                </a:solidFill>
              </a:rPr>
              <a:t>, </a:t>
            </a:r>
            <a:r>
              <a:rPr lang="en-GB" sz="2800" dirty="0" err="1">
                <a:solidFill>
                  <a:srgbClr val="000000"/>
                </a:solidFill>
              </a:rPr>
              <a:t>téměř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plnohodnotné</a:t>
            </a:r>
            <a:r>
              <a:rPr lang="en-GB" sz="2800" dirty="0">
                <a:solidFill>
                  <a:srgbClr val="000000"/>
                </a:solidFill>
              </a:rPr>
              <a:t>, </a:t>
            </a:r>
            <a:r>
              <a:rPr lang="en-GB" sz="2800" dirty="0" err="1">
                <a:solidFill>
                  <a:srgbClr val="000000"/>
                </a:solidFill>
              </a:rPr>
              <a:t>neplnohodnotné</a:t>
            </a:r>
            <a:r>
              <a:rPr lang="en-GB" sz="2800" dirty="0">
                <a:solidFill>
                  <a:srgbClr val="000000"/>
                </a:solidFill>
              </a:rPr>
              <a:t> B</a:t>
            </a:r>
          </a:p>
          <a:p>
            <a:pPr marL="422275" indent="-317500" eaLnBrk="1" hangingPunct="1"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40638" algn="l"/>
                <a:tab pos="8088313" algn="l"/>
                <a:tab pos="8537575" algn="l"/>
                <a:tab pos="8986838" algn="l"/>
              </a:tabLst>
            </a:pPr>
            <a:endParaRPr lang="cs-CZ" dirty="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524480" y="3724231"/>
          <a:ext cx="8519041" cy="2373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0" r:id="rId3" imgW="3990960" imgH="1485360" progId="">
                  <p:embed/>
                </p:oleObj>
              </mc:Choice>
              <mc:Fallback>
                <p:oleObj r:id="rId3" imgW="3990960" imgH="1485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480" y="3724231"/>
                        <a:ext cx="8519041" cy="2373369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3" name="Group 4"/>
          <p:cNvGrpSpPr>
            <a:grpSpLocks/>
          </p:cNvGrpSpPr>
          <p:nvPr/>
        </p:nvGrpSpPr>
        <p:grpSpPr bwMode="auto">
          <a:xfrm>
            <a:off x="9764009" y="1792163"/>
            <a:ext cx="1699106" cy="1622523"/>
            <a:chOff x="4876" y="113"/>
            <a:chExt cx="1132" cy="1353"/>
          </a:xfrm>
        </p:grpSpPr>
        <p:pic>
          <p:nvPicPr>
            <p:cNvPr id="2054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" y="113"/>
              <a:ext cx="1133" cy="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055" name="Text Box 6"/>
            <p:cNvSpPr txBox="1">
              <a:spLocks noChangeArrowheads="1"/>
            </p:cNvSpPr>
            <p:nvPr/>
          </p:nvSpPr>
          <p:spPr bwMode="auto">
            <a:xfrm>
              <a:off x="4876" y="113"/>
              <a:ext cx="1133" cy="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Lucida Sans Unicode" charset="0"/>
                </a:defRPr>
              </a:lvl1pPr>
              <a:lvl2pPr marL="742950" indent="-285750" eaLnBrk="0"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marL="1143000" indent="-228600" eaLnBrk="0"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marL="1600200" indent="-228600" eaLnBrk="0"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marL="2057400" indent="-228600" eaLnBrk="0"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eaLnBrk="1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71083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VITAMINY</a:t>
            </a:r>
            <a:endParaRPr lang="cs-CZ" dirty="0">
              <a:ea typeface="+mj-ea"/>
              <a:cs typeface="+mj-cs"/>
            </a:endParaRPr>
          </a:p>
        </p:txBody>
      </p:sp>
      <p:sp>
        <p:nvSpPr>
          <p:cNvPr id="7680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/>
          <a:lstStyle/>
          <a:p>
            <a:pPr marL="447675" indent="-342900" eaLnBrk="1" hangingPunct="1">
              <a:lnSpc>
                <a:spcPct val="93000"/>
              </a:lnSpc>
              <a:spcAft>
                <a:spcPts val="1425"/>
              </a:spcAft>
              <a:buFont typeface="Arial"/>
              <a:buChar char="•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Nezbytné </a:t>
            </a:r>
            <a:r>
              <a:rPr lang="cs-CZ" sz="2400" dirty="0" err="1">
                <a:solidFill>
                  <a:srgbClr val="000000"/>
                </a:solidFill>
              </a:rPr>
              <a:t>org</a:t>
            </a:r>
            <a:r>
              <a:rPr lang="cs-CZ" sz="2400" dirty="0">
                <a:solidFill>
                  <a:srgbClr val="000000"/>
                </a:solidFill>
              </a:rPr>
              <a:t>. sloučeniny,  které si náš organizmus neumí sám vyrobit</a:t>
            </a:r>
          </a:p>
          <a:p>
            <a:pPr marL="447675" indent="-342900" eaLnBrk="1" hangingPunct="1">
              <a:lnSpc>
                <a:spcPct val="93000"/>
              </a:lnSpc>
              <a:spcAft>
                <a:spcPts val="1425"/>
              </a:spcAft>
              <a:buFont typeface="Arial"/>
              <a:buChar char="•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cs-CZ" sz="2400" u="sng" dirty="0">
                <a:solidFill>
                  <a:srgbClr val="000000"/>
                </a:solidFill>
              </a:rPr>
              <a:t>Výjimka:</a:t>
            </a:r>
            <a:br>
              <a:rPr lang="cs-CZ" sz="2400" u="sng" dirty="0">
                <a:solidFill>
                  <a:srgbClr val="000000"/>
                </a:solidFill>
              </a:rPr>
            </a:br>
            <a:r>
              <a:rPr lang="cs-CZ" sz="2400" dirty="0">
                <a:solidFill>
                  <a:srgbClr val="000000"/>
                </a:solidFill>
              </a:rPr>
              <a:t>- část </a:t>
            </a:r>
            <a:r>
              <a:rPr lang="cs-CZ" sz="2400" i="1" dirty="0">
                <a:solidFill>
                  <a:srgbClr val="FF00FF"/>
                </a:solidFill>
              </a:rPr>
              <a:t>vitaminu A</a:t>
            </a:r>
            <a:r>
              <a:rPr lang="cs-CZ" sz="2400" dirty="0">
                <a:solidFill>
                  <a:srgbClr val="000000"/>
                </a:solidFill>
              </a:rPr>
              <a:t> se tvoří z přijatého provitaminu (zejména </a:t>
            </a:r>
            <a:r>
              <a:rPr lang="cs-CZ" sz="2400" dirty="0">
                <a:solidFill>
                  <a:srgbClr val="000000"/>
                </a:solidFill>
                <a:cs typeface="Arial" charset="0"/>
              </a:rPr>
              <a:t>β-karotenu)</a:t>
            </a:r>
            <a:br>
              <a:rPr lang="cs-CZ" sz="2400" dirty="0">
                <a:solidFill>
                  <a:srgbClr val="000000"/>
                </a:solidFill>
                <a:cs typeface="Arial" charset="0"/>
              </a:rPr>
            </a:br>
            <a:r>
              <a:rPr lang="cs-CZ" sz="2400" dirty="0">
                <a:solidFill>
                  <a:srgbClr val="000000"/>
                </a:solidFill>
                <a:cs typeface="Arial" charset="0"/>
              </a:rPr>
              <a:t>- </a:t>
            </a:r>
            <a:r>
              <a:rPr lang="cs-CZ" sz="2400" i="1" dirty="0">
                <a:solidFill>
                  <a:srgbClr val="FF00FF"/>
                </a:solidFill>
                <a:cs typeface="Arial" charset="0"/>
              </a:rPr>
              <a:t>vitamin D</a:t>
            </a:r>
            <a:r>
              <a:rPr lang="cs-CZ" sz="2400" dirty="0">
                <a:solidFill>
                  <a:srgbClr val="000000"/>
                </a:solidFill>
                <a:cs typeface="Arial" charset="0"/>
              </a:rPr>
              <a:t> z provitaminu 7-dehydrocholesterolu (uloženého v pokožce)</a:t>
            </a:r>
            <a:br>
              <a:rPr lang="cs-CZ" sz="2400" dirty="0">
                <a:solidFill>
                  <a:srgbClr val="000000"/>
                </a:solidFill>
                <a:cs typeface="Arial" charset="0"/>
              </a:rPr>
            </a:br>
            <a:r>
              <a:rPr lang="cs-CZ" sz="2400" dirty="0">
                <a:solidFill>
                  <a:srgbClr val="000000"/>
                </a:solidFill>
                <a:cs typeface="Arial" charset="0"/>
              </a:rPr>
              <a:t>- </a:t>
            </a:r>
            <a:r>
              <a:rPr lang="cs-CZ" sz="2400" i="1" dirty="0">
                <a:solidFill>
                  <a:srgbClr val="FF00FF"/>
                </a:solidFill>
                <a:cs typeface="Arial" charset="0"/>
              </a:rPr>
              <a:t>niacin</a:t>
            </a:r>
            <a:r>
              <a:rPr lang="cs-CZ" sz="2400" dirty="0">
                <a:solidFill>
                  <a:srgbClr val="000000"/>
                </a:solidFill>
                <a:cs typeface="Arial" charset="0"/>
              </a:rPr>
              <a:t> z AK tryptofanu</a:t>
            </a:r>
            <a:br>
              <a:rPr lang="cs-CZ" sz="2400" dirty="0">
                <a:solidFill>
                  <a:srgbClr val="000000"/>
                </a:solidFill>
                <a:cs typeface="Arial" charset="0"/>
              </a:rPr>
            </a:br>
            <a:r>
              <a:rPr lang="cs-CZ" sz="2400" dirty="0">
                <a:solidFill>
                  <a:srgbClr val="000000"/>
                </a:solidFill>
                <a:cs typeface="Arial" charset="0"/>
              </a:rPr>
              <a:t>- </a:t>
            </a:r>
            <a:r>
              <a:rPr lang="cs-CZ" sz="2400" i="1" dirty="0">
                <a:solidFill>
                  <a:srgbClr val="FF00FF"/>
                </a:solidFill>
                <a:cs typeface="Arial" charset="0"/>
              </a:rPr>
              <a:t>vitamin K</a:t>
            </a:r>
            <a:r>
              <a:rPr lang="cs-CZ" sz="2400" dirty="0">
                <a:solidFill>
                  <a:srgbClr val="000000"/>
                </a:solidFill>
                <a:cs typeface="Arial" charset="0"/>
              </a:rPr>
              <a:t> vytvářejí i střevní </a:t>
            </a:r>
            <a:r>
              <a:rPr lang="cs-CZ" sz="2400" dirty="0" smtClean="0">
                <a:solidFill>
                  <a:srgbClr val="000000"/>
                </a:solidFill>
                <a:cs typeface="Arial" charset="0"/>
              </a:rPr>
              <a:t>bakterie</a:t>
            </a:r>
            <a:endParaRPr lang="cs-CZ" sz="24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8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cs-CZ" cap="none" dirty="0"/>
              <a:t>UCHOVÁNÍ VITAMINŮ V ORGANISMU</a:t>
            </a:r>
          </a:p>
        </p:txBody>
      </p:sp>
      <p:sp>
        <p:nvSpPr>
          <p:cNvPr id="7782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/>
          <a:lstStyle/>
          <a:p>
            <a:pPr marL="561975" indent="-457200" eaLnBrk="1" hangingPunct="1">
              <a:lnSpc>
                <a:spcPct val="93000"/>
              </a:lnSpc>
              <a:spcAft>
                <a:spcPts val="1425"/>
              </a:spcAft>
              <a:buFont typeface="Arial"/>
              <a:buChar char="•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en-GB" sz="2800" dirty="0">
                <a:solidFill>
                  <a:srgbClr val="000000"/>
                </a:solidFill>
                <a:latin typeface="Century Schoolbook" charset="0"/>
              </a:rPr>
              <a:t>B1, biotin a </a:t>
            </a:r>
            <a:r>
              <a:rPr lang="en-GB" sz="2800" dirty="0" err="1">
                <a:solidFill>
                  <a:srgbClr val="000000"/>
                </a:solidFill>
                <a:latin typeface="Century Schoolbook" charset="0"/>
              </a:rPr>
              <a:t>kyselina</a:t>
            </a:r>
            <a:r>
              <a:rPr lang="en-GB" sz="2800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entury Schoolbook" charset="0"/>
              </a:rPr>
              <a:t>pantothenová</a:t>
            </a:r>
            <a:r>
              <a:rPr lang="en-GB" sz="2800" dirty="0">
                <a:solidFill>
                  <a:srgbClr val="000000"/>
                </a:solidFill>
                <a:latin typeface="Century Schoolbook" charset="0"/>
              </a:rPr>
              <a:t> = </a:t>
            </a:r>
            <a:r>
              <a:rPr lang="en-GB" sz="2800" dirty="0" smtClean="0">
                <a:solidFill>
                  <a:srgbClr val="000000"/>
                </a:solidFill>
                <a:latin typeface="Century Schoolbook" charset="0"/>
              </a:rPr>
              <a:t>4</a:t>
            </a:r>
            <a:r>
              <a:rPr lang="en-GB" dirty="0">
                <a:solidFill>
                  <a:srgbClr val="000000"/>
                </a:solidFill>
                <a:latin typeface="Century Schoolbook" charset="0"/>
              </a:rPr>
              <a:t>-</a:t>
            </a:r>
            <a:r>
              <a:rPr lang="en-GB" sz="2800" dirty="0" smtClean="0">
                <a:solidFill>
                  <a:srgbClr val="000000"/>
                </a:solidFill>
                <a:latin typeface="Century Schoolbook" charset="0"/>
              </a:rPr>
              <a:t>10 </a:t>
            </a:r>
            <a:r>
              <a:rPr lang="en-GB" sz="2800" dirty="0" err="1">
                <a:solidFill>
                  <a:srgbClr val="000000"/>
                </a:solidFill>
                <a:latin typeface="Century Schoolbook" charset="0"/>
              </a:rPr>
              <a:t>dnů</a:t>
            </a:r>
            <a:endParaRPr lang="en-GB" sz="2800" dirty="0">
              <a:solidFill>
                <a:srgbClr val="000000"/>
              </a:solidFill>
              <a:latin typeface="Century Schoolbook" charset="0"/>
            </a:endParaRPr>
          </a:p>
          <a:p>
            <a:pPr marL="561975" indent="-457200" eaLnBrk="1" hangingPunct="1">
              <a:lnSpc>
                <a:spcPct val="93000"/>
              </a:lnSpc>
              <a:spcAft>
                <a:spcPts val="1425"/>
              </a:spcAft>
              <a:buFont typeface="Arial"/>
              <a:buChar char="•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en-GB" sz="2800" dirty="0">
                <a:solidFill>
                  <a:srgbClr val="000000"/>
                </a:solidFill>
                <a:latin typeface="Century Schoolbook" charset="0"/>
              </a:rPr>
              <a:t>C, K, B2, B6 a </a:t>
            </a:r>
            <a:r>
              <a:rPr lang="en-GB" sz="2800" dirty="0" err="1">
                <a:solidFill>
                  <a:srgbClr val="000000"/>
                </a:solidFill>
                <a:latin typeface="Century Schoolbook" charset="0"/>
              </a:rPr>
              <a:t>kyselina</a:t>
            </a:r>
            <a:r>
              <a:rPr lang="en-GB" sz="2800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entury Schoolbook" charset="0"/>
              </a:rPr>
              <a:t>nikotinová</a:t>
            </a:r>
            <a:r>
              <a:rPr lang="en-GB" sz="2800" dirty="0">
                <a:solidFill>
                  <a:srgbClr val="000000"/>
                </a:solidFill>
                <a:latin typeface="Century Schoolbook" charset="0"/>
              </a:rPr>
              <a:t> = </a:t>
            </a:r>
            <a:r>
              <a:rPr lang="en-GB" sz="2800" dirty="0" smtClean="0">
                <a:solidFill>
                  <a:srgbClr val="000000"/>
                </a:solidFill>
                <a:latin typeface="Century Schoolbook" charset="0"/>
              </a:rPr>
              <a:t>2-6 </a:t>
            </a:r>
            <a:r>
              <a:rPr lang="en-GB" sz="2800" dirty="0" err="1">
                <a:solidFill>
                  <a:srgbClr val="000000"/>
                </a:solidFill>
                <a:latin typeface="Century Schoolbook" charset="0"/>
              </a:rPr>
              <a:t>týdnů</a:t>
            </a:r>
            <a:endParaRPr lang="en-GB" sz="2800" dirty="0">
              <a:solidFill>
                <a:srgbClr val="000000"/>
              </a:solidFill>
              <a:latin typeface="Century Schoolbook" charset="0"/>
            </a:endParaRPr>
          </a:p>
          <a:p>
            <a:pPr marL="561975" indent="-457200" eaLnBrk="1" hangingPunct="1">
              <a:lnSpc>
                <a:spcPct val="93000"/>
              </a:lnSpc>
              <a:spcAft>
                <a:spcPts val="1425"/>
              </a:spcAft>
              <a:buFont typeface="Arial"/>
              <a:buChar char="•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en-GB" sz="2800" dirty="0">
                <a:solidFill>
                  <a:srgbClr val="000000"/>
                </a:solidFill>
                <a:latin typeface="Century Schoolbook" charset="0"/>
              </a:rPr>
              <a:t>D a </a:t>
            </a:r>
            <a:r>
              <a:rPr lang="en-GB" sz="2800" dirty="0" err="1">
                <a:solidFill>
                  <a:srgbClr val="000000"/>
                </a:solidFill>
                <a:latin typeface="Century Schoolbook" charset="0"/>
              </a:rPr>
              <a:t>kyselina</a:t>
            </a:r>
            <a:r>
              <a:rPr lang="en-GB" sz="2800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entury Schoolbook" charset="0"/>
              </a:rPr>
              <a:t>listová</a:t>
            </a:r>
            <a:r>
              <a:rPr lang="en-GB" sz="2800" dirty="0">
                <a:solidFill>
                  <a:srgbClr val="000000"/>
                </a:solidFill>
                <a:latin typeface="Century Schoolbook" charset="0"/>
              </a:rPr>
              <a:t> = </a:t>
            </a:r>
            <a:r>
              <a:rPr lang="en-GB" sz="2800" dirty="0" smtClean="0">
                <a:solidFill>
                  <a:srgbClr val="000000"/>
                </a:solidFill>
                <a:latin typeface="Century Schoolbook" charset="0"/>
              </a:rPr>
              <a:t>2-4 </a:t>
            </a:r>
            <a:r>
              <a:rPr lang="en-GB" sz="2800" dirty="0" err="1">
                <a:solidFill>
                  <a:srgbClr val="000000"/>
                </a:solidFill>
                <a:latin typeface="Century Schoolbook" charset="0"/>
              </a:rPr>
              <a:t>měsíce</a:t>
            </a:r>
            <a:endParaRPr lang="en-GB" sz="2800" dirty="0">
              <a:solidFill>
                <a:srgbClr val="000000"/>
              </a:solidFill>
              <a:latin typeface="Century Schoolbook" charset="0"/>
            </a:endParaRPr>
          </a:p>
          <a:p>
            <a:pPr marL="561975" indent="-457200" eaLnBrk="1" hangingPunct="1">
              <a:lnSpc>
                <a:spcPct val="93000"/>
              </a:lnSpc>
              <a:spcAft>
                <a:spcPts val="1425"/>
              </a:spcAft>
              <a:buFont typeface="Arial"/>
              <a:buChar char="•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en-GB" sz="2800" dirty="0">
                <a:solidFill>
                  <a:srgbClr val="000000"/>
                </a:solidFill>
                <a:latin typeface="Century Schoolbook" charset="0"/>
              </a:rPr>
              <a:t>E = </a:t>
            </a:r>
            <a:r>
              <a:rPr lang="en-GB" sz="2800" dirty="0" smtClean="0">
                <a:solidFill>
                  <a:srgbClr val="000000"/>
                </a:solidFill>
                <a:latin typeface="Century Schoolbook" charset="0"/>
              </a:rPr>
              <a:t>6-12 </a:t>
            </a:r>
            <a:r>
              <a:rPr lang="en-GB" sz="2800" dirty="0" err="1">
                <a:solidFill>
                  <a:srgbClr val="000000"/>
                </a:solidFill>
                <a:latin typeface="Century Schoolbook" charset="0"/>
              </a:rPr>
              <a:t>měsíců</a:t>
            </a:r>
            <a:endParaRPr lang="en-GB" sz="2800" dirty="0">
              <a:solidFill>
                <a:srgbClr val="000000"/>
              </a:solidFill>
              <a:latin typeface="Century Schoolbook" charset="0"/>
            </a:endParaRPr>
          </a:p>
          <a:p>
            <a:pPr marL="561975" indent="-457200" eaLnBrk="1" hangingPunct="1">
              <a:lnSpc>
                <a:spcPct val="93000"/>
              </a:lnSpc>
              <a:spcAft>
                <a:spcPts val="1425"/>
              </a:spcAft>
              <a:buFont typeface="Arial"/>
              <a:buChar char="•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en-GB" sz="2800" dirty="0">
                <a:solidFill>
                  <a:srgbClr val="000000"/>
                </a:solidFill>
                <a:latin typeface="Century Schoolbook" charset="0"/>
              </a:rPr>
              <a:t>A = </a:t>
            </a:r>
            <a:r>
              <a:rPr lang="en-GB" sz="2800" dirty="0" smtClean="0">
                <a:solidFill>
                  <a:srgbClr val="000000"/>
                </a:solidFill>
                <a:latin typeface="Century Schoolbook" charset="0"/>
              </a:rPr>
              <a:t>1-2 </a:t>
            </a:r>
            <a:r>
              <a:rPr lang="en-GB" sz="2800" dirty="0" err="1">
                <a:solidFill>
                  <a:srgbClr val="000000"/>
                </a:solidFill>
                <a:latin typeface="Century Schoolbook" charset="0"/>
              </a:rPr>
              <a:t>roky</a:t>
            </a:r>
            <a:endParaRPr lang="en-GB" sz="2800" dirty="0">
              <a:solidFill>
                <a:srgbClr val="000000"/>
              </a:solidFill>
              <a:latin typeface="Century Schoolbook" charset="0"/>
            </a:endParaRPr>
          </a:p>
          <a:p>
            <a:pPr marL="561975" indent="-457200" eaLnBrk="1" hangingPunct="1">
              <a:lnSpc>
                <a:spcPct val="93000"/>
              </a:lnSpc>
              <a:spcAft>
                <a:spcPts val="1425"/>
              </a:spcAft>
              <a:buFont typeface="Arial"/>
              <a:buChar char="•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en-GB" sz="2800" dirty="0">
                <a:solidFill>
                  <a:srgbClr val="000000"/>
                </a:solidFill>
                <a:latin typeface="Century Schoolbook" charset="0"/>
              </a:rPr>
              <a:t>B12 = </a:t>
            </a:r>
            <a:r>
              <a:rPr lang="en-GB" sz="2800" dirty="0" smtClean="0">
                <a:solidFill>
                  <a:srgbClr val="000000"/>
                </a:solidFill>
                <a:latin typeface="Century Schoolbook" charset="0"/>
              </a:rPr>
              <a:t>2-5 </a:t>
            </a:r>
            <a:r>
              <a:rPr lang="en-GB" sz="2800" dirty="0">
                <a:solidFill>
                  <a:srgbClr val="000000"/>
                </a:solidFill>
                <a:latin typeface="Century Schoolbook" charset="0"/>
              </a:rPr>
              <a:t>let</a:t>
            </a:r>
          </a:p>
          <a:p>
            <a:pPr marL="561975" indent="-457200" eaLnBrk="1" hangingPunct="1">
              <a:buFont typeface="Arial"/>
              <a:buChar char="•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endParaRPr lang="cs-CZ" dirty="0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00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696961" y="881373"/>
          <a:ext cx="9841920" cy="3674340"/>
        </p:xfrm>
        <a:graphic>
          <a:graphicData uri="http://schemas.openxmlformats.org/drawingml/2006/table">
            <a:tbl>
              <a:tblPr/>
              <a:tblGrid>
                <a:gridCol w="1570560"/>
                <a:gridCol w="5220479"/>
                <a:gridCol w="3050881"/>
              </a:tblGrid>
              <a:tr h="307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Živina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Funkce (dle schválených tvrzení)</a:t>
                      </a: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Významný zdroj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Vitamin 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 udržení normálního stavu pokožky a zraku, funkci imunitního systému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Játra mladých zvířat, tuňák, vejce, tvrdý sýr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Karoteny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Provitamin vitaminu A - tzn. z karotenů se tvoří vitamin 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Mrkev, rajčata, listová zelenina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Vitamin D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 normálnímu využití vápníku a fosforu, udržení normálního stavu kostí a zubů, činnosti svalů, imunitního systému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Tresčí játra*, ryby, vejce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*</a:t>
                      </a: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 Vybírejte si je dle původu – produkty ze znečištěných oblastí (např. Pobaltí) nejsou vhodným zdrojem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Vitamin E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Pomáhá ochraně buněk jako antioxidant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Ořechy, slunečnicová semena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Vitamin 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 normální srážlivosti krve a k udržení normálního stavu kostí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Zelená listová zelenina, brokolice, květák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31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522240" y="423404"/>
          <a:ext cx="9928321" cy="5921739"/>
        </p:xfrm>
        <a:graphic>
          <a:graphicData uri="http://schemas.openxmlformats.org/drawingml/2006/table">
            <a:tbl>
              <a:tblPr/>
              <a:tblGrid>
                <a:gridCol w="1585920"/>
                <a:gridCol w="5264640"/>
                <a:gridCol w="3077761"/>
              </a:tblGrid>
              <a:tr h="307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Živina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Funkce (dle schválených tvrzení)</a:t>
                      </a: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Významný zdroj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5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Thiamin (vitamin B1)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Podporuje normální látkovou přeměnu živin na energii, činnosti nervové soustavy, psychické činnosti a činnosti srdce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Kvasnice, maso, luštěniny, celozrnné obiloviny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0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Riboflavin (vitamin B2)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 normální látkové přeměně živin na energii, činnosti nervové soustavy, udržení normálního stavu sliznic a pokožky, stavu zraku a metabolismu železa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Kvasnice, játra mladých zvířat, vejce, mléčné výrobky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0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Niacin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 normální látkové přeměně živin na energii, činnosti nervové soustavy, psychické činnosti, udržení normálního stavu sliznic a pokožky, přispívá ke snížení míry únavy a vyčerpání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Maso, celozrnné obiloviny, kvasnice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Pyridoxin (Vitamin B6)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Podílí se při normální látkové přeměně živin na energii, metabolismu bílkovin a glykogenu, činnosti nervové soustavy, psychické činnosti, tvorbě červených krvinek, funkci imunitního systému, snížení míry únavy a vyčerpání, přispívá k regulaci hormonální aktivity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Maso, luštěniny, kvasnice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0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Kobalamin (vitamin B12)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 normální činnosti nervové soustavy, tvorbě červených krvinek, normální funkci imunitního systému a látkové přeměně živin na energii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Játra mladých zvířat, vejce, maso, mléčné výrobky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98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608641" y="1142040"/>
          <a:ext cx="10103040" cy="3219119"/>
        </p:xfrm>
        <a:graphic>
          <a:graphicData uri="http://schemas.openxmlformats.org/drawingml/2006/table">
            <a:tbl>
              <a:tblPr/>
              <a:tblGrid>
                <a:gridCol w="1612800"/>
                <a:gridCol w="5358719"/>
                <a:gridCol w="3131521"/>
              </a:tblGrid>
              <a:tr h="307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Živina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Funkce (dle schválených tvrzení)</a:t>
                      </a: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Významný zdroj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0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Folát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(Kyselina listová)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Podílí se na normální krvetvorbě, funkci imunitního systému, psychické činnosti, snížení míry únavy a vyčerpání, přispívá k růstu zárodečných tkání během těhotenství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Játra mladých zvířat, luštěniny, listová zelenina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3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Vitamin C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 udržení normální funkce imunitního systému, tvorbě kolagenu pro normální funkci kostí, chrupavek, dásní, kůže a zubů, přispívá k normální látkové přeměně živin na energii, činnosti nervové soustavy, psychické činnosti, přispívá k ochraně buněk jako antioxidant, přispívá ke snížení míry únavy a vyčerpání, zvyšuje vstřebávání železa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Černý rybíz, paprika, citrusy, brambory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69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760" y="326915"/>
            <a:ext cx="3824640" cy="312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60" y="336996"/>
            <a:ext cx="4608000" cy="276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60" y="3440522"/>
            <a:ext cx="4608000" cy="276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400" y="3591737"/>
            <a:ext cx="4608000" cy="276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7409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MINERÁLNÍ LÁTKY A STOPOVÉ PRVKY</a:t>
            </a:r>
          </a:p>
        </p:txBody>
      </p:sp>
      <p:sp>
        <p:nvSpPr>
          <p:cNvPr id="8499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/>
          <a:lstStyle/>
          <a:p>
            <a:pPr marL="411163" indent="-306388" eaLnBrk="1" hangingPunct="1">
              <a:lnSpc>
                <a:spcPct val="93000"/>
              </a:lnSpc>
              <a:spcAft>
                <a:spcPts val="1425"/>
              </a:spcAft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en-GB" sz="2800" dirty="0" err="1">
                <a:solidFill>
                  <a:srgbClr val="000000"/>
                </a:solidFill>
              </a:rPr>
              <a:t>Minerální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látky</a:t>
            </a:r>
            <a:r>
              <a:rPr lang="en-GB" sz="2800" dirty="0">
                <a:solidFill>
                  <a:srgbClr val="000000"/>
                </a:solidFill>
              </a:rPr>
              <a:t>: </a:t>
            </a:r>
            <a:r>
              <a:rPr lang="en-GB" sz="2400" dirty="0" err="1">
                <a:solidFill>
                  <a:srgbClr val="000000"/>
                </a:solidFill>
              </a:rPr>
              <a:t>Ca</a:t>
            </a:r>
            <a:r>
              <a:rPr lang="en-GB" sz="2400" dirty="0">
                <a:solidFill>
                  <a:srgbClr val="000000"/>
                </a:solidFill>
              </a:rPr>
              <a:t>, P, Mg, Na, K, </a:t>
            </a:r>
            <a:r>
              <a:rPr lang="en-GB" sz="2400" dirty="0" err="1">
                <a:solidFill>
                  <a:srgbClr val="000000"/>
                </a:solidFill>
              </a:rPr>
              <a:t>Cl</a:t>
            </a:r>
            <a:r>
              <a:rPr lang="en-GB" sz="2400" dirty="0">
                <a:solidFill>
                  <a:srgbClr val="000000"/>
                </a:solidFill>
              </a:rPr>
              <a:t>, S</a:t>
            </a:r>
          </a:p>
          <a:p>
            <a:pPr marL="411163" indent="-306388" eaLnBrk="1" hangingPunct="1">
              <a:lnSpc>
                <a:spcPct val="93000"/>
              </a:lnSpc>
              <a:spcAft>
                <a:spcPts val="1425"/>
              </a:spcAft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en-GB" sz="2800" dirty="0" err="1">
                <a:solidFill>
                  <a:srgbClr val="000000"/>
                </a:solidFill>
              </a:rPr>
              <a:t>Stopové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prvky</a:t>
            </a:r>
            <a:r>
              <a:rPr lang="en-GB" sz="2800" dirty="0">
                <a:solidFill>
                  <a:srgbClr val="000000"/>
                </a:solidFill>
              </a:rPr>
              <a:t>: </a:t>
            </a:r>
            <a:r>
              <a:rPr lang="en-GB" sz="2400" dirty="0">
                <a:solidFill>
                  <a:srgbClr val="000000"/>
                </a:solidFill>
              </a:rPr>
              <a:t>Fe, Zn, I, Se, Cu, </a:t>
            </a:r>
            <a:r>
              <a:rPr lang="en-GB" sz="2400" dirty="0" err="1">
                <a:solidFill>
                  <a:srgbClr val="000000"/>
                </a:solidFill>
              </a:rPr>
              <a:t>Mn</a:t>
            </a:r>
            <a:r>
              <a:rPr lang="en-GB" sz="2400" dirty="0">
                <a:solidFill>
                  <a:srgbClr val="000000"/>
                </a:solidFill>
              </a:rPr>
              <a:t>, F, Cr, Si, Mo</a:t>
            </a:r>
            <a:br>
              <a:rPr lang="en-GB" sz="2400" dirty="0">
                <a:solidFill>
                  <a:srgbClr val="000000"/>
                </a:solidFill>
              </a:rPr>
            </a:br>
            <a:endParaRPr lang="en-GB" sz="2400" dirty="0">
              <a:solidFill>
                <a:srgbClr val="000000"/>
              </a:solidFill>
            </a:endParaRPr>
          </a:p>
          <a:p>
            <a:pPr marL="411163" indent="-306388" eaLnBrk="1" hangingPunct="1">
              <a:lnSpc>
                <a:spcPct val="93000"/>
              </a:lnSpc>
              <a:spcAft>
                <a:spcPts val="1425"/>
              </a:spcAft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en-GB" sz="2800" dirty="0" err="1">
                <a:solidFill>
                  <a:srgbClr val="000000"/>
                </a:solidFill>
              </a:rPr>
              <a:t>Funkce</a:t>
            </a:r>
            <a:r>
              <a:rPr lang="en-GB" sz="2800" dirty="0">
                <a:solidFill>
                  <a:srgbClr val="000000"/>
                </a:solidFill>
              </a:rPr>
              <a:t>:</a:t>
            </a:r>
            <a:br>
              <a:rPr lang="en-GB" sz="2800" dirty="0">
                <a:solidFill>
                  <a:srgbClr val="000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- </a:t>
            </a:r>
            <a:r>
              <a:rPr lang="en-GB" sz="2400" dirty="0" err="1">
                <a:solidFill>
                  <a:srgbClr val="000000"/>
                </a:solidFill>
              </a:rPr>
              <a:t>stavební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kameny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tisíců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enzymů</a:t>
            </a:r>
            <a:r>
              <a:rPr lang="en-GB" sz="2400" dirty="0">
                <a:solidFill>
                  <a:srgbClr val="000000"/>
                </a:solidFill>
              </a:rPr>
              <a:t> a </a:t>
            </a:r>
            <a:r>
              <a:rPr lang="en-GB" sz="2400" dirty="0" err="1">
                <a:solidFill>
                  <a:srgbClr val="000000"/>
                </a:solidFill>
              </a:rPr>
              <a:t>chemických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sloučenin</a:t>
            </a:r>
            <a:r>
              <a:rPr lang="en-GB" sz="2400" dirty="0">
                <a:solidFill>
                  <a:srgbClr val="000000"/>
                </a:solidFill>
              </a:rPr>
              <a:t/>
            </a:r>
            <a:br>
              <a:rPr lang="en-GB" sz="2400" dirty="0">
                <a:solidFill>
                  <a:srgbClr val="000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- </a:t>
            </a:r>
            <a:r>
              <a:rPr lang="en-GB" sz="2400" dirty="0" err="1">
                <a:solidFill>
                  <a:srgbClr val="000000"/>
                </a:solidFill>
              </a:rPr>
              <a:t>účastní</a:t>
            </a:r>
            <a:r>
              <a:rPr lang="en-GB" sz="2400" dirty="0">
                <a:solidFill>
                  <a:srgbClr val="000000"/>
                </a:solidFill>
              </a:rPr>
              <a:t> se </a:t>
            </a:r>
            <a:r>
              <a:rPr lang="en-GB" sz="2400" dirty="0" err="1">
                <a:solidFill>
                  <a:srgbClr val="000000"/>
                </a:solidFill>
              </a:rPr>
              <a:t>metabolických</a:t>
            </a:r>
            <a:r>
              <a:rPr lang="en-GB" sz="2400" dirty="0">
                <a:solidFill>
                  <a:srgbClr val="000000"/>
                </a:solidFill>
              </a:rPr>
              <a:t> a </a:t>
            </a:r>
            <a:r>
              <a:rPr lang="en-GB" sz="2400" dirty="0" err="1">
                <a:solidFill>
                  <a:srgbClr val="000000"/>
                </a:solidFill>
              </a:rPr>
              <a:t>enzymových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pochodů</a:t>
            </a:r>
            <a:r>
              <a:rPr lang="en-GB" sz="2400" dirty="0">
                <a:solidFill>
                  <a:srgbClr val="000000"/>
                </a:solidFill>
              </a:rPr>
              <a:t/>
            </a:r>
            <a:br>
              <a:rPr lang="en-GB" sz="2400" dirty="0">
                <a:solidFill>
                  <a:srgbClr val="000000"/>
                </a:solidFill>
              </a:rPr>
            </a:br>
            <a:endParaRPr lang="en-GB" sz="2400" dirty="0">
              <a:solidFill>
                <a:srgbClr val="000000"/>
              </a:solidFill>
            </a:endParaRPr>
          </a:p>
          <a:p>
            <a:pPr marL="411163" indent="-306388" eaLnBrk="1" hangingPunct="1">
              <a:lnSpc>
                <a:spcPct val="93000"/>
              </a:lnSpc>
              <a:spcAft>
                <a:spcPts val="1425"/>
              </a:spcAft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en-GB" sz="2400" dirty="0" err="1">
                <a:solidFill>
                  <a:srgbClr val="000000"/>
                </a:solidFill>
              </a:rPr>
              <a:t>Pozor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na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zdroje</a:t>
            </a:r>
            <a:r>
              <a:rPr lang="en-GB" sz="2400" dirty="0">
                <a:solidFill>
                  <a:srgbClr val="000000"/>
                </a:solidFill>
              </a:rPr>
              <a:t>: </a:t>
            </a:r>
            <a:br>
              <a:rPr lang="en-GB" sz="2400" dirty="0">
                <a:solidFill>
                  <a:srgbClr val="000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- </a:t>
            </a:r>
            <a:r>
              <a:rPr lang="en-GB" sz="2000" dirty="0">
                <a:solidFill>
                  <a:srgbClr val="000000"/>
                </a:solidFill>
              </a:rPr>
              <a:t>z </a:t>
            </a:r>
            <a:r>
              <a:rPr lang="en-GB" sz="2000" dirty="0" err="1">
                <a:solidFill>
                  <a:srgbClr val="000000"/>
                </a:solidFill>
              </a:rPr>
              <a:t>rostlinných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zdrojů</a:t>
            </a:r>
            <a:r>
              <a:rPr lang="en-GB" sz="2000" dirty="0">
                <a:solidFill>
                  <a:srgbClr val="000000"/>
                </a:solidFill>
              </a:rPr>
              <a:t> je </a:t>
            </a:r>
            <a:r>
              <a:rPr lang="en-GB" sz="2000" dirty="0" err="1">
                <a:solidFill>
                  <a:srgbClr val="000000"/>
                </a:solidFill>
              </a:rPr>
              <a:t>absorpce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využitelnost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nižší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snižují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ji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fytáty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šťavelany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</a:rPr>
              <a:t>nadměrné množství </a:t>
            </a:r>
            <a:r>
              <a:rPr lang="en-GB" sz="2000" dirty="0" err="1">
                <a:solidFill>
                  <a:srgbClr val="000000"/>
                </a:solidFill>
              </a:rPr>
              <a:t>vláknin</a:t>
            </a:r>
            <a:r>
              <a:rPr lang="cs-CZ" sz="2000" dirty="0" err="1">
                <a:solidFill>
                  <a:srgbClr val="000000"/>
                </a:solidFill>
              </a:rPr>
              <a:t>y</a:t>
            </a:r>
            <a:r>
              <a:rPr lang="en-GB" sz="2000" dirty="0">
                <a:solidFill>
                  <a:srgbClr val="000000"/>
                </a:solidFill>
              </a:rPr>
              <a:t> – </a:t>
            </a:r>
            <a:r>
              <a:rPr lang="en-GB" sz="2000" dirty="0" err="1">
                <a:solidFill>
                  <a:srgbClr val="000000"/>
                </a:solidFill>
              </a:rPr>
              <a:t>zejména</a:t>
            </a:r>
            <a:r>
              <a:rPr lang="en-GB" sz="2000" dirty="0">
                <a:solidFill>
                  <a:srgbClr val="000000"/>
                </a:solidFill>
              </a:rPr>
              <a:t> u Fe, Zn, </a:t>
            </a:r>
            <a:r>
              <a:rPr lang="en-GB" sz="2000" dirty="0" err="1">
                <a:solidFill>
                  <a:srgbClr val="000000"/>
                </a:solidFill>
              </a:rPr>
              <a:t>Ca</a:t>
            </a:r>
            <a:r>
              <a:rPr lang="en-GB" sz="2000" dirty="0">
                <a:solidFill>
                  <a:srgbClr val="000000"/>
                </a:solidFill>
              </a:rPr>
              <a:t>, Mg</a:t>
            </a:r>
            <a:r>
              <a:rPr lang="en-GB" sz="2000" dirty="0" smtClean="0">
                <a:solidFill>
                  <a:srgbClr val="000000"/>
                </a:solidFill>
              </a:rPr>
              <a:t>)</a:t>
            </a: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1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696961" y="1860676"/>
          <a:ext cx="9753600" cy="4515958"/>
        </p:xfrm>
        <a:graphic>
          <a:graphicData uri="http://schemas.openxmlformats.org/drawingml/2006/table">
            <a:tbl>
              <a:tblPr/>
              <a:tblGrid>
                <a:gridCol w="1103999"/>
                <a:gridCol w="5502720"/>
                <a:gridCol w="3146881"/>
              </a:tblGrid>
              <a:tr h="3244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Živina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Funkce (dle schválených tvrzení)</a:t>
                      </a: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Významný zdroj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Vápník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Potřebný pro udržení normálního stavu kostí a zubů, přispívá k normální srážlivosti krve, činnosti svalů, funkci nervových přenosů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Mléko a mléčné výrobky, brukvovitá zelenina, sardinky s kostmi, mák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Fosfor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 udržení normální látkové přeměně živin na energii, stavu kostí a zubů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Mléko a mléčné výrobky, luštěniny, maso, vejce, olejnatá semena a ořechy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Draslík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Napomáhá normální činnosti nervové soustavy, svalů a udržení normální hladiny krevního tlaku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Luštěniny, ořechy, zelenina a ovoce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7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Sodík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Snížená konzumace přispívá k udržení normálního krevního tlaku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Sůl a potraviny obsahující sůl, přídatné látky se sodíkem či minerální vody obsahující vysoké množství sodíku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Hořčík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Podporuje normální psychickou činnosti, snížení míry únavy a vyčerpání, udržení normálního stavu kostí a zubů a činnosti svalů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Ořechy, olejnatá semena, kakao, celozrnné obiloviny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6047" name="Nadpis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cap="none" dirty="0" smtClean="0"/>
              <a:t>MINERÁLNÍ LÁTKY</a:t>
            </a:r>
            <a:endParaRPr lang="cs-CZ" cap="none" dirty="0"/>
          </a:p>
        </p:txBody>
      </p:sp>
    </p:spTree>
    <p:extLst>
      <p:ext uri="{BB962C8B-B14F-4D97-AF65-F5344CB8AC3E}">
        <p14:creationId xmlns:p14="http://schemas.microsoft.com/office/powerpoint/2010/main" val="194533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cap="none" dirty="0"/>
              <a:t>STOPOVÉ PRVKY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696961" y="1991729"/>
          <a:ext cx="9928319" cy="3445515"/>
        </p:xfrm>
        <a:graphic>
          <a:graphicData uri="http://schemas.openxmlformats.org/drawingml/2006/table">
            <a:tbl>
              <a:tblPr/>
              <a:tblGrid>
                <a:gridCol w="1123199"/>
                <a:gridCol w="5602560"/>
                <a:gridCol w="3202560"/>
              </a:tblGrid>
              <a:tr h="324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Živina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Funkce (dle schválených tvrzení)</a:t>
                      </a: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Významný zdroj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8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Železo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 normální krvetvorbě, přenosu kyslíku v těle a ke snížení míry únavy a vyčerpání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Játra mladých zvířat, maso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Jód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Podílí se na normální činnosti nervové soustavy, udržení normálního stavu pokožky a normální činnosti štítné žlázy</a:t>
                      </a:r>
                      <a:endParaRPr kumimoji="0" 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Ryby a plody moře, mléko a mléčné výrobky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8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Zinek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 normální látkové přeměně živin, udržení normálního stavu pokožky, vlasů, nehtů, kostí, zraku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Maso, tvrdý sýr, vejce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7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Selen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Podporuje  udržení normálního stavu vlasů, nehtů, funkci imunitního systému, činnosti štítné žlázy, ochranu buněk jako antioxidant, přispívá k normální spermatogenezi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Mořské ryby</a:t>
                      </a:r>
                      <a:endParaRPr kumimoji="0" 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60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cap="none" dirty="0"/>
              <a:t>DALŠÍ SCHVÁLENÁ ZDRAVOTNÍ TVRZENÍ…</a:t>
            </a:r>
          </a:p>
        </p:txBody>
      </p:sp>
      <p:sp>
        <p:nvSpPr>
          <p:cNvPr id="8806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/>
          <a:lstStyle/>
          <a:p>
            <a:r>
              <a:rPr lang="cs-CZ" sz="2000" dirty="0"/>
              <a:t>ENZYM LAKTÁZA</a:t>
            </a:r>
            <a:br>
              <a:rPr lang="cs-CZ" sz="2000" dirty="0"/>
            </a:br>
            <a:r>
              <a:rPr lang="cs-CZ" sz="2000" dirty="0"/>
              <a:t>- zlepšuje trávení laktózy u osob, které laktózu špatně tráví </a:t>
            </a:r>
          </a:p>
          <a:p>
            <a:r>
              <a:rPr lang="cs-CZ" sz="2000" dirty="0"/>
              <a:t>IONTOVÉ NÁPOJE</a:t>
            </a:r>
            <a:br>
              <a:rPr lang="cs-CZ" sz="2000" dirty="0"/>
            </a:br>
            <a:r>
              <a:rPr lang="cs-CZ" sz="2000" dirty="0"/>
              <a:t>- přispívají k udržení výkonnosti při delším vytrvalostním fyzickém výkonu </a:t>
            </a:r>
            <a:br>
              <a:rPr lang="cs-CZ" sz="2000" dirty="0"/>
            </a:br>
            <a:r>
              <a:rPr lang="cs-CZ" sz="2000" dirty="0"/>
              <a:t>- zvyšují vstřebávání vody během fyzického výkonu</a:t>
            </a:r>
          </a:p>
          <a:p>
            <a:r>
              <a:rPr lang="cs-CZ" sz="2000" dirty="0"/>
              <a:t>KREATIN</a:t>
            </a:r>
            <a:br>
              <a:rPr lang="cs-CZ" sz="2000" dirty="0"/>
            </a:br>
            <a:r>
              <a:rPr lang="cs-CZ" sz="2000" dirty="0"/>
              <a:t>- zvyšuje fyzickou výkonnost při po sobě jdoucích krátkodobých intervalech vysoce intenzivního fyzického výkonu (3g/den)</a:t>
            </a:r>
          </a:p>
          <a:p>
            <a:r>
              <a:rPr lang="cs-CZ" sz="2000" dirty="0"/>
              <a:t>LAKTULÓZA</a:t>
            </a:r>
            <a:br>
              <a:rPr lang="cs-CZ" sz="2000" dirty="0"/>
            </a:br>
            <a:r>
              <a:rPr lang="cs-CZ" sz="2000" dirty="0"/>
              <a:t>- přispívá k urychlení střevního tranzitu (10g/den)</a:t>
            </a:r>
          </a:p>
          <a:p>
            <a:r>
              <a:rPr lang="cs-CZ" sz="2000" dirty="0"/>
              <a:t>POLYFENOLY Z OLIVOVÉHO OLEJE</a:t>
            </a:r>
            <a:br>
              <a:rPr lang="cs-CZ" sz="2000" dirty="0"/>
            </a:br>
            <a:r>
              <a:rPr lang="cs-CZ" sz="2000" dirty="0"/>
              <a:t>- přispívají k ochraně krevních lipidů před oxidativním stresem (20g oleje/den)</a:t>
            </a:r>
          </a:p>
          <a:p>
            <a:r>
              <a:rPr lang="cs-CZ" sz="2000" dirty="0"/>
              <a:t>SUŠENÉ ŠVESTKY KULTIVARŮ „ŠVESTKY DOMÁCÍ“</a:t>
            </a:r>
            <a:br>
              <a:rPr lang="cs-CZ" sz="2000" dirty="0"/>
            </a:br>
            <a:r>
              <a:rPr lang="cs-CZ" sz="2000" dirty="0"/>
              <a:t>- přispívají k normální činnosti střev</a:t>
            </a:r>
          </a:p>
        </p:txBody>
      </p:sp>
    </p:spTree>
    <p:extLst>
      <p:ext uri="{BB962C8B-B14F-4D97-AF65-F5344CB8AC3E}">
        <p14:creationId xmlns:p14="http://schemas.microsoft.com/office/powerpoint/2010/main" val="146366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5310"/>
          </a:xfrm>
          <a:solidFill>
            <a:srgbClr val="D6DCE5"/>
          </a:solidFill>
        </p:spPr>
        <p:txBody>
          <a:bodyPr/>
          <a:lstStyle/>
          <a:p>
            <a:pPr eaLnBrk="1" hangingPunct="1"/>
            <a:r>
              <a:rPr lang="cs-CZ" sz="4400" cap="none" dirty="0"/>
              <a:t>BÍLKOVINY = ŘETĚZCE AMINOKYSELIN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>
            <a:normAutofit fontScale="92500"/>
          </a:bodyPr>
          <a:lstStyle/>
          <a:p>
            <a:pPr marL="412750" indent="-307975" eaLnBrk="1" hangingPunct="1">
              <a:lnSpc>
                <a:spcPct val="100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r>
              <a:rPr lang="en-GB" sz="3400" dirty="0">
                <a:solidFill>
                  <a:srgbClr val="000000"/>
                </a:solidFill>
              </a:rPr>
              <a:t>AK</a:t>
            </a:r>
            <a:br>
              <a:rPr lang="en-GB" sz="3400" dirty="0">
                <a:solidFill>
                  <a:srgbClr val="000000"/>
                </a:solidFill>
              </a:rPr>
            </a:br>
            <a:r>
              <a:rPr lang="en-GB" sz="3100" dirty="0">
                <a:solidFill>
                  <a:srgbClr val="000000"/>
                </a:solidFill>
              </a:rPr>
              <a:t>- </a:t>
            </a:r>
            <a:r>
              <a:rPr lang="en-GB" sz="3100" dirty="0" err="1">
                <a:solidFill>
                  <a:srgbClr val="000000"/>
                </a:solidFill>
              </a:rPr>
              <a:t>esenciální</a:t>
            </a:r>
            <a:r>
              <a:rPr lang="en-GB" sz="34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dirty="0" err="1">
                <a:solidFill>
                  <a:srgbClr val="000000"/>
                </a:solidFill>
              </a:rPr>
              <a:t>leucin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isoleucin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valin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lysin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methionin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fenylalanin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tryptofan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threonin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3100" dirty="0">
                <a:solidFill>
                  <a:srgbClr val="000000"/>
                </a:solidFill>
              </a:rPr>
              <a:t>- </a:t>
            </a:r>
            <a:r>
              <a:rPr lang="en-GB" sz="3100" dirty="0" err="1">
                <a:solidFill>
                  <a:srgbClr val="000000"/>
                </a:solidFill>
              </a:rPr>
              <a:t>semiesenciální</a:t>
            </a:r>
            <a:r>
              <a:rPr lang="en-GB" sz="34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dirty="0" err="1">
                <a:solidFill>
                  <a:srgbClr val="000000"/>
                </a:solidFill>
              </a:rPr>
              <a:t>histidin</a:t>
            </a:r>
            <a:r>
              <a:rPr lang="en-GB" sz="2000" dirty="0">
                <a:solidFill>
                  <a:srgbClr val="000000"/>
                </a:solidFill>
              </a:rPr>
              <a:t>, ...</a:t>
            </a:r>
            <a:r>
              <a:rPr lang="en-GB" sz="2000" dirty="0" err="1">
                <a:solidFill>
                  <a:srgbClr val="000000"/>
                </a:solidFill>
              </a:rPr>
              <a:t>alanin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glutamin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3100" dirty="0">
                <a:solidFill>
                  <a:srgbClr val="000000"/>
                </a:solidFill>
              </a:rPr>
              <a:t>- </a:t>
            </a:r>
            <a:r>
              <a:rPr lang="en-GB" sz="3100" dirty="0" err="1">
                <a:solidFill>
                  <a:srgbClr val="000000"/>
                </a:solidFill>
              </a:rPr>
              <a:t>neesenciální</a:t>
            </a:r>
            <a:endParaRPr lang="en-GB" sz="3100" dirty="0">
              <a:solidFill>
                <a:srgbClr val="000000"/>
              </a:solidFill>
            </a:endParaRPr>
          </a:p>
          <a:p>
            <a:pPr marL="412750" indent="-307975" eaLnBrk="1" hangingPunct="1">
              <a:lnSpc>
                <a:spcPct val="100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r>
              <a:rPr lang="en-GB" sz="3400" dirty="0" err="1">
                <a:solidFill>
                  <a:srgbClr val="000000"/>
                </a:solidFill>
              </a:rPr>
              <a:t>Zdroje</a:t>
            </a:r>
            <a:r>
              <a:rPr lang="en-GB" sz="3400" dirty="0">
                <a:solidFill>
                  <a:srgbClr val="000000"/>
                </a:solidFill>
              </a:rPr>
              <a:t> </a:t>
            </a:r>
            <a:r>
              <a:rPr lang="en-GB" sz="3400" dirty="0" err="1">
                <a:solidFill>
                  <a:srgbClr val="000000"/>
                </a:solidFill>
              </a:rPr>
              <a:t>bílkovin</a:t>
            </a:r>
            <a:r>
              <a:rPr lang="en-GB" sz="34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u="sng" dirty="0" err="1">
                <a:solidFill>
                  <a:srgbClr val="000000"/>
                </a:solidFill>
              </a:rPr>
              <a:t>živočišné</a:t>
            </a:r>
            <a:r>
              <a:rPr lang="en-GB" sz="2000" u="sng" dirty="0">
                <a:solidFill>
                  <a:srgbClr val="000000"/>
                </a:solidFill>
              </a:rPr>
              <a:t>: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maso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mléko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vejce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u="sng" dirty="0" err="1">
                <a:solidFill>
                  <a:srgbClr val="000000"/>
                </a:solidFill>
              </a:rPr>
              <a:t>rostlinné</a:t>
            </a:r>
            <a:r>
              <a:rPr lang="en-GB" sz="2000" u="sng" dirty="0">
                <a:solidFill>
                  <a:srgbClr val="000000"/>
                </a:solidFill>
              </a:rPr>
              <a:t>: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obiloviny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luštěniny</a:t>
            </a:r>
            <a:r>
              <a:rPr lang="en-GB" sz="2000" dirty="0">
                <a:solidFill>
                  <a:srgbClr val="000000"/>
                </a:solidFill>
              </a:rPr>
              <a:t>,...)</a:t>
            </a:r>
          </a:p>
          <a:p>
            <a:pPr marL="412750" indent="-307975" eaLnBrk="1" hangingPunct="1">
              <a:lnSpc>
                <a:spcPct val="100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r>
              <a:rPr lang="en-GB" sz="3400" dirty="0" err="1">
                <a:solidFill>
                  <a:srgbClr val="000000"/>
                </a:solidFill>
              </a:rPr>
              <a:t>Hodnotnost</a:t>
            </a:r>
            <a:r>
              <a:rPr lang="en-GB" sz="3400" dirty="0">
                <a:solidFill>
                  <a:srgbClr val="000000"/>
                </a:solidFill>
              </a:rPr>
              <a:t> </a:t>
            </a:r>
            <a:r>
              <a:rPr lang="en-GB" sz="3400" dirty="0" err="1">
                <a:solidFill>
                  <a:srgbClr val="000000"/>
                </a:solidFill>
              </a:rPr>
              <a:t>bílkovin</a:t>
            </a:r>
            <a:r>
              <a:rPr lang="en-GB" sz="3400" dirty="0">
                <a:solidFill>
                  <a:srgbClr val="000000"/>
                </a:solidFill>
              </a:rPr>
              <a:t> </a:t>
            </a:r>
            <a:r>
              <a:rPr lang="en-GB" sz="2500" dirty="0">
                <a:solidFill>
                  <a:srgbClr val="000000"/>
                </a:solidFill>
              </a:rPr>
              <a:t/>
            </a:r>
            <a:br>
              <a:rPr lang="en-GB" sz="2500" dirty="0">
                <a:solidFill>
                  <a:srgbClr val="000000"/>
                </a:solidFill>
              </a:rPr>
            </a:br>
            <a:r>
              <a:rPr lang="en-GB" sz="3100" dirty="0">
                <a:solidFill>
                  <a:srgbClr val="000000"/>
                </a:solidFill>
              </a:rPr>
              <a:t>- </a:t>
            </a:r>
            <a:r>
              <a:rPr lang="en-GB" sz="3100" dirty="0" err="1">
                <a:solidFill>
                  <a:srgbClr val="000000"/>
                </a:solidFill>
              </a:rPr>
              <a:t>plnohodnotné</a:t>
            </a:r>
            <a:r>
              <a:rPr lang="en-GB" sz="3100" dirty="0">
                <a:solidFill>
                  <a:srgbClr val="000000"/>
                </a:solidFill>
              </a:rPr>
              <a:t>: </a:t>
            </a:r>
            <a:r>
              <a:rPr lang="en-GB" sz="2000" dirty="0" err="1">
                <a:solidFill>
                  <a:srgbClr val="000000"/>
                </a:solidFill>
              </a:rPr>
              <a:t>obsahují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všechny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esenciální</a:t>
            </a:r>
            <a:r>
              <a:rPr lang="en-GB" sz="2000" dirty="0">
                <a:solidFill>
                  <a:srgbClr val="000000"/>
                </a:solidFill>
              </a:rPr>
              <a:t> AK (</a:t>
            </a:r>
            <a:r>
              <a:rPr lang="en-GB" sz="2000" dirty="0" err="1">
                <a:solidFill>
                  <a:srgbClr val="000000"/>
                </a:solidFill>
              </a:rPr>
              <a:t>např</a:t>
            </a:r>
            <a:r>
              <a:rPr lang="en-GB" sz="2000" dirty="0">
                <a:solidFill>
                  <a:srgbClr val="000000"/>
                </a:solidFill>
              </a:rPr>
              <a:t>. </a:t>
            </a:r>
            <a:r>
              <a:rPr lang="en-GB" sz="2000" dirty="0" err="1">
                <a:solidFill>
                  <a:srgbClr val="000000"/>
                </a:solidFill>
              </a:rPr>
              <a:t>mléčné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vaječné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bílkoviny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r>
              <a:rPr lang="en-GB" sz="2500" dirty="0">
                <a:solidFill>
                  <a:srgbClr val="000000"/>
                </a:solidFill>
              </a:rPr>
              <a:t/>
            </a:r>
            <a:br>
              <a:rPr lang="en-GB" sz="2500" dirty="0">
                <a:solidFill>
                  <a:srgbClr val="000000"/>
                </a:solidFill>
              </a:rPr>
            </a:br>
            <a:r>
              <a:rPr lang="en-GB" sz="3100" dirty="0">
                <a:solidFill>
                  <a:srgbClr val="000000"/>
                </a:solidFill>
              </a:rPr>
              <a:t>- </a:t>
            </a:r>
            <a:r>
              <a:rPr lang="en-GB" sz="3100" dirty="0" err="1">
                <a:solidFill>
                  <a:srgbClr val="000000"/>
                </a:solidFill>
              </a:rPr>
              <a:t>téměř</a:t>
            </a:r>
            <a:r>
              <a:rPr lang="en-GB" sz="3100" dirty="0">
                <a:solidFill>
                  <a:srgbClr val="000000"/>
                </a:solidFill>
              </a:rPr>
              <a:t> </a:t>
            </a:r>
            <a:r>
              <a:rPr lang="en-GB" sz="3100" dirty="0" err="1">
                <a:solidFill>
                  <a:srgbClr val="000000"/>
                </a:solidFill>
              </a:rPr>
              <a:t>plnohodnotné</a:t>
            </a:r>
            <a:r>
              <a:rPr lang="en-GB" sz="3100" dirty="0">
                <a:solidFill>
                  <a:srgbClr val="000000"/>
                </a:solidFill>
              </a:rPr>
              <a:t>: </a:t>
            </a:r>
            <a:r>
              <a:rPr lang="en-GB" sz="2000" dirty="0" err="1">
                <a:solidFill>
                  <a:srgbClr val="000000"/>
                </a:solidFill>
              </a:rPr>
              <a:t>některé</a:t>
            </a:r>
            <a:r>
              <a:rPr lang="en-GB" sz="2000" dirty="0">
                <a:solidFill>
                  <a:srgbClr val="000000"/>
                </a:solidFill>
              </a:rPr>
              <a:t> AK </a:t>
            </a:r>
            <a:r>
              <a:rPr lang="en-GB" sz="2000" dirty="0" err="1">
                <a:solidFill>
                  <a:srgbClr val="000000"/>
                </a:solidFill>
              </a:rPr>
              <a:t>mírně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nedostatkové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např</a:t>
            </a:r>
            <a:r>
              <a:rPr lang="en-GB" sz="2000" dirty="0">
                <a:solidFill>
                  <a:srgbClr val="000000"/>
                </a:solidFill>
              </a:rPr>
              <a:t>. </a:t>
            </a:r>
            <a:r>
              <a:rPr lang="en-GB" sz="2000" dirty="0" err="1">
                <a:solidFill>
                  <a:srgbClr val="000000"/>
                </a:solidFill>
              </a:rPr>
              <a:t>sval</a:t>
            </a:r>
            <a:r>
              <a:rPr lang="en-GB" sz="2000" dirty="0">
                <a:solidFill>
                  <a:srgbClr val="000000"/>
                </a:solidFill>
              </a:rPr>
              <a:t>. </a:t>
            </a:r>
            <a:r>
              <a:rPr lang="en-GB" sz="2000" dirty="0" err="1">
                <a:solidFill>
                  <a:srgbClr val="000000"/>
                </a:solidFill>
              </a:rPr>
              <a:t>bílkovina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r>
              <a:rPr lang="en-GB" sz="2500" dirty="0">
                <a:solidFill>
                  <a:srgbClr val="000000"/>
                </a:solidFill>
              </a:rPr>
              <a:t/>
            </a:r>
            <a:br>
              <a:rPr lang="en-GB" sz="2500" dirty="0">
                <a:solidFill>
                  <a:srgbClr val="000000"/>
                </a:solidFill>
              </a:rPr>
            </a:br>
            <a:r>
              <a:rPr lang="en-GB" sz="3100" dirty="0">
                <a:solidFill>
                  <a:srgbClr val="000000"/>
                </a:solidFill>
              </a:rPr>
              <a:t>- </a:t>
            </a:r>
            <a:r>
              <a:rPr lang="en-GB" sz="3100" dirty="0" err="1">
                <a:solidFill>
                  <a:srgbClr val="000000"/>
                </a:solidFill>
              </a:rPr>
              <a:t>neplnohodnotné</a:t>
            </a:r>
            <a:r>
              <a:rPr lang="en-GB" sz="3100" dirty="0">
                <a:solidFill>
                  <a:srgbClr val="000000"/>
                </a:solidFill>
              </a:rPr>
              <a:t>: </a:t>
            </a:r>
            <a:r>
              <a:rPr lang="en-GB" sz="2000" dirty="0" err="1">
                <a:solidFill>
                  <a:srgbClr val="000000"/>
                </a:solidFill>
              </a:rPr>
              <a:t>některé</a:t>
            </a:r>
            <a:r>
              <a:rPr lang="en-GB" sz="2000" dirty="0">
                <a:solidFill>
                  <a:srgbClr val="000000"/>
                </a:solidFill>
              </a:rPr>
              <a:t> AK </a:t>
            </a:r>
            <a:r>
              <a:rPr lang="en-GB" sz="2000" dirty="0" err="1">
                <a:solidFill>
                  <a:srgbClr val="000000"/>
                </a:solidFill>
              </a:rPr>
              <a:t>nedostatkové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např</a:t>
            </a:r>
            <a:r>
              <a:rPr lang="en-GB" sz="2000" dirty="0">
                <a:solidFill>
                  <a:srgbClr val="000000"/>
                </a:solidFill>
              </a:rPr>
              <a:t>. </a:t>
            </a:r>
            <a:r>
              <a:rPr lang="en-GB" sz="2000" dirty="0" err="1">
                <a:solidFill>
                  <a:srgbClr val="000000"/>
                </a:solidFill>
              </a:rPr>
              <a:t>rostlinné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bílkoviny</a:t>
            </a:r>
            <a:r>
              <a:rPr lang="en-GB" sz="2000" dirty="0" smtClean="0">
                <a:solidFill>
                  <a:srgbClr val="000000"/>
                </a:solidFill>
              </a:rPr>
              <a:t>)</a:t>
            </a: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1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39201" y="447887"/>
            <a:ext cx="9957120" cy="4873472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/>
              <a:t>VODA (nejméně 2l/den ze všech zdrojů) </a:t>
            </a:r>
            <a:br>
              <a:rPr lang="cs-CZ" sz="2000" dirty="0"/>
            </a:br>
            <a:r>
              <a:rPr lang="cs-CZ" sz="2000" dirty="0"/>
              <a:t>- přispívá k udržení normálních tělesných a rozpoznávacích funkcí </a:t>
            </a:r>
            <a:br>
              <a:rPr lang="cs-CZ" sz="2000" dirty="0"/>
            </a:br>
            <a:r>
              <a:rPr lang="cs-CZ" sz="2000" dirty="0"/>
              <a:t>- přispívá k udržení normální regulace tělesné teploty </a:t>
            </a:r>
          </a:p>
          <a:p>
            <a:r>
              <a:rPr lang="cs-CZ" sz="2000" dirty="0"/>
              <a:t>VLAŠSKÉ OŘECHY (30g/den)</a:t>
            </a:r>
            <a:br>
              <a:rPr lang="cs-CZ" sz="2000" dirty="0"/>
            </a:br>
            <a:r>
              <a:rPr lang="cs-CZ" sz="2000" dirty="0"/>
              <a:t>- přispívají k lepší pružnosti krevních cév</a:t>
            </a:r>
          </a:p>
          <a:p>
            <a:r>
              <a:rPr lang="cs-CZ" sz="2000" dirty="0"/>
              <a:t>ŽIVÉ JOGURTOVÉ KULTURY</a:t>
            </a:r>
            <a:br>
              <a:rPr lang="cs-CZ" sz="2000" dirty="0"/>
            </a:br>
            <a:r>
              <a:rPr lang="cs-CZ" sz="2000" dirty="0"/>
              <a:t>- Živé kultury v jogurtu nebo v kysaném mléce zlepšují trávení laktózy z výrobku u osob, které laktózu špatně tráví (obsah nejméně 10</a:t>
            </a:r>
            <a:r>
              <a:rPr lang="cs-CZ" sz="2000" baseline="30000" dirty="0"/>
              <a:t>8</a:t>
            </a:r>
            <a:r>
              <a:rPr lang="cs-CZ" sz="2000" dirty="0"/>
              <a:t> kolonii tvořících jednotek živých mikroorganismů zákysové kultury (</a:t>
            </a:r>
            <a:r>
              <a:rPr lang="cs-CZ" sz="2000" i="1" dirty="0" err="1"/>
              <a:t>Lactobacillus</a:t>
            </a:r>
            <a:r>
              <a:rPr lang="cs-CZ" sz="2000" i="1" dirty="0"/>
              <a:t> </a:t>
            </a:r>
            <a:r>
              <a:rPr lang="cs-CZ" sz="2000" i="1" dirty="0" err="1"/>
              <a:t>delbrueckii</a:t>
            </a:r>
            <a:r>
              <a:rPr lang="cs-CZ" sz="2000" i="1" dirty="0"/>
              <a:t> </a:t>
            </a:r>
            <a:r>
              <a:rPr lang="cs-CZ" sz="2000" i="1" dirty="0" err="1"/>
              <a:t>subsp</a:t>
            </a:r>
            <a:r>
              <a:rPr lang="cs-CZ" sz="2000" i="1" dirty="0"/>
              <a:t>. </a:t>
            </a:r>
            <a:r>
              <a:rPr lang="cs-CZ" sz="2000" i="1" dirty="0" err="1"/>
              <a:t>bulgaricus</a:t>
            </a:r>
            <a:r>
              <a:rPr lang="cs-CZ" sz="2000" i="1" dirty="0"/>
              <a:t> a </a:t>
            </a:r>
            <a:r>
              <a:rPr lang="cs-CZ" sz="2000" i="1" dirty="0" err="1"/>
              <a:t>Streptococcus</a:t>
            </a:r>
            <a:r>
              <a:rPr lang="cs-CZ" sz="2000" i="1" dirty="0"/>
              <a:t> </a:t>
            </a:r>
            <a:r>
              <a:rPr lang="cs-CZ" sz="2000" i="1" dirty="0" err="1"/>
              <a:t>thermophilus</a:t>
            </a:r>
            <a:r>
              <a:rPr lang="cs-CZ" sz="2000" i="1" dirty="0"/>
              <a:t>) na 1 gram)</a:t>
            </a:r>
          </a:p>
          <a:p>
            <a:r>
              <a:rPr lang="cs-CZ" sz="2000" dirty="0"/>
              <a:t>ŽVÝKAČKY BEZ CUKRU</a:t>
            </a:r>
            <a:br>
              <a:rPr lang="cs-CZ" sz="2000" dirty="0"/>
            </a:br>
            <a:r>
              <a:rPr lang="cs-CZ" sz="2000" dirty="0"/>
              <a:t>- </a:t>
            </a:r>
            <a:r>
              <a:rPr lang="es-ES" sz="2000" dirty="0" err="1"/>
              <a:t>přispívají</a:t>
            </a:r>
            <a:r>
              <a:rPr lang="es-ES" sz="2000" dirty="0"/>
              <a:t> k </a:t>
            </a:r>
            <a:r>
              <a:rPr lang="es-ES" sz="2000" dirty="0" err="1"/>
              <a:t>zachování</a:t>
            </a:r>
            <a:r>
              <a:rPr lang="es-ES" sz="2000" dirty="0"/>
              <a:t> </a:t>
            </a:r>
            <a:r>
              <a:rPr lang="es-ES" sz="2000" dirty="0" err="1"/>
              <a:t>mineralizace</a:t>
            </a:r>
            <a:r>
              <a:rPr lang="es-ES" sz="2000" dirty="0"/>
              <a:t> </a:t>
            </a:r>
            <a:r>
              <a:rPr lang="es-ES" sz="2000" dirty="0" err="1"/>
              <a:t>zubů</a:t>
            </a:r>
            <a:r>
              <a:rPr lang="cs-CZ" sz="2000" dirty="0"/>
              <a:t> (do 20 min po konzumaci)</a:t>
            </a:r>
            <a:br>
              <a:rPr lang="cs-CZ" sz="2000" dirty="0"/>
            </a:br>
            <a:r>
              <a:rPr lang="cs-CZ" sz="2000" dirty="0"/>
              <a:t>- pomáhají neutralizovat kyseliny zubního plaku (do 20 min…)</a:t>
            </a:r>
            <a:br>
              <a:rPr lang="cs-CZ" sz="2000" dirty="0"/>
            </a:br>
            <a:r>
              <a:rPr lang="cs-CZ" sz="2000" dirty="0"/>
              <a:t>- přispívají ke zmírnění sucha v ústech</a:t>
            </a:r>
          </a:p>
          <a:p>
            <a:r>
              <a:rPr lang="cs-CZ" sz="2000" dirty="0"/>
              <a:t>ŽVÝKAČKY BEZ CUKRU S OBSAHEM KARBAMIDU</a:t>
            </a:r>
            <a:br>
              <a:rPr lang="cs-CZ" sz="2000" dirty="0"/>
            </a:br>
            <a:r>
              <a:rPr lang="cs-CZ" sz="2000" dirty="0"/>
              <a:t>- neutralizují kyseliny zubního plaku účinněji než žvýkačky bez cukru bez obsahu </a:t>
            </a:r>
            <a:r>
              <a:rPr lang="cs-CZ" sz="2000" dirty="0" smtClean="0"/>
              <a:t>karbamidu</a:t>
            </a:r>
          </a:p>
          <a:p>
            <a:r>
              <a:rPr lang="cs-CZ" sz="2000" dirty="0" smtClean="0"/>
              <a:t>SUŠENÉ ŠVESTKY KULTIVARŮ „ŠVESTKY DOMÁCÍ“</a:t>
            </a:r>
            <a:br>
              <a:rPr lang="cs-CZ" sz="2000" dirty="0" smtClean="0"/>
            </a:br>
            <a:r>
              <a:rPr lang="cs-CZ" sz="2000" dirty="0" smtClean="0"/>
              <a:t>- přispívají k normální činnosti střev (100 g/den)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924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ovéPole 6"/>
          <p:cNvSpPr txBox="1">
            <a:spLocks noChangeArrowheads="1"/>
          </p:cNvSpPr>
          <p:nvPr/>
        </p:nvSpPr>
        <p:spPr bwMode="auto">
          <a:xfrm>
            <a:off x="432001" y="5949265"/>
            <a:ext cx="3187200" cy="65577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0794" tIns="50397" rIns="100794" bIns="50397">
            <a:spAutoFit/>
          </a:bodyPr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cs-CZ" sz="1800" b="1">
                <a:solidFill>
                  <a:schemeClr val="tx1"/>
                </a:solidFill>
                <a:cs typeface="Arial" charset="0"/>
              </a:rPr>
              <a:t>Sacharidy, vláknina, vitamin B1, niacin, hořčík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28001" y="4293092"/>
            <a:ext cx="2760960" cy="148677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lIns="100794" tIns="50397" rIns="100794" bIns="5039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1">
              <a:lnSpc>
                <a:spcPct val="100000"/>
              </a:lnSpc>
              <a:defRPr/>
            </a:pPr>
            <a:r>
              <a:rPr lang="cs-CZ" b="1" dirty="0">
                <a:cs typeface="Arial" charset="0"/>
              </a:rPr>
              <a:t>Voda, sacharidy, vláknina, vitamin C, K, kyselina listová, karoteny, draslík, vápník</a:t>
            </a:r>
          </a:p>
        </p:txBody>
      </p:sp>
      <p:sp>
        <p:nvSpPr>
          <p:cNvPr id="91139" name="TextovéPole 13"/>
          <p:cNvSpPr txBox="1">
            <a:spLocks noChangeArrowheads="1"/>
          </p:cNvSpPr>
          <p:nvPr/>
        </p:nvSpPr>
        <p:spPr bwMode="auto">
          <a:xfrm>
            <a:off x="528001" y="2852941"/>
            <a:ext cx="2666879" cy="932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0794" tIns="50397" rIns="100794" bIns="50397">
            <a:spAutoFit/>
          </a:bodyPr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cs-CZ" sz="1800" b="1">
                <a:solidFill>
                  <a:schemeClr val="tx1"/>
                </a:solidFill>
                <a:cs typeface="Arial" charset="0"/>
              </a:rPr>
              <a:t>Bílkoviny, tuky, vitamin A, D, B2, B12, vápník, fosfor, jód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28001" y="1915401"/>
            <a:ext cx="3047039" cy="6557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100794" tIns="50397" rIns="100794" bIns="5039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1">
              <a:lnSpc>
                <a:spcPct val="100000"/>
              </a:lnSpc>
              <a:defRPr/>
            </a:pPr>
            <a:r>
              <a:rPr lang="cs-CZ" b="1" dirty="0">
                <a:cs typeface="Arial" charset="0"/>
              </a:rPr>
              <a:t>Sodík, jednoduché sacharidy, tuky</a:t>
            </a:r>
          </a:p>
        </p:txBody>
      </p:sp>
      <p:pic>
        <p:nvPicPr>
          <p:cNvPr id="91141" name="Picture 2" descr="http://www.ulekare.cz/dbpic/potravinova_pyramida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201" y="2204872"/>
            <a:ext cx="4429439" cy="329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Šipka doprava 17"/>
          <p:cNvSpPr/>
          <p:nvPr/>
        </p:nvSpPr>
        <p:spPr>
          <a:xfrm rot="19729023">
            <a:off x="3346561" y="5544583"/>
            <a:ext cx="1403519" cy="3946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9" name="Šipka doprava 18"/>
          <p:cNvSpPr/>
          <p:nvPr/>
        </p:nvSpPr>
        <p:spPr>
          <a:xfrm rot="21103548">
            <a:off x="2764800" y="4160598"/>
            <a:ext cx="1591681" cy="37587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0" name="Šipka doprava 19"/>
          <p:cNvSpPr/>
          <p:nvPr/>
        </p:nvSpPr>
        <p:spPr>
          <a:xfrm rot="491984">
            <a:off x="3146881" y="3225939"/>
            <a:ext cx="1630079" cy="3773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1" name="Šipka doprava 20"/>
          <p:cNvSpPr/>
          <p:nvPr/>
        </p:nvSpPr>
        <p:spPr>
          <a:xfrm rot="1838915" flipV="1">
            <a:off x="3394560" y="2219274"/>
            <a:ext cx="1464961" cy="299551"/>
          </a:xfrm>
          <a:prstGeom prst="rightArrow">
            <a:avLst>
              <a:gd name="adj1" fmla="val 5584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8688001" y="1844835"/>
            <a:ext cx="3335039" cy="176377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lIns="100794" tIns="50397" rIns="100794" bIns="5039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1">
              <a:lnSpc>
                <a:spcPct val="100000"/>
              </a:lnSpc>
              <a:defRPr/>
            </a:pPr>
            <a:r>
              <a:rPr lang="cs-CZ" b="1" dirty="0">
                <a:cs typeface="Arial" charset="0"/>
              </a:rPr>
              <a:t>Bílkoviny, tuky, vláknina, vitamin A, D, E, B1, B2, niacin, B6, B12, kyselina listová, draslík, fosfor, vápník, hořčík, železo, jód, zinek, selen</a:t>
            </a:r>
          </a:p>
        </p:txBody>
      </p:sp>
      <p:sp>
        <p:nvSpPr>
          <p:cNvPr id="91147" name="TextovéPole 24"/>
          <p:cNvSpPr txBox="1">
            <a:spLocks noChangeArrowheads="1"/>
          </p:cNvSpPr>
          <p:nvPr/>
        </p:nvSpPr>
        <p:spPr bwMode="auto">
          <a:xfrm>
            <a:off x="8784001" y="4149076"/>
            <a:ext cx="3239039" cy="93277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0794" tIns="50397" rIns="100794" bIns="50397">
            <a:spAutoFit/>
          </a:bodyPr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cs-CZ" sz="1800" b="1">
                <a:solidFill>
                  <a:schemeClr val="tx1"/>
                </a:solidFill>
                <a:cs typeface="Arial" charset="0"/>
              </a:rPr>
              <a:t>Voda, jednoduché sacharidy, vláknina, vitamin C, K, karoteny</a:t>
            </a:r>
          </a:p>
        </p:txBody>
      </p:sp>
      <p:sp>
        <p:nvSpPr>
          <p:cNvPr id="27" name="Šipka doprava 26"/>
          <p:cNvSpPr/>
          <p:nvPr/>
        </p:nvSpPr>
        <p:spPr>
          <a:xfrm rot="11720522">
            <a:off x="7390081" y="4183640"/>
            <a:ext cx="1128960" cy="3672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8" name="Šipka doprava 27"/>
          <p:cNvSpPr/>
          <p:nvPr/>
        </p:nvSpPr>
        <p:spPr>
          <a:xfrm rot="8187849">
            <a:off x="6881281" y="2887504"/>
            <a:ext cx="1708800" cy="3413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4590" name="Nadpis 16"/>
          <p:cNvSpPr>
            <a:spLocks noGrp="1"/>
          </p:cNvSpPr>
          <p:nvPr>
            <p:ph type="title" idx="4294967295"/>
          </p:nvPr>
        </p:nvSpPr>
        <p:spPr>
          <a:xfrm>
            <a:off x="624001" y="260668"/>
            <a:ext cx="10972799" cy="114203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400" b="1" dirty="0">
                <a:latin typeface="Arial" charset="0"/>
                <a:cs typeface="Arial" charset="0"/>
              </a:rPr>
              <a:t>Pyramida MZ ČR z roku 2005</a:t>
            </a:r>
            <a:r>
              <a:rPr lang="cs-CZ" sz="4000" b="1" dirty="0">
                <a:latin typeface="Arial" charset="0"/>
                <a:cs typeface="Arial" charset="0"/>
              </a:rPr>
              <a:t/>
            </a:r>
            <a:br>
              <a:rPr lang="cs-CZ" sz="4000" b="1" dirty="0">
                <a:latin typeface="Arial" charset="0"/>
                <a:cs typeface="Arial" charset="0"/>
              </a:rPr>
            </a:br>
            <a:r>
              <a:rPr lang="cs-CZ" sz="3500" dirty="0">
                <a:latin typeface="Arial" charset="0"/>
                <a:cs typeface="Arial" charset="0"/>
              </a:rPr>
              <a:t>- je složena ze skupin potravin</a:t>
            </a:r>
          </a:p>
        </p:txBody>
      </p:sp>
    </p:spTree>
    <p:extLst>
      <p:ext uri="{BB962C8B-B14F-4D97-AF65-F5344CB8AC3E}">
        <p14:creationId xmlns:p14="http://schemas.microsoft.com/office/powerpoint/2010/main" val="317313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849" y="2047037"/>
            <a:ext cx="6286500" cy="4000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rgbClr val="000000"/>
                </a:solidFill>
              </a:rPr>
              <a:t>ZPRÁVA O ZDRAVÍ OBYVATEL ČESKÉ REPUBLIKY 2014: </a:t>
            </a:r>
            <a:r>
              <a:rPr lang="cs-CZ" sz="3200" dirty="0" smtClean="0">
                <a:solidFill>
                  <a:srgbClr val="000000"/>
                </a:solidFill>
              </a:rPr>
              <a:t/>
            </a:r>
            <a:br>
              <a:rPr lang="cs-CZ" sz="3200" dirty="0" smtClean="0">
                <a:solidFill>
                  <a:srgbClr val="000000"/>
                </a:solidFill>
              </a:rPr>
            </a:br>
            <a:r>
              <a:rPr lang="cs-CZ" sz="2000" dirty="0" smtClean="0">
                <a:solidFill>
                  <a:srgbClr val="000000"/>
                </a:solidFill>
              </a:rPr>
              <a:t>http</a:t>
            </a:r>
            <a:r>
              <a:rPr lang="cs-CZ" sz="2000" dirty="0">
                <a:solidFill>
                  <a:srgbClr val="000000"/>
                </a:solidFill>
              </a:rPr>
              <a:t>://</a:t>
            </a:r>
            <a:r>
              <a:rPr lang="cs-CZ" sz="2000" dirty="0" err="1">
                <a:solidFill>
                  <a:srgbClr val="000000"/>
                </a:solidFill>
              </a:rPr>
              <a:t>www.mzcr.cz</a:t>
            </a:r>
            <a:r>
              <a:rPr lang="cs-CZ" sz="2000" dirty="0">
                <a:solidFill>
                  <a:srgbClr val="000000"/>
                </a:solidFill>
              </a:rPr>
              <a:t>/</a:t>
            </a:r>
            <a:r>
              <a:rPr lang="cs-CZ" sz="2000" dirty="0" err="1">
                <a:solidFill>
                  <a:srgbClr val="000000"/>
                </a:solidFill>
              </a:rPr>
              <a:t>verejne</a:t>
            </a:r>
            <a:r>
              <a:rPr lang="cs-CZ" sz="2000" dirty="0">
                <a:solidFill>
                  <a:srgbClr val="000000"/>
                </a:solidFill>
              </a:rPr>
              <a:t>/dokumenty/zprava-o-zdravi-obyvatel-ceske-republiky2014-_9420_3016_5.</a:t>
            </a:r>
            <a:r>
              <a:rPr lang="cs-CZ" sz="2000" dirty="0" smtClean="0">
                <a:solidFill>
                  <a:srgbClr val="000000"/>
                </a:solidFill>
              </a:rPr>
              <a:t>html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69062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</a:t>
            </a:r>
            <a:r>
              <a:rPr lang="en-US" dirty="0" smtClean="0"/>
              <a:t>: </a:t>
            </a:r>
            <a:r>
              <a:rPr lang="en-US" dirty="0" err="1" smtClean="0"/>
              <a:t>nízký</a:t>
            </a:r>
            <a:r>
              <a:rPr lang="en-US" dirty="0" smtClean="0"/>
              <a:t> </a:t>
            </a:r>
            <a:r>
              <a:rPr lang="en-US" dirty="0" err="1" smtClean="0"/>
              <a:t>přívod</a:t>
            </a:r>
            <a:r>
              <a:rPr lang="en-US" dirty="0" smtClean="0"/>
              <a:t> u </a:t>
            </a:r>
            <a:r>
              <a:rPr lang="en-US" dirty="0" err="1" smtClean="0"/>
              <a:t>všech</a:t>
            </a:r>
            <a:r>
              <a:rPr lang="en-US" dirty="0" smtClean="0"/>
              <a:t> </a:t>
            </a:r>
            <a:r>
              <a:rPr lang="en-US" dirty="0" err="1" smtClean="0"/>
              <a:t>skupin</a:t>
            </a:r>
            <a:r>
              <a:rPr lang="en-US" dirty="0" smtClean="0"/>
              <a:t> </a:t>
            </a:r>
            <a:r>
              <a:rPr lang="en-US" dirty="0" err="1" smtClean="0"/>
              <a:t>obyvatelstva</a:t>
            </a:r>
            <a:r>
              <a:rPr lang="en-US" dirty="0" smtClean="0"/>
              <a:t> (</a:t>
            </a:r>
            <a:r>
              <a:rPr lang="en-US" dirty="0" err="1" smtClean="0"/>
              <a:t>nejnižší</a:t>
            </a:r>
            <a:r>
              <a:rPr lang="en-US" dirty="0" smtClean="0"/>
              <a:t> </a:t>
            </a:r>
            <a:r>
              <a:rPr lang="en-US" dirty="0" err="1" smtClean="0"/>
              <a:t>hodnoty</a:t>
            </a:r>
            <a:r>
              <a:rPr lang="en-US" dirty="0" smtClean="0"/>
              <a:t> u </a:t>
            </a:r>
            <a:r>
              <a:rPr lang="en-US" dirty="0" err="1" smtClean="0"/>
              <a:t>kategorie</a:t>
            </a:r>
            <a:r>
              <a:rPr lang="en-US" dirty="0" smtClean="0"/>
              <a:t> 60+)</a:t>
            </a:r>
          </a:p>
          <a:p>
            <a:r>
              <a:rPr lang="en-US" dirty="0" smtClean="0"/>
              <a:t>Mg: </a:t>
            </a:r>
            <a:r>
              <a:rPr lang="en-US" dirty="0" err="1" smtClean="0"/>
              <a:t>nízký</a:t>
            </a:r>
            <a:r>
              <a:rPr lang="en-US" dirty="0" smtClean="0"/>
              <a:t> </a:t>
            </a:r>
            <a:r>
              <a:rPr lang="en-US" dirty="0" err="1" smtClean="0"/>
              <a:t>přívod</a:t>
            </a:r>
            <a:r>
              <a:rPr lang="en-US" dirty="0" smtClean="0"/>
              <a:t> u </a:t>
            </a:r>
            <a:r>
              <a:rPr lang="en-US" dirty="0" err="1" smtClean="0"/>
              <a:t>všech</a:t>
            </a:r>
            <a:r>
              <a:rPr lang="en-US" dirty="0" smtClean="0"/>
              <a:t> </a:t>
            </a:r>
            <a:r>
              <a:rPr lang="en-US" dirty="0" err="1" smtClean="0"/>
              <a:t>skupin</a:t>
            </a:r>
            <a:r>
              <a:rPr lang="en-US" dirty="0" smtClean="0"/>
              <a:t> (</a:t>
            </a:r>
            <a:r>
              <a:rPr lang="en-US" dirty="0" err="1" smtClean="0"/>
              <a:t>výjimkou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děti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věku</a:t>
            </a:r>
            <a:r>
              <a:rPr lang="en-US" dirty="0" smtClean="0"/>
              <a:t> 4-6 let, </a:t>
            </a:r>
            <a:r>
              <a:rPr lang="en-US" dirty="0" err="1" smtClean="0"/>
              <a:t>naipak</a:t>
            </a:r>
            <a:r>
              <a:rPr lang="en-US" dirty="0" smtClean="0"/>
              <a:t> </a:t>
            </a:r>
            <a:r>
              <a:rPr lang="en-US" dirty="0" err="1" smtClean="0"/>
              <a:t>nejnižší</a:t>
            </a:r>
            <a:r>
              <a:rPr lang="en-US" dirty="0" smtClean="0"/>
              <a:t> </a:t>
            </a:r>
            <a:r>
              <a:rPr lang="en-US" dirty="0" err="1" smtClean="0"/>
              <a:t>hodnoty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u </a:t>
            </a:r>
            <a:r>
              <a:rPr lang="en-US" dirty="0" err="1" smtClean="0"/>
              <a:t>dívek</a:t>
            </a:r>
            <a:r>
              <a:rPr lang="en-US" dirty="0" smtClean="0"/>
              <a:t> 15-17 let) a u </a:t>
            </a:r>
            <a:r>
              <a:rPr lang="en-US" dirty="0" err="1" smtClean="0"/>
              <a:t>žen</a:t>
            </a:r>
            <a:r>
              <a:rPr lang="en-US" dirty="0" smtClean="0"/>
              <a:t> 60+)</a:t>
            </a:r>
          </a:p>
          <a:p>
            <a:endParaRPr lang="en-US" dirty="0" smtClean="0"/>
          </a:p>
          <a:p>
            <a:r>
              <a:rPr lang="en-US" dirty="0" smtClean="0"/>
              <a:t>ZDROJ: </a:t>
            </a:r>
            <a:r>
              <a:rPr lang="en-US" dirty="0"/>
              <a:t>http://</a:t>
            </a:r>
            <a:r>
              <a:rPr lang="en-US" dirty="0" err="1"/>
              <a:t>czvp.szu.cz</a:t>
            </a:r>
            <a:r>
              <a:rPr lang="en-US" dirty="0"/>
              <a:t>/monitor/tds12c/Projekt%20IV%20MZSO%2012.pdf</a:t>
            </a:r>
          </a:p>
        </p:txBody>
      </p:sp>
    </p:spTree>
    <p:extLst>
      <p:ext uri="{BB962C8B-B14F-4D97-AF65-F5344CB8AC3E}">
        <p14:creationId xmlns:p14="http://schemas.microsoft.com/office/powerpoint/2010/main" val="23659768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cs-CZ" smtClean="0"/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cs-CZ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04814"/>
            <a:ext cx="86106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5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Úkol: POLNÍ KUCHYNĚ</a:t>
            </a:r>
            <a:endParaRPr lang="cs-CZ" dirty="0"/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998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1136"/>
          </a:xfrm>
          <a:solidFill>
            <a:srgbClr val="D6DCE5"/>
          </a:solidFill>
        </p:spPr>
        <p:txBody>
          <a:bodyPr/>
          <a:lstStyle/>
          <a:p>
            <a:pPr eaLnBrk="1" hangingPunct="1"/>
            <a:r>
              <a:rPr lang="en-GB" sz="3600" cap="none" dirty="0"/>
              <a:t>KRITÉRIA HODNOCENÍ BÍLKOVIN</a:t>
            </a:r>
            <a:endParaRPr lang="cs-CZ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>
            <a:normAutofit/>
          </a:bodyPr>
          <a:lstStyle/>
          <a:p>
            <a:pPr marL="412750" indent="-307975" eaLnBrk="1" hangingPunct="1">
              <a:lnSpc>
                <a:spcPct val="73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r>
              <a:rPr lang="en-GB" sz="2200" u="sng" dirty="0" err="1">
                <a:solidFill>
                  <a:srgbClr val="000000"/>
                </a:solidFill>
              </a:rPr>
              <a:t>Skutečná</a:t>
            </a:r>
            <a:r>
              <a:rPr lang="en-GB" sz="2200" u="sng" dirty="0">
                <a:solidFill>
                  <a:srgbClr val="000000"/>
                </a:solidFill>
              </a:rPr>
              <a:t> </a:t>
            </a:r>
            <a:r>
              <a:rPr lang="en-GB" sz="2200" u="sng" dirty="0" err="1">
                <a:solidFill>
                  <a:srgbClr val="000000"/>
                </a:solidFill>
              </a:rPr>
              <a:t>stravitelnost</a:t>
            </a:r>
            <a:r>
              <a:rPr lang="en-GB" sz="2200" u="sng" dirty="0">
                <a:solidFill>
                  <a:srgbClr val="000000"/>
                </a:solidFill>
              </a:rPr>
              <a:t/>
            </a:r>
            <a:br>
              <a:rPr lang="en-GB" sz="2200" u="sng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relativní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množství</a:t>
            </a:r>
            <a:r>
              <a:rPr lang="en-GB" sz="2000" dirty="0">
                <a:solidFill>
                  <a:srgbClr val="000000"/>
                </a:solidFill>
              </a:rPr>
              <a:t> N (%) </a:t>
            </a:r>
            <a:r>
              <a:rPr lang="en-GB" sz="2000" dirty="0" err="1">
                <a:solidFill>
                  <a:srgbClr val="000000"/>
                </a:solidFill>
              </a:rPr>
              <a:t>absorbované</a:t>
            </a:r>
            <a:r>
              <a:rPr lang="en-GB" sz="2000" dirty="0">
                <a:solidFill>
                  <a:srgbClr val="000000"/>
                </a:solidFill>
              </a:rPr>
              <a:t> z </a:t>
            </a:r>
            <a:r>
              <a:rPr lang="en-GB" sz="2000" dirty="0" err="1">
                <a:solidFill>
                  <a:srgbClr val="000000"/>
                </a:solidFill>
              </a:rPr>
              <a:t>potravy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vzhledem</a:t>
            </a:r>
            <a:r>
              <a:rPr lang="en-GB" sz="2000" dirty="0">
                <a:solidFill>
                  <a:srgbClr val="000000"/>
                </a:solidFill>
              </a:rPr>
              <a:t> k </a:t>
            </a:r>
            <a:r>
              <a:rPr lang="en-GB" sz="2000" dirty="0" err="1">
                <a:solidFill>
                  <a:srgbClr val="000000"/>
                </a:solidFill>
              </a:rPr>
              <a:t>celkovému</a:t>
            </a:r>
            <a:r>
              <a:rPr lang="en-GB" sz="2000" dirty="0">
                <a:solidFill>
                  <a:srgbClr val="000000"/>
                </a:solidFill>
              </a:rPr>
              <a:t> N </a:t>
            </a:r>
            <a:r>
              <a:rPr lang="en-GB" sz="2000" dirty="0" err="1">
                <a:solidFill>
                  <a:srgbClr val="000000"/>
                </a:solidFill>
              </a:rPr>
              <a:t>přijatého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potravou</a:t>
            </a:r>
            <a:endParaRPr lang="en-GB" sz="2000" dirty="0">
              <a:solidFill>
                <a:srgbClr val="000000"/>
              </a:solidFill>
            </a:endParaRPr>
          </a:p>
          <a:p>
            <a:pPr marL="412750" indent="-307975" eaLnBrk="1" hangingPunct="1">
              <a:lnSpc>
                <a:spcPct val="73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r>
              <a:rPr lang="en-GB" sz="2200" u="sng" dirty="0" err="1">
                <a:solidFill>
                  <a:srgbClr val="000000"/>
                </a:solidFill>
              </a:rPr>
              <a:t>Biologická</a:t>
            </a:r>
            <a:r>
              <a:rPr lang="en-GB" sz="2200" u="sng" dirty="0">
                <a:solidFill>
                  <a:srgbClr val="000000"/>
                </a:solidFill>
              </a:rPr>
              <a:t> </a:t>
            </a:r>
            <a:r>
              <a:rPr lang="en-GB" sz="2200" u="sng" dirty="0" err="1">
                <a:solidFill>
                  <a:srgbClr val="000000"/>
                </a:solidFill>
              </a:rPr>
              <a:t>hodnota</a:t>
            </a:r>
            <a:r>
              <a:rPr lang="en-GB" sz="2200" u="sng" dirty="0">
                <a:solidFill>
                  <a:srgbClr val="000000"/>
                </a:solidFill>
              </a:rPr>
              <a:t/>
            </a:r>
            <a:br>
              <a:rPr lang="en-GB" sz="2200" u="sng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relativní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množství</a:t>
            </a:r>
            <a:r>
              <a:rPr lang="en-GB" sz="2000" dirty="0">
                <a:solidFill>
                  <a:srgbClr val="000000"/>
                </a:solidFill>
              </a:rPr>
              <a:t> N (%) </a:t>
            </a:r>
            <a:r>
              <a:rPr lang="en-GB" sz="2000" dirty="0" err="1">
                <a:solidFill>
                  <a:srgbClr val="000000"/>
                </a:solidFill>
              </a:rPr>
              <a:t>využité</a:t>
            </a:r>
            <a:r>
              <a:rPr lang="en-GB" sz="2000" dirty="0">
                <a:solidFill>
                  <a:srgbClr val="000000"/>
                </a:solidFill>
              </a:rPr>
              <a:t> k </a:t>
            </a:r>
            <a:r>
              <a:rPr lang="en-GB" sz="2000" dirty="0" err="1">
                <a:solidFill>
                  <a:srgbClr val="000000"/>
                </a:solidFill>
              </a:rPr>
              <a:t>syntéze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endogenních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proteinů</a:t>
            </a:r>
            <a:r>
              <a:rPr lang="en-GB" sz="2000" dirty="0">
                <a:solidFill>
                  <a:srgbClr val="000000"/>
                </a:solidFill>
              </a:rPr>
              <a:t> z </a:t>
            </a:r>
            <a:r>
              <a:rPr lang="en-GB" sz="2000" dirty="0" err="1">
                <a:solidFill>
                  <a:srgbClr val="000000"/>
                </a:solidFill>
              </a:rPr>
              <a:t>celkového</a:t>
            </a:r>
            <a:r>
              <a:rPr lang="en-GB" sz="2000" dirty="0">
                <a:solidFill>
                  <a:srgbClr val="000000"/>
                </a:solidFill>
              </a:rPr>
              <a:t> N </a:t>
            </a:r>
            <a:r>
              <a:rPr lang="en-GB" sz="2000" dirty="0" err="1">
                <a:solidFill>
                  <a:srgbClr val="000000"/>
                </a:solidFill>
              </a:rPr>
              <a:t>absorbovaného</a:t>
            </a:r>
            <a:r>
              <a:rPr lang="en-GB" sz="2000" dirty="0">
                <a:solidFill>
                  <a:srgbClr val="000000"/>
                </a:solidFill>
              </a:rPr>
              <a:t> do </a:t>
            </a:r>
            <a:r>
              <a:rPr lang="en-GB" sz="2000" dirty="0" err="1">
                <a:solidFill>
                  <a:srgbClr val="000000"/>
                </a:solidFill>
              </a:rPr>
              <a:t>organismu</a:t>
            </a:r>
            <a:r>
              <a:rPr lang="en-GB" sz="2000" dirty="0">
                <a:solidFill>
                  <a:srgbClr val="000000"/>
                </a:solidFill>
              </a:rPr>
              <a:t> z </a:t>
            </a:r>
            <a:r>
              <a:rPr lang="en-GB" sz="2000" dirty="0" err="1">
                <a:solidFill>
                  <a:srgbClr val="000000"/>
                </a:solidFill>
              </a:rPr>
              <a:t>potravy</a:t>
            </a:r>
            <a:endParaRPr lang="en-GB" sz="2000" dirty="0">
              <a:solidFill>
                <a:srgbClr val="000000"/>
              </a:solidFill>
            </a:endParaRPr>
          </a:p>
          <a:p>
            <a:pPr marL="412750" indent="-307975" eaLnBrk="1" hangingPunct="1">
              <a:lnSpc>
                <a:spcPct val="73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r>
              <a:rPr lang="en-GB" sz="2200" u="sng" dirty="0" err="1">
                <a:solidFill>
                  <a:srgbClr val="000000"/>
                </a:solidFill>
              </a:rPr>
              <a:t>Čistá</a:t>
            </a:r>
            <a:r>
              <a:rPr lang="en-GB" sz="2200" u="sng" dirty="0">
                <a:solidFill>
                  <a:srgbClr val="000000"/>
                </a:solidFill>
              </a:rPr>
              <a:t> </a:t>
            </a:r>
            <a:r>
              <a:rPr lang="en-GB" sz="2200" u="sng" dirty="0" err="1">
                <a:solidFill>
                  <a:srgbClr val="000000"/>
                </a:solidFill>
              </a:rPr>
              <a:t>využitelnost</a:t>
            </a:r>
            <a:r>
              <a:rPr lang="en-GB" sz="2200" u="sng" dirty="0">
                <a:solidFill>
                  <a:srgbClr val="000000"/>
                </a:solidFill>
              </a:rPr>
              <a:t> </a:t>
            </a:r>
            <a:r>
              <a:rPr lang="en-GB" sz="2200" u="sng" dirty="0" err="1">
                <a:solidFill>
                  <a:srgbClr val="000000"/>
                </a:solidFill>
              </a:rPr>
              <a:t>proteinů</a:t>
            </a:r>
            <a:r>
              <a:rPr lang="en-GB" sz="2000" u="sng" dirty="0">
                <a:solidFill>
                  <a:srgbClr val="000000"/>
                </a:solidFill>
              </a:rPr>
              <a:t/>
            </a:r>
            <a:br>
              <a:rPr lang="en-GB" sz="2000" u="sng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skutečná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stravitelnost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x </a:t>
            </a:r>
            <a:r>
              <a:rPr lang="en-GB" sz="2000" dirty="0" err="1">
                <a:solidFill>
                  <a:srgbClr val="000000"/>
                </a:solidFill>
                <a:cs typeface="Arial" charset="0"/>
              </a:rPr>
              <a:t>biologická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cs typeface="Arial" charset="0"/>
              </a:rPr>
              <a:t>hodnota</a:t>
            </a:r>
            <a:endParaRPr lang="en-GB" sz="2000" dirty="0">
              <a:solidFill>
                <a:srgbClr val="000000"/>
              </a:solidFill>
              <a:cs typeface="Arial" charset="0"/>
            </a:endParaRPr>
          </a:p>
          <a:p>
            <a:pPr marL="412750" indent="-307975" eaLnBrk="1" hangingPunct="1">
              <a:lnSpc>
                <a:spcPct val="73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r>
              <a:rPr lang="en-GB" sz="2200" u="sng" dirty="0" err="1">
                <a:solidFill>
                  <a:srgbClr val="000000"/>
                </a:solidFill>
                <a:cs typeface="Arial" charset="0"/>
              </a:rPr>
              <a:t>Limitní</a:t>
            </a:r>
            <a:r>
              <a:rPr lang="en-GB" sz="2200" u="sng" dirty="0">
                <a:solidFill>
                  <a:srgbClr val="000000"/>
                </a:solidFill>
                <a:cs typeface="Arial" charset="0"/>
              </a:rPr>
              <a:t>/</a:t>
            </a:r>
            <a:r>
              <a:rPr lang="en-GB" sz="2200" u="sng" dirty="0" err="1">
                <a:solidFill>
                  <a:srgbClr val="000000"/>
                </a:solidFill>
                <a:cs typeface="Arial" charset="0"/>
              </a:rPr>
              <a:t>limitující</a:t>
            </a:r>
            <a:r>
              <a:rPr lang="en-GB" sz="2200" u="sng" dirty="0">
                <a:solidFill>
                  <a:srgbClr val="000000"/>
                </a:solidFill>
                <a:cs typeface="Arial" charset="0"/>
              </a:rPr>
              <a:t> AK</a:t>
            </a:r>
            <a:r>
              <a:rPr lang="en-GB" sz="2000" u="sng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GB" sz="2000" u="sng" dirty="0">
                <a:solidFill>
                  <a:srgbClr val="000000"/>
                </a:solidFill>
                <a:cs typeface="Arial" charset="0"/>
              </a:rPr>
            </a:br>
            <a:r>
              <a:rPr lang="en-GB" sz="2000" dirty="0">
                <a:solidFill>
                  <a:srgbClr val="000000"/>
                </a:solidFill>
                <a:cs typeface="Arial" charset="0"/>
              </a:rPr>
              <a:t>- </a:t>
            </a:r>
            <a:r>
              <a:rPr lang="en-GB" sz="2000" dirty="0" err="1">
                <a:solidFill>
                  <a:srgbClr val="000000"/>
                </a:solidFill>
                <a:cs typeface="Arial" charset="0"/>
              </a:rPr>
              <a:t>esenciální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 AK s </a:t>
            </a:r>
            <a:r>
              <a:rPr lang="en-GB" sz="2000" dirty="0" err="1">
                <a:solidFill>
                  <a:srgbClr val="000000"/>
                </a:solidFill>
                <a:cs typeface="Arial" charset="0"/>
              </a:rPr>
              <a:t>nejnižším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cs typeface="Arial" charset="0"/>
              </a:rPr>
              <a:t>zastoupením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cs typeface="Arial" charset="0"/>
              </a:rPr>
              <a:t>vzhledem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 k </a:t>
            </a:r>
            <a:r>
              <a:rPr lang="en-GB" sz="2000" dirty="0" err="1">
                <a:solidFill>
                  <a:srgbClr val="000000"/>
                </a:solidFill>
                <a:cs typeface="Arial" charset="0"/>
              </a:rPr>
              <a:t>referenčnímu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cs typeface="Arial" charset="0"/>
              </a:rPr>
              <a:t>proteinu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 (</a:t>
            </a:r>
            <a:r>
              <a:rPr lang="en-GB" sz="2000" dirty="0" err="1">
                <a:solidFill>
                  <a:srgbClr val="000000"/>
                </a:solidFill>
                <a:cs typeface="Arial" charset="0"/>
              </a:rPr>
              <a:t>př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. u </a:t>
            </a:r>
            <a:r>
              <a:rPr lang="en-GB" sz="2000" dirty="0" err="1">
                <a:solidFill>
                  <a:srgbClr val="000000"/>
                </a:solidFill>
                <a:cs typeface="Arial" charset="0"/>
              </a:rPr>
              <a:t>obilovin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cs typeface="Arial" charset="0"/>
              </a:rPr>
              <a:t>lysin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, u </a:t>
            </a:r>
            <a:r>
              <a:rPr lang="en-GB" sz="2000" dirty="0" err="1">
                <a:solidFill>
                  <a:srgbClr val="000000"/>
                </a:solidFill>
                <a:cs typeface="Arial" charset="0"/>
              </a:rPr>
              <a:t>luštěnin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cs typeface="Arial" charset="0"/>
              </a:rPr>
              <a:t>sirné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 AK)</a:t>
            </a:r>
          </a:p>
          <a:p>
            <a:pPr marL="412750" indent="-307975" eaLnBrk="1" hangingPunct="1">
              <a:lnSpc>
                <a:spcPct val="73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r>
              <a:rPr lang="en-GB" sz="2200" u="sng" dirty="0" err="1">
                <a:solidFill>
                  <a:srgbClr val="000000"/>
                </a:solidFill>
                <a:cs typeface="Arial" charset="0"/>
              </a:rPr>
              <a:t>Aminokyselinové</a:t>
            </a:r>
            <a:r>
              <a:rPr lang="en-GB" sz="2200" u="sng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200" u="sng" dirty="0" err="1">
                <a:solidFill>
                  <a:srgbClr val="000000"/>
                </a:solidFill>
                <a:cs typeface="Arial" charset="0"/>
              </a:rPr>
              <a:t>skóre</a:t>
            </a:r>
            <a:r>
              <a:rPr lang="en-GB" sz="2200" u="sng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200" u="sng" dirty="0" err="1">
                <a:solidFill>
                  <a:srgbClr val="000000"/>
                </a:solidFill>
                <a:cs typeface="Arial" charset="0"/>
              </a:rPr>
              <a:t>vztažené</a:t>
            </a:r>
            <a:r>
              <a:rPr lang="en-GB" sz="2200" u="sng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200" u="sng" dirty="0" err="1">
                <a:solidFill>
                  <a:srgbClr val="000000"/>
                </a:solidFill>
                <a:cs typeface="Arial" charset="0"/>
              </a:rPr>
              <a:t>na</a:t>
            </a:r>
            <a:r>
              <a:rPr lang="en-GB" sz="2200" u="sng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200" u="sng" dirty="0" err="1">
                <a:solidFill>
                  <a:srgbClr val="000000"/>
                </a:solidFill>
                <a:cs typeface="Arial" charset="0"/>
              </a:rPr>
              <a:t>stravitelnost</a:t>
            </a:r>
            <a:r>
              <a:rPr lang="en-GB" sz="2200" u="sng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200" u="sng" dirty="0" err="1">
                <a:solidFill>
                  <a:srgbClr val="000000"/>
                </a:solidFill>
                <a:cs typeface="Arial" charset="0"/>
              </a:rPr>
              <a:t>proteinů</a:t>
            </a:r>
            <a:r>
              <a:rPr lang="en-GB" sz="25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GB" sz="2000" dirty="0">
                <a:solidFill>
                  <a:srgbClr val="000000"/>
                </a:solidFill>
                <a:cs typeface="Arial" charset="0"/>
              </a:rPr>
            </a:br>
            <a:r>
              <a:rPr lang="en-GB" sz="2000" dirty="0">
                <a:solidFill>
                  <a:srgbClr val="000000"/>
                </a:solidFill>
                <a:cs typeface="Arial" charset="0"/>
              </a:rPr>
              <a:t>- </a:t>
            </a:r>
            <a:r>
              <a:rPr lang="en-GB" sz="2000" dirty="0" err="1">
                <a:solidFill>
                  <a:srgbClr val="000000"/>
                </a:solidFill>
                <a:cs typeface="Arial" charset="0"/>
              </a:rPr>
              <a:t>relativní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cs typeface="Arial" charset="0"/>
              </a:rPr>
              <a:t>množství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cs typeface="Arial" charset="0"/>
              </a:rPr>
              <a:t>limitující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 AK v </a:t>
            </a:r>
            <a:r>
              <a:rPr lang="en-GB" sz="2000" dirty="0" err="1">
                <a:solidFill>
                  <a:srgbClr val="000000"/>
                </a:solidFill>
                <a:cs typeface="Arial" charset="0"/>
              </a:rPr>
              <a:t>testovaném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cs typeface="Arial" charset="0"/>
              </a:rPr>
              <a:t>proteinu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cs typeface="Arial" charset="0"/>
              </a:rPr>
              <a:t>vzhledem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 k </a:t>
            </a:r>
            <a:r>
              <a:rPr lang="en-GB" sz="2000" dirty="0" err="1">
                <a:solidFill>
                  <a:srgbClr val="000000"/>
                </a:solidFill>
                <a:cs typeface="Arial" charset="0"/>
              </a:rPr>
              <a:t>množství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cs typeface="Arial" charset="0"/>
              </a:rPr>
              <a:t>stejné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 AK v </a:t>
            </a:r>
            <a:r>
              <a:rPr lang="en-GB" sz="2000" dirty="0" err="1">
                <a:solidFill>
                  <a:srgbClr val="000000"/>
                </a:solidFill>
                <a:cs typeface="Arial" charset="0"/>
              </a:rPr>
              <a:t>referenčním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cs typeface="Arial" charset="0"/>
              </a:rPr>
              <a:t>proteinu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 x </a:t>
            </a:r>
            <a:r>
              <a:rPr lang="en-GB" sz="2000" dirty="0" err="1">
                <a:solidFill>
                  <a:srgbClr val="000000"/>
                </a:solidFill>
                <a:cs typeface="Arial" charset="0"/>
              </a:rPr>
              <a:t>skutečná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cs typeface="Arial" charset="0"/>
              </a:rPr>
              <a:t>stravitelnost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7432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2861</Words>
  <Application>Microsoft Macintosh PowerPoint</Application>
  <PresentationFormat>Širokoúhlá obrazovka</PresentationFormat>
  <Paragraphs>520</Paragraphs>
  <Slides>85</Slides>
  <Notes>17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85</vt:i4>
      </vt:variant>
    </vt:vector>
  </HeadingPairs>
  <TitlesOfParts>
    <vt:vector size="96" baseType="lpstr">
      <vt:lpstr>Arial</vt:lpstr>
      <vt:lpstr>Calibri</vt:lpstr>
      <vt:lpstr>Calibri Light</vt:lpstr>
      <vt:lpstr>Century Schoolbook</vt:lpstr>
      <vt:lpstr>Courier New</vt:lpstr>
      <vt:lpstr>Lucida Sans Unicode</vt:lpstr>
      <vt:lpstr>ＭＳ Ｐゴシック</vt:lpstr>
      <vt:lpstr>Times New Roman</vt:lpstr>
      <vt:lpstr>Wingdings</vt:lpstr>
      <vt:lpstr>Motiv Office</vt:lpstr>
      <vt:lpstr>Document</vt:lpstr>
      <vt:lpstr>VÝŽIVA DOSPĚLÝCH</vt:lpstr>
      <vt:lpstr>ENERGETICKÁ BILANCE</vt:lpstr>
      <vt:lpstr>VÝPOČET BM</vt:lpstr>
      <vt:lpstr>BM</vt:lpstr>
      <vt:lpstr>PAL = physical activity level</vt:lpstr>
      <vt:lpstr>BÍLKOVINY</vt:lpstr>
      <vt:lpstr>BÍLKOVINY (ZDROJ, DĚLENÍ, FUNKCE, TRÁVENÍ)</vt:lpstr>
      <vt:lpstr>BÍLKOVINY = ŘETĚZCE AMINOKYSELIN</vt:lpstr>
      <vt:lpstr>KRITÉRIA HODNOCENÍ BÍLKOVIN</vt:lpstr>
      <vt:lpstr>KVALITA BÍLKOVIN</vt:lpstr>
      <vt:lpstr>Prezentace aplikace PowerPoint</vt:lpstr>
      <vt:lpstr>FUNKCE</vt:lpstr>
      <vt:lpstr>Prezentace aplikace PowerPoint</vt:lpstr>
      <vt:lpstr>BÍLKOVINY A ZDRAVOTNÍ TVRZENÍ</vt:lpstr>
      <vt:lpstr>TUKY</vt:lpstr>
      <vt:lpstr>Prezentace aplikace PowerPoint</vt:lpstr>
      <vt:lpstr>TUKY (FUNKCE, DĚLENÍ, ZDROJE, TRÁVENÍ)</vt:lpstr>
      <vt:lpstr>FUNKCE TUKŮ</vt:lpstr>
      <vt:lpstr>Prezentace aplikace PowerPoint</vt:lpstr>
      <vt:lpstr>Prezentace aplikace PowerPoint</vt:lpstr>
      <vt:lpstr>MK NASYCENÉ</vt:lpstr>
      <vt:lpstr>MK NENASYCENÉ</vt:lpstr>
      <vt:lpstr>OTÁZKY:</vt:lpstr>
      <vt:lpstr>Prezentace aplikace PowerPoint</vt:lpstr>
      <vt:lpstr>Trans MK</vt:lpstr>
      <vt:lpstr>Zdroje MK</vt:lpstr>
      <vt:lpstr>Prezentace aplikace PowerPoint</vt:lpstr>
      <vt:lpstr>DOPORUČENÍ EFSA</vt:lpstr>
      <vt:lpstr>Prezentace aplikace PowerPoint</vt:lpstr>
      <vt:lpstr>MASTNÉ KYSELINY A ZDRAVOTNÍ TVRZENÍ</vt:lpstr>
      <vt:lpstr>SACHARIDY a PŘIDANÉ CUKRY</vt:lpstr>
      <vt:lpstr>SACHARIDY  (FUNKCE, DĚLENÍ, ZDROJE, TRÁVENÍ, GI, GN)</vt:lpstr>
      <vt:lpstr>GLYKEMICKÝ INDEX  A GLYKEMICKÁ NÁLOŽ</vt:lpstr>
      <vt:lpstr>Prezentace aplikace PowerPoint</vt:lpstr>
      <vt:lpstr>BÍLÝ CHLÉB x GLUKÓZA</vt:lpstr>
      <vt:lpstr>Testování hodnot GI</vt:lpstr>
      <vt:lpstr>Prezentace aplikace PowerPoint</vt:lpstr>
      <vt:lpstr>GLYKEMICKÁ NÁLOŽ: 1. Glykemický index potraviny, jídla nebo celodenní stravy vydělíme 100  a vynásobíme množstvím vstřebatelných sacharidů v gramech 2. Z výsledných hodnot můžeme předvídat akutní metabolický efekt    jednotlivých potravin    Glykemická nálož:  20 a více je považována za vysokou  11 - 19 je střední   10 a méně za nízkou.     Celodenní glykemická nálož:  &lt; 80 je nízká  &gt; 120 je vysoká</vt:lpstr>
      <vt:lpstr>FAKTORY MODULUJÍCÍ GI</vt:lpstr>
      <vt:lpstr>DÉLKA A SLOŽENÍ ŘETĚZCE</vt:lpstr>
      <vt:lpstr>AMYLÓZA A AMYLOPEKTIN přímý X vetvěný řetězec</vt:lpstr>
      <vt:lpstr>VLÁKNINA</vt:lpstr>
      <vt:lpstr>BUNĚČNÁ STRUKTURA A TECHNOLOGIE PŘÍPRAVY POKRMŮ</vt:lpstr>
      <vt:lpstr>Prezentace aplikace PowerPoint</vt:lpstr>
      <vt:lpstr>Prezentace aplikace PowerPoint</vt:lpstr>
      <vt:lpstr>Atd.</vt:lpstr>
      <vt:lpstr>Prezentace aplikace PowerPoint</vt:lpstr>
      <vt:lpstr>GI</vt:lpstr>
      <vt:lpstr>ZDRAVOTNÍ TVRZENÍ Konzumace … jakožto součásti jídla přispívá k omezení nárůstu hladiny glukózy v krvi po tomto jídle </vt:lpstr>
      <vt:lpstr>ZDRAVOTNÍ TVRZENÍ</vt:lpstr>
      <vt:lpstr>!!!</vt:lpstr>
      <vt:lpstr>ŽÍTNÝ X PŠENIČNÝ CHLÉB a postprandiální inzulinemie</vt:lpstr>
      <vt:lpstr>INZULINEMICKÝ INDEX</vt:lpstr>
      <vt:lpstr>Glykemie a inzulinemie - po konzumaci potravin obsahujících laktózu </vt:lpstr>
      <vt:lpstr>Ne laktóza ale větvené aminokyseliny</vt:lpstr>
      <vt:lpstr>GI a ovoce Cukr = bílý jed?</vt:lpstr>
      <vt:lpstr>Prezentace aplikace PowerPoint</vt:lpstr>
      <vt:lpstr>VLÁKNINA</vt:lpstr>
      <vt:lpstr>DEFINICE</vt:lpstr>
      <vt:lpstr>rozpustnost X nerozpustnost</vt:lpstr>
      <vt:lpstr>definice...???</vt:lpstr>
      <vt:lpstr>Prezentace aplikace PowerPoint</vt:lpstr>
      <vt:lpstr>Prezentace aplikace PowerPoint</vt:lpstr>
      <vt:lpstr>FUNKCE VLÁKNINY</vt:lpstr>
      <vt:lpstr>VLÁKNINA A ZDRAVOTNÍ TVRZENÍ</vt:lpstr>
      <vt:lpstr>VLÁKNINA A ZDRAVOTNÍ TVRZENÍ</vt:lpstr>
      <vt:lpstr>Prezentace aplikace PowerPoint</vt:lpstr>
      <vt:lpstr>DOPORUČENÍ</vt:lpstr>
      <vt:lpstr>VÝBĚR OBILNÝCH VÝROBKŮ  podle nutričního tvrzení</vt:lpstr>
      <vt:lpstr>VITAMINY</vt:lpstr>
      <vt:lpstr>UCHOVÁNÍ VITAMINŮ V ORGANISMU</vt:lpstr>
      <vt:lpstr>Prezentace aplikace PowerPoint</vt:lpstr>
      <vt:lpstr>Prezentace aplikace PowerPoint</vt:lpstr>
      <vt:lpstr>Prezentace aplikace PowerPoint</vt:lpstr>
      <vt:lpstr>Prezentace aplikace PowerPoint</vt:lpstr>
      <vt:lpstr>MINERÁLNÍ LÁTKY A STOPOVÉ PRVKY</vt:lpstr>
      <vt:lpstr>MINERÁLNÍ LÁTKY</vt:lpstr>
      <vt:lpstr>STOPOVÉ PRVKY</vt:lpstr>
      <vt:lpstr>DALŠÍ SCHVÁLENÁ ZDRAVOTNÍ TVRZENÍ…</vt:lpstr>
      <vt:lpstr>Prezentace aplikace PowerPoint</vt:lpstr>
      <vt:lpstr>Pyramida MZ ČR z roku 2005 - je složena ze skupin potravin</vt:lpstr>
      <vt:lpstr>ZPRÁVA O ZDRAVÍ OBYVATEL ČESKÉ REPUBLIKY 2014:  http://www.mzcr.cz/verejne/dokumenty/zprava-o-zdravi-obyvatel-ceske-republiky2014-_9420_3016_5.html</vt:lpstr>
      <vt:lpstr>Prezentace aplikace PowerPoint</vt:lpstr>
      <vt:lpstr>Prezentace aplikace PowerPoint</vt:lpstr>
      <vt:lpstr>Úkol: POLNÍ KUCHYNĚ</vt:lpstr>
    </vt:vector>
  </TitlesOfParts>
  <Company>Masarykova univerzita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 Březková</dc:creator>
  <cp:lastModifiedBy>Veronika Březková</cp:lastModifiedBy>
  <cp:revision>24</cp:revision>
  <dcterms:created xsi:type="dcterms:W3CDTF">2016-04-15T10:28:10Z</dcterms:created>
  <dcterms:modified xsi:type="dcterms:W3CDTF">2017-01-21T18:56:33Z</dcterms:modified>
</cp:coreProperties>
</file>