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ppt/tags/tag22.xml" ContentType="application/vnd.openxmlformats-officedocument.presentationml.tags+xml"/>
  <Override PartName="/ppt/notesSlides/notesSlide20.xml" ContentType="application/vnd.openxmlformats-officedocument.presentationml.notesSlide+xml"/>
  <Override PartName="/ppt/tags/tag23.xml" ContentType="application/vnd.openxmlformats-officedocument.presentationml.tags+xml"/>
  <Override PartName="/ppt/notesSlides/notesSlide21.xml" ContentType="application/vnd.openxmlformats-officedocument.presentationml.notesSlide+xml"/>
  <Override PartName="/ppt/tags/tag24.xml" ContentType="application/vnd.openxmlformats-officedocument.presentationml.tags+xml"/>
  <Override PartName="/ppt/notesSlides/notesSlide22.xml" ContentType="application/vnd.openxmlformats-officedocument.presentationml.notesSlide+xml"/>
  <Override PartName="/ppt/tags/tag25.xml" ContentType="application/vnd.openxmlformats-officedocument.presentationml.tags+xml"/>
  <Override PartName="/ppt/notesSlides/notesSlide23.xml" ContentType="application/vnd.openxmlformats-officedocument.presentationml.notesSlide+xml"/>
  <Override PartName="/ppt/tags/tag26.xml" ContentType="application/vnd.openxmlformats-officedocument.presentationml.tags+xml"/>
  <Override PartName="/ppt/notesSlides/notesSlide24.xml" ContentType="application/vnd.openxmlformats-officedocument.presentationml.notesSlide+xml"/>
  <Override PartName="/ppt/tags/tag27.xml" ContentType="application/vnd.openxmlformats-officedocument.presentationml.tags+xml"/>
  <Override PartName="/ppt/notesSlides/notesSlide25.xml" ContentType="application/vnd.openxmlformats-officedocument.presentationml.notesSlide+xml"/>
  <Override PartName="/ppt/tags/tag28.xml" ContentType="application/vnd.openxmlformats-officedocument.presentationml.tags+xml"/>
  <Override PartName="/ppt/notesSlides/notesSlide26.xml" ContentType="application/vnd.openxmlformats-officedocument.presentationml.notesSlide+xml"/>
  <Override PartName="/ppt/tags/tag29.xml" ContentType="application/vnd.openxmlformats-officedocument.presentationml.tags+xml"/>
  <Override PartName="/ppt/notesSlides/notesSlide27.xml" ContentType="application/vnd.openxmlformats-officedocument.presentationml.notesSlide+xml"/>
  <Override PartName="/ppt/tags/tag30.xml" ContentType="application/vnd.openxmlformats-officedocument.presentationml.tags+xml"/>
  <Override PartName="/ppt/notesSlides/notesSlide28.xml" ContentType="application/vnd.openxmlformats-officedocument.presentationml.notesSlide+xml"/>
  <Override PartName="/ppt/tags/tag31.xml" ContentType="application/vnd.openxmlformats-officedocument.presentationml.tags+xml"/>
  <Override PartName="/ppt/notesSlides/notesSlide29.xml" ContentType="application/vnd.openxmlformats-officedocument.presentationml.notesSlide+xml"/>
  <Override PartName="/ppt/tags/tag32.xml" ContentType="application/vnd.openxmlformats-officedocument.presentationml.tags+xml"/>
  <Override PartName="/ppt/notesSlides/notesSlide30.xml" ContentType="application/vnd.openxmlformats-officedocument.presentationml.notesSlide+xml"/>
  <Override PartName="/ppt/tags/tag33.xml" ContentType="application/vnd.openxmlformats-officedocument.presentationml.tags+xml"/>
  <Override PartName="/ppt/notesSlides/notesSlide31.xml" ContentType="application/vnd.openxmlformats-officedocument.presentationml.notesSlide+xml"/>
  <Override PartName="/ppt/tags/tag34.xml" ContentType="application/vnd.openxmlformats-officedocument.presentationml.tags+xml"/>
  <Override PartName="/ppt/notesSlides/notesSlide32.xml" ContentType="application/vnd.openxmlformats-officedocument.presentationml.notesSlide+xml"/>
  <Override PartName="/ppt/tags/tag35.xml" ContentType="application/vnd.openxmlformats-officedocument.presentationml.tags+xml"/>
  <Override PartName="/ppt/notesSlides/notesSlide33.xml" ContentType="application/vnd.openxmlformats-officedocument.presentationml.notesSlide+xml"/>
  <Override PartName="/ppt/tags/tag36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1" r:id="rId35"/>
    <p:sldId id="290" r:id="rId36"/>
  </p:sldIdLst>
  <p:sldSz cx="9144000" cy="6858000" type="screen4x3"/>
  <p:notesSz cx="6858000" cy="9144000"/>
  <p:custDataLst>
    <p:tags r:id="rId38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526" autoAdjust="0"/>
  </p:normalViewPr>
  <p:slideViewPr>
    <p:cSldViewPr>
      <p:cViewPr varScale="1">
        <p:scale>
          <a:sx n="72" d="100"/>
          <a:sy n="72" d="100"/>
        </p:scale>
        <p:origin x="-108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02C86-DB6D-49DF-98FB-BF7BF3C81C6E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56BD3-603B-41E1-A58D-6C5B9AE804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85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Šokové reakce jsou i přes velmi variabilní etiologii poměrně jednotné ve své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symptomatice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zejména v pozdních fázích také v negativních důsledcích pro organismus. Všechny typy šoků jsou charakterizované oběhovým selháním, v jehož důsledku se rozvíjí generalizovaná hypoxie. Poškození tkání a orgánů, ke kterému v rámci nedostatečné saturace kyslíkem dochází, je v počátečních fázích šoku reverzibilní, později však dochází k ireverzibilnímu poškození buněk. Pozdní diagnóza nebo opožděná terapie proto zhoršuje klinický výsledek. Prioritou terapie je obnova středního arteriálního krevního tlaku na úroveň 75-80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K dosažení této hodnoty lze použít, buď samotné nebo v kombinaci, látky ovlivňující srdeční výdej, regulující objem cévního systému nebo roztoky zvyšující objem cirkulující tekutiny. V případech pacientů s aktivním krvácením a penetrujícím traumatem je někdy vhodný postup tzv. „permisivní hypotenze“, kdy udržujeme systolický tlak na hodnotách 80 -90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urychleně řešíme nejdříve příčinu krvácení a teprve potom objemovou náhradu krevních ztrát. Komplexní terapie šoku zahrnuje i další léčiva zlepšující prognózu nebo průběh šoku včetně analgetik, anxiolytik nebo kyslíku. Kvůli rychlosti nástupu účinku a také pro velmi variabilní absorpci léčiv ze špatně 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perfundovaných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částí organismu léčiva podáváme pokud možno intravaskulárně do velkých žil. Zásadní je současně se zahájením terapie také odhalit původ šokové reakce, protože další fáze terapie se mohou u různých typů šoku lišit.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Hydroxyethylškroby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Jsou velmi variabilní skupinou, co se týká struktury látky, velikosti molekuly i koncentrací v používaných roztocích. Všechny zmíněné vlastnosti zásadně ovlivňují jejich farmakodynamický účinek i farmakokinetické vlastnosti. V organismu dochází k postupné hydrolýze molekul a jejich velikost se postupně zmenšuje, až jsou vyloučeny v ledvinách glomerulární filtrací. V ČR se používají hypertonické i izotonické roztoky se střední velikostí molekuly (130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které jsou charakteristické dobrým bezpečnostním profilem a délkou účinku nejméně 6 hodin. Anafylaktické reakce jsou u nich vzácné, ovlivnění hemostázy minimální a vliv na ledvinné funkce srovnatelný s deriváty želatiny. Aplikace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hydroxyethylškrobů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vede ke zvýšení plazmatických koncentrací α amyláz a hrozí dezinterpretace tohoto nálezu jako pankreatického onemocnění.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Transfuze krve nebo podání krevních derivátů je indikováno u šokových stavů s krevní ztrátou větší než 30 %. Pacientům lze aplikovat krev plnou nebo různé krevní frakce, podle efektu, kterého chceme dosáhnout.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u="sng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Erytrocytární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koncentráty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Erytrocyty aplikujeme při hemoragickém šoku k dosažení dostatečných hladin hemoglobinu. Lze použít plnou konzervovanou krev po předchozím provedení stanovení krevní skupiny pacienta nebo podat krev skupiny 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negativní. Ve vitálních indikacích lze podat i plnou nekonzervovanou krev.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Erytrocytární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masu ve standardních nebo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deleukotizovaných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přípravcích lze podat kromě šoku i u anemických stavů.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Plazmatické deriváty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Nejčastěji používaná čerstvá mražená plazma je indikována u stavů s deficitem koagulačních faktorů nebo plazmatických proteinů a k doplnění krevního objemu.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po aplikaci objemových náhrad nedojde ke zvýšení arteriálního tlaku krve a obnovení diurézy pokračuje se aplikací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inotropik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Inotropika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lze podat výhradně po předchozím doplnění objemu, jinak dochází ke zvýšení tlaku krve v centrálních tepnách, ale mikrocirkulace v periferních tkáních se zhoršuje. Dále je potřeba vyřešit před aplikací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inotropik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hypoxemii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tachyarytmii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 případný minerální rozvrat. Vzhledem k různým mechanizmům účinků a tím pádem i odlišnému finálnímu efektu na kardiovaskulární systém lze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inotropika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rozdělit na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sympatomimetika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inhibitory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fosfodiesterázy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(PDE III) a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vápníkové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senzitizéry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Terapie je zpravidla zahájena infuzí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dopaminu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dávce 0,5 - 1 mg/kg/min (až do 4 mg/ml/kg). Při tomto dávkování působí dopamin pozitivně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používá se k protekci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splanchniku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protože stimulací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dopaminergních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</a:t>
            </a:r>
            <a:r>
              <a:rPr lang="cs-CZ" sz="1200" b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D</a:t>
            </a:r>
            <a:r>
              <a:rPr lang="cs-CZ" sz="1200" b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receptorů navozuje vazodilataci renálních cév. Ve středních dávkách (do 10 mg/kg/min) aktivuje dopamin především adrenergní β</a:t>
            </a:r>
            <a:r>
              <a:rPr lang="cs-CZ" sz="1200" b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receptory a jeho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efekt se zvyšuje. Další navýšení dávky vede k vazokonstrikci díky aktivaci α</a:t>
            </a:r>
            <a:r>
              <a:rPr lang="cs-CZ" sz="1200" b="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receptorů. Pokud pacient na aplikaci dopaminu nereaguje, lze jej zaměnit za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noradrenalin 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dávce 2 - 4 mg/kg/min nebo u septického šoku za adrenalin v dávce 0,01 - 0,02 mg/kg/min. Adrenalin ve vyšších dávkách způsobuje periferní vazokonstrikci, včetně snížení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perfuze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ledvin.  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Blokáda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fosfodiesterázy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snižuje odbourávání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Zvýšená hladina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cAMP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vede k aktivaci vápníkových kanálů a vstupu vápníku do buňky. 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Milrinon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aplikuje u pacientů s kardiogenním šokem rezistentních k terapii katecholaminy. Působí pozitivně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inotropně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vazodilatačně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 minimálním vlivem na srdeční frekvenci.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Podobně jako inhibitory PDE III je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levosimendan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lékem volby při nedostatečné odpovědi na katecholaminy. Mechanismem účinku je zvýšení citlivosti kontraktilních bílkovin na vápník, konkrétně kalcium dependentní vazba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levosimendanu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 troponinu C. Mimo pozitivně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inotropního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efektu působí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levosimendan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vazodilatačně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Vazodilatancia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aplikují podobně jako sympatomimetika po předchozím doplnění cirkulující tekutiny. Využívají se především u kardiogenního šoku, kdy snížením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preloadu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afterloadu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klesá spotřeba kyslíku v srdci. Další cílovou skupinou jsou pacienti, u nichž i po úpravě hodnot tlaku krve přetrvává vazokonstrikce. Používají se především nitroglycerin 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izosorbid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dinitrát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Nefarmakoterapeutické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metody</a:t>
            </a: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 dalších terapeutických postupů lze použít například intraaortální balónkovou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kontrapulzaci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Používá se především u kardiogenního šoku různé etiologie. Mechanická podpora oběhu vede ke snížení zátěže levé komory a lepšímu prokrvení myokardu, což se v konečném důsledku může projevit i zvýšením kontraktility a celkově příznivým dopadem na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hemodynamiku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současně vzniklé poranění dvou a více orgánových systémů, z nichž alespoň jedno přímo ohrožuje pacienta na životě. Představuje nejčastější příčinu úmrtí ve věkové kategorii do 40 let a nejčastější příčinou vzniku jsou dopravní nehody, kdy dochází především k poranění hlavy, hrudníku a břicha. Po zajištění vitálních funkcí v místě nehody následuje transport poraněného do nemocničního zařízení. Přednemocniční péče 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polytraumatického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pacienta v urgentní fázi se provádí na základě standardních postupů tzv. „trauma protokolů“ (například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Advanced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Trauma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Life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Support – ATLS). 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Prioritou terapie je obnova středního arteriálního krevního tlaku na úroveň 75-80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K dosažení této hodnoty lze použít, buď samotné nebo v kombinaci, látky ovlivňující srdeční výdej, regulující objem cévního systému nebo roztoky zvyšující objem cirkulující tekutiny. V případech pacientů s aktivním krvácením a penetrujícím traumatem je někdy vhodný postup tzv. „permisivní hypotenze“, kdy udržujeme systolický tlak na hodnotách 80 -90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urychleně řešíme nejdříve příčinu krvácení a teprve potom objemovou náhradu krevních ztrát. Komplexní terapie šoku zahrnuje i další léčiva zlepšující prognózu nebo průběh šoku včetně analgetik, anxiolytik nebo kyslíku. Kvůli rychlosti nástupu účinku a také pro velmi variabilní absorpci léčiv ze špatně 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perfundovaných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částí organismu léčiva podáváme pokud možno intravaskulárně do velkých žil. Zásadní je současně se zahájením terapie také odhalit původ šokové reakce, protože další fáze terapie se mohou u různých typů šoku lišit.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Terapie šoku probíhá současně s urgentní kardiopulmonální resuscitací. U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polytraumat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postižený ohrožen šokem úrazovým, hemoragickým a s ním souvisejícím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hypovolemickým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šokem. U oběhově stabilních pacientů se doporučuje po vyloučení dutinového poranění aplikace krystaloidu v dávce minimálně 10 ml/kg/hod. U krevních ztrát potom 2000 ml směsi koloidů a krystaloidů v poměru 1:1 v rychlé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infuzi, u popálenin potom v poměru 1:2. V případě neadekvátní odpovědi tlaku krve na podání objemových náhrad aplikujeme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vazopresory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případě 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kritické hypotenze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lékem 1. volby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ketamin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(pomalý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bolus 20 - 40 mg). Je to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disociativní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anestetikum se silným analgetickým působením na somatické, nikoliv však viscerální bolesti. Na rozdíl od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opioidů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netlumí dechové centrum a ve srovnání s jinými látkami ze skupiny anestetik nepůsobí negativně na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hemodynamiku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Délka působení po bolusovém podání uvedené dávky je přibližně 30 - 45 minut.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Ketamin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lze použít i k 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analgosedaci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pediatrických pacientů. Zásadním nežádoucím účinkem je jeho halucinogenní působení, kterému lze předcházet kombinací s benzodiazepiny. Alternativně lze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ketamin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aplikovat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transbukálně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nebo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intranazálně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dvojnásobné dávce než při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podání, přičemž délka trvání efektu zůstává zachována.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 navození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sedace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polytraumatického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pacienta se používají především 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benzodiazepiny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(viz kap. …). Aplikují se titračně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nebo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i.m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a mimo sedativně/hypnotického účinku působí i antikonvulzivně, anxiolyticky a mírně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myorelaxačně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Podává se především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diazepam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dávce 2,5 - 20 mg, který je možné podat i pediatrickým pacientům nebo dospělým bez zajištěného žilního vstupu </a:t>
            </a:r>
            <a:r>
              <a:rPr lang="cs-CZ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 </a:t>
            </a:r>
            <a:r>
              <a:rPr lang="cs-CZ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rectum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Pro krátkodobou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sedaci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před intubací nebo jako úvod do celkové anestezie lze použít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midazolam 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(DORMICUM) v dávce 2,5 - 10 mg. Podobně jako 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ketaminu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jej lze podat i alternativně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transbukálně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nebo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intranazálně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Vysoké jednorázové dávky nebo krátkodobá terapie vysokými dávkami glukokortikoidů je indikována u šokových stavů neodpovídajících na standardní terapii, u inhalačních traumat nebo při kyselé aspiraci. Pro své imunosupresivní účinky se glukokortikoidy velmi dobře uplatňují také jako prevence rozvoje anafylaktického a toxického šoku. Jednorázově se podává například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methylprednisolon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(SOLU-MEDROL) v dávce 30 mg/kg ve formě krátké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infuze. 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Ischemický stav spojený se šokem, ischemicko-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reperfuzní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poškození nebo systémová zánětlivá odpověď jsou stavy, které 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polytraumatických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pacientů vedou k produkci volných radikálů a zvýšené konsumpci endogenních antioxidantů. Je proto vhodné postiženým aplikovat současně s léčivy důležitými pro udržení základních životních funkcí i látky ze skupiny antioxidantů, které mohou mírnit poškození rozvíjející se v důsledku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polytraumatu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zlepšovat prognózu postiženého. Nejčastěji se podává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kyselina askorbová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 dávce 1500 mg. 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Léčbu zahajujeme bezprostředně při souběžném provádění následujících opatření: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Kyslík maskou 2 až 5 l/min, připojení monitoru EKG k záchytu arytmií a připojení monitoru saturace krve O</a:t>
            </a:r>
            <a:r>
              <a:rPr lang="cs-CZ" sz="1200" kern="1200" baseline="-25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Zavedení katetru do centrální žíly a změření CŽT.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Zavedení katetru do periferní arterie k monitorování TK a snadnému odběru arteriální krve na stanovení krevních plynů a laktátu.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Odběry krve na vyšetření: krevní skupiny, krevního obrazu, počtu trombocytů a diferenciálního počtu leukocytů, koagulace, minerálů, biochemických parametrů, albuminu, krevních plynů a laktátu, při podezření na intoxikaci odběry na toxikologické vyšetření.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U sepse odběr biologického materiálu (krev, moč, stolice, sputum, hnis, tekutiny výpotků, ve zvláštních indikacích mozkomíšní mok, kostní dřeň, bioptický materiál) k mikrobiologickému vyšetření. +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Zavedení cévky do močového měchýře k hodinovému měření diurézy. Zavedení žaludeční sondy k prevenci aspirace atonického žaludečního obsahu a k měření ztrát tekutin (žaludečního obsahu), při bezvědomí nebo při intubaci před řízenou ventilací. 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Kontinuální měření tělesné teploty (s výhodou lze monitorovat TT čidlem na katetru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Swan-Ganz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Objemové náhrady jsou nástrojem ke zvýšení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předtížení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preloadu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a tím srdečního výdeje. Zásadní význam mají pro terapii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hypovolemického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anafylaktického, septického i obstrukčního šoku. V některých případech může opatrná objemová expanze vést ke zvýšení srdečního výdeje i u kardiogenního šoku. U těžkého srdečního selhání je však namístě aplikace diuretik 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vazodilatancií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Podání objemové náhrady musí být rychlé, stejně jako obnova srdečního výdeje 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perfuzního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tlaku. Většinou se terapie zahajuje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infuzí fyziologického nebo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Ringerova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roztoku do podklíčkové nebo jugulární žíly (15-20 ml/min) v dávce 20-40 ml/kg tělesné hmotnosti.  Později lze přidat i koloidní roztoky.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Pokud ani přes razantní objemovou náhradu nedojde ke zlepšení klinického stavu, je třeba myslet na pokračující krvácení, srdeční tamponádu nebo tenzní pneumotorax. Množství aplikovaných náhrad je většinou mírně podhodnocené vzhledem k odhadované ztrátě a jejich množství se řídí především klinickou odpovědí. Po úspěšné objemové resuscitaci krevního oběhu by mělo dojít ke zpomalení srdeční frekvence, zlepšení tkáňové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perfuze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zvýšení tlaku krve a zvýšení diurézy.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 výrazné permeabilitě kapilár u septického šoku je vhodná kombinace objemových náhrad s 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inotropiky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vazopresory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Krystaloidy na rozdíl od koloidů volně difundují kapilární membránou do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intersticia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pro dosažení kompenzace objemových ztrát v krevním řečišti je potřeba podat objem 3x-4x vyšší než je reálná potřeba objemu cirkulující tekutiny. Současně s navýšením tekutiny v krevním řečišti tak dochází po aplikaci koloidů i k expanzi intersticiální tekutiny a komplikacím s tím spojeným. Klasickými komplikacemi aplikace krystaloidů jsou 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nárůst tkáňových otoků a tělesné hmotnosti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 aplikaci většího množství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izotonického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roztoku chloridu sodného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(0,9%, F1/1) může navíc dojít k 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hyperchloremické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metabolické acidóze a negativnímu ovlivnění renálních funkcí a systémové zánětlivé odpovědi. Z dalších izotonických roztoků lze použít např.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Ringerův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roztok. Podání hypertonických roztoků (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7,5%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NaCl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vede k redistribuci intracelulární tekutiny a přechodně zvyšuje intravazální objem. Tento roztok je vhodný pro počáteční fáze objemové resuscitace. Výhodná je i jeho kombinace s koloidními roztoky. Glukózové roztoky nejsou k objemové náhradě vhodné.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Koloidní roztoky představují heterogenní skupinu léčiv s různým složením i efekty na objem cirkulující tekutiny. Vzhledem k vlivu na množství cirkulující tekutiny dělíme koloidy na 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plazmatické substituenty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plazmatické expandéry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(zvyšují objem plazmy více než je objem aplikovaného roztoku). Chemicky můžeme koloidy dělit na přirozené, jejichž zástupcem jsou roztoky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albuminu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syntetické, mezi které patří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dextrany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želatinové deriváty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cs-CZ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hydroxyethylškrob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Jejich nevýhodou ve srovnání s krystaloidy je zvýšené riziko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anafylaktoidních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reakcí a zhoršení koagulačních schopností krve, proto se často dává přednost kombinaci krystaloidů s koloidy.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Albumin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 současné době je dostupný jako izotonický (5%) nebo hypertonický (20%) roztok. Ve srovnání se syntetickými koloidy je používán jen okrajově, především u stavů s prokázanou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hypoalbuminémií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Dextrany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Dextrany patří mezi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glukany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polysacharidy složené z glukózových jednotek. Používaly se roztoky s velikostí molekul dextranu 40 a 70 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V dnešní době jsou však přípravky s dextrany kvůli četným alergickým reakcím a poruchám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hemokoagulace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považovány za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obsolentní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Deriváty želatiny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Jsou odvozeny z hovězího kolagenu a molekula je zvětšena na přibližně 30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kDa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Jejich účinek je krátký, a může být prodloužen </a:t>
            </a:r>
            <a:r>
              <a:rPr lang="cs-CZ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sukcinylací</a:t>
            </a: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Díky izotonickým vlastnostem působí spíše jako náhražky plazmy než jako expandéry. Stejně jako dextrany způsobují často (0,5 - 10 %) alergické reakce. Vliv na krevní srážlivost je nevýznamný, rychlá eliminace ledvinami má za následek mírný diuretický efekt. 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C56BD3-603B-41E1-A58D-6C5B9AE8045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779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97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4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93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2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41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4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408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73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41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24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14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0CA1-DA2A-401B-BC3E-95E6C0619832}" type="datetimeFigureOut">
              <a:rPr lang="cs-CZ" smtClean="0"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36999-192F-4606-9F7C-40A011206D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946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5" Type="http://schemas.openxmlformats.org/officeDocument/2006/relationships/hyperlink" Target="https://www.ipvz.cz/o-ipvz/granty-a-projekty/odborne-vzdelavani-lekarskych-a-nelekarskych-zdravotnickych-pracovniku-i/atls-advanced-trauma-life-support-kurz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2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2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3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3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Relationship Id="rId4" Type="http://schemas.openxmlformats.org/officeDocument/2006/relationships/image" Target="../media/image3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5" Type="http://schemas.openxmlformats.org/officeDocument/2006/relationships/image" Target="../media/image5.jpeg"/><Relationship Id="rId4" Type="http://schemas.openxmlformats.org/officeDocument/2006/relationships/image" Target="../media/image3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3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image" Target="../media/image3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image" Target="../media/image3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5" Type="http://schemas.openxmlformats.org/officeDocument/2006/relationships/hyperlink" Target="http://www.tis-cz.cz/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043608" y="1484784"/>
            <a:ext cx="7128792" cy="2736304"/>
          </a:xfrm>
          <a:prstGeom prst="roundRect">
            <a:avLst/>
          </a:prstGeom>
          <a:solidFill>
            <a:schemeClr val="accent1">
              <a:alpha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Terapie šokových stavů a </a:t>
            </a:r>
            <a:r>
              <a:rPr lang="cs-CZ" sz="4000" dirty="0" err="1" smtClean="0"/>
              <a:t>polytraumat</a:t>
            </a:r>
            <a:r>
              <a:rPr lang="cs-CZ" sz="4000" dirty="0" smtClean="0"/>
              <a:t>, otravy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90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396044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 – koloidy</a:t>
            </a:r>
          </a:p>
          <a:p>
            <a:pPr>
              <a:lnSpc>
                <a:spcPct val="150000"/>
              </a:lnSpc>
              <a:defRPr/>
            </a:pPr>
            <a:r>
              <a:rPr lang="cs-CZ" sz="2600" i="1" dirty="0" smtClean="0"/>
              <a:t>Deriváty želatiny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z hovězího kolagenu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krátký účinek, mírný diuretický efekt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spíš substituent než expandér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alergie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123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37444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 – koloidy</a:t>
            </a:r>
          </a:p>
          <a:p>
            <a:pPr>
              <a:lnSpc>
                <a:spcPct val="150000"/>
              </a:lnSpc>
              <a:defRPr/>
            </a:pPr>
            <a:r>
              <a:rPr lang="cs-CZ" sz="2600" i="1" dirty="0" err="1" smtClean="0"/>
              <a:t>Hydroxyethylškrob</a:t>
            </a:r>
            <a:endParaRPr lang="cs-CZ" sz="2600" i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variabilní velikost molekuly, postupná hydrolýza = rozdíl v délce účinku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hyper i izotonické roztoky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dobrá bezpečnost</a:t>
            </a:r>
            <a:endParaRPr lang="cs-CZ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9964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smtClean="0"/>
              <a:t>Objemové náhrady – krevní náhrady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u krevní ztráty větší než 30 %</a:t>
            </a:r>
          </a:p>
          <a:p>
            <a:pPr>
              <a:lnSpc>
                <a:spcPts val="4400"/>
              </a:lnSpc>
              <a:defRPr/>
            </a:pPr>
            <a:r>
              <a:rPr lang="cs-CZ" sz="2600" i="1" dirty="0" err="1" smtClean="0"/>
              <a:t>Erytrocytární</a:t>
            </a:r>
            <a:r>
              <a:rPr lang="cs-CZ" sz="2600" i="1" dirty="0" smtClean="0"/>
              <a:t> koncentráty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plná krev po předchozím stanovení krevní skupiny nebo 0 </a:t>
            </a:r>
            <a:r>
              <a:rPr lang="cs-CZ" sz="2600" dirty="0" err="1" smtClean="0"/>
              <a:t>Rh</a:t>
            </a:r>
            <a:r>
              <a:rPr lang="cs-CZ" sz="2600" dirty="0" smtClean="0"/>
              <a:t> –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ve vitálních indikacích i nekonzervovaná plná krev</a:t>
            </a:r>
          </a:p>
          <a:p>
            <a:pPr>
              <a:lnSpc>
                <a:spcPts val="4400"/>
              </a:lnSpc>
              <a:defRPr/>
            </a:pPr>
            <a:r>
              <a:rPr lang="cs-CZ" sz="2600" i="1" dirty="0" smtClean="0"/>
              <a:t>Plazmatické deriváty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čerstvá mražená plazma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u stavů s deficitem koagulačních faktorů, plazmat. proteinů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341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43924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err="1" smtClean="0"/>
              <a:t>Inotropika</a:t>
            </a:r>
            <a:endParaRPr lang="cs-CZ" sz="3000" b="1" i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po doplnění objemu cirkulující tekutiny a vyřešení </a:t>
            </a:r>
            <a:r>
              <a:rPr lang="cs-CZ" sz="2800" dirty="0" err="1" smtClean="0"/>
              <a:t>hypoxemie</a:t>
            </a:r>
            <a:r>
              <a:rPr lang="cs-CZ" sz="2800" dirty="0" smtClean="0"/>
              <a:t>, </a:t>
            </a:r>
            <a:r>
              <a:rPr lang="cs-CZ" sz="2800" dirty="0" err="1" smtClean="0"/>
              <a:t>tachyarytmie</a:t>
            </a:r>
            <a:r>
              <a:rPr lang="cs-CZ" sz="2800" dirty="0" smtClean="0"/>
              <a:t> a minerál. </a:t>
            </a:r>
            <a:r>
              <a:rPr lang="cs-CZ" sz="2800" dirty="0" err="1" smtClean="0"/>
              <a:t>dysbalance</a:t>
            </a:r>
            <a:endParaRPr lang="cs-CZ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i="1" dirty="0" smtClean="0"/>
              <a:t>sympatomimetika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i="1" dirty="0" smtClean="0"/>
              <a:t>inhibitory </a:t>
            </a:r>
            <a:r>
              <a:rPr lang="cs-CZ" sz="2800" i="1" dirty="0" err="1" smtClean="0"/>
              <a:t>fosfodiesterázy</a:t>
            </a:r>
            <a:r>
              <a:rPr lang="cs-CZ" sz="2800" i="1" dirty="0" smtClean="0"/>
              <a:t> III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i="1" dirty="0" smtClean="0"/>
              <a:t>vápníkové </a:t>
            </a:r>
            <a:r>
              <a:rPr lang="cs-CZ" sz="2800" i="1" dirty="0" err="1" smtClean="0"/>
              <a:t>senzitizéry</a:t>
            </a:r>
            <a:endParaRPr lang="cs-CZ" sz="2800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5723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000"/>
              </a:lnSpc>
              <a:defRPr/>
            </a:pPr>
            <a:r>
              <a:rPr lang="cs-CZ" sz="2800" b="1" i="1" dirty="0" err="1" smtClean="0"/>
              <a:t>Inotropika</a:t>
            </a:r>
            <a:r>
              <a:rPr lang="cs-CZ" sz="2800" b="1" i="1" dirty="0" smtClean="0"/>
              <a:t> – sympatomimetika</a:t>
            </a:r>
          </a:p>
          <a:p>
            <a:pPr>
              <a:lnSpc>
                <a:spcPts val="4000"/>
              </a:lnSpc>
              <a:defRPr/>
            </a:pPr>
            <a:r>
              <a:rPr lang="cs-CZ" sz="2600" i="1" dirty="0" smtClean="0"/>
              <a:t>Dopamin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úvod </a:t>
            </a:r>
            <a:r>
              <a:rPr lang="cs-CZ" sz="2600" dirty="0"/>
              <a:t>většinou v dávce 0,5 - 1 mg/kg/min (až do 4 </a:t>
            </a:r>
            <a:r>
              <a:rPr lang="cs-CZ" sz="2600" dirty="0" smtClean="0"/>
              <a:t>mg/ml/kg) = + </a:t>
            </a:r>
            <a:r>
              <a:rPr lang="cs-CZ" sz="2600" dirty="0" err="1" smtClean="0"/>
              <a:t>inotropní</a:t>
            </a:r>
            <a:r>
              <a:rPr lang="cs-CZ" sz="2600" dirty="0" smtClean="0"/>
              <a:t> </a:t>
            </a:r>
            <a:r>
              <a:rPr lang="cs-CZ" sz="2600" dirty="0" err="1" smtClean="0"/>
              <a:t>ú.</a:t>
            </a:r>
            <a:r>
              <a:rPr lang="cs-CZ" sz="2600" dirty="0" smtClean="0"/>
              <a:t>, protekce </a:t>
            </a:r>
            <a:r>
              <a:rPr lang="cs-CZ" sz="2600" dirty="0" err="1" smtClean="0"/>
              <a:t>splanchniku</a:t>
            </a:r>
            <a:endParaRPr lang="cs-CZ" sz="2600" dirty="0" smtClean="0"/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do 10 mg/kg/min aktivace </a:t>
            </a:r>
            <a:r>
              <a:rPr lang="el-GR" sz="2600" dirty="0" smtClean="0"/>
              <a:t>β1</a:t>
            </a:r>
            <a:r>
              <a:rPr lang="cs-CZ" sz="2600" dirty="0" smtClean="0"/>
              <a:t> a zesílení </a:t>
            </a:r>
            <a:r>
              <a:rPr lang="cs-CZ" sz="2600" dirty="0" err="1" smtClean="0"/>
              <a:t>inotropie</a:t>
            </a:r>
            <a:endParaRPr lang="cs-CZ" sz="2600" dirty="0" smtClean="0"/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nad 10 mg/kg/min vazokonstrikce stimulací </a:t>
            </a:r>
            <a:r>
              <a:rPr lang="el-GR" sz="2600" dirty="0" smtClean="0"/>
              <a:t>α1</a:t>
            </a:r>
            <a:endParaRPr lang="cs-CZ" sz="2600" dirty="0" smtClean="0"/>
          </a:p>
          <a:p>
            <a:pPr>
              <a:lnSpc>
                <a:spcPts val="4000"/>
              </a:lnSpc>
              <a:defRPr/>
            </a:pPr>
            <a:r>
              <a:rPr lang="cs-CZ" sz="2600" i="1" dirty="0" smtClean="0"/>
              <a:t>Noradrenalin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při neúčinnosti dopaminu v dávce 2-4 mg/kg/min</a:t>
            </a:r>
          </a:p>
          <a:p>
            <a:pPr>
              <a:lnSpc>
                <a:spcPts val="4000"/>
              </a:lnSpc>
              <a:defRPr/>
            </a:pPr>
            <a:r>
              <a:rPr lang="cs-CZ" sz="2600" i="1" dirty="0" smtClean="0"/>
              <a:t>Adrenalin</a:t>
            </a:r>
          </a:p>
          <a:p>
            <a:pPr marL="457200" indent="-457200">
              <a:lnSpc>
                <a:spcPts val="4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/>
              <a:t> </a:t>
            </a:r>
            <a:r>
              <a:rPr lang="cs-CZ" sz="2600" dirty="0" smtClean="0"/>
              <a:t>u septického šoku v dávce 0,01-0,02 mg/kg/min</a:t>
            </a:r>
          </a:p>
          <a:p>
            <a:pPr>
              <a:lnSpc>
                <a:spcPts val="4000"/>
              </a:lnSpc>
              <a:defRPr/>
            </a:pPr>
            <a:r>
              <a:rPr lang="cs-CZ" sz="2600" dirty="0" smtClean="0"/>
              <a:t>	</a:t>
            </a:r>
            <a:r>
              <a:rPr lang="cs-CZ" sz="2600" i="1" dirty="0" err="1" smtClean="0"/>
              <a:t>dobutamin</a:t>
            </a:r>
            <a:r>
              <a:rPr lang="cs-CZ" sz="2600" i="1" dirty="0" smtClean="0"/>
              <a:t>, </a:t>
            </a:r>
            <a:r>
              <a:rPr lang="cs-CZ" sz="2600" i="1" dirty="0" err="1" smtClean="0"/>
              <a:t>dopexamin</a:t>
            </a:r>
            <a:endParaRPr lang="cs-CZ" sz="2600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6571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432048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err="1" smtClean="0"/>
              <a:t>Inotropika</a:t>
            </a:r>
            <a:r>
              <a:rPr lang="cs-CZ" sz="3000" b="1" i="1" dirty="0" smtClean="0"/>
              <a:t> – inhibitory PDE III</a:t>
            </a:r>
          </a:p>
          <a:p>
            <a:pPr>
              <a:lnSpc>
                <a:spcPts val="4400"/>
              </a:lnSpc>
              <a:defRPr/>
            </a:pPr>
            <a:r>
              <a:rPr lang="cs-CZ" sz="2800" i="1" dirty="0" err="1" smtClean="0"/>
              <a:t>Milrinon</a:t>
            </a:r>
            <a:endParaRPr lang="cs-CZ" sz="2800" i="1" dirty="0" smtClean="0"/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blok PDE = zvýšení koncentrace </a:t>
            </a:r>
            <a:r>
              <a:rPr lang="cs-CZ" sz="2600" dirty="0" err="1" smtClean="0"/>
              <a:t>cAMP</a:t>
            </a:r>
            <a:r>
              <a:rPr lang="cs-CZ" sz="2600" dirty="0" smtClean="0"/>
              <a:t> = aktivace Ca</a:t>
            </a:r>
            <a:r>
              <a:rPr lang="cs-CZ" sz="2600" baseline="30000" dirty="0" smtClean="0"/>
              <a:t>2+ </a:t>
            </a:r>
            <a:r>
              <a:rPr lang="cs-CZ" sz="2600" dirty="0" smtClean="0"/>
              <a:t>kanálů = zvýšení koncentrace Ca</a:t>
            </a:r>
            <a:r>
              <a:rPr lang="cs-CZ" sz="2600" baseline="30000" dirty="0" smtClean="0"/>
              <a:t>2+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+ </a:t>
            </a:r>
            <a:r>
              <a:rPr lang="cs-CZ" sz="2600" dirty="0" err="1" smtClean="0"/>
              <a:t>inotropní</a:t>
            </a:r>
            <a:r>
              <a:rPr lang="cs-CZ" sz="2600" dirty="0" smtClean="0"/>
              <a:t> a </a:t>
            </a:r>
            <a:r>
              <a:rPr lang="cs-CZ" sz="2600" dirty="0" err="1" smtClean="0"/>
              <a:t>vazodil</a:t>
            </a:r>
            <a:r>
              <a:rPr lang="cs-CZ" sz="2600" dirty="0" smtClean="0"/>
              <a:t>. účinek s minimálním vlivem na TF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2600" dirty="0" smtClean="0"/>
              <a:t>u pacientů s kardiogenním šokem </a:t>
            </a:r>
            <a:r>
              <a:rPr lang="cs-CZ" sz="2600" dirty="0" err="1" smtClean="0"/>
              <a:t>rezisteńtních</a:t>
            </a:r>
            <a:r>
              <a:rPr lang="cs-CZ" sz="2600" dirty="0" smtClean="0"/>
              <a:t> na katecholaminy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879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396044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err="1" smtClean="0"/>
              <a:t>Inotropika</a:t>
            </a:r>
            <a:r>
              <a:rPr lang="cs-CZ" sz="3000" b="1" i="1" dirty="0" smtClean="0"/>
              <a:t> – vápníkové </a:t>
            </a:r>
            <a:r>
              <a:rPr lang="cs-CZ" sz="3000" b="1" i="1" dirty="0" err="1" smtClean="0"/>
              <a:t>senzitizéry</a:t>
            </a:r>
            <a:endParaRPr lang="cs-CZ" sz="3000" b="1" i="1" dirty="0" smtClean="0"/>
          </a:p>
          <a:p>
            <a:pPr>
              <a:lnSpc>
                <a:spcPct val="150000"/>
              </a:lnSpc>
              <a:defRPr/>
            </a:pPr>
            <a:r>
              <a:rPr lang="cs-CZ" sz="2800" i="1" dirty="0" err="1" smtClean="0"/>
              <a:t>Levosimendan</a:t>
            </a:r>
            <a:endParaRPr lang="cs-CZ" sz="2800" i="1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zvýšení citlivosti kontraktilních bílkovin k </a:t>
            </a:r>
            <a:r>
              <a:rPr lang="cs-CZ" sz="2800" dirty="0"/>
              <a:t>Ca</a:t>
            </a:r>
            <a:r>
              <a:rPr lang="cs-CZ" sz="2800" baseline="30000" dirty="0"/>
              <a:t>2+</a:t>
            </a:r>
            <a:endParaRPr lang="cs-CZ" sz="2800" baseline="300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lék volby při nedostatečné odpovědi na katecholaminy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+ </a:t>
            </a:r>
            <a:r>
              <a:rPr lang="cs-CZ" sz="2800" dirty="0" err="1" smtClean="0"/>
              <a:t>inotropní</a:t>
            </a:r>
            <a:r>
              <a:rPr lang="cs-CZ" sz="2800" dirty="0" smtClean="0"/>
              <a:t> a </a:t>
            </a:r>
            <a:r>
              <a:rPr lang="cs-CZ" sz="2800" dirty="0" err="1" smtClean="0"/>
              <a:t>vazodilatační</a:t>
            </a:r>
            <a:r>
              <a:rPr lang="cs-CZ" sz="2800" dirty="0" smtClean="0"/>
              <a:t> efekt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7182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331236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err="1" smtClean="0"/>
              <a:t>Vazodilatancia</a:t>
            </a:r>
            <a:endParaRPr lang="cs-CZ" sz="3000" b="1" i="1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po předchozím doplnění cirkulující tekutiny</a:t>
            </a:r>
            <a:endParaRPr lang="cs-CZ" sz="2800" baseline="300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především u kardiogenního šoku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i="1" dirty="0" smtClean="0"/>
              <a:t>nitroglycerin, </a:t>
            </a:r>
            <a:r>
              <a:rPr lang="cs-CZ" sz="2800" i="1" dirty="0" err="1" smtClean="0"/>
              <a:t>izosorbid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dinitrát</a:t>
            </a:r>
            <a:endParaRPr lang="cs-CZ" sz="2800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0516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899592" y="1412776"/>
            <a:ext cx="7560840" cy="302433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  <a:defRPr/>
            </a:pPr>
            <a:r>
              <a:rPr lang="cs-CZ" sz="6600" dirty="0" err="1" smtClean="0"/>
              <a:t>Polytrauma</a:t>
            </a:r>
            <a:endParaRPr lang="cs-CZ" sz="66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2624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18457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smtClean="0"/>
              <a:t> </a:t>
            </a:r>
            <a:r>
              <a:rPr lang="cs-CZ" sz="3000" dirty="0" smtClean="0"/>
              <a:t>= </a:t>
            </a:r>
            <a:r>
              <a:rPr lang="cs-CZ" sz="3200" dirty="0"/>
              <a:t>současně vzniklé poranění dvou a více orgánových systémů, z nichž alespoň jedno přímo ohrožuje pacienta na </a:t>
            </a:r>
            <a:r>
              <a:rPr lang="cs-CZ" sz="3200" dirty="0" smtClean="0"/>
              <a:t>životě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nejčastější příčina úmrtí do 40 let, velmi často u autonehod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200" dirty="0" smtClean="0"/>
              <a:t>přednemocniční péče na základě „ trauma protokolů“</a:t>
            </a:r>
            <a:endParaRPr lang="cs-CZ" sz="2800" dirty="0" smtClean="0"/>
          </a:p>
        </p:txBody>
      </p:sp>
      <p:sp>
        <p:nvSpPr>
          <p:cNvPr id="2" name="Ovál 1">
            <a:hlinkClick r:id="rId5"/>
          </p:cNvPr>
          <p:cNvSpPr/>
          <p:nvPr/>
        </p:nvSpPr>
        <p:spPr>
          <a:xfrm>
            <a:off x="3303171" y="5229200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411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483768" y="188640"/>
            <a:ext cx="4176464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klasifikace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47260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i="1" dirty="0" err="1"/>
              <a:t>hypovolemický</a:t>
            </a:r>
            <a:r>
              <a:rPr lang="cs-CZ" sz="2600" b="1" i="1" dirty="0"/>
              <a:t> šok</a:t>
            </a:r>
            <a:r>
              <a:rPr lang="cs-CZ" sz="2600" b="1" dirty="0"/>
              <a:t> </a:t>
            </a:r>
            <a:r>
              <a:rPr lang="cs-CZ" sz="2600" dirty="0"/>
              <a:t>(snížení množství krve v cévách)</a:t>
            </a:r>
          </a:p>
          <a:p>
            <a:pPr>
              <a:lnSpc>
                <a:spcPct val="150000"/>
              </a:lnSpc>
              <a:defRPr/>
            </a:pPr>
            <a:r>
              <a:rPr lang="cs-CZ" sz="2600" dirty="0"/>
              <a:t>	</a:t>
            </a:r>
            <a:r>
              <a:rPr lang="cs-CZ" sz="2600" dirty="0" smtClean="0"/>
              <a:t>- krvácení</a:t>
            </a:r>
            <a:r>
              <a:rPr lang="cs-CZ" sz="2600" dirty="0"/>
              <a:t>, popáleniny, dehydratace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kardiogenní šok</a:t>
            </a:r>
            <a:r>
              <a:rPr lang="cs-CZ" sz="2600" b="1" dirty="0"/>
              <a:t> </a:t>
            </a:r>
            <a:r>
              <a:rPr lang="cs-CZ" sz="2600" dirty="0"/>
              <a:t>(selhání funkce srdce jako pumpy)</a:t>
            </a:r>
          </a:p>
          <a:p>
            <a:pPr>
              <a:lnSpc>
                <a:spcPct val="150000"/>
              </a:lnSpc>
              <a:defRPr/>
            </a:pPr>
            <a:r>
              <a:rPr lang="cs-CZ" sz="2600" dirty="0" smtClean="0"/>
              <a:t>	- infarkt</a:t>
            </a:r>
            <a:r>
              <a:rPr lang="cs-CZ" sz="2600" dirty="0"/>
              <a:t>, pohmoždění srdce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distribuční šok</a:t>
            </a:r>
            <a:r>
              <a:rPr lang="cs-CZ" sz="2600" b="1" dirty="0"/>
              <a:t> </a:t>
            </a:r>
            <a:r>
              <a:rPr lang="cs-CZ" sz="2600" dirty="0"/>
              <a:t>(roztažení cévního systému)</a:t>
            </a:r>
          </a:p>
          <a:p>
            <a:pPr>
              <a:lnSpc>
                <a:spcPct val="150000"/>
              </a:lnSpc>
              <a:defRPr/>
            </a:pPr>
            <a:r>
              <a:rPr lang="cs-CZ" sz="2600" dirty="0" smtClean="0"/>
              <a:t>	- septický </a:t>
            </a:r>
            <a:r>
              <a:rPr lang="cs-CZ" sz="2600" dirty="0"/>
              <a:t>šok, anafylaktický šok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600" b="1" i="1" dirty="0"/>
              <a:t>obstrukční šok</a:t>
            </a:r>
            <a:r>
              <a:rPr lang="cs-CZ" sz="2600" b="1" dirty="0"/>
              <a:t> </a:t>
            </a:r>
            <a:r>
              <a:rPr lang="cs-CZ" sz="2600" dirty="0"/>
              <a:t>(stlačení srdce zvnějšku)</a:t>
            </a:r>
          </a:p>
          <a:p>
            <a:pPr>
              <a:lnSpc>
                <a:spcPct val="150000"/>
              </a:lnSpc>
              <a:defRPr/>
            </a:pPr>
            <a:r>
              <a:rPr lang="cs-CZ" sz="2600" dirty="0" smtClean="0"/>
              <a:t>	- krvácení </a:t>
            </a:r>
            <a:r>
              <a:rPr lang="cs-CZ" sz="2600" dirty="0"/>
              <a:t>do obalů srdečních (náraz na hrudník), 	přetlakový </a:t>
            </a:r>
            <a:r>
              <a:rPr lang="cs-CZ" sz="2600" dirty="0" err="1"/>
              <a:t>pneumothorax</a:t>
            </a:r>
            <a:endParaRPr lang="cs-CZ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7431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4176464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po zajištění vitálních funkcí následuje: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/>
              <a:t>		terapie šokového stavu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/>
              <a:t>		analgezie</a:t>
            </a:r>
          </a:p>
          <a:p>
            <a:pPr>
              <a:lnSpc>
                <a:spcPct val="150000"/>
              </a:lnSpc>
              <a:defRPr/>
            </a:pPr>
            <a:r>
              <a:rPr lang="cs-CZ" sz="3000" dirty="0" smtClean="0"/>
              <a:t>		</a:t>
            </a:r>
            <a:r>
              <a:rPr lang="cs-CZ" sz="3000" dirty="0" err="1" smtClean="0"/>
              <a:t>sedace</a:t>
            </a:r>
            <a:endParaRPr lang="cs-CZ" sz="3000" dirty="0" smtClean="0"/>
          </a:p>
          <a:p>
            <a:pPr>
              <a:lnSpc>
                <a:spcPct val="150000"/>
              </a:lnSpc>
              <a:defRPr/>
            </a:pPr>
            <a:r>
              <a:rPr lang="cs-CZ" sz="3000" dirty="0" smtClean="0"/>
              <a:t>		aplikace glukokortikoidů a antioxidantů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6875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smtClean="0"/>
              <a:t>Terapie šoku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nejčastěji šok úrazový, hemoragický a sním spojený </a:t>
            </a:r>
            <a:r>
              <a:rPr lang="cs-CZ" sz="3000" dirty="0" err="1" smtClean="0"/>
              <a:t>hypovolemický</a:t>
            </a:r>
            <a:endParaRPr lang="cs-CZ" sz="3000" dirty="0" smtClean="0"/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u oběhově stabilních pacientů krystaloidy v minimální dávce 10 ml/kg/hod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u krevních ztrát koloidy a </a:t>
            </a:r>
            <a:r>
              <a:rPr lang="cs-CZ" sz="3000" dirty="0" err="1" smtClean="0"/>
              <a:t>kristaloidy</a:t>
            </a:r>
            <a:r>
              <a:rPr lang="cs-CZ" sz="3000" dirty="0" smtClean="0"/>
              <a:t> (1:1) v objemu 2L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u popálenin roztok koloidů s krystaloidy  v poměru 1:2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706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11256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400"/>
              </a:lnSpc>
              <a:defRPr/>
            </a:pPr>
            <a:r>
              <a:rPr lang="cs-CZ" sz="3000" b="1" i="1" dirty="0" smtClean="0"/>
              <a:t>Analgezie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u kritické hypotenze volíme </a:t>
            </a:r>
            <a:r>
              <a:rPr lang="cs-CZ" sz="3000" b="1" dirty="0" err="1" smtClean="0"/>
              <a:t>ketamin</a:t>
            </a:r>
            <a:r>
              <a:rPr lang="cs-CZ" sz="3000" dirty="0" smtClean="0"/>
              <a:t> </a:t>
            </a:r>
            <a:r>
              <a:rPr lang="cs-CZ" sz="3000" dirty="0" err="1" smtClean="0"/>
              <a:t>i.v</a:t>
            </a:r>
            <a:r>
              <a:rPr lang="cs-CZ" sz="3000" dirty="0" smtClean="0"/>
              <a:t>. 20-40 mg, délka účinku cca 30-45 min.</a:t>
            </a:r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u ostatních pacientů volíme </a:t>
            </a:r>
            <a:r>
              <a:rPr lang="cs-CZ" sz="3000" dirty="0" err="1" smtClean="0"/>
              <a:t>opioidní</a:t>
            </a:r>
            <a:r>
              <a:rPr lang="cs-CZ" sz="3000" dirty="0" smtClean="0"/>
              <a:t> analgetika </a:t>
            </a:r>
            <a:r>
              <a:rPr lang="cs-CZ" sz="3000" dirty="0" err="1" smtClean="0"/>
              <a:t>frakcionovaně</a:t>
            </a:r>
            <a:r>
              <a:rPr lang="cs-CZ" sz="3000" dirty="0"/>
              <a:t> </a:t>
            </a:r>
            <a:endParaRPr lang="cs-CZ" sz="3000" dirty="0" smtClean="0"/>
          </a:p>
          <a:p>
            <a:pPr lvl="1">
              <a:lnSpc>
                <a:spcPts val="4400"/>
              </a:lnSpc>
              <a:defRPr/>
            </a:pPr>
            <a:r>
              <a:rPr lang="cs-CZ" sz="3000" b="1" dirty="0"/>
              <a:t>	</a:t>
            </a:r>
            <a:r>
              <a:rPr lang="cs-CZ" sz="3000" b="1" dirty="0" smtClean="0"/>
              <a:t>	</a:t>
            </a:r>
            <a:r>
              <a:rPr lang="cs-CZ" sz="3000" b="1" dirty="0" err="1" smtClean="0"/>
              <a:t>fentanyl</a:t>
            </a:r>
            <a:r>
              <a:rPr lang="cs-CZ" sz="3000" b="1" dirty="0" smtClean="0"/>
              <a:t> </a:t>
            </a:r>
            <a:r>
              <a:rPr lang="cs-CZ" sz="3000" dirty="0" smtClean="0"/>
              <a:t>- 0,05 – 0,1 mg </a:t>
            </a:r>
            <a:r>
              <a:rPr lang="cs-CZ" sz="3000" dirty="0" err="1" smtClean="0"/>
              <a:t>i.v</a:t>
            </a:r>
            <a:r>
              <a:rPr lang="cs-CZ" sz="3000" dirty="0" smtClean="0"/>
              <a:t>.</a:t>
            </a:r>
          </a:p>
          <a:p>
            <a:pPr lvl="1">
              <a:lnSpc>
                <a:spcPts val="4400"/>
              </a:lnSpc>
              <a:defRPr/>
            </a:pPr>
            <a:r>
              <a:rPr lang="cs-CZ" sz="3000" b="1" dirty="0"/>
              <a:t>	</a:t>
            </a:r>
            <a:r>
              <a:rPr lang="cs-CZ" sz="3000" b="1" dirty="0" smtClean="0"/>
              <a:t>	</a:t>
            </a:r>
            <a:r>
              <a:rPr lang="cs-CZ" sz="3000" b="1" dirty="0" err="1" smtClean="0"/>
              <a:t>sufentanil</a:t>
            </a:r>
            <a:r>
              <a:rPr lang="cs-CZ" sz="3000" dirty="0" smtClean="0"/>
              <a:t> – 0,01 mg </a:t>
            </a:r>
            <a:r>
              <a:rPr lang="cs-CZ" sz="3000" dirty="0" err="1" smtClean="0"/>
              <a:t>i.v</a:t>
            </a:r>
            <a:r>
              <a:rPr lang="cs-CZ" sz="3000" dirty="0" smtClean="0"/>
              <a:t>.</a:t>
            </a:r>
            <a:endParaRPr lang="cs-CZ" sz="3000" b="1" dirty="0" smtClean="0"/>
          </a:p>
          <a:p>
            <a:pPr marL="457200" indent="-457200">
              <a:lnSpc>
                <a:spcPts val="44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rizikem u </a:t>
            </a:r>
            <a:r>
              <a:rPr lang="cs-CZ" sz="3000" dirty="0" err="1" smtClean="0"/>
              <a:t>opioidů</a:t>
            </a:r>
            <a:r>
              <a:rPr lang="cs-CZ" sz="3000" dirty="0" smtClean="0"/>
              <a:t> je deprese respirace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557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11256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800"/>
              </a:lnSpc>
              <a:defRPr/>
            </a:pPr>
            <a:r>
              <a:rPr lang="cs-CZ" sz="3000" b="1" i="1" dirty="0" err="1" smtClean="0"/>
              <a:t>Sedace</a:t>
            </a:r>
            <a:endParaRPr lang="cs-CZ" sz="3000" b="1" i="1" dirty="0" smtClean="0"/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titračně aplikované benzodiazepiny </a:t>
            </a:r>
            <a:r>
              <a:rPr lang="cs-CZ" sz="3000" dirty="0" err="1" smtClean="0"/>
              <a:t>i.v</a:t>
            </a:r>
            <a:r>
              <a:rPr lang="cs-CZ" sz="3000" dirty="0" smtClean="0"/>
              <a:t>. nebo </a:t>
            </a:r>
            <a:r>
              <a:rPr lang="cs-CZ" sz="3000" dirty="0" err="1" smtClean="0"/>
              <a:t>i.m</a:t>
            </a:r>
            <a:r>
              <a:rPr lang="cs-CZ" sz="3000" dirty="0" smtClean="0"/>
              <a:t>.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benzodiazepiny i antikonvulzivní, anxiolytické a </a:t>
            </a:r>
            <a:r>
              <a:rPr lang="cs-CZ" sz="3000" dirty="0" err="1" smtClean="0"/>
              <a:t>myorelaxační</a:t>
            </a:r>
            <a:r>
              <a:rPr lang="cs-CZ" sz="3000" dirty="0" smtClean="0"/>
              <a:t> účinky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b="1" dirty="0" smtClean="0"/>
              <a:t>diazepam</a:t>
            </a:r>
            <a:r>
              <a:rPr lang="cs-CZ" sz="3000" dirty="0" smtClean="0"/>
              <a:t> 2,5 – 20 mg dlouhodobá </a:t>
            </a:r>
            <a:r>
              <a:rPr lang="cs-CZ" sz="3000" dirty="0" err="1" smtClean="0"/>
              <a:t>sedace</a:t>
            </a:r>
            <a:endParaRPr lang="cs-CZ" sz="3000" dirty="0" smtClean="0"/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b="1" dirty="0" smtClean="0"/>
              <a:t>midazolam</a:t>
            </a:r>
            <a:r>
              <a:rPr lang="cs-CZ" sz="3000" dirty="0" smtClean="0"/>
              <a:t> 2,5 – 10 mg krátkodobá </a:t>
            </a:r>
            <a:r>
              <a:rPr lang="cs-CZ" sz="3000" dirty="0" err="1" smtClean="0"/>
              <a:t>sedace</a:t>
            </a:r>
            <a:endParaRPr lang="cs-CZ" sz="3000" dirty="0" smtClean="0"/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alternativní cesty podání: per </a:t>
            </a:r>
            <a:r>
              <a:rPr lang="cs-CZ" sz="3000" dirty="0" err="1" smtClean="0"/>
              <a:t>rectum</a:t>
            </a:r>
            <a:r>
              <a:rPr lang="cs-CZ" sz="3000" dirty="0" smtClean="0"/>
              <a:t>, </a:t>
            </a:r>
            <a:r>
              <a:rPr lang="cs-CZ" sz="3000" dirty="0" err="1" smtClean="0"/>
              <a:t>transbukálně</a:t>
            </a:r>
            <a:r>
              <a:rPr lang="cs-CZ" sz="3000" dirty="0" smtClean="0"/>
              <a:t>, </a:t>
            </a:r>
            <a:r>
              <a:rPr lang="cs-CZ" sz="3000" dirty="0" err="1" smtClean="0"/>
              <a:t>intranazálně</a:t>
            </a:r>
            <a:endParaRPr lang="cs-CZ" sz="3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57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11256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800"/>
              </a:lnSpc>
              <a:defRPr/>
            </a:pPr>
            <a:r>
              <a:rPr lang="cs-CZ" sz="3000" b="1" i="1" dirty="0" smtClean="0"/>
              <a:t>Glukokortikoidy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vysoké jednorázové nebo opakované dávky (krátkodobě) – šokové stavy neodpovídající na standardní terapii, inhalační traumata, kyselá aspirace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prevence rozvoje anafylaktického a toxického šoku – imunosupresivní účinek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b="1" dirty="0" err="1" smtClean="0"/>
              <a:t>methylprednisolon</a:t>
            </a:r>
            <a:r>
              <a:rPr lang="cs-CZ" sz="3000" dirty="0" smtClean="0"/>
              <a:t> 30 mg/kg </a:t>
            </a:r>
            <a:r>
              <a:rPr lang="cs-CZ" sz="3000" dirty="0" err="1" smtClean="0"/>
              <a:t>i.v</a:t>
            </a:r>
            <a:r>
              <a:rPr lang="cs-CZ" sz="3000" dirty="0" smtClean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49000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err="1" smtClean="0"/>
              <a:t>Polytrauma</a:t>
            </a:r>
            <a:r>
              <a:rPr lang="cs-CZ" altLang="cs-CZ" sz="4000" dirty="0" smtClean="0"/>
              <a:t> 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324036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800"/>
              </a:lnSpc>
              <a:defRPr/>
            </a:pPr>
            <a:r>
              <a:rPr lang="cs-CZ" sz="3000" b="1" i="1" dirty="0" smtClean="0"/>
              <a:t>Antioxidanty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z důvodu ischemického stavu, ischemicko-</a:t>
            </a:r>
            <a:r>
              <a:rPr lang="cs-CZ" sz="3000" dirty="0" err="1" smtClean="0"/>
              <a:t>reperfuzního</a:t>
            </a:r>
            <a:r>
              <a:rPr lang="cs-CZ" sz="3000" dirty="0" smtClean="0"/>
              <a:t> poškození nebo zánětlivé odpovědi a s tím spojenou zvýšenou produkcí VKR</a:t>
            </a:r>
          </a:p>
          <a:p>
            <a:pPr marL="457200" indent="-457200">
              <a:lnSpc>
                <a:spcPts val="4800"/>
              </a:lnSpc>
              <a:buFont typeface="Arial" panose="020B0604020202020204" pitchFamily="34" charset="0"/>
              <a:buChar char="•"/>
              <a:defRPr/>
            </a:pPr>
            <a:r>
              <a:rPr lang="cs-CZ" sz="3000" b="1" dirty="0" smtClean="0"/>
              <a:t>kyselina askorbová </a:t>
            </a:r>
            <a:r>
              <a:rPr lang="cs-CZ" sz="3000" dirty="0" smtClean="0"/>
              <a:t>1500 mg/kg </a:t>
            </a:r>
            <a:r>
              <a:rPr lang="cs-CZ" sz="3000" dirty="0" err="1" smtClean="0"/>
              <a:t>i.v</a:t>
            </a:r>
            <a:r>
              <a:rPr lang="cs-CZ" sz="3000" dirty="0" smtClean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2419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403648" y="1702295"/>
            <a:ext cx="6120680" cy="187220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7200" dirty="0" smtClean="0"/>
              <a:t>Otravy</a:t>
            </a:r>
            <a:endParaRPr lang="cs-CZ" sz="7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1148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Otravy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4896544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3200" dirty="0" smtClean="0"/>
              <a:t>10 % </a:t>
            </a:r>
            <a:r>
              <a:rPr lang="sk-SK" altLang="cs-CZ" sz="3200" dirty="0" err="1" smtClean="0"/>
              <a:t>příčin</a:t>
            </a:r>
            <a:r>
              <a:rPr lang="sk-SK" altLang="cs-CZ" sz="3200" dirty="0" smtClean="0"/>
              <a:t> smrti</a:t>
            </a:r>
          </a:p>
          <a:p>
            <a:endParaRPr lang="sk-SK" alt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Úmyslná</a:t>
            </a:r>
            <a:r>
              <a:rPr lang="sk-SK" altLang="cs-CZ" sz="3200" dirty="0" smtClean="0"/>
              <a:t>     -  </a:t>
            </a:r>
            <a:r>
              <a:rPr lang="sk-SK" altLang="cs-CZ" sz="3200" dirty="0" err="1" smtClean="0"/>
              <a:t>Sebevražda</a:t>
            </a:r>
            <a:endParaRPr lang="sk-SK" altLang="cs-CZ" sz="3200" dirty="0" smtClean="0"/>
          </a:p>
          <a:p>
            <a:r>
              <a:rPr lang="sk-SK" altLang="cs-CZ" sz="3200" dirty="0" smtClean="0"/>
              <a:t>                          -  </a:t>
            </a:r>
            <a:r>
              <a:rPr lang="sk-SK" altLang="cs-CZ" sz="3200" dirty="0" err="1" smtClean="0"/>
              <a:t>Kriminální</a:t>
            </a:r>
            <a:r>
              <a:rPr lang="sk-SK" altLang="cs-CZ" sz="3200" dirty="0" smtClean="0"/>
              <a:t> čin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3200" dirty="0" smtClean="0"/>
              <a:t>Nenáhodná - </a:t>
            </a:r>
            <a:r>
              <a:rPr lang="sk-SK" altLang="cs-CZ" sz="3200" dirty="0" err="1" smtClean="0"/>
              <a:t>Zneužívání</a:t>
            </a:r>
            <a:r>
              <a:rPr lang="sk-SK" altLang="cs-CZ" sz="3200" dirty="0" smtClean="0"/>
              <a:t> návykových </a:t>
            </a:r>
            <a:r>
              <a:rPr lang="sk-SK" altLang="cs-CZ" sz="3200" dirty="0" err="1" smtClean="0"/>
              <a:t>látek</a:t>
            </a:r>
            <a:endParaRPr lang="sk-SK" altLang="cs-CZ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3200" dirty="0" smtClean="0"/>
              <a:t>Náhoda       -  Pracovní úraz</a:t>
            </a:r>
          </a:p>
          <a:p>
            <a:r>
              <a:rPr lang="sk-SK" altLang="cs-CZ" sz="3200" dirty="0" smtClean="0"/>
              <a:t>                          -  </a:t>
            </a:r>
            <a:r>
              <a:rPr lang="sk-SK" altLang="cs-CZ" sz="3200" dirty="0" err="1" smtClean="0"/>
              <a:t>Děti</a:t>
            </a:r>
            <a:endParaRPr lang="sk-SK" altLang="cs-CZ" sz="3200" dirty="0" smtClean="0"/>
          </a:p>
        </p:txBody>
      </p:sp>
      <p:pic>
        <p:nvPicPr>
          <p:cNvPr id="6" name="Picture 5" descr="Zastoupení v&amp;ecaron;kových kategorií mezi intoxikovanými v procente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09058"/>
            <a:ext cx="91440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700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Nejčastější o</a:t>
            </a:r>
            <a:r>
              <a:rPr lang="cs-CZ" altLang="cs-CZ" sz="4000" dirty="0" smtClean="0"/>
              <a:t>travy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40060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Léčiva</a:t>
            </a:r>
            <a:r>
              <a:rPr lang="sk-SK" altLang="cs-CZ" sz="3200" dirty="0" smtClean="0"/>
              <a:t> – 52 %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Průmyslové</a:t>
            </a:r>
            <a:r>
              <a:rPr lang="sk-SK" altLang="cs-CZ" sz="3200" dirty="0" smtClean="0"/>
              <a:t> </a:t>
            </a:r>
            <a:r>
              <a:rPr lang="sk-SK" altLang="cs-CZ" sz="3200" dirty="0" err="1" smtClean="0"/>
              <a:t>přípravky</a:t>
            </a:r>
            <a:r>
              <a:rPr lang="sk-SK" altLang="cs-CZ" sz="3200" dirty="0" smtClean="0"/>
              <a:t> – 30 %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Rostliny</a:t>
            </a:r>
            <a:r>
              <a:rPr lang="sk-SK" altLang="cs-CZ" sz="3200" dirty="0" smtClean="0"/>
              <a:t> – 8 %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smtClean="0"/>
              <a:t>Chemické látky -5 %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Houby</a:t>
            </a:r>
            <a:r>
              <a:rPr lang="sk-SK" altLang="cs-CZ" sz="3200" dirty="0" smtClean="0"/>
              <a:t> – 2 %</a:t>
            </a:r>
            <a:endParaRPr lang="sk-SK" altLang="cs-CZ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err="1" smtClean="0"/>
              <a:t>Živočichové</a:t>
            </a:r>
            <a:r>
              <a:rPr lang="sk-SK" altLang="cs-CZ" sz="3200" dirty="0" smtClean="0"/>
              <a:t> -1 %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sk-SK" altLang="cs-CZ" sz="3200" dirty="0" smtClean="0"/>
              <a:t>Ostatní -1 %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31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Otrava léky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403244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cs-CZ" sz="3200" dirty="0" smtClean="0"/>
              <a:t>Nejčastěji: </a:t>
            </a:r>
            <a:r>
              <a:rPr lang="cs-CZ" altLang="cs-CZ" sz="3200" i="1" dirty="0" smtClean="0"/>
              <a:t>sedativa, hypnotika, analgetika</a:t>
            </a:r>
          </a:p>
          <a:p>
            <a:endParaRPr lang="cs-CZ" altLang="cs-CZ" sz="3200" dirty="0" smtClean="0"/>
          </a:p>
          <a:p>
            <a:r>
              <a:rPr lang="cs-CZ" altLang="cs-CZ" sz="3200" dirty="0" smtClean="0"/>
              <a:t>Příčiny smrti:</a:t>
            </a:r>
          </a:p>
          <a:p>
            <a:r>
              <a:rPr lang="cs-CZ" altLang="cs-CZ" sz="3200" dirty="0" smtClean="0"/>
              <a:t>	poškození CNS – </a:t>
            </a:r>
            <a:r>
              <a:rPr lang="cs-CZ" altLang="cs-CZ" sz="3200" i="1" dirty="0" smtClean="0"/>
              <a:t>psychofarmaka</a:t>
            </a:r>
          </a:p>
          <a:p>
            <a:r>
              <a:rPr lang="cs-CZ" altLang="cs-CZ" sz="3200" dirty="0" smtClean="0"/>
              <a:t>	KVS – </a:t>
            </a:r>
            <a:r>
              <a:rPr lang="cs-CZ" altLang="cs-CZ" sz="3200" i="1" dirty="0" smtClean="0"/>
              <a:t>srdeční glykosidy, </a:t>
            </a:r>
            <a:r>
              <a:rPr lang="cs-CZ" altLang="cs-CZ" sz="3200" i="1" dirty="0" err="1" smtClean="0"/>
              <a:t>antiastmatika</a:t>
            </a:r>
            <a:endParaRPr lang="cs-CZ" altLang="cs-CZ" sz="3200" i="1" dirty="0" smtClean="0"/>
          </a:p>
          <a:p>
            <a:r>
              <a:rPr lang="cs-CZ" altLang="cs-CZ" sz="3200" dirty="0" smtClean="0"/>
              <a:t>	jater - </a:t>
            </a:r>
            <a:r>
              <a:rPr lang="cs-CZ" altLang="cs-CZ" sz="3200" i="1" dirty="0" smtClean="0"/>
              <a:t>paracetamol</a:t>
            </a:r>
            <a:endParaRPr lang="cs-CZ" altLang="cs-CZ" sz="3200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6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131840" y="188640"/>
            <a:ext cx="2880320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2800" b="1" i="1" dirty="0" smtClean="0"/>
              <a:t>Terapeutický cíl: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dosažení středního arteriálního tlaku 75-80 </a:t>
            </a:r>
            <a:r>
              <a:rPr lang="cs-CZ" sz="2800" dirty="0" err="1" smtClean="0"/>
              <a:t>mmHg</a:t>
            </a:r>
            <a:endParaRPr lang="cs-CZ" sz="2800" dirty="0" smtClean="0"/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léčiva ovlivňující srdeční výdej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léčiva ovlivňující objem cévního systému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léčiva zvyšující objem cirkulující tekutiny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v kombinaci nebo samostatně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>
                <a:solidFill>
                  <a:prstClr val="white"/>
                </a:solidFill>
              </a:rPr>
              <a:t>u krvácení primárně </a:t>
            </a:r>
            <a:r>
              <a:rPr lang="cs-CZ" sz="2800" dirty="0">
                <a:solidFill>
                  <a:prstClr val="white"/>
                </a:solidFill>
              </a:rPr>
              <a:t>zástava krevních </a:t>
            </a:r>
            <a:r>
              <a:rPr lang="cs-CZ" sz="2800" dirty="0" smtClean="0">
                <a:solidFill>
                  <a:prstClr val="white"/>
                </a:solidFill>
              </a:rPr>
              <a:t>ztrát (lze použít „permisivní hypotenzi“)</a:t>
            </a:r>
            <a:endParaRPr lang="cs-CZ" sz="28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99538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Zásady terapie otrav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400600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90550" indent="-590550">
              <a:lnSpc>
                <a:spcPct val="150000"/>
              </a:lnSpc>
              <a:buSzPct val="95000"/>
              <a:buFontTx/>
              <a:buAutoNum type="arabicPeriod"/>
            </a:pPr>
            <a:r>
              <a:rPr lang="sk-SK" altLang="cs-CZ" sz="4000" dirty="0" err="1" smtClean="0"/>
              <a:t>Co</a:t>
            </a:r>
            <a:r>
              <a:rPr lang="sk-SK" altLang="cs-CZ" sz="4000" dirty="0" smtClean="0"/>
              <a:t> </a:t>
            </a:r>
            <a:r>
              <a:rPr lang="sk-SK" altLang="cs-CZ" sz="4000" dirty="0" err="1" smtClean="0"/>
              <a:t>nejrychlejší</a:t>
            </a:r>
            <a:r>
              <a:rPr lang="sk-SK" altLang="cs-CZ" sz="4000" dirty="0" smtClean="0"/>
              <a:t> </a:t>
            </a:r>
            <a:r>
              <a:rPr lang="sk-SK" altLang="cs-CZ" sz="4000" dirty="0" err="1" smtClean="0"/>
              <a:t>eliminace</a:t>
            </a:r>
            <a:r>
              <a:rPr lang="sk-SK" altLang="cs-CZ" sz="4000" dirty="0" smtClean="0"/>
              <a:t> látky z organizmu (= </a:t>
            </a:r>
            <a:r>
              <a:rPr lang="sk-SK" altLang="cs-CZ" sz="4000" dirty="0" err="1" smtClean="0"/>
              <a:t>dekontaminace</a:t>
            </a:r>
            <a:r>
              <a:rPr lang="sk-SK" altLang="cs-CZ" sz="4000" dirty="0" smtClean="0"/>
              <a:t>)</a:t>
            </a:r>
          </a:p>
          <a:p>
            <a:pPr marL="590550" indent="-590550">
              <a:lnSpc>
                <a:spcPct val="150000"/>
              </a:lnSpc>
              <a:buSzPct val="95000"/>
              <a:buFontTx/>
              <a:buAutoNum type="arabicPeriod"/>
            </a:pPr>
            <a:r>
              <a:rPr lang="sk-SK" altLang="cs-CZ" sz="4000" dirty="0" err="1" smtClean="0"/>
              <a:t>Antidotum</a:t>
            </a:r>
            <a:endParaRPr lang="sk-SK" altLang="cs-CZ" sz="4000" dirty="0" smtClean="0"/>
          </a:p>
          <a:p>
            <a:pPr marL="590550" indent="-590550">
              <a:lnSpc>
                <a:spcPct val="150000"/>
              </a:lnSpc>
              <a:buSzPct val="95000"/>
              <a:buFontTx/>
              <a:buAutoNum type="arabicPeriod"/>
            </a:pPr>
            <a:r>
              <a:rPr lang="sk-SK" altLang="cs-CZ" sz="4000" dirty="0" smtClean="0"/>
              <a:t>Symptomatická </a:t>
            </a:r>
            <a:r>
              <a:rPr lang="sk-SK" altLang="cs-CZ" sz="4000" dirty="0" err="1" smtClean="0"/>
              <a:t>léčba</a:t>
            </a:r>
            <a:endParaRPr lang="sk-SK" altLang="cs-CZ" sz="40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03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Zásady terapie otrav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SzPct val="95000"/>
            </a:pPr>
            <a:r>
              <a:rPr lang="sk-SK" altLang="cs-CZ" sz="2800" dirty="0" err="1" smtClean="0"/>
              <a:t>Dekontaminace</a:t>
            </a:r>
            <a:endParaRPr lang="sk-SK" alt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výplach </a:t>
            </a:r>
            <a:r>
              <a:rPr lang="sk-SK" altLang="cs-CZ" sz="2300" dirty="0" err="1" smtClean="0"/>
              <a:t>žaludku</a:t>
            </a:r>
            <a:r>
              <a:rPr lang="sk-SK" altLang="cs-CZ" sz="2300" dirty="0" smtClean="0"/>
              <a:t> a </a:t>
            </a:r>
            <a:r>
              <a:rPr lang="sk-SK" altLang="cs-CZ" sz="2300" dirty="0" err="1" smtClean="0"/>
              <a:t>emetika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nejlépe</a:t>
            </a:r>
            <a:r>
              <a:rPr lang="sk-SK" altLang="cs-CZ" sz="2300" dirty="0" smtClean="0"/>
              <a:t> do 1 hodiny po </a:t>
            </a:r>
            <a:r>
              <a:rPr lang="sk-SK" altLang="cs-CZ" sz="2300" dirty="0" err="1" smtClean="0"/>
              <a:t>intoxikaci</a:t>
            </a:r>
            <a:endParaRPr lang="sk-SK" altLang="cs-CZ" sz="23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jen u </a:t>
            </a:r>
            <a:r>
              <a:rPr lang="sk-SK" altLang="cs-CZ" sz="2300" dirty="0" err="1" smtClean="0"/>
              <a:t>pacientů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při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vědomí</a:t>
            </a:r>
            <a:r>
              <a:rPr lang="sk-SK" altLang="cs-CZ" sz="2300" dirty="0" smtClean="0"/>
              <a:t> a bez </a:t>
            </a:r>
            <a:r>
              <a:rPr lang="sk-SK" altLang="cs-CZ" sz="2300" dirty="0" err="1" smtClean="0"/>
              <a:t>křečí</a:t>
            </a:r>
            <a:endParaRPr lang="sk-SK" altLang="cs-CZ" sz="2300" dirty="0" smtClean="0"/>
          </a:p>
          <a:p>
            <a:r>
              <a:rPr lang="sk-SK" altLang="cs-CZ" sz="2300" i="1" dirty="0" smtClean="0"/>
              <a:t>Indukované </a:t>
            </a:r>
            <a:r>
              <a:rPr lang="sk-SK" altLang="cs-CZ" sz="2300" i="1" dirty="0" err="1" smtClean="0"/>
              <a:t>zvracení</a:t>
            </a:r>
            <a:endParaRPr lang="sk-SK" altLang="cs-CZ" sz="23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u </a:t>
            </a:r>
            <a:r>
              <a:rPr lang="sk-SK" altLang="cs-CZ" sz="2300" dirty="0" err="1" smtClean="0"/>
              <a:t>p.o</a:t>
            </a:r>
            <a:r>
              <a:rPr lang="sk-SK" altLang="cs-CZ" sz="2300" dirty="0" smtClean="0"/>
              <a:t>. </a:t>
            </a:r>
            <a:r>
              <a:rPr lang="sk-SK" altLang="cs-CZ" sz="2300" dirty="0" err="1" smtClean="0"/>
              <a:t>otrav</a:t>
            </a:r>
            <a:r>
              <a:rPr lang="sk-SK" altLang="cs-CZ" sz="23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mechanické </a:t>
            </a:r>
            <a:r>
              <a:rPr lang="sk-SK" altLang="cs-CZ" sz="2300" dirty="0" err="1" smtClean="0"/>
              <a:t>dráždění</a:t>
            </a:r>
            <a:r>
              <a:rPr lang="sk-SK" altLang="cs-CZ" sz="2300" dirty="0" smtClean="0"/>
              <a:t> hltanu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err="1" smtClean="0"/>
              <a:t>sekret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žáby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listovnice</a:t>
            </a:r>
            <a:endParaRPr lang="cs-CZ" altLang="cs-CZ" sz="2300" dirty="0" smtClean="0"/>
          </a:p>
          <a:p>
            <a:r>
              <a:rPr lang="sk-SK" altLang="cs-CZ" sz="2300" i="1" dirty="0" smtClean="0"/>
              <a:t>Výplach </a:t>
            </a:r>
            <a:r>
              <a:rPr lang="sk-SK" altLang="cs-CZ" sz="2300" i="1" dirty="0" err="1" smtClean="0"/>
              <a:t>žaludku</a:t>
            </a:r>
            <a:endParaRPr lang="sk-SK" altLang="cs-CZ" sz="23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u </a:t>
            </a:r>
            <a:r>
              <a:rPr lang="sk-SK" altLang="cs-CZ" sz="2300" dirty="0" err="1" smtClean="0"/>
              <a:t>p.o</a:t>
            </a:r>
            <a:r>
              <a:rPr lang="sk-SK" altLang="cs-CZ" sz="2300" dirty="0" smtClean="0"/>
              <a:t>. </a:t>
            </a:r>
            <a:r>
              <a:rPr lang="sk-SK" altLang="cs-CZ" sz="2300" dirty="0" err="1" smtClean="0"/>
              <a:t>otrav</a:t>
            </a:r>
            <a:r>
              <a:rPr lang="sk-SK" altLang="cs-CZ" sz="2300" dirty="0" smtClean="0"/>
              <a:t> do 4 </a:t>
            </a:r>
            <a:r>
              <a:rPr lang="sk-SK" altLang="cs-CZ" sz="2300" dirty="0" err="1" smtClean="0"/>
              <a:t>hodin</a:t>
            </a:r>
            <a:endParaRPr lang="sk-SK" altLang="cs-CZ" sz="23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smtClean="0"/>
              <a:t>vlažná voda, fyziologický roztok, 300 ml, na </a:t>
            </a:r>
            <a:r>
              <a:rPr lang="sk-SK" altLang="cs-CZ" sz="2300" dirty="0" err="1" smtClean="0"/>
              <a:t>závěr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adsorbent</a:t>
            </a:r>
            <a:r>
              <a:rPr lang="sk-SK" altLang="cs-CZ" sz="2300" dirty="0" smtClean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300" dirty="0" err="1" smtClean="0"/>
              <a:t>vzorek</a:t>
            </a:r>
            <a:r>
              <a:rPr lang="sk-SK" altLang="cs-CZ" sz="2300" dirty="0" smtClean="0"/>
              <a:t> na </a:t>
            </a:r>
            <a:r>
              <a:rPr lang="sk-SK" altLang="cs-CZ" sz="2300" dirty="0" err="1" smtClean="0"/>
              <a:t>toxikol</a:t>
            </a:r>
            <a:r>
              <a:rPr lang="sk-SK" altLang="cs-CZ" sz="2300" dirty="0" smtClean="0"/>
              <a:t>. analýzu</a:t>
            </a:r>
          </a:p>
          <a:p>
            <a:r>
              <a:rPr lang="sk-SK" altLang="cs-CZ" sz="2300" dirty="0" smtClean="0"/>
              <a:t>Celková </a:t>
            </a:r>
            <a:r>
              <a:rPr lang="sk-SK" altLang="cs-CZ" sz="2300" dirty="0" err="1" smtClean="0"/>
              <a:t>střevní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laváž</a:t>
            </a:r>
            <a:endParaRPr lang="sk-SK" altLang="cs-CZ" sz="23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300" dirty="0" err="1" smtClean="0"/>
              <a:t>velkoobjemový</a:t>
            </a:r>
            <a:r>
              <a:rPr lang="sk-SK" altLang="cs-CZ" sz="2300" dirty="0" smtClean="0"/>
              <a:t> roztok (25 ml/kg)</a:t>
            </a:r>
            <a:endParaRPr lang="sk-SK" altLang="cs-CZ" sz="23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altLang="cs-CZ" sz="2300" dirty="0" err="1" smtClean="0"/>
              <a:t>přes</a:t>
            </a:r>
            <a:r>
              <a:rPr lang="sk-SK" altLang="cs-CZ" sz="2300" dirty="0" smtClean="0"/>
              <a:t> </a:t>
            </a:r>
            <a:r>
              <a:rPr lang="sk-SK" altLang="cs-CZ" sz="2300" dirty="0" err="1" smtClean="0"/>
              <a:t>žaludeční</a:t>
            </a:r>
            <a:r>
              <a:rPr lang="sk-SK" altLang="cs-CZ" sz="2300" dirty="0" smtClean="0"/>
              <a:t> sondu, až </a:t>
            </a:r>
            <a:r>
              <a:rPr lang="sk-SK" altLang="cs-CZ" sz="2300" dirty="0" err="1" smtClean="0"/>
              <a:t>odtéká</a:t>
            </a:r>
            <a:r>
              <a:rPr lang="sk-SK" altLang="cs-CZ" sz="2300" dirty="0" smtClean="0"/>
              <a:t> čistý roztok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altLang="cs-CZ" sz="2300" dirty="0" err="1" smtClean="0"/>
              <a:t>průměrný</a:t>
            </a:r>
            <a:r>
              <a:rPr lang="sk-SK" altLang="cs-CZ" sz="2300" dirty="0" smtClean="0"/>
              <a:t> pacient </a:t>
            </a:r>
            <a:r>
              <a:rPr lang="sk-SK" altLang="cs-CZ" sz="2300" dirty="0" err="1" smtClean="0"/>
              <a:t>se</a:t>
            </a:r>
            <a:r>
              <a:rPr lang="sk-SK" altLang="cs-CZ" sz="2300" dirty="0" smtClean="0"/>
              <a:t> dostavuje až po 3 hodinách</a:t>
            </a:r>
            <a:endParaRPr lang="sk-SK" altLang="cs-CZ" sz="2300" dirty="0" smtClean="0"/>
          </a:p>
        </p:txBody>
      </p:sp>
      <p:pic>
        <p:nvPicPr>
          <p:cNvPr id="6" name="Picture 4" descr="kjkj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264" y="2636912"/>
            <a:ext cx="22860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436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Zásady terapie otrav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36305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SzPct val="95000"/>
            </a:pPr>
            <a:r>
              <a:rPr lang="sk-SK" altLang="cs-CZ" sz="2800" dirty="0" err="1" smtClean="0"/>
              <a:t>Eliminace</a:t>
            </a:r>
            <a:r>
              <a:rPr lang="sk-SK" altLang="cs-CZ" sz="2800" dirty="0" smtClean="0"/>
              <a:t> </a:t>
            </a:r>
          </a:p>
          <a:p>
            <a:r>
              <a:rPr lang="sk-SK" altLang="cs-CZ" sz="2600" i="1" dirty="0" err="1" smtClean="0"/>
              <a:t>Peritoneální</a:t>
            </a:r>
            <a:r>
              <a:rPr lang="sk-SK" altLang="cs-CZ" sz="2600" i="1" dirty="0" smtClean="0"/>
              <a:t> dialýza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k-SK" altLang="cs-CZ" sz="2600" dirty="0" err="1" smtClean="0"/>
              <a:t>dializační</a:t>
            </a:r>
            <a:r>
              <a:rPr lang="sk-SK" altLang="cs-CZ" sz="2600" dirty="0" smtClean="0"/>
              <a:t> </a:t>
            </a:r>
            <a:r>
              <a:rPr lang="sk-SK" altLang="cs-CZ" sz="2600" dirty="0"/>
              <a:t>roztok </a:t>
            </a:r>
            <a:r>
              <a:rPr lang="sk-SK" altLang="cs-CZ" sz="2600" dirty="0" err="1"/>
              <a:t>přes</a:t>
            </a:r>
            <a:r>
              <a:rPr lang="sk-SK" altLang="cs-CZ" sz="2600" dirty="0"/>
              <a:t> </a:t>
            </a:r>
            <a:r>
              <a:rPr lang="sk-SK" altLang="cs-CZ" sz="2600" dirty="0" err="1"/>
              <a:t>katetr</a:t>
            </a:r>
            <a:r>
              <a:rPr lang="sk-SK" altLang="cs-CZ" sz="2600" dirty="0"/>
              <a:t> do dutiny </a:t>
            </a:r>
            <a:r>
              <a:rPr lang="sk-SK" altLang="cs-CZ" sz="2600" dirty="0" err="1"/>
              <a:t>břišní</a:t>
            </a:r>
            <a:endParaRPr lang="sk-SK" altLang="cs-CZ" sz="26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k-SK" altLang="cs-CZ" sz="2600" dirty="0" smtClean="0"/>
              <a:t>membránou </a:t>
            </a:r>
            <a:r>
              <a:rPr lang="sk-SK" altLang="cs-CZ" sz="2600" dirty="0"/>
              <a:t>je </a:t>
            </a:r>
            <a:r>
              <a:rPr lang="sk-SK" altLang="cs-CZ" sz="2600" dirty="0" err="1"/>
              <a:t>střevní</a:t>
            </a:r>
            <a:r>
              <a:rPr lang="sk-SK" altLang="cs-CZ" sz="2600" dirty="0"/>
              <a:t> sliznice a </a:t>
            </a:r>
            <a:r>
              <a:rPr lang="sk-SK" altLang="cs-CZ" sz="2600" dirty="0" err="1"/>
              <a:t>peritoneum</a:t>
            </a:r>
            <a:endParaRPr lang="sk-SK" altLang="cs-CZ" sz="26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k-SK" altLang="cs-CZ" sz="2600" dirty="0" err="1" smtClean="0"/>
              <a:t>výměna</a:t>
            </a:r>
            <a:r>
              <a:rPr lang="sk-SK" altLang="cs-CZ" sz="2600" dirty="0" smtClean="0"/>
              <a:t> </a:t>
            </a:r>
            <a:r>
              <a:rPr lang="sk-SK" altLang="cs-CZ" sz="2600" dirty="0"/>
              <a:t>po 2 </a:t>
            </a:r>
            <a:r>
              <a:rPr lang="sk-SK" altLang="cs-CZ" sz="2600" dirty="0" smtClean="0"/>
              <a:t>hodinách</a:t>
            </a:r>
            <a:endParaRPr lang="sk-SK" altLang="cs-CZ" sz="26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k-SK" altLang="cs-CZ" sz="2600" dirty="0"/>
              <a:t>I: </a:t>
            </a:r>
            <a:r>
              <a:rPr lang="sk-SK" altLang="cs-CZ" sz="2600" dirty="0" err="1"/>
              <a:t>těžká</a:t>
            </a:r>
            <a:r>
              <a:rPr lang="sk-SK" altLang="cs-CZ" sz="2600" dirty="0"/>
              <a:t> otrava </a:t>
            </a:r>
            <a:r>
              <a:rPr lang="sk-SK" altLang="cs-CZ" sz="2600" dirty="0" err="1"/>
              <a:t>analgetiky</a:t>
            </a:r>
            <a:r>
              <a:rPr lang="sk-SK" altLang="cs-CZ" sz="2600" dirty="0"/>
              <a:t>, </a:t>
            </a:r>
            <a:r>
              <a:rPr lang="sk-SK" altLang="cs-CZ" sz="2600" dirty="0" err="1"/>
              <a:t>hypnotiky</a:t>
            </a:r>
            <a:endParaRPr lang="sk-SK" altLang="cs-CZ" sz="26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sk-SK" altLang="cs-CZ" sz="2600" dirty="0"/>
              <a:t>-: </a:t>
            </a:r>
            <a:r>
              <a:rPr lang="sk-SK" altLang="cs-CZ" sz="2600" dirty="0" err="1"/>
              <a:t>nízká</a:t>
            </a:r>
            <a:r>
              <a:rPr lang="sk-SK" altLang="cs-CZ" sz="2600" dirty="0"/>
              <a:t> </a:t>
            </a:r>
            <a:r>
              <a:rPr lang="sk-SK" altLang="cs-CZ" sz="2600" dirty="0" err="1"/>
              <a:t>účinnost</a:t>
            </a:r>
            <a:r>
              <a:rPr lang="sk-SK" altLang="cs-CZ" sz="2600" dirty="0"/>
              <a:t>, </a:t>
            </a:r>
            <a:r>
              <a:rPr lang="sk-SK" altLang="cs-CZ" sz="2600" dirty="0" err="1" smtClean="0"/>
              <a:t>infekce</a:t>
            </a:r>
            <a:endParaRPr lang="sk-SK" altLang="cs-CZ" sz="2600" dirty="0" smtClean="0"/>
          </a:p>
          <a:p>
            <a:pPr>
              <a:defRPr/>
            </a:pPr>
            <a:r>
              <a:rPr lang="sk-SK" altLang="cs-CZ" sz="2600" i="1" dirty="0" smtClean="0"/>
              <a:t>Hemodialýza</a:t>
            </a:r>
          </a:p>
          <a:p>
            <a:pPr>
              <a:defRPr/>
            </a:pPr>
            <a:r>
              <a:rPr lang="sk-SK" altLang="cs-CZ" sz="2600" dirty="0"/>
              <a:t>I: </a:t>
            </a:r>
            <a:r>
              <a:rPr lang="sk-SK" altLang="cs-CZ" sz="2600" dirty="0" err="1"/>
              <a:t>salicyláty</a:t>
            </a:r>
            <a:r>
              <a:rPr lang="sk-SK" altLang="cs-CZ" sz="2600" dirty="0"/>
              <a:t>, alkoholy, </a:t>
            </a:r>
            <a:r>
              <a:rPr lang="sk-SK" altLang="cs-CZ" sz="2600" dirty="0" err="1"/>
              <a:t>etylenglykol</a:t>
            </a:r>
            <a:r>
              <a:rPr lang="sk-SK" altLang="cs-CZ" sz="2600" dirty="0"/>
              <a:t>, </a:t>
            </a:r>
            <a:r>
              <a:rPr lang="sk-SK" altLang="cs-CZ" sz="2600" dirty="0" err="1" smtClean="0"/>
              <a:t>toluen</a:t>
            </a:r>
            <a:endParaRPr lang="sk-SK" altLang="cs-CZ" sz="2600" dirty="0" smtClean="0"/>
          </a:p>
          <a:p>
            <a:pPr>
              <a:defRPr/>
            </a:pPr>
            <a:r>
              <a:rPr lang="sk-SK" altLang="cs-CZ" sz="2600" i="1" dirty="0" err="1"/>
              <a:t>Hemoperfúze</a:t>
            </a:r>
            <a:endParaRPr lang="sk-SK" altLang="cs-CZ" sz="2600" i="1" dirty="0"/>
          </a:p>
          <a:p>
            <a:r>
              <a:rPr lang="sk-SK" altLang="cs-CZ" sz="2600" dirty="0" err="1" smtClean="0"/>
              <a:t>perfúze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krve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přes</a:t>
            </a:r>
            <a:r>
              <a:rPr lang="sk-SK" altLang="cs-CZ" sz="2600" dirty="0" smtClean="0"/>
              <a:t> kapsli </a:t>
            </a:r>
            <a:r>
              <a:rPr lang="sk-SK" altLang="cs-CZ" sz="2600" dirty="0" err="1" smtClean="0"/>
              <a:t>se</a:t>
            </a:r>
            <a:r>
              <a:rPr lang="sk-SK" altLang="cs-CZ" sz="2600" dirty="0" smtClean="0"/>
              <a:t> </a:t>
            </a:r>
            <a:r>
              <a:rPr lang="sk-SK" altLang="cs-CZ" sz="2600" dirty="0" err="1" smtClean="0"/>
              <a:t>sorbenty</a:t>
            </a:r>
            <a:endParaRPr lang="sk-SK" altLang="cs-CZ" sz="2600" dirty="0" smtClean="0"/>
          </a:p>
          <a:p>
            <a:r>
              <a:rPr lang="sk-SK" altLang="cs-CZ" sz="2600" dirty="0" smtClean="0"/>
              <a:t>I: barbituráty, </a:t>
            </a:r>
            <a:r>
              <a:rPr lang="sk-SK" altLang="cs-CZ" sz="2600" dirty="0" err="1" smtClean="0"/>
              <a:t>paracetamol</a:t>
            </a:r>
            <a:endParaRPr lang="sk-SK" altLang="cs-CZ" sz="2300" i="1" dirty="0" smtClean="0"/>
          </a:p>
          <a:p>
            <a:endParaRPr lang="sk-SK" altLang="cs-CZ" sz="2300" i="1" dirty="0" smtClean="0"/>
          </a:p>
        </p:txBody>
      </p:sp>
      <p:pic>
        <p:nvPicPr>
          <p:cNvPr id="7" name="Picture 4" descr="hemodialysis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2160" y="5072270"/>
            <a:ext cx="2687423" cy="1784311"/>
          </a:xfrm>
          <a:prstGeom prst="rect">
            <a:avLst/>
          </a:prstGeom>
          <a:noFill/>
        </p:spPr>
      </p:pic>
      <p:pic>
        <p:nvPicPr>
          <p:cNvPr id="8" name="Picture 166" descr="b4-1"/>
          <p:cNvPicPr>
            <a:picLocks noChangeAspect="1" noChangeArrowheads="1"/>
          </p:cNvPicPr>
          <p:nvPr>
            <p:ph sz="half"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49871" y="1118929"/>
            <a:ext cx="2094129" cy="1950031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1884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Zásady terapie otrav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36305"/>
            <a:ext cx="8640960" cy="4164903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300"/>
              </a:lnSpc>
              <a:buSzPct val="95000"/>
            </a:pPr>
            <a:r>
              <a:rPr lang="sk-SK" altLang="cs-CZ" sz="3000" dirty="0" err="1" smtClean="0"/>
              <a:t>Antidota</a:t>
            </a:r>
            <a:r>
              <a:rPr lang="sk-SK" altLang="cs-CZ" sz="3000" dirty="0" smtClean="0"/>
              <a:t>: </a:t>
            </a:r>
            <a:r>
              <a:rPr lang="sk-SK" altLang="cs-CZ" sz="3000" i="1" dirty="0" err="1" smtClean="0"/>
              <a:t>specifická</a:t>
            </a:r>
            <a:r>
              <a:rPr lang="sk-SK" altLang="cs-CZ" sz="3000" i="1" dirty="0" smtClean="0"/>
              <a:t>/</a:t>
            </a:r>
            <a:r>
              <a:rPr lang="sk-SK" altLang="cs-CZ" sz="3000" i="1" dirty="0" err="1" smtClean="0"/>
              <a:t>nespecifická</a:t>
            </a:r>
            <a:endParaRPr lang="sk-SK" altLang="cs-CZ" sz="3000" i="1" dirty="0"/>
          </a:p>
          <a:p>
            <a:pPr marL="457200" indent="-457200">
              <a:lnSpc>
                <a:spcPts val="4300"/>
              </a:lnSpc>
              <a:buFont typeface="Arial" panose="020B0604020202020204" pitchFamily="34" charset="0"/>
              <a:buChar char="•"/>
            </a:pPr>
            <a:r>
              <a:rPr lang="cs-CZ" altLang="cs-CZ" sz="3000" dirty="0" smtClean="0"/>
              <a:t>nutné </a:t>
            </a:r>
            <a:r>
              <a:rPr lang="cs-CZ" altLang="cs-CZ" sz="3000" dirty="0"/>
              <a:t>co nejrychlejší </a:t>
            </a:r>
            <a:r>
              <a:rPr lang="cs-CZ" altLang="cs-CZ" sz="3000" dirty="0" smtClean="0"/>
              <a:t>podání</a:t>
            </a:r>
          </a:p>
          <a:p>
            <a:pPr marL="457200" indent="-457200">
              <a:lnSpc>
                <a:spcPts val="4300"/>
              </a:lnSpc>
              <a:buFont typeface="Arial" panose="020B0604020202020204" pitchFamily="34" charset="0"/>
              <a:buChar char="•"/>
            </a:pPr>
            <a:r>
              <a:rPr lang="cs-CZ" altLang="cs-CZ" sz="3000" dirty="0" smtClean="0"/>
              <a:t>dávkování </a:t>
            </a:r>
            <a:r>
              <a:rPr lang="cs-CZ" altLang="cs-CZ" sz="3000" dirty="0"/>
              <a:t>dle plazmatické hladiny toxinu</a:t>
            </a:r>
          </a:p>
          <a:p>
            <a:pPr lvl="1">
              <a:lnSpc>
                <a:spcPts val="4300"/>
              </a:lnSpc>
              <a:defRPr/>
            </a:pPr>
            <a:r>
              <a:rPr lang="cs-CZ" altLang="cs-CZ" sz="3000" dirty="0" smtClean="0"/>
              <a:t>(</a:t>
            </a:r>
            <a:r>
              <a:rPr lang="cs-CZ" altLang="cs-CZ" sz="3000" dirty="0"/>
              <a:t>10:1)</a:t>
            </a:r>
            <a:endParaRPr lang="sk-SK" altLang="cs-CZ" sz="3000" dirty="0"/>
          </a:p>
          <a:p>
            <a:pPr marL="0" lvl="1"/>
            <a:r>
              <a:rPr lang="cs-CZ" altLang="cs-CZ" sz="3000" dirty="0" smtClean="0"/>
              <a:t>Nespecifická </a:t>
            </a:r>
            <a:r>
              <a:rPr lang="cs-CZ" altLang="cs-CZ" sz="3000" dirty="0" err="1" smtClean="0"/>
              <a:t>antidota</a:t>
            </a:r>
            <a:endParaRPr lang="cs-CZ" altLang="cs-CZ" sz="3000" dirty="0"/>
          </a:p>
          <a:p>
            <a:pPr>
              <a:defRPr/>
            </a:pPr>
            <a:r>
              <a:rPr lang="sk-SK" altLang="cs-CZ" sz="3000" i="1" dirty="0" err="1"/>
              <a:t>Carbo</a:t>
            </a:r>
            <a:r>
              <a:rPr lang="sk-SK" altLang="cs-CZ" sz="3000" i="1" dirty="0"/>
              <a:t> </a:t>
            </a:r>
            <a:r>
              <a:rPr lang="sk-SK" altLang="cs-CZ" sz="3000" i="1" dirty="0" err="1"/>
              <a:t>medicinalis</a:t>
            </a:r>
            <a:endParaRPr lang="sk-SK" altLang="cs-CZ" sz="3000" i="1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sk-SK" altLang="cs-CZ" sz="3000" dirty="0" err="1"/>
              <a:t>tbl</a:t>
            </a:r>
            <a:r>
              <a:rPr lang="sk-SK" altLang="cs-CZ" sz="3000" dirty="0"/>
              <a:t>. 300 mg; 2,5 </a:t>
            </a:r>
            <a:r>
              <a:rPr lang="sk-SK" altLang="cs-CZ" sz="3000" dirty="0" smtClean="0"/>
              <a:t>g/kg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29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Specifická </a:t>
            </a:r>
            <a:r>
              <a:rPr lang="cs-CZ" altLang="cs-CZ" sz="4000" dirty="0" err="1" smtClean="0"/>
              <a:t>antidota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36304"/>
            <a:ext cx="8640960" cy="5721695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300"/>
              </a:lnSpc>
              <a:buSzPct val="95000"/>
            </a:pPr>
            <a:endParaRPr lang="sk-SK" altLang="cs-CZ" sz="3000" dirty="0"/>
          </a:p>
        </p:txBody>
      </p:sp>
      <p:graphicFrame>
        <p:nvGraphicFramePr>
          <p:cNvPr id="6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4444720"/>
              </p:ext>
            </p:extLst>
          </p:nvPr>
        </p:nvGraphicFramePr>
        <p:xfrm>
          <a:off x="1187624" y="1344200"/>
          <a:ext cx="7056784" cy="5305901"/>
        </p:xfrm>
        <a:graphic>
          <a:graphicData uri="http://schemas.openxmlformats.org/drawingml/2006/table">
            <a:tbl>
              <a:tblPr/>
              <a:tblGrid>
                <a:gridCol w="3138480"/>
                <a:gridCol w="3918304"/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Toxická látka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Antidotum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opioidy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naloxon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benzodiazepiny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flumazenil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heparin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protamin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srdeční glykosidy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antidigoxinový globulin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paracetamol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acetylcystein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inhibitory ACHE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atropin, pralidoxim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39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těžké kovy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cheláty (EDTA,dimerkaprol)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kyanidy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thiosulfát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methanol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ethanol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ethylenglykol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 marL="344488" indent="1127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 marL="693738" indent="220663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 marL="989013" indent="382588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 marL="1282700" indent="54610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marL="17399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marL="21971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marL="26543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marL="3111500" indent="546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ethanol</a:t>
                      </a:r>
                      <a:endParaRPr kumimoji="0" lang="cs-CZ" altLang="cs-CZ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2971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Zásady terapie otrav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36305"/>
            <a:ext cx="8640960" cy="5533055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altLang="cs-CZ" sz="3000" i="1" dirty="0" smtClean="0"/>
              <a:t>Symptomatická terapie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800" dirty="0" smtClean="0"/>
              <a:t>kontrola </a:t>
            </a:r>
            <a:r>
              <a:rPr lang="sk-SK" altLang="cs-CZ" sz="2800" dirty="0" err="1" smtClean="0"/>
              <a:t>základních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životních</a:t>
            </a:r>
            <a:r>
              <a:rPr lang="sk-SK" altLang="cs-CZ" sz="2800" dirty="0" smtClean="0"/>
              <a:t> </a:t>
            </a:r>
            <a:r>
              <a:rPr lang="sk-SK" altLang="cs-CZ" sz="2800" dirty="0" err="1" smtClean="0"/>
              <a:t>funkcí</a:t>
            </a:r>
            <a:endParaRPr lang="sk-SK" alt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800" dirty="0" smtClean="0"/>
              <a:t>podpora KO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k-SK" altLang="cs-CZ" sz="2800" dirty="0" smtClean="0"/>
              <a:t>terapie </a:t>
            </a:r>
            <a:r>
              <a:rPr lang="sk-SK" altLang="cs-CZ" sz="2800" dirty="0" err="1" smtClean="0"/>
              <a:t>křečí</a:t>
            </a:r>
            <a:endParaRPr lang="sk-SK" altLang="cs-CZ" sz="2800" dirty="0" smtClean="0"/>
          </a:p>
          <a:p>
            <a:pPr>
              <a:defRPr/>
            </a:pPr>
            <a:endParaRPr lang="sk-SK" altLang="cs-CZ" sz="2800" i="1" dirty="0"/>
          </a:p>
          <a:p>
            <a:pPr marL="0" lvl="1">
              <a:defRPr/>
            </a:pPr>
            <a:r>
              <a:rPr lang="cs-CZ" altLang="cs-CZ" sz="2800" i="1" dirty="0"/>
              <a:t>Toxikologické </a:t>
            </a:r>
            <a:r>
              <a:rPr lang="cs-CZ" altLang="cs-CZ" sz="2800" i="1" dirty="0" smtClean="0"/>
              <a:t>infocentrum </a:t>
            </a:r>
            <a:r>
              <a:rPr lang="cs-CZ" altLang="cs-CZ" sz="2800" dirty="0" smtClean="0"/>
              <a:t> </a:t>
            </a:r>
            <a:r>
              <a:rPr lang="sk-SK" altLang="cs-CZ" sz="2800" dirty="0">
                <a:hlinkClick r:id="rId5"/>
              </a:rPr>
              <a:t>http://www.tis-cz.cz</a:t>
            </a:r>
            <a:r>
              <a:rPr lang="sk-SK" altLang="cs-CZ" sz="2800" dirty="0" smtClean="0">
                <a:hlinkClick r:id="rId5"/>
              </a:rPr>
              <a:t>/</a:t>
            </a:r>
            <a:endParaRPr lang="sk-SK" altLang="cs-CZ" sz="2800" dirty="0" smtClean="0"/>
          </a:p>
          <a:p>
            <a:pPr>
              <a:lnSpc>
                <a:spcPct val="90000"/>
              </a:lnSpc>
            </a:pPr>
            <a:r>
              <a:rPr lang="cs-CZ" altLang="cs-CZ" sz="2800" b="1" i="1" dirty="0" smtClean="0"/>
              <a:t>Praha 2</a:t>
            </a:r>
          </a:p>
          <a:p>
            <a:pPr>
              <a:lnSpc>
                <a:spcPct val="90000"/>
              </a:lnSpc>
            </a:pPr>
            <a:r>
              <a:rPr lang="cs-CZ" altLang="cs-CZ" sz="2800" i="1" dirty="0" smtClean="0"/>
              <a:t>Tel. 224 91 92 93</a:t>
            </a:r>
          </a:p>
          <a:p>
            <a:pPr marL="0" lvl="1">
              <a:defRPr/>
            </a:pPr>
            <a:endParaRPr lang="sk-SK" altLang="cs-CZ" sz="2800" dirty="0" smtClean="0"/>
          </a:p>
          <a:p>
            <a:pPr>
              <a:lnSpc>
                <a:spcPct val="90000"/>
              </a:lnSpc>
            </a:pPr>
            <a:r>
              <a:rPr lang="cs-CZ" altLang="cs-CZ" sz="2800" b="1" dirty="0" smtClean="0"/>
              <a:t>Brno </a:t>
            </a:r>
          </a:p>
          <a:p>
            <a:pPr>
              <a:lnSpc>
                <a:spcPct val="90000"/>
              </a:lnSpc>
            </a:pPr>
            <a:r>
              <a:rPr lang="cs-CZ" altLang="cs-CZ" sz="2800" i="1" dirty="0" smtClean="0"/>
              <a:t>Lékové informační centrum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Lékárna FN U sv. Anny</a:t>
            </a:r>
          </a:p>
          <a:p>
            <a:pPr>
              <a:lnSpc>
                <a:spcPct val="90000"/>
              </a:lnSpc>
            </a:pPr>
            <a:r>
              <a:rPr lang="cs-CZ" altLang="cs-CZ" sz="2800" dirty="0" smtClean="0"/>
              <a:t>Tel. 543 182 175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08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439652" y="188640"/>
            <a:ext cx="6264696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Šok – terapeutická opatření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Terapie současně s následujícími opatřeními: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kyslík + EKG + monitoring saturace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centrální katetr + monitoring TK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periferní katetr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odběr vzorků krve, u sepse dalších vzorků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katetrizace moč. měchýře a žaludeční sonda</a:t>
            </a:r>
          </a:p>
          <a:p>
            <a:pPr marL="514350" indent="-514350">
              <a:lnSpc>
                <a:spcPct val="150000"/>
              </a:lnSpc>
              <a:buAutoNum type="arabicPeriod"/>
              <a:defRPr/>
            </a:pPr>
            <a:r>
              <a:rPr lang="cs-CZ" sz="3000" b="1" i="1" dirty="0" smtClean="0"/>
              <a:t>monitoring TT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448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2800" b="1" i="1" dirty="0" smtClean="0"/>
              <a:t>Objemové náhrady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zvyšují </a:t>
            </a:r>
            <a:r>
              <a:rPr lang="cs-CZ" sz="2800" dirty="0" err="1" smtClean="0"/>
              <a:t>předtížení</a:t>
            </a:r>
            <a:r>
              <a:rPr lang="cs-CZ" sz="2800" dirty="0" smtClean="0"/>
              <a:t> (</a:t>
            </a:r>
            <a:r>
              <a:rPr lang="cs-CZ" sz="2800" dirty="0" err="1" smtClean="0"/>
              <a:t>preload</a:t>
            </a:r>
            <a:r>
              <a:rPr lang="cs-CZ" sz="2800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zásadní pro terapii </a:t>
            </a:r>
            <a:r>
              <a:rPr lang="cs-CZ" sz="2800" dirty="0" err="1" smtClean="0"/>
              <a:t>hypovolemického</a:t>
            </a:r>
            <a:r>
              <a:rPr lang="cs-CZ" sz="2800" dirty="0" smtClean="0"/>
              <a:t>, anafylaktického, septického i obstrukčního šoku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v některých případech i u kardiogenního šoku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na úvod většinou </a:t>
            </a:r>
            <a:r>
              <a:rPr lang="cs-CZ" sz="2800" dirty="0" err="1" smtClean="0"/>
              <a:t>fyziol</a:t>
            </a:r>
            <a:r>
              <a:rPr lang="cs-CZ" sz="2800" dirty="0" smtClean="0"/>
              <a:t>. nebo </a:t>
            </a:r>
            <a:r>
              <a:rPr lang="cs-CZ" sz="2800" dirty="0" err="1" smtClean="0"/>
              <a:t>Ringerův</a:t>
            </a:r>
            <a:r>
              <a:rPr lang="cs-CZ" sz="2800" dirty="0" smtClean="0"/>
              <a:t> roztok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err="1" smtClean="0"/>
              <a:t>i.v</a:t>
            </a:r>
            <a:r>
              <a:rPr lang="cs-CZ" sz="2400" dirty="0" smtClean="0"/>
              <a:t>. do </a:t>
            </a:r>
            <a:r>
              <a:rPr lang="cs-CZ" sz="2400" dirty="0" err="1" smtClean="0"/>
              <a:t>podkličkové</a:t>
            </a:r>
            <a:r>
              <a:rPr lang="cs-CZ" sz="2400" dirty="0" smtClean="0"/>
              <a:t> nebo jugulární žíly (15-20 ml/min)</a:t>
            </a:r>
          </a:p>
          <a:p>
            <a:pPr marL="1371600" lvl="2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400" dirty="0" smtClean="0"/>
              <a:t>20-40 ml/kg těl. hmotnosti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>
                <a:solidFill>
                  <a:prstClr val="white"/>
                </a:solidFill>
              </a:rPr>
              <a:t>později i koloidy</a:t>
            </a:r>
            <a:endParaRPr lang="cs-CZ" sz="2800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051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</a:t>
            </a:r>
          </a:p>
          <a:p>
            <a:pPr>
              <a:lnSpc>
                <a:spcPct val="150000"/>
              </a:lnSpc>
              <a:defRPr/>
            </a:pPr>
            <a:r>
              <a:rPr lang="cs-CZ" sz="3000" i="1" dirty="0" smtClean="0"/>
              <a:t>Úspěšná terapie: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zpomalení TF, zlepšení tkáňové </a:t>
            </a:r>
            <a:r>
              <a:rPr lang="cs-CZ" sz="3000" dirty="0" err="1" smtClean="0"/>
              <a:t>perfuze</a:t>
            </a:r>
            <a:r>
              <a:rPr lang="cs-CZ" sz="3000" dirty="0" smtClean="0"/>
              <a:t>, zvýšení tlaku krve, zvýšení diurézy</a:t>
            </a:r>
          </a:p>
          <a:p>
            <a:pPr>
              <a:lnSpc>
                <a:spcPct val="150000"/>
              </a:lnSpc>
              <a:defRPr/>
            </a:pPr>
            <a:r>
              <a:rPr lang="cs-CZ" sz="3000" i="1" dirty="0" smtClean="0"/>
              <a:t>Neefektivní terapie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pokračující krvácení, srdeční tamponáda, tenzní pneumotorax?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800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 – krystaloidy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volně difundují kapilární membránou =&gt; aplikace 3-4x vyššího objemu než je reálný deficit cirkulující tekutiny =&gt; expanze </a:t>
            </a:r>
            <a:r>
              <a:rPr lang="cs-CZ" sz="2800" dirty="0" err="1" smtClean="0"/>
              <a:t>intersticialní</a:t>
            </a:r>
            <a:r>
              <a:rPr lang="cs-CZ" sz="2800" dirty="0" smtClean="0"/>
              <a:t> tekutiny = komplikace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fyziolog. roztok  (0,9% </a:t>
            </a:r>
            <a:r>
              <a:rPr lang="cs-CZ" sz="2800" dirty="0" err="1" smtClean="0"/>
              <a:t>NaCl</a:t>
            </a:r>
            <a:r>
              <a:rPr lang="cs-CZ" sz="2800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err="1" smtClean="0"/>
              <a:t>Ringerův</a:t>
            </a:r>
            <a:r>
              <a:rPr lang="cs-CZ" sz="2800" dirty="0" smtClean="0"/>
              <a:t> roztok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7,5% </a:t>
            </a:r>
            <a:r>
              <a:rPr lang="cs-CZ" sz="2800" dirty="0" err="1" smtClean="0"/>
              <a:t>NaCl</a:t>
            </a:r>
            <a:endParaRPr lang="cs-CZ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56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 – koloidy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heterogenní skupina léčiv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oproti krystaloidům vyšší riziko anafylaxe a vliv na </a:t>
            </a:r>
            <a:r>
              <a:rPr lang="cs-CZ" sz="2800" dirty="0" err="1" smtClean="0"/>
              <a:t>hemokoagulaci</a:t>
            </a:r>
            <a:endParaRPr lang="cs-CZ" sz="28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plazmatické substituenty/expandéry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přirozené: roztoky albuminu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dirty="0" smtClean="0"/>
              <a:t>syntetické: dextrany, želatinové deriváty, 					</a:t>
            </a:r>
            <a:r>
              <a:rPr lang="cs-CZ" sz="2800" dirty="0" err="1" smtClean="0"/>
              <a:t>hydroxyethylškrob</a:t>
            </a:r>
            <a:endParaRPr lang="cs-CZ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121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95736" y="182487"/>
            <a:ext cx="4752528" cy="792088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4000" dirty="0" smtClean="0"/>
              <a:t>Šok - farmakoterapie</a:t>
            </a:r>
            <a:endParaRPr lang="cs-CZ" sz="4000" dirty="0"/>
          </a:p>
        </p:txBody>
      </p:sp>
      <p:sp>
        <p:nvSpPr>
          <p:cNvPr id="5" name="Zaoblený obdélník 4"/>
          <p:cNvSpPr/>
          <p:nvPr/>
        </p:nvSpPr>
        <p:spPr>
          <a:xfrm>
            <a:off x="251520" y="1124744"/>
            <a:ext cx="8640960" cy="5544616"/>
          </a:xfrm>
          <a:prstGeom prst="roundRect">
            <a:avLst/>
          </a:pr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r>
              <a:rPr lang="cs-CZ" sz="3000" b="1" i="1" dirty="0" smtClean="0"/>
              <a:t>Objemové náhrady – koloidy</a:t>
            </a:r>
          </a:p>
          <a:p>
            <a:pPr>
              <a:lnSpc>
                <a:spcPct val="150000"/>
              </a:lnSpc>
              <a:defRPr/>
            </a:pPr>
            <a:r>
              <a:rPr lang="cs-CZ" sz="2700" i="1" dirty="0" smtClean="0"/>
              <a:t>Albumin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izotonický (5%), hypertonický (20%)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užíván okrajově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u </a:t>
            </a:r>
            <a:r>
              <a:rPr lang="cs-CZ" sz="2700" dirty="0" err="1" smtClean="0"/>
              <a:t>hypoalbuminémií</a:t>
            </a:r>
            <a:endParaRPr lang="cs-CZ" sz="2700" dirty="0" smtClean="0"/>
          </a:p>
          <a:p>
            <a:pPr>
              <a:lnSpc>
                <a:spcPct val="150000"/>
              </a:lnSpc>
              <a:defRPr/>
            </a:pPr>
            <a:r>
              <a:rPr lang="cs-CZ" sz="2700" i="1" dirty="0" smtClean="0"/>
              <a:t>Dextrany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polysacharidy – </a:t>
            </a:r>
            <a:r>
              <a:rPr lang="cs-CZ" sz="2700" dirty="0" err="1" smtClean="0"/>
              <a:t>glukany</a:t>
            </a:r>
            <a:endParaRPr lang="cs-CZ" sz="2700" dirty="0" smtClean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cs-CZ" sz="2700" dirty="0" smtClean="0"/>
              <a:t>časté alergické reakce + poruchy </a:t>
            </a:r>
            <a:r>
              <a:rPr lang="cs-CZ" sz="2700" dirty="0" err="1" smtClean="0"/>
              <a:t>hemokoagulace</a:t>
            </a:r>
            <a:r>
              <a:rPr lang="cs-CZ" sz="2700" dirty="0" smtClean="0"/>
              <a:t> =&gt; </a:t>
            </a:r>
            <a:r>
              <a:rPr lang="cs-CZ" sz="2700" dirty="0" err="1" smtClean="0"/>
              <a:t>obsolentní</a:t>
            </a:r>
            <a:r>
              <a:rPr lang="cs-CZ" sz="2700" dirty="0" smtClean="0"/>
              <a:t> </a:t>
            </a:r>
            <a:endParaRPr lang="cs-CZ" sz="27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00273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d842df36-65b2-477d-8373-467b4da23a59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1493</Words>
  <Application>Microsoft Office PowerPoint</Application>
  <PresentationFormat>Předvádění na obrazovce (4:3)</PresentationFormat>
  <Paragraphs>335</Paragraphs>
  <Slides>35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18</cp:revision>
  <dcterms:created xsi:type="dcterms:W3CDTF">2015-11-11T08:19:00Z</dcterms:created>
  <dcterms:modified xsi:type="dcterms:W3CDTF">2015-11-11T12:24:29Z</dcterms:modified>
</cp:coreProperties>
</file>