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5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CACB5185-22C0-435A-A180-ABE5AAC422CF}" type="datetimeFigureOut">
              <a:rPr lang="cs-CZ" smtClean="0"/>
              <a:t>1. 12. 2016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061B715A-31A7-47D7-AAED-E9E23150F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631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B5185-22C0-435A-A180-ABE5AAC422CF}" type="datetimeFigureOut">
              <a:rPr lang="cs-CZ" smtClean="0"/>
              <a:t>1. 12. 2016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B715A-31A7-47D7-AAED-E9E23150F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063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B5185-22C0-435A-A180-ABE5AAC422CF}" type="datetimeFigureOut">
              <a:rPr lang="cs-CZ" smtClean="0"/>
              <a:t>1. 12. 2016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B715A-31A7-47D7-AAED-E9E23150F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5609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B5185-22C0-435A-A180-ABE5AAC422CF}" type="datetimeFigureOut">
              <a:rPr lang="cs-CZ" smtClean="0"/>
              <a:t>1. 12. 2016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B715A-31A7-47D7-AAED-E9E23150F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6903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B5185-22C0-435A-A180-ABE5AAC422CF}" type="datetimeFigureOut">
              <a:rPr lang="cs-CZ" smtClean="0"/>
              <a:t>1. 12. 2016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B715A-31A7-47D7-AAED-E9E23150F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6381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B5185-22C0-435A-A180-ABE5AAC422CF}" type="datetimeFigureOut">
              <a:rPr lang="cs-CZ" smtClean="0"/>
              <a:t>1. 12. 2016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B715A-31A7-47D7-AAED-E9E23150F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322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B5185-22C0-435A-A180-ABE5AAC422CF}" type="datetimeFigureOut">
              <a:rPr lang="cs-CZ" smtClean="0"/>
              <a:t>1. 12. 2016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B715A-31A7-47D7-AAED-E9E23150F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82264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CACB5185-22C0-435A-A180-ABE5AAC422CF}" type="datetimeFigureOut">
              <a:rPr lang="cs-CZ" smtClean="0"/>
              <a:t>1. 12. 2016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B715A-31A7-47D7-AAED-E9E23150F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0205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ACB5185-22C0-435A-A180-ABE5AAC422CF}" type="datetimeFigureOut">
              <a:rPr lang="cs-CZ" smtClean="0"/>
              <a:t>1. 12. 2016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B715A-31A7-47D7-AAED-E9E23150F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6430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B5185-22C0-435A-A180-ABE5AAC422CF}" type="datetimeFigureOut">
              <a:rPr lang="cs-CZ" smtClean="0"/>
              <a:t>1. 12. 2016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B715A-31A7-47D7-AAED-E9E23150F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6705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B5185-22C0-435A-A180-ABE5AAC422CF}" type="datetimeFigureOut">
              <a:rPr lang="cs-CZ" smtClean="0"/>
              <a:t>1. 12. 2016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B715A-31A7-47D7-AAED-E9E23150F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8073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B5185-22C0-435A-A180-ABE5AAC422CF}" type="datetimeFigureOut">
              <a:rPr lang="cs-CZ" smtClean="0"/>
              <a:t>1. 12. 2016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B715A-31A7-47D7-AAED-E9E23150F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548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B5185-22C0-435A-A180-ABE5AAC422CF}" type="datetimeFigureOut">
              <a:rPr lang="cs-CZ" smtClean="0"/>
              <a:t>1. 12. 2016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B715A-31A7-47D7-AAED-E9E23150F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3495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B5185-22C0-435A-A180-ABE5AAC422CF}" type="datetimeFigureOut">
              <a:rPr lang="cs-CZ" smtClean="0"/>
              <a:t>1. 12. 2016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B715A-31A7-47D7-AAED-E9E23150F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3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B5185-22C0-435A-A180-ABE5AAC422CF}" type="datetimeFigureOut">
              <a:rPr lang="cs-CZ" smtClean="0"/>
              <a:t>1. 12. 2016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B715A-31A7-47D7-AAED-E9E23150F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5796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B5185-22C0-435A-A180-ABE5AAC422CF}" type="datetimeFigureOut">
              <a:rPr lang="cs-CZ" smtClean="0"/>
              <a:t>1. 12. 2016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B715A-31A7-47D7-AAED-E9E23150F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640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B5185-22C0-435A-A180-ABE5AAC422CF}" type="datetimeFigureOut">
              <a:rPr lang="cs-CZ" smtClean="0"/>
              <a:t>1. 12. 2016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B715A-31A7-47D7-AAED-E9E23150F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532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CACB5185-22C0-435A-A180-ABE5AAC422CF}" type="datetimeFigureOut">
              <a:rPr lang="cs-CZ" smtClean="0"/>
              <a:t>1. 12. 2016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061B715A-31A7-47D7-AAED-E9E23150F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2878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Ablativy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362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deklinace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4986181"/>
              </p:ext>
            </p:extLst>
          </p:nvPr>
        </p:nvGraphicFramePr>
        <p:xfrm>
          <a:off x="1760908" y="3110127"/>
          <a:ext cx="8155459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0130"/>
                <a:gridCol w="1913263"/>
                <a:gridCol w="1897087"/>
                <a:gridCol w="2884979"/>
              </a:tblGrid>
              <a:tr h="370840"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1. deklinace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v</a:t>
                      </a:r>
                      <a:r>
                        <a:rPr lang="cs-CZ" sz="2800" b="0" dirty="0" err="1" smtClean="0"/>
                        <a:t>ē</a:t>
                      </a:r>
                      <a:r>
                        <a:rPr lang="cs-CZ" sz="2800" dirty="0" err="1" smtClean="0"/>
                        <a:t>na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raph</a:t>
                      </a:r>
                      <a:r>
                        <a:rPr lang="cs-CZ" sz="2800" b="0" dirty="0" err="1" smtClean="0"/>
                        <a:t>ē</a:t>
                      </a:r>
                      <a:r>
                        <a:rPr lang="cs-CZ" sz="2800" dirty="0" smtClean="0"/>
                        <a:t> 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diab</a:t>
                      </a:r>
                      <a:r>
                        <a:rPr lang="cs-CZ" sz="2800" b="0" dirty="0" err="1" smtClean="0"/>
                        <a:t>ē</a:t>
                      </a:r>
                      <a:r>
                        <a:rPr lang="cs-CZ" sz="2800" dirty="0" err="1" smtClean="0"/>
                        <a:t>t</a:t>
                      </a:r>
                      <a:r>
                        <a:rPr lang="cs-CZ" sz="2800" b="0" dirty="0" err="1" smtClean="0"/>
                        <a:t>ē</a:t>
                      </a:r>
                      <a:r>
                        <a:rPr lang="cs-CZ" sz="2800" dirty="0" err="1" smtClean="0"/>
                        <a:t>s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abl</a:t>
                      </a:r>
                      <a:r>
                        <a:rPr lang="cs-CZ" sz="2800" dirty="0" smtClean="0"/>
                        <a:t>. </a:t>
                      </a:r>
                      <a:r>
                        <a:rPr lang="cs-CZ" sz="2800" dirty="0" err="1" smtClean="0"/>
                        <a:t>sg</a:t>
                      </a:r>
                      <a:r>
                        <a:rPr lang="cs-CZ" sz="2800" dirty="0" smtClean="0"/>
                        <a:t>.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ven-</a:t>
                      </a:r>
                      <a:r>
                        <a:rPr lang="cs-CZ" sz="2800" b="1" dirty="0" smtClean="0"/>
                        <a:t>ā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raph-</a:t>
                      </a:r>
                      <a:r>
                        <a:rPr lang="cs-CZ" sz="2800" b="1" dirty="0" err="1" smtClean="0"/>
                        <a:t>ēn</a:t>
                      </a:r>
                      <a:endParaRPr lang="cs-CZ" sz="28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diab</a:t>
                      </a:r>
                      <a:r>
                        <a:rPr lang="cs-CZ" sz="2800" b="0" dirty="0" err="1" smtClean="0"/>
                        <a:t>ē</a:t>
                      </a:r>
                      <a:r>
                        <a:rPr lang="cs-CZ" sz="2800" dirty="0" err="1" smtClean="0"/>
                        <a:t>t</a:t>
                      </a:r>
                      <a:r>
                        <a:rPr lang="cs-CZ" sz="2800" dirty="0" smtClean="0"/>
                        <a:t>-</a:t>
                      </a:r>
                      <a:r>
                        <a:rPr lang="cs-CZ" sz="2800" b="1" dirty="0" smtClean="0"/>
                        <a:t>ā/ē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abl</a:t>
                      </a:r>
                      <a:r>
                        <a:rPr lang="cs-CZ" sz="2800" dirty="0" smtClean="0"/>
                        <a:t>. </a:t>
                      </a:r>
                      <a:r>
                        <a:rPr lang="cs-CZ" sz="2800" dirty="0" err="1" smtClean="0"/>
                        <a:t>pl</a:t>
                      </a:r>
                      <a:r>
                        <a:rPr lang="cs-CZ" sz="2800" dirty="0" smtClean="0"/>
                        <a:t>.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ven-</a:t>
                      </a:r>
                      <a:r>
                        <a:rPr lang="cs-CZ" sz="2800" b="1" dirty="0" err="1" smtClean="0"/>
                        <a:t>īs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raph-</a:t>
                      </a:r>
                      <a:r>
                        <a:rPr lang="cs-CZ" sz="2800" b="1" dirty="0" err="1" smtClean="0"/>
                        <a:t>īs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 err="1" smtClean="0"/>
                        <a:t>diabet-</a:t>
                      </a:r>
                      <a:r>
                        <a:rPr lang="cs-CZ" sz="2800" b="1" dirty="0" err="1" smtClean="0"/>
                        <a:t>īs</a:t>
                      </a:r>
                      <a:endParaRPr lang="cs-CZ" sz="2800" dirty="0" smtClean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897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deklinace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6747497"/>
              </p:ext>
            </p:extLst>
          </p:nvPr>
        </p:nvGraphicFramePr>
        <p:xfrm>
          <a:off x="1378426" y="2998916"/>
          <a:ext cx="8834505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2626"/>
                <a:gridCol w="1650245"/>
                <a:gridCol w="1632333"/>
                <a:gridCol w="2116266"/>
                <a:gridCol w="2013035"/>
              </a:tblGrid>
              <a:tr h="370840"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2. deklinace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nervus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s</a:t>
                      </a:r>
                      <a:r>
                        <a:rPr lang="cs-CZ" sz="2800" b="0" dirty="0" err="1" smtClean="0"/>
                        <a:t>ē</a:t>
                      </a:r>
                      <a:r>
                        <a:rPr lang="cs-CZ" sz="2800" dirty="0" err="1" smtClean="0"/>
                        <a:t>ptum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nephros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c</a:t>
                      </a:r>
                      <a:r>
                        <a:rPr lang="cs-CZ" sz="2800" b="0" dirty="0" err="1" smtClean="0"/>
                        <a:t>ō</a:t>
                      </a:r>
                      <a:r>
                        <a:rPr lang="cs-CZ" sz="2800" dirty="0" err="1" smtClean="0"/>
                        <a:t>lon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abl</a:t>
                      </a:r>
                      <a:r>
                        <a:rPr lang="cs-CZ" sz="2800" dirty="0" smtClean="0"/>
                        <a:t>. </a:t>
                      </a:r>
                      <a:r>
                        <a:rPr lang="cs-CZ" sz="2800" dirty="0" err="1" smtClean="0"/>
                        <a:t>sg</a:t>
                      </a:r>
                      <a:r>
                        <a:rPr lang="cs-CZ" sz="2800" dirty="0" smtClean="0"/>
                        <a:t>.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nerv-</a:t>
                      </a:r>
                      <a:r>
                        <a:rPr lang="cs-CZ" sz="2800" b="1" dirty="0" smtClean="0"/>
                        <a:t>ō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s</a:t>
                      </a:r>
                      <a:r>
                        <a:rPr lang="cs-CZ" sz="2800" b="0" dirty="0" err="1" smtClean="0"/>
                        <a:t>ē</a:t>
                      </a:r>
                      <a:r>
                        <a:rPr lang="cs-CZ" sz="2800" dirty="0" err="1" smtClean="0"/>
                        <a:t>pt</a:t>
                      </a:r>
                      <a:r>
                        <a:rPr lang="cs-CZ" sz="2800" dirty="0" smtClean="0"/>
                        <a:t>-</a:t>
                      </a:r>
                      <a:r>
                        <a:rPr lang="cs-CZ" sz="2800" b="1" dirty="0" smtClean="0"/>
                        <a:t>ō</a:t>
                      </a:r>
                      <a:endParaRPr lang="cs-CZ" sz="28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nephr</a:t>
                      </a:r>
                      <a:r>
                        <a:rPr lang="cs-CZ" sz="2800" dirty="0" smtClean="0"/>
                        <a:t>-</a:t>
                      </a:r>
                      <a:r>
                        <a:rPr lang="cs-CZ" sz="2800" b="1" dirty="0" smtClean="0"/>
                        <a:t>ō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c</a:t>
                      </a:r>
                      <a:r>
                        <a:rPr lang="cs-CZ" sz="2800" b="0" dirty="0" err="1" smtClean="0"/>
                        <a:t>ō</a:t>
                      </a:r>
                      <a:r>
                        <a:rPr lang="cs-CZ" sz="2800" dirty="0" err="1" smtClean="0"/>
                        <a:t>l</a:t>
                      </a:r>
                      <a:r>
                        <a:rPr lang="cs-CZ" sz="2800" dirty="0" smtClean="0"/>
                        <a:t>-</a:t>
                      </a:r>
                      <a:r>
                        <a:rPr lang="cs-CZ" sz="2800" b="1" dirty="0" smtClean="0"/>
                        <a:t>ō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abl</a:t>
                      </a:r>
                      <a:r>
                        <a:rPr lang="cs-CZ" sz="2800" dirty="0" smtClean="0"/>
                        <a:t>. </a:t>
                      </a:r>
                      <a:r>
                        <a:rPr lang="cs-CZ" sz="2800" dirty="0" err="1" smtClean="0"/>
                        <a:t>pl</a:t>
                      </a:r>
                      <a:r>
                        <a:rPr lang="cs-CZ" sz="2800" dirty="0" smtClean="0"/>
                        <a:t>.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nerv-</a:t>
                      </a:r>
                      <a:r>
                        <a:rPr lang="cs-CZ" sz="2800" b="1" dirty="0" err="1" smtClean="0"/>
                        <a:t>īs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s</a:t>
                      </a:r>
                      <a:r>
                        <a:rPr lang="cs-CZ" sz="2800" b="0" dirty="0" err="1" smtClean="0"/>
                        <a:t>ē</a:t>
                      </a:r>
                      <a:r>
                        <a:rPr lang="cs-CZ" sz="2800" dirty="0" err="1" smtClean="0"/>
                        <a:t>pt-</a:t>
                      </a:r>
                      <a:r>
                        <a:rPr lang="cs-CZ" sz="2800" b="1" dirty="0" err="1" smtClean="0"/>
                        <a:t>īs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 err="1" smtClean="0"/>
                        <a:t>nephr-</a:t>
                      </a:r>
                      <a:r>
                        <a:rPr lang="cs-CZ" sz="2800" b="1" dirty="0" err="1" smtClean="0"/>
                        <a:t>īs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c</a:t>
                      </a:r>
                      <a:r>
                        <a:rPr lang="cs-CZ" sz="2800" b="0" dirty="0" err="1" smtClean="0"/>
                        <a:t>ō</a:t>
                      </a:r>
                      <a:r>
                        <a:rPr lang="cs-CZ" sz="2800" dirty="0" err="1" smtClean="0"/>
                        <a:t>l-</a:t>
                      </a:r>
                      <a:r>
                        <a:rPr lang="cs-CZ" sz="2800" b="1" dirty="0" err="1" smtClean="0"/>
                        <a:t>īs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902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deklinace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3366413"/>
              </p:ext>
            </p:extLst>
          </p:nvPr>
        </p:nvGraphicFramePr>
        <p:xfrm>
          <a:off x="1154954" y="2764138"/>
          <a:ext cx="9650628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1028"/>
                <a:gridCol w="2669060"/>
                <a:gridCol w="2384057"/>
                <a:gridCol w="1555844"/>
                <a:gridCol w="1620639"/>
              </a:tblGrid>
              <a:tr h="370840"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3. deklinace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sz="280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pulmō</a:t>
                      </a:r>
                      <a:r>
                        <a:rPr lang="cs-CZ" sz="2800" dirty="0" smtClean="0"/>
                        <a:t>/</a:t>
                      </a:r>
                      <a:r>
                        <a:rPr lang="cs-CZ" sz="2800" dirty="0" err="1" smtClean="0"/>
                        <a:t>auris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corpus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rēte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basis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abl</a:t>
                      </a:r>
                      <a:r>
                        <a:rPr lang="cs-CZ" sz="2800" dirty="0" smtClean="0"/>
                        <a:t>. </a:t>
                      </a:r>
                      <a:r>
                        <a:rPr lang="cs-CZ" sz="2800" dirty="0" err="1" smtClean="0"/>
                        <a:t>sg</a:t>
                      </a:r>
                      <a:r>
                        <a:rPr lang="cs-CZ" sz="2800" dirty="0" smtClean="0"/>
                        <a:t>.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pulmōn</a:t>
                      </a:r>
                      <a:r>
                        <a:rPr lang="cs-CZ" sz="2800" dirty="0" smtClean="0"/>
                        <a:t>-</a:t>
                      </a:r>
                      <a:r>
                        <a:rPr lang="cs-CZ" sz="2800" b="1" dirty="0" smtClean="0"/>
                        <a:t>e</a:t>
                      </a:r>
                      <a:r>
                        <a:rPr lang="cs-CZ" sz="2800" dirty="0" smtClean="0"/>
                        <a:t>,</a:t>
                      </a:r>
                      <a:endParaRPr lang="cs-CZ" sz="2800" dirty="0" smtClean="0"/>
                    </a:p>
                    <a:p>
                      <a:r>
                        <a:rPr lang="cs-CZ" sz="2800" dirty="0" smtClean="0"/>
                        <a:t>aur-</a:t>
                      </a:r>
                      <a:r>
                        <a:rPr lang="cs-CZ" sz="2800" b="1" dirty="0" smtClean="0"/>
                        <a:t>e</a:t>
                      </a:r>
                      <a:endParaRPr lang="cs-CZ" sz="28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corpor</a:t>
                      </a:r>
                      <a:r>
                        <a:rPr lang="cs-CZ" sz="2800" dirty="0" smtClean="0"/>
                        <a:t>-</a:t>
                      </a:r>
                      <a:r>
                        <a:rPr lang="cs-CZ" sz="2800" b="1" dirty="0" smtClean="0"/>
                        <a:t>e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rēt</a:t>
                      </a:r>
                      <a:r>
                        <a:rPr lang="cs-CZ" sz="2800" dirty="0" smtClean="0"/>
                        <a:t>-</a:t>
                      </a:r>
                      <a:r>
                        <a:rPr lang="cs-CZ" sz="2800" b="1" dirty="0" smtClean="0"/>
                        <a:t>ī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bas-</a:t>
                      </a:r>
                      <a:r>
                        <a:rPr lang="cs-CZ" sz="2800" b="1" dirty="0" smtClean="0"/>
                        <a:t>ī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abl</a:t>
                      </a:r>
                      <a:r>
                        <a:rPr lang="cs-CZ" sz="2800" dirty="0" smtClean="0"/>
                        <a:t>. </a:t>
                      </a:r>
                      <a:r>
                        <a:rPr lang="cs-CZ" sz="2800" dirty="0" err="1" smtClean="0"/>
                        <a:t>pl</a:t>
                      </a:r>
                      <a:r>
                        <a:rPr lang="cs-CZ" sz="2800" dirty="0" smtClean="0"/>
                        <a:t>.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pulmōn-</a:t>
                      </a:r>
                      <a:r>
                        <a:rPr lang="cs-CZ" sz="2800" b="1" dirty="0" err="1" smtClean="0"/>
                        <a:t>ibus</a:t>
                      </a:r>
                      <a:r>
                        <a:rPr lang="cs-CZ" sz="2800" dirty="0" smtClean="0"/>
                        <a:t>,</a:t>
                      </a:r>
                      <a:endParaRPr lang="cs-CZ" sz="2800" dirty="0" smtClean="0"/>
                    </a:p>
                    <a:p>
                      <a:r>
                        <a:rPr lang="cs-CZ" sz="2800" dirty="0" smtClean="0"/>
                        <a:t>aur-</a:t>
                      </a:r>
                      <a:r>
                        <a:rPr lang="cs-CZ" sz="2800" b="1" dirty="0" err="1" smtClean="0"/>
                        <a:t>ibus</a:t>
                      </a:r>
                      <a:endParaRPr lang="cs-CZ" sz="28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corpor-</a:t>
                      </a:r>
                      <a:r>
                        <a:rPr lang="cs-CZ" sz="2800" b="1" dirty="0" err="1" smtClean="0"/>
                        <a:t>ibus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rēt-</a:t>
                      </a:r>
                      <a:r>
                        <a:rPr lang="cs-CZ" sz="2800" b="1" dirty="0" err="1" smtClean="0"/>
                        <a:t>ibus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bas-</a:t>
                      </a:r>
                      <a:r>
                        <a:rPr lang="cs-CZ" sz="2800" b="1" dirty="0" err="1" smtClean="0"/>
                        <a:t>ibus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090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+ 5. deklinace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8103706"/>
              </p:ext>
            </p:extLst>
          </p:nvPr>
        </p:nvGraphicFramePr>
        <p:xfrm>
          <a:off x="1928063" y="3231909"/>
          <a:ext cx="7988304" cy="249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7076"/>
                <a:gridCol w="1997076"/>
                <a:gridCol w="1997076"/>
                <a:gridCol w="1997076"/>
              </a:tblGrid>
              <a:tr h="370840"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4. deklinace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5. deklinace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ductus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genū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faciēs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abl</a:t>
                      </a:r>
                      <a:r>
                        <a:rPr lang="cs-CZ" sz="2800" dirty="0" smtClean="0"/>
                        <a:t>. </a:t>
                      </a:r>
                      <a:r>
                        <a:rPr lang="cs-CZ" sz="2800" dirty="0" err="1" smtClean="0"/>
                        <a:t>sg</a:t>
                      </a:r>
                      <a:r>
                        <a:rPr lang="cs-CZ" sz="2800" dirty="0" smtClean="0"/>
                        <a:t>.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duct</a:t>
                      </a:r>
                      <a:r>
                        <a:rPr lang="cs-CZ" sz="2800" dirty="0" smtClean="0"/>
                        <a:t>-</a:t>
                      </a:r>
                      <a:r>
                        <a:rPr lang="cs-CZ" sz="2800" b="1" dirty="0" smtClean="0"/>
                        <a:t>ū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gen-</a:t>
                      </a:r>
                      <a:r>
                        <a:rPr lang="cs-CZ" sz="2800" b="1" dirty="0" smtClean="0"/>
                        <a:t>ū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faci</a:t>
                      </a:r>
                      <a:r>
                        <a:rPr lang="cs-CZ" sz="2800" dirty="0" smtClean="0"/>
                        <a:t>-</a:t>
                      </a:r>
                      <a:r>
                        <a:rPr lang="cs-CZ" sz="2800" b="1" dirty="0" smtClean="0"/>
                        <a:t>ē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abl</a:t>
                      </a:r>
                      <a:r>
                        <a:rPr lang="cs-CZ" sz="2800" dirty="0" smtClean="0"/>
                        <a:t>. </a:t>
                      </a:r>
                      <a:r>
                        <a:rPr lang="cs-CZ" sz="2800" dirty="0" err="1" smtClean="0"/>
                        <a:t>pl</a:t>
                      </a:r>
                      <a:r>
                        <a:rPr lang="cs-CZ" sz="2800" dirty="0" smtClean="0"/>
                        <a:t>.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duct-</a:t>
                      </a:r>
                      <a:r>
                        <a:rPr lang="cs-CZ" sz="2800" b="1" dirty="0" err="1" smtClean="0"/>
                        <a:t>ibus</a:t>
                      </a:r>
                      <a:endParaRPr lang="cs-CZ" sz="28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gen-</a:t>
                      </a:r>
                      <a:r>
                        <a:rPr lang="cs-CZ" sz="2800" b="1" dirty="0" err="1" smtClean="0"/>
                        <a:t>ibus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faci-</a:t>
                      </a:r>
                      <a:r>
                        <a:rPr lang="cs-CZ" sz="2800" b="1" dirty="0" err="1" smtClean="0"/>
                        <a:t>ēbus</a:t>
                      </a:r>
                      <a:endParaRPr lang="cs-CZ" sz="28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033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Akuzativa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2553130"/>
              </p:ext>
            </p:extLst>
          </p:nvPr>
        </p:nvGraphicFramePr>
        <p:xfrm>
          <a:off x="976183" y="2875349"/>
          <a:ext cx="10466174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1406"/>
                <a:gridCol w="1507524"/>
                <a:gridCol w="1322173"/>
                <a:gridCol w="1248033"/>
                <a:gridCol w="1173892"/>
                <a:gridCol w="1248032"/>
                <a:gridCol w="963827"/>
                <a:gridCol w="850214"/>
                <a:gridCol w="1411073"/>
              </a:tblGrid>
              <a:tr h="370840"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AutoNum type="arabicPeriod"/>
                      </a:pPr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dekl.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2. dekl.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3.dekl.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4. dekl.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5. dekl.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M</a:t>
                      </a:r>
                      <a:endParaRPr lang="cs-CZ" sz="24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N</a:t>
                      </a:r>
                      <a:endParaRPr lang="cs-CZ" sz="24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M+F</a:t>
                      </a:r>
                      <a:endParaRPr lang="cs-CZ" sz="24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N</a:t>
                      </a:r>
                      <a:endParaRPr lang="cs-CZ" sz="24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M</a:t>
                      </a:r>
                      <a:endParaRPr lang="cs-CZ" sz="24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N</a:t>
                      </a:r>
                      <a:endParaRPr lang="cs-CZ" sz="24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ak.sg.</a:t>
                      </a:r>
                      <a:endParaRPr lang="cs-CZ" sz="24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ā/ē</a:t>
                      </a:r>
                      <a:endParaRPr lang="cs-CZ" sz="24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ō</a:t>
                      </a:r>
                      <a:endParaRPr lang="cs-CZ" sz="24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ō</a:t>
                      </a:r>
                      <a:endParaRPr lang="cs-CZ" sz="24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e/ī</a:t>
                      </a:r>
                      <a:endParaRPr lang="cs-CZ" sz="24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e/ī</a:t>
                      </a:r>
                      <a:endParaRPr lang="cs-CZ" sz="24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ū</a:t>
                      </a:r>
                      <a:endParaRPr lang="cs-CZ" sz="24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ū</a:t>
                      </a:r>
                      <a:endParaRPr lang="cs-CZ" sz="24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ē</a:t>
                      </a:r>
                      <a:endParaRPr lang="cs-CZ" sz="24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err="1" smtClean="0"/>
                        <a:t>ak</a:t>
                      </a:r>
                      <a:r>
                        <a:rPr lang="cs-CZ" sz="2400" dirty="0" smtClean="0"/>
                        <a:t>. </a:t>
                      </a:r>
                      <a:r>
                        <a:rPr lang="cs-CZ" sz="2400" dirty="0" err="1" smtClean="0"/>
                        <a:t>pl</a:t>
                      </a:r>
                      <a:r>
                        <a:rPr lang="cs-CZ" sz="2400" dirty="0" smtClean="0"/>
                        <a:t>.</a:t>
                      </a:r>
                      <a:endParaRPr lang="cs-CZ" sz="24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 err="1" smtClean="0"/>
                        <a:t>īs</a:t>
                      </a:r>
                      <a:endParaRPr lang="cs-CZ" sz="24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 err="1" smtClean="0"/>
                        <a:t>īs</a:t>
                      </a:r>
                      <a:endParaRPr lang="cs-CZ" sz="24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 err="1" smtClean="0"/>
                        <a:t>īs</a:t>
                      </a:r>
                      <a:endParaRPr lang="cs-CZ" sz="24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 err="1" smtClean="0"/>
                        <a:t>ibus</a:t>
                      </a:r>
                      <a:endParaRPr lang="cs-CZ" sz="24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 err="1" smtClean="0"/>
                        <a:t>ibus</a:t>
                      </a:r>
                      <a:endParaRPr lang="cs-CZ" sz="24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 err="1" smtClean="0"/>
                        <a:t>ibus</a:t>
                      </a:r>
                      <a:endParaRPr lang="cs-CZ" sz="24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 err="1" smtClean="0"/>
                        <a:t>ibus</a:t>
                      </a:r>
                      <a:endParaRPr lang="cs-CZ" sz="24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 err="1" smtClean="0"/>
                        <a:t>ēbus</a:t>
                      </a:r>
                      <a:endParaRPr lang="cs-CZ" sz="24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182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Adjektiva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3395659"/>
              </p:ext>
            </p:extLst>
          </p:nvPr>
        </p:nvGraphicFramePr>
        <p:xfrm>
          <a:off x="550580" y="2737971"/>
          <a:ext cx="11282833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4112"/>
                <a:gridCol w="921877"/>
                <a:gridCol w="877978"/>
                <a:gridCol w="907244"/>
                <a:gridCol w="1024308"/>
                <a:gridCol w="1331600"/>
                <a:gridCol w="1024308"/>
                <a:gridCol w="1419398"/>
                <a:gridCol w="770669"/>
                <a:gridCol w="770670"/>
                <a:gridCol w="770669"/>
              </a:tblGrid>
              <a:tr h="370840">
                <a:tc>
                  <a:txBody>
                    <a:bodyPr/>
                    <a:lstStyle/>
                    <a:p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1. + 2. dekl.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3. dekl.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komp.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superlativ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M+F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M+F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err="1" smtClean="0">
                          <a:solidFill>
                            <a:schemeClr val="tx1"/>
                          </a:solidFill>
                        </a:rPr>
                        <a:t>abl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cs-CZ" sz="2800" dirty="0" err="1" smtClean="0">
                          <a:solidFill>
                            <a:schemeClr val="tx1"/>
                          </a:solidFill>
                        </a:rPr>
                        <a:t>sg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ō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ā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ō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ī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ī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ō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ā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ō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err="1" smtClean="0">
                          <a:solidFill>
                            <a:schemeClr val="tx1"/>
                          </a:solidFill>
                        </a:rPr>
                        <a:t>abl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cs-CZ" sz="2800" dirty="0" err="1" smtClean="0">
                          <a:solidFill>
                            <a:schemeClr val="tx1"/>
                          </a:solidFill>
                        </a:rPr>
                        <a:t>pl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err="1" smtClean="0"/>
                        <a:t>īs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err="1" smtClean="0"/>
                        <a:t>īs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err="1" smtClean="0"/>
                        <a:t>īs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err="1" smtClean="0">
                          <a:solidFill>
                            <a:schemeClr val="tx1"/>
                          </a:solidFill>
                        </a:rPr>
                        <a:t>ibus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err="1" smtClean="0">
                          <a:solidFill>
                            <a:schemeClr val="tx1"/>
                          </a:solidFill>
                        </a:rPr>
                        <a:t>ibus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err="1" smtClean="0">
                          <a:solidFill>
                            <a:schemeClr val="tx1"/>
                          </a:solidFill>
                        </a:rPr>
                        <a:t>ibus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err="1" smtClean="0">
                          <a:solidFill>
                            <a:schemeClr val="tx1"/>
                          </a:solidFill>
                        </a:rPr>
                        <a:t>ibus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err="1" smtClean="0"/>
                        <a:t>īs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err="1" smtClean="0"/>
                        <a:t>īs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err="1" smtClean="0"/>
                        <a:t>īs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622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Předložky s </a:t>
            </a:r>
            <a:r>
              <a:rPr lang="cs-CZ" dirty="0" err="1" smtClean="0"/>
              <a:t>abl</a:t>
            </a:r>
            <a:r>
              <a:rPr lang="cs-CZ" dirty="0" smtClean="0"/>
              <a:t>.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3054251"/>
              </p:ext>
            </p:extLst>
          </p:nvPr>
        </p:nvGraphicFramePr>
        <p:xfrm>
          <a:off x="1154954" y="3127936"/>
          <a:ext cx="8824912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6228"/>
                <a:gridCol w="2206228"/>
                <a:gridCol w="2206228"/>
                <a:gridCol w="2206228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ā, ab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 smtClean="0">
                          <a:solidFill>
                            <a:schemeClr val="tx1"/>
                          </a:solidFill>
                        </a:rPr>
                        <a:t>od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ē, ex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b="1" dirty="0" err="1" smtClean="0"/>
                        <a:t>cum</a:t>
                      </a:r>
                      <a:endParaRPr lang="cs-CZ" sz="28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s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err="1" smtClean="0"/>
                        <a:t>prō</a:t>
                      </a:r>
                      <a:endParaRPr lang="cs-CZ" sz="28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pro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b="1" dirty="0" err="1" smtClean="0"/>
                        <a:t>dē</a:t>
                      </a:r>
                      <a:endParaRPr lang="cs-CZ" sz="28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o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sine</a:t>
                      </a:r>
                      <a:endParaRPr lang="cs-CZ" sz="28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bez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281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Předložky s </a:t>
            </a:r>
            <a:r>
              <a:rPr lang="cs-CZ" dirty="0" err="1" smtClean="0"/>
              <a:t>ak</a:t>
            </a:r>
            <a:r>
              <a:rPr lang="cs-CZ" dirty="0" smtClean="0"/>
              <a:t>. + </a:t>
            </a:r>
            <a:r>
              <a:rPr lang="cs-CZ" dirty="0" err="1" smtClean="0"/>
              <a:t>abl</a:t>
            </a:r>
            <a:r>
              <a:rPr lang="cs-CZ" dirty="0" smtClean="0"/>
              <a:t>.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0263182"/>
              </p:ext>
            </p:extLst>
          </p:nvPr>
        </p:nvGraphicFramePr>
        <p:xfrm>
          <a:off x="1686642" y="3237680"/>
          <a:ext cx="8824915" cy="240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4983"/>
                <a:gridCol w="1764983"/>
                <a:gridCol w="1764983"/>
                <a:gridCol w="1764983"/>
                <a:gridCol w="1764983"/>
              </a:tblGrid>
              <a:tr h="370840">
                <a:tc>
                  <a:txBody>
                    <a:bodyPr/>
                    <a:lstStyle/>
                    <a:p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>
                          <a:solidFill>
                            <a:schemeClr val="tx1"/>
                          </a:solidFill>
                        </a:rPr>
                        <a:t>ak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err="1" smtClean="0">
                          <a:solidFill>
                            <a:schemeClr val="tx1"/>
                          </a:solidFill>
                        </a:rPr>
                        <a:t>abl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kam?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do, na </a:t>
                      </a:r>
                    </a:p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(do</a:t>
                      </a:r>
                      <a:r>
                        <a:rPr lang="cs-CZ" sz="2800" baseline="0" dirty="0" smtClean="0">
                          <a:solidFill>
                            <a:schemeClr val="tx1"/>
                          </a:solidFill>
                        </a:rPr>
                        <a:t> žíly)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kde?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v, na</a:t>
                      </a:r>
                    </a:p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(v žíle)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sub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kam?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pod</a:t>
                      </a:r>
                      <a:r>
                        <a:rPr lang="cs-CZ" sz="2800" baseline="0" dirty="0" smtClean="0">
                          <a:solidFill>
                            <a:schemeClr val="tx1"/>
                          </a:solidFill>
                        </a:rPr>
                        <a:t> (stůl)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kde?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pod (stolem)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994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tový efekt">
  <a:themeElements>
    <a:clrScheme name="Iontový efekt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tový efekt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tový efekt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175</TotalTime>
  <Words>270</Words>
  <Application>Microsoft Office PowerPoint</Application>
  <PresentationFormat>Širokoúhlá obrazovka</PresentationFormat>
  <Paragraphs>157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Iontový efekt</vt:lpstr>
      <vt:lpstr>Ablativy</vt:lpstr>
      <vt:lpstr>1. deklinace</vt:lpstr>
      <vt:lpstr>2. deklinace</vt:lpstr>
      <vt:lpstr>3. deklinace</vt:lpstr>
      <vt:lpstr>4. + 5. deklinace</vt:lpstr>
      <vt:lpstr>Akuzativa</vt:lpstr>
      <vt:lpstr>Adjektiva</vt:lpstr>
      <vt:lpstr>Předložky s abl.</vt:lpstr>
      <vt:lpstr>Předložky s ak. + abl.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Akuzativy</dc:title>
  <dc:creator>Soňa Žákovská</dc:creator>
  <cp:lastModifiedBy>syrano</cp:lastModifiedBy>
  <cp:revision>16</cp:revision>
  <dcterms:created xsi:type="dcterms:W3CDTF">2016-11-23T13:05:22Z</dcterms:created>
  <dcterms:modified xsi:type="dcterms:W3CDTF">2016-12-01T06:56:29Z</dcterms:modified>
</cp:coreProperties>
</file>