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9" r:id="rId3"/>
    <p:sldId id="270" r:id="rId4"/>
    <p:sldId id="268" r:id="rId5"/>
    <p:sldId id="264" r:id="rId6"/>
    <p:sldId id="266" r:id="rId7"/>
    <p:sldId id="258" r:id="rId8"/>
    <p:sldId id="271" r:id="rId9"/>
    <p:sldId id="27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70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04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32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094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80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77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770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99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40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16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26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63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3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93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35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54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07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2F871F4-E726-481E-BECD-18394CC096B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25B9FA8-4B54-4690-9BED-2A7857599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64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Adjektiva </a:t>
            </a:r>
            <a:br>
              <a:rPr lang="cs-CZ" dirty="0" smtClean="0"/>
            </a:br>
            <a:r>
              <a:rPr lang="cs-CZ" dirty="0" smtClean="0"/>
              <a:t>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4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i="1" dirty="0" smtClean="0"/>
              <a:t>1. </a:t>
            </a:r>
            <a:r>
              <a:rPr lang="cs-CZ" sz="2400" b="1" i="1" dirty="0" err="1" smtClean="0"/>
              <a:t>dvojvýchodná</a:t>
            </a:r>
            <a:r>
              <a:rPr lang="cs-CZ" sz="2400" b="1" i="1" dirty="0" smtClean="0"/>
              <a:t> </a:t>
            </a:r>
          </a:p>
          <a:p>
            <a:pPr lvl="1"/>
            <a:r>
              <a:rPr lang="cs-CZ" sz="2200" dirty="0" smtClean="0"/>
              <a:t>= v </a:t>
            </a:r>
            <a:r>
              <a:rPr lang="cs-CZ" sz="2200" dirty="0" err="1" smtClean="0"/>
              <a:t>nom</a:t>
            </a:r>
            <a:r>
              <a:rPr lang="cs-CZ" sz="2200" dirty="0" smtClean="0"/>
              <a:t>. </a:t>
            </a:r>
            <a:r>
              <a:rPr lang="cs-CZ" sz="2200" dirty="0" err="1" smtClean="0"/>
              <a:t>sg</a:t>
            </a:r>
            <a:r>
              <a:rPr lang="cs-CZ" sz="2200" dirty="0" smtClean="0"/>
              <a:t>. dva tvary, -</a:t>
            </a:r>
            <a:r>
              <a:rPr lang="cs-CZ" sz="2200" b="1" dirty="0" err="1" smtClean="0"/>
              <a:t>is</a:t>
            </a:r>
            <a:r>
              <a:rPr lang="cs-CZ" sz="2200" dirty="0" smtClean="0"/>
              <a:t> společný tvar pro M + F, -</a:t>
            </a:r>
            <a:r>
              <a:rPr lang="cs-CZ" sz="2200" b="1" dirty="0" smtClean="0"/>
              <a:t>e</a:t>
            </a:r>
            <a:r>
              <a:rPr lang="cs-CZ" sz="2200" dirty="0" smtClean="0"/>
              <a:t> tvar pro N</a:t>
            </a:r>
          </a:p>
          <a:p>
            <a:pPr lvl="1"/>
            <a:r>
              <a:rPr lang="cs-CZ" sz="2200" dirty="0" smtClean="0"/>
              <a:t>spojení se substantivem:</a:t>
            </a:r>
          </a:p>
          <a:p>
            <a:pPr lvl="2"/>
            <a:r>
              <a:rPr lang="cs-CZ" sz="2000" dirty="0" err="1" smtClean="0"/>
              <a:t>margo</a:t>
            </a:r>
            <a:r>
              <a:rPr lang="cs-CZ" sz="2000" dirty="0" smtClean="0"/>
              <a:t> </a:t>
            </a:r>
            <a:r>
              <a:rPr lang="cs-CZ" sz="2000" dirty="0" err="1" smtClean="0"/>
              <a:t>nasalis</a:t>
            </a:r>
            <a:endParaRPr lang="cs-CZ" sz="2000" dirty="0" smtClean="0"/>
          </a:p>
          <a:p>
            <a:pPr lvl="2"/>
            <a:r>
              <a:rPr lang="cs-CZ" sz="2000" dirty="0" err="1" smtClean="0"/>
              <a:t>crista</a:t>
            </a:r>
            <a:r>
              <a:rPr lang="cs-CZ" sz="2000" dirty="0" smtClean="0"/>
              <a:t> </a:t>
            </a:r>
            <a:r>
              <a:rPr lang="cs-CZ" sz="2000" dirty="0" err="1" smtClean="0"/>
              <a:t>nasalis</a:t>
            </a:r>
            <a:endParaRPr lang="cs-CZ" sz="2000" dirty="0" smtClean="0"/>
          </a:p>
          <a:p>
            <a:pPr lvl="2"/>
            <a:r>
              <a:rPr lang="cs-CZ" sz="2000" dirty="0" smtClean="0"/>
              <a:t>os </a:t>
            </a:r>
            <a:r>
              <a:rPr lang="cs-CZ" sz="2000" dirty="0" err="1" smtClean="0"/>
              <a:t>nasale</a:t>
            </a:r>
            <a:endParaRPr lang="cs-CZ" sz="2000" dirty="0" smtClean="0"/>
          </a:p>
          <a:p>
            <a:pPr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570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i="1" dirty="0" smtClean="0"/>
              <a:t>2. jednovýchodná</a:t>
            </a:r>
            <a:r>
              <a:rPr lang="cs-CZ" sz="2400" dirty="0" smtClean="0"/>
              <a:t> </a:t>
            </a:r>
          </a:p>
          <a:p>
            <a:pPr lvl="1"/>
            <a:r>
              <a:rPr lang="cs-CZ" sz="2200" dirty="0" smtClean="0"/>
              <a:t>= v </a:t>
            </a:r>
            <a:r>
              <a:rPr lang="cs-CZ" sz="2200" dirty="0" err="1" smtClean="0"/>
              <a:t>nom</a:t>
            </a:r>
            <a:r>
              <a:rPr lang="cs-CZ" sz="2200" dirty="0" smtClean="0"/>
              <a:t>. </a:t>
            </a:r>
            <a:r>
              <a:rPr lang="cs-CZ" sz="2200" dirty="0" err="1" smtClean="0"/>
              <a:t>sg</a:t>
            </a:r>
            <a:r>
              <a:rPr lang="cs-CZ" sz="2200" dirty="0" smtClean="0"/>
              <a:t>. jeden tvar, společný tvar pro M + F + N</a:t>
            </a:r>
          </a:p>
          <a:p>
            <a:pPr lvl="1"/>
            <a:r>
              <a:rPr lang="cs-CZ" sz="2200" dirty="0" smtClean="0"/>
              <a:t>spojení se substantivem:</a:t>
            </a:r>
          </a:p>
          <a:p>
            <a:pPr lvl="2"/>
            <a:r>
              <a:rPr lang="cs-CZ" sz="2000" dirty="0" err="1" smtClean="0"/>
              <a:t>lobulus</a:t>
            </a:r>
            <a:r>
              <a:rPr lang="cs-CZ" sz="2000" dirty="0" smtClean="0"/>
              <a:t> simplex</a:t>
            </a:r>
          </a:p>
          <a:p>
            <a:pPr lvl="2"/>
            <a:r>
              <a:rPr lang="cs-CZ" sz="2000" dirty="0" err="1" smtClean="0"/>
              <a:t>articulatio</a:t>
            </a:r>
            <a:r>
              <a:rPr lang="cs-CZ" sz="2000" dirty="0" smtClean="0"/>
              <a:t> simplex</a:t>
            </a:r>
          </a:p>
          <a:p>
            <a:pPr lvl="2"/>
            <a:r>
              <a:rPr lang="cs-CZ" sz="2000" dirty="0" err="1" smtClean="0"/>
              <a:t>crus</a:t>
            </a:r>
            <a:r>
              <a:rPr lang="cs-CZ" sz="2000" dirty="0" smtClean="0"/>
              <a:t> simplex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39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104508"/>
              </p:ext>
            </p:extLst>
          </p:nvPr>
        </p:nvGraphicFramePr>
        <p:xfrm>
          <a:off x="1154954" y="3350260"/>
          <a:ext cx="882491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typické zakončení v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nom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příklad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dvojvýchodná</a:t>
                      </a:r>
                      <a:r>
                        <a:rPr lang="cs-CZ" dirty="0" smtClean="0"/>
                        <a:t> adjektiva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smtClean="0"/>
                        <a:t>(tvar pro M</a:t>
                      </a:r>
                      <a:r>
                        <a:rPr lang="cs-CZ" baseline="0" dirty="0" smtClean="0"/>
                        <a:t> + F)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-</a:t>
                      </a:r>
                      <a:r>
                        <a:rPr lang="cs-CZ" b="1" baseline="0" dirty="0" smtClean="0"/>
                        <a:t>e</a:t>
                      </a:r>
                      <a:r>
                        <a:rPr lang="cs-CZ" baseline="0" dirty="0" smtClean="0"/>
                        <a:t> (tvar pro N)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brevis, breve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jednovýchodná adjektiva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ex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-</a:t>
                      </a:r>
                      <a:r>
                        <a:rPr lang="cs-CZ" b="1" baseline="0" dirty="0" err="1" smtClean="0"/>
                        <a:t>ns</a:t>
                      </a:r>
                      <a:r>
                        <a:rPr lang="cs-CZ" baseline="0" dirty="0" smtClean="0"/>
                        <a:t>, -</a:t>
                      </a:r>
                      <a:r>
                        <a:rPr lang="cs-CZ" b="1" baseline="0" dirty="0" smtClean="0"/>
                        <a:t>s</a:t>
                      </a:r>
                      <a:r>
                        <a:rPr lang="cs-CZ" baseline="0" dirty="0" smtClean="0"/>
                        <a:t> (tvary pro M + F+ N)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simplex, </a:t>
                      </a:r>
                      <a:r>
                        <a:rPr lang="cs-CZ" dirty="0" err="1" smtClean="0"/>
                        <a:t>abducens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teres</a:t>
                      </a:r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32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5432" y="571500"/>
            <a:ext cx="8596668" cy="1320800"/>
          </a:xfrm>
        </p:spPr>
        <p:txBody>
          <a:bodyPr/>
          <a:lstStyle/>
          <a:p>
            <a:r>
              <a:rPr lang="cs-CZ" dirty="0" err="1" smtClean="0"/>
              <a:t>Dvojvýchodná</a:t>
            </a:r>
            <a:r>
              <a:rPr lang="cs-CZ" dirty="0" smtClean="0"/>
              <a:t> adjektiva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429972"/>
              </p:ext>
            </p:extLst>
          </p:nvPr>
        </p:nvGraphicFramePr>
        <p:xfrm>
          <a:off x="1612900" y="2473962"/>
          <a:ext cx="8331200" cy="3860796"/>
        </p:xfrm>
        <a:graphic>
          <a:graphicData uri="http://schemas.openxmlformats.org/drawingml/2006/table">
            <a:tbl>
              <a:tblPr firstRow="1" firstCol="1" bandRow="1"/>
              <a:tblGrid>
                <a:gridCol w="953361"/>
                <a:gridCol w="2139707"/>
                <a:gridCol w="1442093"/>
                <a:gridCol w="1764790"/>
                <a:gridCol w="2031249"/>
              </a:tblGrid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nasal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97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810305"/>
              </p:ext>
            </p:extLst>
          </p:nvPr>
        </p:nvGraphicFramePr>
        <p:xfrm>
          <a:off x="677333" y="2501898"/>
          <a:ext cx="8415867" cy="3619504"/>
        </p:xfrm>
        <a:graphic>
          <a:graphicData uri="http://schemas.openxmlformats.org/drawingml/2006/table">
            <a:tbl>
              <a:tblPr firstRow="1" firstCol="1" bandRow="1"/>
              <a:tblGrid>
                <a:gridCol w="952795"/>
                <a:gridCol w="1789168"/>
                <a:gridCol w="438883"/>
                <a:gridCol w="1441237"/>
                <a:gridCol w="1896223"/>
                <a:gridCol w="1897561"/>
              </a:tblGrid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M/F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simplex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 -</a:t>
                      </a:r>
                      <a:r>
                        <a:rPr lang="cs-CZ" sz="2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simplic</a:t>
                      </a: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8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8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3.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maskulina a feminina se skloňují podle </a:t>
            </a:r>
            <a:r>
              <a:rPr lang="cs-CZ" altLang="cs-CZ" sz="2800" i="1" dirty="0" err="1"/>
              <a:t>auris</a:t>
            </a:r>
            <a:endParaRPr lang="cs-CZ" altLang="cs-CZ" sz="2800" dirty="0"/>
          </a:p>
          <a:p>
            <a:pPr lvl="1"/>
            <a:r>
              <a:rPr lang="cs-CZ" altLang="cs-CZ" sz="2800" dirty="0"/>
              <a:t>!ale </a:t>
            </a:r>
            <a:r>
              <a:rPr lang="cs-CZ" altLang="cs-CZ" sz="2800" dirty="0" err="1"/>
              <a:t>abl</a:t>
            </a:r>
            <a:r>
              <a:rPr lang="cs-CZ" altLang="cs-CZ" sz="2800" dirty="0"/>
              <a:t>. </a:t>
            </a:r>
            <a:r>
              <a:rPr lang="cs-CZ" altLang="cs-CZ" sz="2800" dirty="0" err="1"/>
              <a:t>sg</a:t>
            </a:r>
            <a:r>
              <a:rPr lang="cs-CZ" altLang="cs-CZ" sz="2800" dirty="0"/>
              <a:t>.: </a:t>
            </a:r>
            <a:r>
              <a:rPr lang="cs-CZ" altLang="cs-CZ" sz="2800" i="1" dirty="0"/>
              <a:t>-ī</a:t>
            </a:r>
            <a:r>
              <a:rPr lang="cs-CZ" altLang="cs-CZ" sz="2800" dirty="0"/>
              <a:t>!</a:t>
            </a:r>
          </a:p>
          <a:p>
            <a:r>
              <a:rPr lang="cs-CZ" altLang="cs-CZ" sz="2800" dirty="0"/>
              <a:t>neutra podle </a:t>
            </a:r>
            <a:r>
              <a:rPr lang="cs-CZ" altLang="cs-CZ" sz="2800" i="1" dirty="0" smtClean="0"/>
              <a:t>rete</a:t>
            </a:r>
            <a:endParaRPr lang="cs-CZ" altLang="cs-CZ" sz="2800" dirty="0"/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48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latinská adjektiva s příponou </a:t>
            </a:r>
            <a:r>
              <a:rPr lang="cs-CZ" sz="2400" b="1" dirty="0" smtClean="0"/>
              <a:t>–</a:t>
            </a:r>
            <a:r>
              <a:rPr lang="cs-CZ" sz="2400" b="1" dirty="0" err="1" smtClean="0"/>
              <a:t>alis</a:t>
            </a:r>
            <a:r>
              <a:rPr lang="cs-CZ" sz="2400" b="1" dirty="0" smtClean="0"/>
              <a:t>, -ale</a:t>
            </a:r>
            <a:r>
              <a:rPr lang="cs-CZ" sz="2400" dirty="0"/>
              <a:t>;</a:t>
            </a:r>
            <a:r>
              <a:rPr lang="cs-CZ" sz="2400" dirty="0" smtClean="0"/>
              <a:t>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aris</a:t>
            </a:r>
            <a:r>
              <a:rPr lang="cs-CZ" sz="2400" b="1" dirty="0" smtClean="0"/>
              <a:t>, -are</a:t>
            </a:r>
            <a:endParaRPr lang="cs-CZ" sz="2400" dirty="0" smtClean="0"/>
          </a:p>
          <a:p>
            <a:pPr lvl="1"/>
            <a:r>
              <a:rPr lang="cs-CZ" sz="2200" dirty="0" smtClean="0"/>
              <a:t>vyjádření příslušnosti nebo vztahu</a:t>
            </a:r>
          </a:p>
          <a:p>
            <a:pPr lvl="1"/>
            <a:r>
              <a:rPr lang="cs-CZ" sz="2200" b="1" dirty="0" smtClean="0"/>
              <a:t>-</a:t>
            </a:r>
            <a:r>
              <a:rPr lang="cs-CZ" sz="2200" b="1" dirty="0" err="1" smtClean="0"/>
              <a:t>aris</a:t>
            </a:r>
            <a:r>
              <a:rPr lang="cs-CZ" sz="2200" b="1" dirty="0"/>
              <a:t>,</a:t>
            </a:r>
            <a:r>
              <a:rPr lang="cs-CZ" sz="2200" b="1" dirty="0" smtClean="0"/>
              <a:t> –are </a:t>
            </a:r>
            <a:r>
              <a:rPr lang="cs-CZ" sz="2200" dirty="0" smtClean="0"/>
              <a:t>se užívá, pokud před touto příponou slabika obsahující souhlásku </a:t>
            </a:r>
            <a:r>
              <a:rPr lang="cs-CZ" sz="2200" b="1" i="1" dirty="0" smtClean="0"/>
              <a:t>l</a:t>
            </a:r>
          </a:p>
          <a:p>
            <a:endParaRPr lang="cs-CZ" sz="2400" b="1" i="1" dirty="0"/>
          </a:p>
          <a:p>
            <a:r>
              <a:rPr lang="cs-CZ" sz="2400" dirty="0" smtClean="0"/>
              <a:t>řecká adjektiva s příponou 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icus</a:t>
            </a:r>
            <a:r>
              <a:rPr lang="cs-CZ" sz="2400" b="1" dirty="0" smtClean="0"/>
              <a:t>, -</a:t>
            </a:r>
            <a:r>
              <a:rPr lang="cs-CZ" sz="2400" b="1" dirty="0" err="1" smtClean="0"/>
              <a:t>ica</a:t>
            </a:r>
            <a:r>
              <a:rPr lang="cs-CZ" sz="2400" b="1" dirty="0" smtClean="0"/>
              <a:t>, -</a:t>
            </a:r>
            <a:r>
              <a:rPr lang="cs-CZ" sz="2400" b="1" dirty="0" err="1" smtClean="0"/>
              <a:t>icum</a:t>
            </a:r>
            <a:r>
              <a:rPr lang="cs-CZ" sz="2400" b="1" dirty="0" smtClean="0"/>
              <a:t>; -</a:t>
            </a:r>
            <a:r>
              <a:rPr lang="cs-CZ" sz="2400" b="1" dirty="0" err="1" smtClean="0"/>
              <a:t>eus</a:t>
            </a:r>
            <a:r>
              <a:rPr lang="cs-CZ" sz="2400" b="1" dirty="0" smtClean="0"/>
              <a:t>, -</a:t>
            </a:r>
            <a:r>
              <a:rPr lang="cs-CZ" sz="2400" b="1" dirty="0" err="1" smtClean="0"/>
              <a:t>ea</a:t>
            </a:r>
            <a:r>
              <a:rPr lang="cs-CZ" sz="2400" b="1" dirty="0" smtClean="0"/>
              <a:t>, -</a:t>
            </a:r>
            <a:r>
              <a:rPr lang="cs-CZ" sz="2400" b="1" dirty="0" err="1" smtClean="0"/>
              <a:t>eum</a:t>
            </a:r>
            <a:endParaRPr lang="cs-CZ" sz="2400" b="1" dirty="0" smtClean="0"/>
          </a:p>
          <a:p>
            <a:pPr lvl="1"/>
            <a:r>
              <a:rPr lang="cs-CZ" sz="2200" dirty="0"/>
              <a:t>vyjádření příslušnosti nebo vztahu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6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adjektivní koncovky se </a:t>
            </a:r>
            <a:r>
              <a:rPr lang="cs-CZ" b="1" dirty="0" smtClean="0"/>
              <a:t>VŽDY</a:t>
            </a:r>
            <a:r>
              <a:rPr lang="cs-CZ" dirty="0" smtClean="0"/>
              <a:t> přiřazují ke genitivnímu kmeni</a:t>
            </a:r>
          </a:p>
          <a:p>
            <a:r>
              <a:rPr lang="cs-CZ" dirty="0" smtClean="0"/>
              <a:t>genitivní kmen získám po odtrhnutí genitivní koncovky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16118"/>
              </p:ext>
            </p:extLst>
          </p:nvPr>
        </p:nvGraphicFramePr>
        <p:xfrm>
          <a:off x="708122" y="3522133"/>
          <a:ext cx="10315480" cy="2716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870"/>
                <a:gridCol w="2578870"/>
                <a:gridCol w="2578870"/>
                <a:gridCol w="2578870"/>
              </a:tblGrid>
              <a:tr h="37621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nom.sg.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gen.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sg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kmen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aseline="0" dirty="0" err="1" smtClean="0">
                          <a:solidFill>
                            <a:schemeClr val="tx1"/>
                          </a:solidFill>
                        </a:rPr>
                        <a:t>subst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odvozené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adj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19652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paries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pariet-is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pariet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parietalis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aseline="0" dirty="0" err="1" smtClean="0">
                          <a:solidFill>
                            <a:schemeClr val="tx1"/>
                          </a:solidFill>
                        </a:rPr>
                        <a:t>parietale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6214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musculus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muscul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-i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muscul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muscularis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musculare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6214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hepat-is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hepat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hepaticus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hepatica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hepaticum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621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larynx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laryng-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laryng-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laryngeus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laryngea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laryngeum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410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108</TotalTime>
  <Words>353</Words>
  <Application>Microsoft Office PowerPoint</Application>
  <PresentationFormat>Širokoúhlá obrazovka</PresentationFormat>
  <Paragraphs>108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Iontový efekt</vt:lpstr>
      <vt:lpstr>Adjektiva  3. deklinace</vt:lpstr>
      <vt:lpstr>Adjektiva 3. deklinace</vt:lpstr>
      <vt:lpstr>Prezentace aplikace PowerPoint</vt:lpstr>
      <vt:lpstr>Adjektiva 3. deklinace</vt:lpstr>
      <vt:lpstr>Dvojvýchodná adjektiva</vt:lpstr>
      <vt:lpstr>Jednovýchodná adjektiva</vt:lpstr>
      <vt:lpstr>Adjektiva 3. deklinace</vt:lpstr>
      <vt:lpstr>Odvozování adjektiv</vt:lpstr>
      <vt:lpstr>Odvozování adjektiv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 3. deklinace</dc:title>
  <dc:creator>Soňa Žákovská</dc:creator>
  <cp:lastModifiedBy>Soňa Žákovská</cp:lastModifiedBy>
  <cp:revision>12</cp:revision>
  <dcterms:created xsi:type="dcterms:W3CDTF">2015-12-15T09:23:31Z</dcterms:created>
  <dcterms:modified xsi:type="dcterms:W3CDTF">2016-10-20T06:54:44Z</dcterms:modified>
</cp:coreProperties>
</file>