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03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90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357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32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356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833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789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471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6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68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41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67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900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58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38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51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30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91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1.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07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deklinačního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05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>
                <a:solidFill>
                  <a:schemeClr val="tx1"/>
                </a:solidFill>
              </a:rPr>
              <a:t>latině existuje celkem 5 způsobů skloňování (5 deklinací)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pro </a:t>
            </a:r>
            <a:r>
              <a:rPr lang="cs-CZ" dirty="0">
                <a:solidFill>
                  <a:schemeClr val="tx1"/>
                </a:solidFill>
              </a:rPr>
              <a:t>správné přiřazení substantiva do jedné z těchto pěti deklinací je třeba znát slovníkový tvar a význam i funkci jednotlivých údajů, např. </a:t>
            </a:r>
            <a:r>
              <a:rPr lang="cs-CZ" dirty="0" err="1" smtClean="0">
                <a:solidFill>
                  <a:schemeClr val="tx1"/>
                </a:solidFill>
              </a:rPr>
              <a:t>arteria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ae</a:t>
            </a:r>
            <a:r>
              <a:rPr lang="cs-CZ" dirty="0" smtClean="0">
                <a:solidFill>
                  <a:schemeClr val="tx1"/>
                </a:solidFill>
              </a:rPr>
              <a:t>, f.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541" y="4073857"/>
            <a:ext cx="8504238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84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umět slovníkový tvar substantiva?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gen. </a:t>
            </a:r>
            <a:r>
              <a:rPr lang="cs-CZ" b="1" dirty="0" err="1" smtClean="0">
                <a:solidFill>
                  <a:schemeClr val="tx1"/>
                </a:solidFill>
              </a:rPr>
              <a:t>sg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dle koncovky určení správné deklinace (např. </a:t>
            </a:r>
            <a:r>
              <a:rPr lang="cs-CZ" dirty="0" err="1" smtClean="0">
                <a:solidFill>
                  <a:schemeClr val="tx1"/>
                </a:solidFill>
              </a:rPr>
              <a:t>ae</a:t>
            </a:r>
            <a:r>
              <a:rPr lang="cs-CZ" dirty="0" smtClean="0">
                <a:solidFill>
                  <a:schemeClr val="tx1"/>
                </a:solidFill>
              </a:rPr>
              <a:t> =1., i =2.)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získání kmene, k němuž se přiřazují koncovky (např. </a:t>
            </a:r>
            <a:r>
              <a:rPr lang="cs-CZ" dirty="0" err="1" smtClean="0">
                <a:solidFill>
                  <a:schemeClr val="tx1"/>
                </a:solidFill>
              </a:rPr>
              <a:t>pulmon</a:t>
            </a:r>
            <a:r>
              <a:rPr lang="cs-CZ" dirty="0" err="1">
                <a:solidFill>
                  <a:schemeClr val="tx1"/>
                </a:solidFill>
              </a:rPr>
              <a:t>-</a:t>
            </a:r>
            <a:r>
              <a:rPr lang="cs-CZ" dirty="0" err="1" smtClean="0">
                <a:solidFill>
                  <a:schemeClr val="tx1"/>
                </a:solidFill>
              </a:rPr>
              <a:t>is</a:t>
            </a:r>
            <a:r>
              <a:rPr lang="cs-CZ" dirty="0" smtClean="0">
                <a:solidFill>
                  <a:schemeClr val="tx1"/>
                </a:solidFill>
              </a:rPr>
              <a:t> = </a:t>
            </a:r>
            <a:r>
              <a:rPr lang="cs-CZ" dirty="0" err="1" smtClean="0">
                <a:solidFill>
                  <a:schemeClr val="tx1"/>
                </a:solidFill>
              </a:rPr>
              <a:t>pulmon</a:t>
            </a:r>
            <a:r>
              <a:rPr lang="cs-CZ" dirty="0" smtClean="0">
                <a:solidFill>
                  <a:schemeClr val="tx1"/>
                </a:solidFill>
              </a:rPr>
              <a:t>-)</a:t>
            </a:r>
          </a:p>
          <a:p>
            <a:pPr marL="457200" lvl="1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rod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přiřazení správného tvaru adjektiva (např. </a:t>
            </a:r>
            <a:r>
              <a:rPr lang="cs-CZ" i="1" dirty="0" smtClean="0">
                <a:solidFill>
                  <a:schemeClr val="tx1"/>
                </a:solidFill>
              </a:rPr>
              <a:t>dentista bonus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i="1" dirty="0" err="1" smtClean="0">
                <a:solidFill>
                  <a:schemeClr val="tx1"/>
                </a:solidFill>
              </a:rPr>
              <a:t>methodus</a:t>
            </a:r>
            <a:r>
              <a:rPr lang="cs-CZ" i="1" dirty="0" smtClean="0">
                <a:solidFill>
                  <a:schemeClr val="tx1"/>
                </a:solidFill>
              </a:rPr>
              <a:t> bona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23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koncovka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/>
              <a:t>s</a:t>
            </a:r>
            <a:r>
              <a:rPr lang="cs-CZ" dirty="0" err="1" smtClean="0"/>
              <a:t>g</a:t>
            </a:r>
            <a:r>
              <a:rPr lang="cs-CZ" dirty="0" smtClean="0"/>
              <a:t>. </a:t>
            </a:r>
            <a:r>
              <a:rPr lang="cs-CZ" b="1" dirty="0" smtClean="0"/>
              <a:t>-</a:t>
            </a:r>
            <a:r>
              <a:rPr lang="cs-CZ" b="1" dirty="0" smtClean="0"/>
              <a:t>a</a:t>
            </a:r>
            <a:r>
              <a:rPr lang="cs-CZ" dirty="0" smtClean="0"/>
              <a:t>,</a:t>
            </a:r>
            <a:r>
              <a:rPr lang="cs-CZ" dirty="0" smtClean="0"/>
              <a:t> </a:t>
            </a:r>
            <a:r>
              <a:rPr lang="cs-CZ" dirty="0" smtClean="0"/>
              <a:t>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smtClean="0"/>
              <a:t>-</a:t>
            </a:r>
            <a:r>
              <a:rPr lang="cs-CZ" b="1" dirty="0" err="1" smtClean="0"/>
              <a:t>ae</a:t>
            </a:r>
            <a:endParaRPr lang="cs-CZ" b="1" dirty="0" smtClean="0"/>
          </a:p>
          <a:p>
            <a:r>
              <a:rPr lang="cs-CZ" dirty="0" smtClean="0"/>
              <a:t>převážně feminina (maskulina výjimečně, žádné neutrum)</a:t>
            </a:r>
          </a:p>
          <a:p>
            <a:r>
              <a:rPr lang="cs-CZ" dirty="0" smtClean="0"/>
              <a:t>vzory: </a:t>
            </a:r>
          </a:p>
          <a:p>
            <a:pPr lvl="1"/>
            <a:r>
              <a:rPr lang="pt-BR" dirty="0"/>
              <a:t>latinská substantiva a řecká substantiva končící v nom. sg. </a:t>
            </a:r>
            <a:r>
              <a:rPr lang="cs-CZ" dirty="0" smtClean="0"/>
              <a:t>na </a:t>
            </a:r>
            <a:r>
              <a:rPr lang="cs-CZ" b="1" dirty="0" smtClean="0"/>
              <a:t>-</a:t>
            </a:r>
            <a:r>
              <a:rPr lang="pt-BR" b="1" dirty="0" smtClean="0"/>
              <a:t>a</a:t>
            </a:r>
            <a:r>
              <a:rPr lang="pt-BR" dirty="0" smtClean="0"/>
              <a:t> </a:t>
            </a:r>
            <a:endParaRPr lang="cs-CZ" dirty="0" smtClean="0"/>
          </a:p>
          <a:p>
            <a:pPr lvl="2"/>
            <a:r>
              <a:rPr lang="cs-CZ" b="1" dirty="0" err="1" smtClean="0"/>
              <a:t>vena</a:t>
            </a:r>
            <a:r>
              <a:rPr lang="cs-CZ" b="1" dirty="0" smtClean="0"/>
              <a:t>, </a:t>
            </a:r>
            <a:r>
              <a:rPr lang="cs-CZ" b="1" dirty="0" err="1" smtClean="0"/>
              <a:t>ae</a:t>
            </a:r>
            <a:r>
              <a:rPr lang="cs-CZ" b="1" dirty="0" smtClean="0"/>
              <a:t>, f.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 řecká substantiva končící 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na </a:t>
            </a:r>
            <a:r>
              <a:rPr lang="cs-CZ" b="1" dirty="0" smtClean="0"/>
              <a:t>-ē</a:t>
            </a:r>
            <a:r>
              <a:rPr lang="cs-CZ" dirty="0" smtClean="0"/>
              <a:t>,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smtClean="0"/>
              <a:t>-</a:t>
            </a:r>
            <a:r>
              <a:rPr lang="cs-CZ" b="1" dirty="0" err="1" smtClean="0"/>
              <a:t>ēs</a:t>
            </a:r>
            <a:endParaRPr lang="cs-CZ" b="1" dirty="0" smtClean="0"/>
          </a:p>
          <a:p>
            <a:pPr lvl="2"/>
            <a:r>
              <a:rPr lang="cs-CZ" b="1" dirty="0" err="1"/>
              <a:t>raphē</a:t>
            </a:r>
            <a:r>
              <a:rPr lang="cs-CZ" b="1" dirty="0"/>
              <a:t>, -</a:t>
            </a:r>
            <a:r>
              <a:rPr lang="cs-CZ" b="1" dirty="0" err="1"/>
              <a:t>ēs</a:t>
            </a:r>
            <a:r>
              <a:rPr lang="cs-CZ" b="1" dirty="0"/>
              <a:t>, f.</a:t>
            </a:r>
            <a:endParaRPr lang="cs-CZ" b="1" dirty="0" smtClean="0"/>
          </a:p>
          <a:p>
            <a:pPr lvl="1"/>
            <a:r>
              <a:rPr lang="cs-CZ" dirty="0"/>
              <a:t>řecká substantiva končící </a:t>
            </a:r>
            <a:r>
              <a:rPr lang="cs-CZ" dirty="0" smtClean="0"/>
              <a:t>v </a:t>
            </a:r>
            <a:r>
              <a:rPr lang="cs-CZ" dirty="0" err="1" smtClean="0"/>
              <a:t>nom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 smtClean="0"/>
              <a:t>. na </a:t>
            </a:r>
            <a:r>
              <a:rPr lang="cs-CZ" b="1" dirty="0" smtClean="0"/>
              <a:t>-</a:t>
            </a:r>
            <a:r>
              <a:rPr lang="cs-CZ" b="1" dirty="0" err="1" smtClean="0"/>
              <a:t>ēs</a:t>
            </a:r>
            <a:r>
              <a:rPr lang="cs-CZ" dirty="0" smtClean="0"/>
              <a:t>,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smtClean="0"/>
              <a:t>-</a:t>
            </a:r>
            <a:r>
              <a:rPr lang="cs-CZ" b="1" dirty="0" err="1" smtClean="0"/>
              <a:t>ae</a:t>
            </a:r>
            <a:endParaRPr lang="cs-CZ" b="1" dirty="0" smtClean="0"/>
          </a:p>
          <a:p>
            <a:pPr lvl="2"/>
            <a:r>
              <a:rPr lang="cs-CZ" b="1" dirty="0" err="1" smtClean="0"/>
              <a:t>diabetēs</a:t>
            </a:r>
            <a:r>
              <a:rPr lang="cs-CZ" b="1" dirty="0"/>
              <a:t>, </a:t>
            </a:r>
            <a:r>
              <a:rPr lang="cs-CZ" b="1" dirty="0" err="1"/>
              <a:t>ae</a:t>
            </a:r>
            <a:r>
              <a:rPr lang="cs-CZ" b="1" dirty="0"/>
              <a:t>, m</a:t>
            </a:r>
            <a:r>
              <a:rPr lang="cs-CZ" b="1" dirty="0" smtClean="0"/>
              <a:t>.</a:t>
            </a:r>
            <a:endParaRPr lang="pt-BR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36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</a:t>
            </a:r>
            <a:r>
              <a:rPr lang="cs-CZ" dirty="0" err="1" smtClean="0"/>
              <a:t>vena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888162"/>
              </p:ext>
            </p:extLst>
          </p:nvPr>
        </p:nvGraphicFramePr>
        <p:xfrm>
          <a:off x="1185334" y="2252129"/>
          <a:ext cx="9973732" cy="3894670"/>
        </p:xfrm>
        <a:graphic>
          <a:graphicData uri="http://schemas.openxmlformats.org/drawingml/2006/table">
            <a:tbl>
              <a:tblPr firstRow="1" firstCol="1" bandRow="1"/>
              <a:tblGrid>
                <a:gridCol w="3323844"/>
                <a:gridCol w="3324944"/>
                <a:gridCol w="3324944"/>
              </a:tblGrid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vena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2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2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endParaRPr lang="cs-CZ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282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systole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786618"/>
              </p:ext>
            </p:extLst>
          </p:nvPr>
        </p:nvGraphicFramePr>
        <p:xfrm>
          <a:off x="1286932" y="2235200"/>
          <a:ext cx="8974668" cy="3937719"/>
        </p:xfrm>
        <a:graphic>
          <a:graphicData uri="http://schemas.openxmlformats.org/drawingml/2006/table">
            <a:tbl>
              <a:tblPr firstRow="1" firstCol="1" bandRow="1"/>
              <a:tblGrid>
                <a:gridCol w="2990896"/>
                <a:gridCol w="2991886"/>
                <a:gridCol w="2991886"/>
              </a:tblGrid>
              <a:tr h="309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 smtClean="0">
                          <a:latin typeface="+mn-lt"/>
                        </a:rPr>
                        <a:t>raph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 smtClean="0">
                          <a:latin typeface="+mn-lt"/>
                        </a:rPr>
                        <a:t>raph</a:t>
                      </a:r>
                      <a:r>
                        <a:rPr lang="cs-CZ" sz="32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 smtClean="0">
                          <a:latin typeface="+mn-lt"/>
                        </a:rPr>
                        <a:t>raph</a:t>
                      </a:r>
                      <a:r>
                        <a:rPr lang="cs-CZ" sz="32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 smtClean="0">
                          <a:latin typeface="+mn-lt"/>
                        </a:rPr>
                        <a:t>raph</a:t>
                      </a:r>
                      <a:r>
                        <a:rPr lang="cs-CZ" sz="32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 smtClean="0">
                          <a:latin typeface="+mn-lt"/>
                        </a:rPr>
                        <a:t>raph</a:t>
                      </a:r>
                      <a:r>
                        <a:rPr lang="cs-CZ" sz="32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 smtClean="0">
                          <a:latin typeface="+mn-lt"/>
                        </a:rPr>
                        <a:t>raph</a:t>
                      </a:r>
                      <a:r>
                        <a:rPr lang="cs-CZ" sz="32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 smtClean="0">
                          <a:latin typeface="+mn-lt"/>
                        </a:rPr>
                        <a:t>raph</a:t>
                      </a:r>
                      <a:r>
                        <a:rPr lang="cs-CZ" sz="32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 smtClean="0">
                          <a:latin typeface="+mn-lt"/>
                        </a:rPr>
                        <a:t>raph</a:t>
                      </a:r>
                      <a:r>
                        <a:rPr lang="cs-CZ" sz="32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2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08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diabetes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273657"/>
              </p:ext>
            </p:extLst>
          </p:nvPr>
        </p:nvGraphicFramePr>
        <p:xfrm>
          <a:off x="1151467" y="2260600"/>
          <a:ext cx="8873066" cy="3637575"/>
        </p:xfrm>
        <a:graphic>
          <a:graphicData uri="http://schemas.openxmlformats.org/drawingml/2006/table">
            <a:tbl>
              <a:tblPr firstRow="1" firstCol="1" bandRow="1"/>
              <a:tblGrid>
                <a:gridCol w="2957036"/>
                <a:gridCol w="2958015"/>
                <a:gridCol w="2958015"/>
              </a:tblGrid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2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ae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</a:t>
                      </a:r>
                      <a:r>
                        <a:rPr lang="cs-CZ" sz="32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ā/ē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2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585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145</TotalTime>
  <Words>274</Words>
  <Application>Microsoft Office PowerPoint</Application>
  <PresentationFormat>Širokoúhlá obrazovka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</vt:lpstr>
      <vt:lpstr>Century Gothic</vt:lpstr>
      <vt:lpstr>Times New Roman</vt:lpstr>
      <vt:lpstr>Wingdings 3</vt:lpstr>
      <vt:lpstr>Iontový efekt</vt:lpstr>
      <vt:lpstr>Substantiva 1. deklinace</vt:lpstr>
      <vt:lpstr>Úvod do deklinačního systému</vt:lpstr>
      <vt:lpstr>Proč umět slovníkový tvar substantiva?</vt:lpstr>
      <vt:lpstr>1. deklinace</vt:lpstr>
      <vt:lpstr>Skloňování – vzor vena</vt:lpstr>
      <vt:lpstr>Skloňování – vzor systole</vt:lpstr>
      <vt:lpstr>Skloňování – vzor diabetes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1. deklinace</dc:title>
  <dc:creator>Soňa Žákovská</dc:creator>
  <cp:lastModifiedBy>syrano</cp:lastModifiedBy>
  <cp:revision>13</cp:revision>
  <dcterms:created xsi:type="dcterms:W3CDTF">2015-11-05T12:33:39Z</dcterms:created>
  <dcterms:modified xsi:type="dcterms:W3CDTF">2016-09-20T15:50:19Z</dcterms:modified>
</cp:coreProperties>
</file>