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65C36FC-C7B9-42A6-9D26-0721BEF920DA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41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383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169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139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617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363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5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65C36FC-C7B9-42A6-9D26-0721BEF920DA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770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65C36FC-C7B9-42A6-9D26-0721BEF920DA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196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7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449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667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284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802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642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145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907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5C36FC-C7B9-42A6-9D26-0721BEF920DA}" type="datetimeFigureOut">
              <a:rPr lang="cs-CZ" smtClean="0"/>
              <a:t>29.9.2016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10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Substantiva 2. deklinace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18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koncovka gen.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b="1" dirty="0" smtClean="0">
                <a:solidFill>
                  <a:srgbClr val="FF0000"/>
                </a:solidFill>
              </a:rPr>
              <a:t>–ī</a:t>
            </a:r>
          </a:p>
          <a:p>
            <a:r>
              <a:rPr lang="cs-CZ" dirty="0" smtClean="0"/>
              <a:t>rod substantiv: </a:t>
            </a:r>
            <a:r>
              <a:rPr lang="cs-CZ" b="1" dirty="0" smtClean="0">
                <a:solidFill>
                  <a:srgbClr val="FF0000"/>
                </a:solidFill>
              </a:rPr>
              <a:t>M+(F)+N</a:t>
            </a:r>
          </a:p>
          <a:p>
            <a:pPr lvl="1"/>
            <a:r>
              <a:rPr lang="cs-CZ" dirty="0" smtClean="0"/>
              <a:t>feminina výjimečně: </a:t>
            </a:r>
          </a:p>
          <a:p>
            <a:pPr lvl="2"/>
            <a:r>
              <a:rPr lang="pt-BR" dirty="0" smtClean="0"/>
              <a:t>řecká </a:t>
            </a:r>
            <a:r>
              <a:rPr lang="pt-BR" dirty="0"/>
              <a:t>substantiva (</a:t>
            </a:r>
            <a:r>
              <a:rPr lang="pt-BR" i="1" dirty="0"/>
              <a:t>atomus, methodus, periodus, diameter</a:t>
            </a:r>
            <a:r>
              <a:rPr lang="pt-BR" dirty="0"/>
              <a:t>) </a:t>
            </a:r>
          </a:p>
          <a:p>
            <a:pPr lvl="2"/>
            <a:r>
              <a:rPr lang="pt-BR" dirty="0" smtClean="0"/>
              <a:t>latinská </a:t>
            </a:r>
            <a:r>
              <a:rPr lang="pt-BR" dirty="0"/>
              <a:t>substantiva (</a:t>
            </a:r>
            <a:r>
              <a:rPr lang="pt-BR" i="1" dirty="0"/>
              <a:t>alvus, humus, bolus, sambucus</a:t>
            </a:r>
            <a:r>
              <a:rPr lang="pt-BR" dirty="0"/>
              <a:t>) </a:t>
            </a:r>
            <a:endParaRPr lang="cs-CZ" dirty="0" smtClean="0"/>
          </a:p>
          <a:p>
            <a:pPr lvl="1"/>
            <a:r>
              <a:rPr lang="cs-CZ" dirty="0" smtClean="0"/>
              <a:t>neutra:</a:t>
            </a:r>
          </a:p>
          <a:p>
            <a:pPr lvl="2"/>
            <a:r>
              <a:rPr lang="cs-CZ" dirty="0" smtClean="0"/>
              <a:t>např. </a:t>
            </a:r>
            <a:r>
              <a:rPr lang="cs-CZ" i="1" dirty="0" smtClean="0"/>
              <a:t>virus </a:t>
            </a:r>
            <a:r>
              <a:rPr lang="cs-CZ" dirty="0" smtClean="0"/>
              <a:t>(pozor při skloňování se zachovávají pravidla pro neutra)</a:t>
            </a:r>
          </a:p>
          <a:p>
            <a:pPr lvl="1"/>
            <a:r>
              <a:rPr lang="pt-BR" dirty="0" smtClean="0"/>
              <a:t>zakončení </a:t>
            </a:r>
            <a:r>
              <a:rPr lang="pt-BR" dirty="0"/>
              <a:t>nom.sg. </a:t>
            </a:r>
            <a:r>
              <a:rPr lang="pt-BR" b="1" dirty="0">
                <a:solidFill>
                  <a:srgbClr val="FF0000"/>
                </a:solidFill>
              </a:rPr>
              <a:t>-us/-er (M/F) </a:t>
            </a:r>
            <a:r>
              <a:rPr lang="pt-BR" dirty="0"/>
              <a:t>nebo </a:t>
            </a:r>
            <a:r>
              <a:rPr lang="pt-BR" b="1" dirty="0">
                <a:solidFill>
                  <a:srgbClr val="FF0000"/>
                </a:solidFill>
              </a:rPr>
              <a:t>-um (N) </a:t>
            </a:r>
            <a:endParaRPr lang="pt-BR" dirty="0">
              <a:solidFill>
                <a:srgbClr val="FF0000"/>
              </a:solidFill>
            </a:endParaRPr>
          </a:p>
          <a:p>
            <a:pPr lvl="2"/>
            <a:r>
              <a:rPr lang="cs-CZ" i="1" dirty="0" err="1" smtClean="0"/>
              <a:t>nervus</a:t>
            </a:r>
            <a:r>
              <a:rPr lang="cs-CZ" i="1" dirty="0"/>
              <a:t>, </a:t>
            </a:r>
            <a:r>
              <a:rPr lang="cs-CZ" i="1" dirty="0" err="1"/>
              <a:t>cancer</a:t>
            </a:r>
            <a:r>
              <a:rPr lang="cs-CZ" i="1" dirty="0"/>
              <a:t> </a:t>
            </a:r>
            <a:r>
              <a:rPr lang="cs-CZ" dirty="0"/>
              <a:t>(gen.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i="1" dirty="0" err="1"/>
              <a:t>cancrī</a:t>
            </a:r>
            <a:r>
              <a:rPr lang="cs-CZ" dirty="0"/>
              <a:t>: srov. </a:t>
            </a:r>
            <a:r>
              <a:rPr lang="cs-CZ" i="1" dirty="0" err="1"/>
              <a:t>puer</a:t>
            </a:r>
            <a:r>
              <a:rPr lang="cs-CZ" i="1" dirty="0"/>
              <a:t>, </a:t>
            </a:r>
            <a:r>
              <a:rPr lang="cs-CZ" i="1" dirty="0" err="1"/>
              <a:t>puerī</a:t>
            </a:r>
            <a:r>
              <a:rPr lang="cs-CZ" dirty="0"/>
              <a:t>) </a:t>
            </a:r>
          </a:p>
          <a:p>
            <a:pPr lvl="2"/>
            <a:r>
              <a:rPr lang="cs-CZ" i="1" dirty="0" err="1" smtClean="0"/>
              <a:t>ligamentum</a:t>
            </a:r>
            <a:r>
              <a:rPr lang="cs-CZ" i="1" dirty="0" smtClean="0"/>
              <a:t> </a:t>
            </a:r>
            <a:endParaRPr lang="cs-CZ" dirty="0"/>
          </a:p>
          <a:p>
            <a:pPr lvl="2"/>
            <a:endParaRPr lang="pt-BR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685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vzory: </a:t>
            </a:r>
          </a:p>
          <a:p>
            <a:pPr lvl="1"/>
            <a:r>
              <a:rPr lang="cs-CZ" sz="1800" b="1" dirty="0" err="1" smtClean="0"/>
              <a:t>nervus</a:t>
            </a:r>
            <a:r>
              <a:rPr lang="cs-CZ" sz="1800" b="1" dirty="0" smtClean="0"/>
              <a:t>, ī, m. </a:t>
            </a:r>
            <a:r>
              <a:rPr lang="cs-CZ" sz="1800" dirty="0" smtClean="0"/>
              <a:t>– vzor pro maskulina, příp. feminina</a:t>
            </a:r>
            <a:endParaRPr lang="cs-CZ" sz="1800" dirty="0"/>
          </a:p>
          <a:p>
            <a:pPr marL="457200" lvl="1" indent="0">
              <a:buNone/>
            </a:pPr>
            <a:endParaRPr lang="cs-CZ" sz="1800" dirty="0" smtClean="0"/>
          </a:p>
          <a:p>
            <a:pPr lvl="1"/>
            <a:r>
              <a:rPr lang="cs-CZ" sz="1800" b="1" dirty="0" smtClean="0"/>
              <a:t>septum, ī, n. </a:t>
            </a:r>
            <a:r>
              <a:rPr lang="cs-CZ" sz="1800" dirty="0" smtClean="0"/>
              <a:t>–</a:t>
            </a:r>
            <a:r>
              <a:rPr lang="cs-CZ" sz="1800" b="1" dirty="0" smtClean="0"/>
              <a:t> </a:t>
            </a:r>
            <a:r>
              <a:rPr lang="cs-CZ" sz="1800" dirty="0" smtClean="0"/>
              <a:t>vzor pro neutra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11842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Skloňování – vzor </a:t>
            </a:r>
            <a:r>
              <a:rPr lang="cs-CZ" dirty="0" err="1" smtClean="0"/>
              <a:t>nervus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321195"/>
              </p:ext>
            </p:extLst>
          </p:nvPr>
        </p:nvGraphicFramePr>
        <p:xfrm>
          <a:off x="1100666" y="2167467"/>
          <a:ext cx="9431868" cy="3708400"/>
        </p:xfrm>
        <a:graphic>
          <a:graphicData uri="http://schemas.openxmlformats.org/drawingml/2006/table">
            <a:tbl>
              <a:tblPr firstRow="1" firstCol="1" bandRow="1"/>
              <a:tblGrid>
                <a:gridCol w="3143262"/>
                <a:gridCol w="3144303"/>
                <a:gridCol w="3144303"/>
              </a:tblGrid>
              <a:tr h="741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r>
                        <a:rPr lang="cs-CZ" sz="3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3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nervus</a:t>
                      </a:r>
                      <a:endParaRPr lang="cs-CZ" sz="3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nerv-</a:t>
                      </a:r>
                      <a:r>
                        <a:rPr lang="cs-CZ" sz="3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endParaRPr lang="cs-CZ" sz="3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nerv-</a:t>
                      </a:r>
                      <a:r>
                        <a:rPr lang="cs-CZ" sz="3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endParaRPr lang="cs-CZ" sz="3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nerv-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ō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rum</a:t>
                      </a:r>
                      <a:endParaRPr lang="cs-CZ" sz="3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nerv-</a:t>
                      </a:r>
                      <a:r>
                        <a:rPr lang="cs-CZ" sz="3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</a:t>
                      </a:r>
                      <a:endParaRPr lang="cs-CZ" sz="3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nerv-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ō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nerv-</a:t>
                      </a:r>
                      <a:r>
                        <a:rPr lang="cs-CZ" sz="3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ō</a:t>
                      </a:r>
                      <a:endParaRPr lang="cs-CZ" sz="3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nerv-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227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Skloňování – </a:t>
            </a:r>
            <a:r>
              <a:rPr lang="cs-CZ" smtClean="0"/>
              <a:t>vzor septum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8910363"/>
              </p:ext>
            </p:extLst>
          </p:nvPr>
        </p:nvGraphicFramePr>
        <p:xfrm>
          <a:off x="1282700" y="2298700"/>
          <a:ext cx="9042400" cy="3645218"/>
        </p:xfrm>
        <a:graphic>
          <a:graphicData uri="http://schemas.openxmlformats.org/drawingml/2006/table">
            <a:tbl>
              <a:tblPr firstRow="1" firstCol="1" bandRow="1"/>
              <a:tblGrid>
                <a:gridCol w="3013468"/>
                <a:gridCol w="3014466"/>
                <a:gridCol w="3014466"/>
              </a:tblGrid>
              <a:tr h="3327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r>
                        <a:rPr lang="cs-CZ" sz="3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3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septum</a:t>
                      </a:r>
                      <a:endParaRPr lang="cs-CZ" sz="3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sept-</a:t>
                      </a:r>
                      <a:r>
                        <a:rPr lang="cs-CZ" sz="3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cs-CZ" sz="3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sept-</a:t>
                      </a:r>
                      <a:r>
                        <a:rPr lang="cs-CZ" sz="3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endParaRPr lang="cs-CZ" sz="3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sept-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ō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rum</a:t>
                      </a:r>
                      <a:endParaRPr lang="cs-CZ" sz="3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septum</a:t>
                      </a:r>
                      <a:endParaRPr lang="cs-CZ" sz="3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sept-</a:t>
                      </a:r>
                      <a:r>
                        <a:rPr lang="cs-CZ" sz="3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cs-CZ" sz="3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sept-</a:t>
                      </a:r>
                      <a:r>
                        <a:rPr lang="cs-CZ" sz="3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ō</a:t>
                      </a:r>
                      <a:endParaRPr lang="cs-CZ" sz="3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sept-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070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pro skloňování neuter všech deklinací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pravidlo:</a:t>
            </a:r>
          </a:p>
          <a:p>
            <a:pPr lvl="1"/>
            <a:r>
              <a:rPr lang="cs-CZ" dirty="0" smtClean="0"/>
              <a:t>tvar nominativu = tvaru akuzativu</a:t>
            </a:r>
          </a:p>
          <a:p>
            <a:pPr lvl="1"/>
            <a:r>
              <a:rPr lang="cs-CZ" dirty="0" smtClean="0"/>
              <a:t>platí v singuláru i plurálu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2. pravidlo:</a:t>
            </a:r>
          </a:p>
          <a:p>
            <a:pPr lvl="1"/>
            <a:r>
              <a:rPr lang="cs-CZ" dirty="0" smtClean="0"/>
              <a:t>v </a:t>
            </a:r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 smtClean="0"/>
              <a:t>pl</a:t>
            </a:r>
            <a:r>
              <a:rPr lang="cs-CZ" dirty="0" smtClean="0"/>
              <a:t>. a </a:t>
            </a:r>
            <a:r>
              <a:rPr lang="cs-CZ" dirty="0" err="1" smtClean="0"/>
              <a:t>akuz</a:t>
            </a:r>
            <a:r>
              <a:rPr lang="cs-CZ" dirty="0" smtClean="0"/>
              <a:t>. </a:t>
            </a:r>
            <a:r>
              <a:rPr lang="cs-CZ" dirty="0" err="1" smtClean="0"/>
              <a:t>pl</a:t>
            </a:r>
            <a:r>
              <a:rPr lang="cs-CZ" dirty="0" smtClean="0"/>
              <a:t>. mají vždy koncovku -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833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Řecká substantiva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maskulina + (feminina)</a:t>
            </a:r>
          </a:p>
          <a:p>
            <a:pPr lvl="1"/>
            <a:r>
              <a:rPr lang="cs-CZ" dirty="0" err="1" smtClean="0"/>
              <a:t>nom</a:t>
            </a:r>
            <a:r>
              <a:rPr lang="cs-CZ" dirty="0" smtClean="0"/>
              <a:t> </a:t>
            </a:r>
            <a:r>
              <a:rPr lang="cs-CZ" dirty="0" err="1" smtClean="0"/>
              <a:t>sg</a:t>
            </a:r>
            <a:r>
              <a:rPr lang="cs-CZ" dirty="0" smtClean="0"/>
              <a:t>.: </a:t>
            </a:r>
            <a:r>
              <a:rPr lang="cs-CZ" b="1" dirty="0" smtClean="0"/>
              <a:t>-os </a:t>
            </a:r>
            <a:r>
              <a:rPr lang="cs-CZ" dirty="0" smtClean="0"/>
              <a:t>(např. </a:t>
            </a:r>
            <a:r>
              <a:rPr lang="cs-CZ" dirty="0" err="1" smtClean="0"/>
              <a:t>nephros</a:t>
            </a:r>
            <a:r>
              <a:rPr lang="cs-CZ" dirty="0" smtClean="0"/>
              <a:t>, </a:t>
            </a:r>
            <a:r>
              <a:rPr lang="cs-CZ" dirty="0" err="1" smtClean="0"/>
              <a:t>stomachos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skloňování dle vzoru </a:t>
            </a:r>
            <a:r>
              <a:rPr lang="cs-CZ" b="1" dirty="0" err="1" smtClean="0"/>
              <a:t>nervus</a:t>
            </a:r>
            <a:endParaRPr lang="cs-CZ" b="1" dirty="0" smtClean="0"/>
          </a:p>
          <a:p>
            <a:pPr lvl="1"/>
            <a:r>
              <a:rPr lang="cs-CZ" dirty="0" smtClean="0"/>
              <a:t>!</a:t>
            </a:r>
            <a:r>
              <a:rPr lang="cs-CZ" dirty="0" err="1" smtClean="0"/>
              <a:t>ak</a:t>
            </a:r>
            <a:r>
              <a:rPr lang="cs-CZ" dirty="0" smtClean="0"/>
              <a:t>. </a:t>
            </a:r>
            <a:r>
              <a:rPr lang="cs-CZ" dirty="0" err="1"/>
              <a:t>s</a:t>
            </a:r>
            <a:r>
              <a:rPr lang="cs-CZ" dirty="0" err="1" smtClean="0"/>
              <a:t>g</a:t>
            </a:r>
            <a:r>
              <a:rPr lang="cs-CZ" dirty="0" smtClean="0"/>
              <a:t>. = </a:t>
            </a:r>
            <a:r>
              <a:rPr lang="cs-CZ" b="1" dirty="0" smtClean="0"/>
              <a:t>-on</a:t>
            </a:r>
            <a:endParaRPr lang="cs-CZ" dirty="0" smtClean="0"/>
          </a:p>
          <a:p>
            <a:pPr lvl="1"/>
            <a:endParaRPr lang="cs-CZ" b="1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neutra</a:t>
            </a:r>
          </a:p>
          <a:p>
            <a:pPr lvl="1"/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.: </a:t>
            </a:r>
            <a:r>
              <a:rPr lang="cs-CZ" b="1" dirty="0" smtClean="0"/>
              <a:t>-on </a:t>
            </a:r>
            <a:r>
              <a:rPr lang="cs-CZ" dirty="0" smtClean="0"/>
              <a:t>(např. skeleton, </a:t>
            </a:r>
            <a:r>
              <a:rPr lang="cs-CZ" dirty="0" err="1" smtClean="0"/>
              <a:t>colon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skloňování dle vzoru </a:t>
            </a:r>
            <a:r>
              <a:rPr lang="cs-CZ" b="1" dirty="0" smtClean="0"/>
              <a:t>septum</a:t>
            </a:r>
            <a:endParaRPr lang="cs-CZ" b="1" dirty="0" smtClean="0"/>
          </a:p>
          <a:p>
            <a:pPr lvl="1"/>
            <a:r>
              <a:rPr lang="cs-CZ" dirty="0" smtClean="0"/>
              <a:t>! </a:t>
            </a:r>
            <a:r>
              <a:rPr lang="cs-CZ" dirty="0" err="1" smtClean="0"/>
              <a:t>ak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 = </a:t>
            </a:r>
            <a:r>
              <a:rPr lang="cs-CZ" b="1" dirty="0" smtClean="0"/>
              <a:t>-on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38519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Adjektiva 1. a 2.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palatinus</a:t>
            </a:r>
            <a:r>
              <a:rPr lang="cs-CZ" dirty="0" smtClean="0"/>
              <a:t>, a, um = trojvýchodná, pro každý rod zvláštní tvar</a:t>
            </a:r>
          </a:p>
          <a:p>
            <a:pPr lvl="1"/>
            <a:r>
              <a:rPr lang="cs-CZ" dirty="0" err="1" smtClean="0"/>
              <a:t>palatin</a:t>
            </a:r>
            <a:r>
              <a:rPr lang="cs-CZ" b="1" dirty="0" err="1" smtClean="0"/>
              <a:t>us</a:t>
            </a:r>
            <a:r>
              <a:rPr lang="cs-CZ" dirty="0" smtClean="0"/>
              <a:t> = m., skloňování dle vzoru </a:t>
            </a:r>
            <a:r>
              <a:rPr lang="cs-CZ" b="1" dirty="0" err="1" smtClean="0"/>
              <a:t>nervus</a:t>
            </a:r>
            <a:endParaRPr lang="cs-CZ" b="1" dirty="0" smtClean="0"/>
          </a:p>
          <a:p>
            <a:pPr lvl="1"/>
            <a:r>
              <a:rPr lang="cs-CZ" dirty="0" err="1" smtClean="0"/>
              <a:t>palatin</a:t>
            </a:r>
            <a:r>
              <a:rPr lang="cs-CZ" b="1" dirty="0" err="1" smtClean="0"/>
              <a:t>a</a:t>
            </a:r>
            <a:r>
              <a:rPr lang="cs-CZ" dirty="0" smtClean="0"/>
              <a:t> = f., skloňování dle vzoru </a:t>
            </a:r>
            <a:r>
              <a:rPr lang="cs-CZ" b="1" dirty="0" err="1" smtClean="0"/>
              <a:t>vena</a:t>
            </a:r>
            <a:endParaRPr lang="cs-CZ" b="1" dirty="0" smtClean="0"/>
          </a:p>
          <a:p>
            <a:pPr lvl="1"/>
            <a:r>
              <a:rPr lang="cs-CZ" dirty="0" err="1" smtClean="0"/>
              <a:t>palatin</a:t>
            </a:r>
            <a:r>
              <a:rPr lang="cs-CZ" b="1" dirty="0" err="1" smtClean="0"/>
              <a:t>um</a:t>
            </a:r>
            <a:r>
              <a:rPr lang="cs-CZ" dirty="0" smtClean="0"/>
              <a:t> = n., skloňování dle vzoru </a:t>
            </a:r>
            <a:r>
              <a:rPr lang="cs-CZ" b="1" dirty="0" smtClean="0"/>
              <a:t>septum</a:t>
            </a:r>
            <a:endParaRPr lang="cs-CZ" b="1" dirty="0" smtClean="0"/>
          </a:p>
          <a:p>
            <a:r>
              <a:rPr lang="cs-CZ" dirty="0" smtClean="0"/>
              <a:t>adjektivní tvary pro maskulina končí v </a:t>
            </a:r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 na -</a:t>
            </a:r>
            <a:r>
              <a:rPr lang="cs-CZ" dirty="0" err="1" smtClean="0"/>
              <a:t>us</a:t>
            </a:r>
            <a:r>
              <a:rPr lang="cs-CZ" dirty="0" smtClean="0"/>
              <a:t>/-</a:t>
            </a:r>
            <a:r>
              <a:rPr lang="cs-CZ" dirty="0" err="1" smtClean="0"/>
              <a:t>er</a:t>
            </a:r>
            <a:endParaRPr lang="cs-CZ" dirty="0" smtClean="0"/>
          </a:p>
          <a:p>
            <a:pPr lvl="1"/>
            <a:r>
              <a:rPr lang="cs-CZ" dirty="0" err="1" smtClean="0"/>
              <a:t>longus</a:t>
            </a:r>
            <a:r>
              <a:rPr lang="cs-CZ" dirty="0" smtClean="0"/>
              <a:t>, longa, </a:t>
            </a:r>
            <a:r>
              <a:rPr lang="cs-CZ" dirty="0" err="1" smtClean="0"/>
              <a:t>longum</a:t>
            </a:r>
            <a:endParaRPr lang="cs-CZ" dirty="0" smtClean="0"/>
          </a:p>
          <a:p>
            <a:pPr lvl="1"/>
            <a:r>
              <a:rPr lang="cs-CZ" dirty="0" err="1" smtClean="0"/>
              <a:t>dexter</a:t>
            </a:r>
            <a:r>
              <a:rPr lang="cs-CZ" dirty="0" smtClean="0"/>
              <a:t>, </a:t>
            </a:r>
            <a:r>
              <a:rPr lang="cs-CZ" dirty="0" err="1" smtClean="0"/>
              <a:t>dextra</a:t>
            </a:r>
            <a:r>
              <a:rPr lang="cs-CZ" dirty="0" smtClean="0"/>
              <a:t>, </a:t>
            </a:r>
            <a:r>
              <a:rPr lang="cs-CZ" dirty="0" err="1" smtClean="0"/>
              <a:t>dextrum</a:t>
            </a:r>
            <a:endParaRPr lang="cs-CZ" dirty="0" smtClean="0"/>
          </a:p>
          <a:p>
            <a:pPr lvl="2"/>
            <a:r>
              <a:rPr lang="cs-CZ" dirty="0" smtClean="0"/>
              <a:t>tvary končící na -</a:t>
            </a:r>
            <a:r>
              <a:rPr lang="cs-CZ" dirty="0" err="1" smtClean="0"/>
              <a:t>er</a:t>
            </a:r>
            <a:r>
              <a:rPr lang="cs-CZ" dirty="0" smtClean="0"/>
              <a:t> jsou dvojího typu:</a:t>
            </a:r>
          </a:p>
          <a:p>
            <a:pPr lvl="2"/>
            <a:r>
              <a:rPr lang="cs-CZ" dirty="0" err="1" smtClean="0"/>
              <a:t>sinister</a:t>
            </a:r>
            <a:r>
              <a:rPr lang="cs-CZ" dirty="0" smtClean="0"/>
              <a:t>, </a:t>
            </a:r>
            <a:r>
              <a:rPr lang="cs-CZ" dirty="0" err="1" smtClean="0"/>
              <a:t>sinistra</a:t>
            </a:r>
            <a:r>
              <a:rPr lang="cs-CZ" dirty="0" smtClean="0"/>
              <a:t>, </a:t>
            </a:r>
            <a:r>
              <a:rPr lang="cs-CZ" dirty="0" err="1" smtClean="0"/>
              <a:t>sinistrum</a:t>
            </a:r>
            <a:r>
              <a:rPr lang="cs-CZ" dirty="0" smtClean="0"/>
              <a:t> (kmen </a:t>
            </a:r>
            <a:r>
              <a:rPr lang="cs-CZ" dirty="0" err="1" smtClean="0"/>
              <a:t>sinistr</a:t>
            </a:r>
            <a:r>
              <a:rPr lang="cs-CZ" dirty="0" smtClean="0"/>
              <a:t>-)</a:t>
            </a:r>
          </a:p>
          <a:p>
            <a:pPr lvl="2"/>
            <a:r>
              <a:rPr lang="cs-CZ" dirty="0" smtClean="0"/>
              <a:t>liber, libera, </a:t>
            </a:r>
            <a:r>
              <a:rPr lang="cs-CZ" dirty="0" err="1" smtClean="0"/>
              <a:t>liberum</a:t>
            </a:r>
            <a:r>
              <a:rPr lang="cs-CZ" dirty="0" smtClean="0"/>
              <a:t> (kmen liber-)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210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Přiřazování adjektiv k substantivu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longus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a, um </a:t>
            </a:r>
          </a:p>
          <a:p>
            <a:pPr lvl="1"/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dentista,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dentista bonus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ulna,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f.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ulna longa</a:t>
            </a:r>
          </a:p>
          <a:p>
            <a:pPr lvl="1"/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membrum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i,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membrum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longum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4467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94</TotalTime>
  <Words>400</Words>
  <Application>Microsoft Office PowerPoint</Application>
  <PresentationFormat>Širokoúhlá obrazovka</PresentationFormat>
  <Paragraphs>82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Iontový efekt</vt:lpstr>
      <vt:lpstr>Substantiva 2. deklinace</vt:lpstr>
      <vt:lpstr>2. deklinace</vt:lpstr>
      <vt:lpstr>2. deklinace</vt:lpstr>
      <vt:lpstr>Skloňování – vzor nervus</vt:lpstr>
      <vt:lpstr>Skloňování – vzor septum</vt:lpstr>
      <vt:lpstr>Pravidla pro skloňování neuter všech deklinací</vt:lpstr>
      <vt:lpstr>Řecká substantiva</vt:lpstr>
      <vt:lpstr>Adjektiva 1. a 2. deklinace</vt:lpstr>
      <vt:lpstr>Přiřazování adjektiv k substantivu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Substantiva 2. deklinace</dc:title>
  <dc:creator>Soňa Žákovská</dc:creator>
  <cp:lastModifiedBy>Soňa Žákovská</cp:lastModifiedBy>
  <cp:revision>16</cp:revision>
  <dcterms:created xsi:type="dcterms:W3CDTF">2015-11-05T13:04:44Z</dcterms:created>
  <dcterms:modified xsi:type="dcterms:W3CDTF">2016-09-29T10:54:56Z</dcterms:modified>
</cp:coreProperties>
</file>