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 snapToGrid="0">
      <p:cViewPr varScale="1">
        <p:scale>
          <a:sx n="70" d="100"/>
          <a:sy n="70" d="100"/>
        </p:scale>
        <p:origin x="54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C23089F-3604-424F-BEF7-94AB5CA26E3C}" type="datetimeFigureOut">
              <a:rPr lang="cs-CZ" smtClean="0"/>
              <a:t>19. 10. 2016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5F56B5BD-5F57-4D5E-AAFE-150D0A976A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2494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3089F-3604-424F-BEF7-94AB5CA26E3C}" type="datetimeFigureOut">
              <a:rPr lang="cs-CZ" smtClean="0"/>
              <a:t>19. 10. 2016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6B5BD-5F57-4D5E-AAFE-150D0A976A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0386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3089F-3604-424F-BEF7-94AB5CA26E3C}" type="datetimeFigureOut">
              <a:rPr lang="cs-CZ" smtClean="0"/>
              <a:t>19. 10. 2016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6B5BD-5F57-4D5E-AAFE-150D0A976A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90202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3089F-3604-424F-BEF7-94AB5CA26E3C}" type="datetimeFigureOut">
              <a:rPr lang="cs-CZ" smtClean="0"/>
              <a:t>19. 10. 2016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6B5BD-5F57-4D5E-AAFE-150D0A976A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05198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3089F-3604-424F-BEF7-94AB5CA26E3C}" type="datetimeFigureOut">
              <a:rPr lang="cs-CZ" smtClean="0"/>
              <a:t>19. 10. 2016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6B5BD-5F57-4D5E-AAFE-150D0A976A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13696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3089F-3604-424F-BEF7-94AB5CA26E3C}" type="datetimeFigureOut">
              <a:rPr lang="cs-CZ" smtClean="0"/>
              <a:t>19. 10. 2016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6B5BD-5F57-4D5E-AAFE-150D0A976A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00102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3089F-3604-424F-BEF7-94AB5CA26E3C}" type="datetimeFigureOut">
              <a:rPr lang="cs-CZ" smtClean="0"/>
              <a:t>19. 10. 2016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6B5BD-5F57-4D5E-AAFE-150D0A976A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55287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C23089F-3604-424F-BEF7-94AB5CA26E3C}" type="datetimeFigureOut">
              <a:rPr lang="cs-CZ" smtClean="0"/>
              <a:t>19. 10. 2016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6B5BD-5F57-4D5E-AAFE-150D0A976A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89766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5C23089F-3604-424F-BEF7-94AB5CA26E3C}" type="datetimeFigureOut">
              <a:rPr lang="cs-CZ" smtClean="0"/>
              <a:t>19. 10. 2016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6B5BD-5F57-4D5E-AAFE-150D0A976A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1632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3089F-3604-424F-BEF7-94AB5CA26E3C}" type="datetimeFigureOut">
              <a:rPr lang="cs-CZ" smtClean="0"/>
              <a:t>19. 10. 2016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6B5BD-5F57-4D5E-AAFE-150D0A976A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6209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3089F-3604-424F-BEF7-94AB5CA26E3C}" type="datetimeFigureOut">
              <a:rPr lang="cs-CZ" smtClean="0"/>
              <a:t>19. 10. 2016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6B5BD-5F57-4D5E-AAFE-150D0A976A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2886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3089F-3604-424F-BEF7-94AB5CA26E3C}" type="datetimeFigureOut">
              <a:rPr lang="cs-CZ" smtClean="0"/>
              <a:t>19. 10. 2016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6B5BD-5F57-4D5E-AAFE-150D0A976A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5622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3089F-3604-424F-BEF7-94AB5CA26E3C}" type="datetimeFigureOut">
              <a:rPr lang="cs-CZ" smtClean="0"/>
              <a:t>19. 10. 2016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6B5BD-5F57-4D5E-AAFE-150D0A976A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938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3089F-3604-424F-BEF7-94AB5CA26E3C}" type="datetimeFigureOut">
              <a:rPr lang="cs-CZ" smtClean="0"/>
              <a:t>19. 10. 2016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6B5BD-5F57-4D5E-AAFE-150D0A976A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8629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3089F-3604-424F-BEF7-94AB5CA26E3C}" type="datetimeFigureOut">
              <a:rPr lang="cs-CZ" smtClean="0"/>
              <a:t>19. 10. 2016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6B5BD-5F57-4D5E-AAFE-150D0A976A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1684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3089F-3604-424F-BEF7-94AB5CA26E3C}" type="datetimeFigureOut">
              <a:rPr lang="cs-CZ" smtClean="0"/>
              <a:t>19. 10. 2016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6B5BD-5F57-4D5E-AAFE-150D0A976A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5532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3089F-3604-424F-BEF7-94AB5CA26E3C}" type="datetimeFigureOut">
              <a:rPr lang="cs-CZ" smtClean="0"/>
              <a:t>19. 10. 2016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6B5BD-5F57-4D5E-AAFE-150D0A976A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4470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5C23089F-3604-424F-BEF7-94AB5CA26E3C}" type="datetimeFigureOut">
              <a:rPr lang="cs-CZ" smtClean="0"/>
              <a:t>19. 10. 2016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5F56B5BD-5F57-4D5E-AAFE-150D0A976A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1025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75" r:id="rId13"/>
    <p:sldLayoutId id="2147483776" r:id="rId14"/>
    <p:sldLayoutId id="2147483777" r:id="rId15"/>
    <p:sldLayoutId id="2147483778" r:id="rId16"/>
    <p:sldLayoutId id="214748377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Substantiva 3. deklinace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9167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Řecká substantiva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6064814"/>
              </p:ext>
            </p:extLst>
          </p:nvPr>
        </p:nvGraphicFramePr>
        <p:xfrm>
          <a:off x="558054" y="2991142"/>
          <a:ext cx="10568823" cy="2145496"/>
        </p:xfrm>
        <a:graphic>
          <a:graphicData uri="http://schemas.openxmlformats.org/drawingml/2006/table">
            <a:tbl>
              <a:tblPr firstRow="1" firstCol="1" bandRow="1"/>
              <a:tblGrid>
                <a:gridCol w="1865436"/>
                <a:gridCol w="1865436"/>
                <a:gridCol w="1866465"/>
                <a:gridCol w="3105021"/>
                <a:gridCol w="1866465"/>
              </a:tblGrid>
              <a:tr h="2883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51529" marR="515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nom. sg.</a:t>
                      </a:r>
                      <a:endParaRPr lang="cs-CZ" sz="20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51529" marR="515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gen. sg</a:t>
                      </a:r>
                      <a:endParaRPr lang="cs-CZ" sz="20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51529" marR="515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příklady</a:t>
                      </a:r>
                      <a:endParaRPr lang="cs-CZ" sz="20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51529" marR="515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vzor</a:t>
                      </a:r>
                      <a:endParaRPr lang="cs-CZ" sz="20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51529" marR="515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989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  <a:endParaRPr lang="cs-CZ" sz="20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51529" marR="515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ED7D3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000" b="1" dirty="0" err="1">
                          <a:solidFill>
                            <a:srgbClr val="ED7D3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ēr</a:t>
                      </a:r>
                      <a:endParaRPr lang="cs-CZ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51529" marR="515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ED7D3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000" b="1" dirty="0" err="1">
                          <a:solidFill>
                            <a:srgbClr val="ED7D3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ēris</a:t>
                      </a:r>
                      <a:endParaRPr lang="cs-CZ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51529" marR="515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i="1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sphincter</a:t>
                      </a:r>
                      <a:r>
                        <a:rPr lang="cs-CZ" sz="2000" i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2000" i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eris</a:t>
                      </a:r>
                      <a:r>
                        <a:rPr lang="cs-CZ" sz="20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</a:t>
                      </a:r>
                      <a:r>
                        <a:rPr lang="cs-CZ" sz="2000" i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cs-CZ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51529" marR="515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pulmo</a:t>
                      </a:r>
                      <a:endParaRPr lang="cs-CZ" sz="20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51529" marR="515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6399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</a:t>
                      </a:r>
                      <a:endParaRPr lang="cs-CZ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51529" marR="515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ED7D3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000" b="1" dirty="0" smtClean="0">
                          <a:solidFill>
                            <a:srgbClr val="ED7D3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sis</a:t>
                      </a:r>
                      <a:endParaRPr lang="cs-CZ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51529" marR="515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ED7D3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-sis </a:t>
                      </a:r>
                      <a:endParaRPr lang="cs-CZ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51529" marR="515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basis</a:t>
                      </a:r>
                      <a:r>
                        <a:rPr lang="cs-CZ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sis, f</a:t>
                      </a:r>
                      <a:r>
                        <a:rPr lang="cs-CZ" sz="2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cs-CZ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51529" marR="515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basis</a:t>
                      </a:r>
                      <a:endParaRPr lang="cs-CZ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51529" marR="515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08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ED7D3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000" b="1" dirty="0" err="1">
                          <a:solidFill>
                            <a:srgbClr val="ED7D3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</a:t>
                      </a:r>
                      <a:r>
                        <a:rPr lang="cs-CZ" sz="2000" b="1" dirty="0">
                          <a:solidFill>
                            <a:srgbClr val="ED7D3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cs-CZ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51529" marR="515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ED7D3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000" b="1" dirty="0" err="1">
                          <a:solidFill>
                            <a:srgbClr val="ED7D3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idis</a:t>
                      </a:r>
                      <a:r>
                        <a:rPr lang="cs-CZ" sz="2000" b="1" dirty="0">
                          <a:solidFill>
                            <a:srgbClr val="ED7D3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cs-CZ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51529" marR="515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i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parōtis</a:t>
                      </a:r>
                      <a:r>
                        <a:rPr lang="cs-CZ" sz="20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2000" i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idis</a:t>
                      </a:r>
                      <a:r>
                        <a:rPr lang="cs-CZ" sz="20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</a:t>
                      </a:r>
                      <a:r>
                        <a:rPr lang="cs-CZ" sz="2000" i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cs-CZ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51529" marR="515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pulmo</a:t>
                      </a:r>
                      <a:endParaRPr lang="cs-CZ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51529" marR="515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3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cs-CZ" sz="20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51529" marR="515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ED7D3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000" b="1" dirty="0" err="1" smtClean="0">
                          <a:solidFill>
                            <a:srgbClr val="ED7D3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</a:t>
                      </a:r>
                      <a:endParaRPr lang="cs-CZ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51529" marR="515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ED7D3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000" b="1" dirty="0" err="1" smtClean="0">
                          <a:solidFill>
                            <a:srgbClr val="ED7D3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matis</a:t>
                      </a:r>
                      <a:endParaRPr lang="cs-CZ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51529" marR="515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i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derma, </a:t>
                      </a:r>
                      <a:r>
                        <a:rPr lang="cs-CZ" sz="2000" i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matis</a:t>
                      </a:r>
                      <a:r>
                        <a:rPr lang="cs-CZ" sz="20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</a:t>
                      </a:r>
                      <a:r>
                        <a:rPr lang="cs-CZ" sz="2000" i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cs-CZ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51529" marR="515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corpus</a:t>
                      </a:r>
                      <a:endParaRPr lang="cs-CZ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51529" marR="515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1005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Vzor </a:t>
            </a:r>
            <a:r>
              <a:rPr lang="cs-CZ" dirty="0" err="1" smtClean="0"/>
              <a:t>basis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5988307"/>
              </p:ext>
            </p:extLst>
          </p:nvPr>
        </p:nvGraphicFramePr>
        <p:xfrm>
          <a:off x="639233" y="2391835"/>
          <a:ext cx="9973734" cy="3610766"/>
        </p:xfrm>
        <a:graphic>
          <a:graphicData uri="http://schemas.openxmlformats.org/drawingml/2006/table">
            <a:tbl>
              <a:tblPr firstRow="1" firstCol="1" bandRow="1"/>
              <a:tblGrid>
                <a:gridCol w="3324578"/>
                <a:gridCol w="3324578"/>
                <a:gridCol w="3324578"/>
              </a:tblGrid>
              <a:tr h="5661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sg.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59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</a:t>
                      </a:r>
                      <a:r>
                        <a:rPr lang="cs-CZ" sz="3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b="1" dirty="0" err="1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basis</a:t>
                      </a:r>
                      <a:endParaRPr lang="cs-CZ" sz="3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6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bas</a:t>
                      </a:r>
                      <a:r>
                        <a:rPr lang="cs-CZ" sz="36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3600" b="1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ēs</a:t>
                      </a:r>
                      <a:endParaRPr lang="cs-CZ" sz="36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59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bas-</a:t>
                      </a:r>
                      <a:r>
                        <a:rPr lang="cs-CZ" sz="3600" b="1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is</a:t>
                      </a:r>
                      <a:r>
                        <a:rPr lang="cs-CZ" sz="36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/</a:t>
                      </a:r>
                      <a:r>
                        <a:rPr lang="cs-CZ" sz="3600" b="1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eos</a:t>
                      </a:r>
                      <a:endParaRPr lang="cs-CZ" sz="3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6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bas</a:t>
                      </a:r>
                      <a:r>
                        <a:rPr lang="cs-CZ" sz="36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3600" b="1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ium</a:t>
                      </a:r>
                      <a:endParaRPr lang="cs-CZ" sz="36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59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ak</a:t>
                      </a:r>
                      <a:r>
                        <a:rPr lang="cs-CZ" sz="3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bas-</a:t>
                      </a:r>
                      <a:r>
                        <a:rPr lang="cs-CZ" sz="3600" b="1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</a:t>
                      </a:r>
                      <a:r>
                        <a:rPr lang="cs-CZ" sz="36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/in</a:t>
                      </a:r>
                      <a:endParaRPr lang="cs-CZ" sz="3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6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bas</a:t>
                      </a:r>
                      <a:r>
                        <a:rPr lang="cs-CZ" sz="36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3600" b="1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ēs</a:t>
                      </a:r>
                      <a:endParaRPr lang="cs-CZ" sz="36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59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abl.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bas-</a:t>
                      </a:r>
                      <a:r>
                        <a:rPr lang="cs-CZ" sz="36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ī</a:t>
                      </a:r>
                      <a:endParaRPr lang="cs-CZ" sz="3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6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bas</a:t>
                      </a:r>
                      <a:r>
                        <a:rPr lang="cs-CZ" sz="36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3600" b="1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ibus</a:t>
                      </a:r>
                      <a:endParaRPr lang="cs-CZ" sz="36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7431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Latinská substantiva, která se skloňují dle vzoru </a:t>
            </a:r>
            <a:r>
              <a:rPr lang="cs-CZ" dirty="0" err="1" smtClean="0"/>
              <a:t>basis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cs typeface="Times New Roman" panose="02020603050405020304" pitchFamily="18" charset="0"/>
              </a:rPr>
              <a:t>podle </a:t>
            </a:r>
            <a:r>
              <a:rPr lang="cs-CZ" sz="2400" dirty="0">
                <a:cs typeface="Times New Roman" panose="02020603050405020304" pitchFamily="18" charset="0"/>
              </a:rPr>
              <a:t>řeckého vzoru se výjimečně skloňuje také několik původem latinských slov (původní řecké koncovky se zde neuplatňují): </a:t>
            </a:r>
          </a:p>
          <a:p>
            <a:pPr lvl="1"/>
            <a:r>
              <a:rPr lang="cs-CZ" sz="2000" dirty="0" err="1" smtClean="0">
                <a:cs typeface="Times New Roman" panose="02020603050405020304" pitchFamily="18" charset="0"/>
              </a:rPr>
              <a:t>febris</a:t>
            </a:r>
            <a:r>
              <a:rPr lang="cs-CZ" sz="2000" dirty="0">
                <a:cs typeface="Times New Roman" panose="02020603050405020304" pitchFamily="18" charset="0"/>
              </a:rPr>
              <a:t>, </a:t>
            </a:r>
            <a:r>
              <a:rPr lang="cs-CZ" sz="2000" dirty="0" err="1">
                <a:cs typeface="Times New Roman" panose="02020603050405020304" pitchFamily="18" charset="0"/>
              </a:rPr>
              <a:t>is</a:t>
            </a:r>
            <a:r>
              <a:rPr lang="cs-CZ" sz="2000" dirty="0">
                <a:cs typeface="Times New Roman" panose="02020603050405020304" pitchFamily="18" charset="0"/>
              </a:rPr>
              <a:t>, f. </a:t>
            </a:r>
          </a:p>
          <a:p>
            <a:pPr lvl="1"/>
            <a:r>
              <a:rPr lang="cs-CZ" sz="2000" dirty="0" err="1" smtClean="0">
                <a:cs typeface="Times New Roman" panose="02020603050405020304" pitchFamily="18" charset="0"/>
              </a:rPr>
              <a:t>tussis</a:t>
            </a:r>
            <a:r>
              <a:rPr lang="cs-CZ" sz="2000" dirty="0">
                <a:cs typeface="Times New Roman" panose="02020603050405020304" pitchFamily="18" charset="0"/>
              </a:rPr>
              <a:t>, </a:t>
            </a:r>
            <a:r>
              <a:rPr lang="cs-CZ" sz="2000" dirty="0" err="1">
                <a:cs typeface="Times New Roman" panose="02020603050405020304" pitchFamily="18" charset="0"/>
              </a:rPr>
              <a:t>is</a:t>
            </a:r>
            <a:r>
              <a:rPr lang="cs-CZ" sz="2000" dirty="0">
                <a:cs typeface="Times New Roman" panose="02020603050405020304" pitchFamily="18" charset="0"/>
              </a:rPr>
              <a:t>, f</a:t>
            </a:r>
            <a:r>
              <a:rPr lang="cs-CZ" sz="2000" dirty="0" smtClean="0">
                <a:cs typeface="Times New Roman" panose="02020603050405020304" pitchFamily="18" charset="0"/>
              </a:rPr>
              <a:t>.</a:t>
            </a:r>
          </a:p>
          <a:p>
            <a:pPr lvl="1"/>
            <a:r>
              <a:rPr lang="nl-NL" sz="2000" dirty="0" smtClean="0">
                <a:cs typeface="Times New Roman" panose="02020603050405020304" pitchFamily="18" charset="0"/>
              </a:rPr>
              <a:t>pertussis</a:t>
            </a:r>
            <a:r>
              <a:rPr lang="nl-NL" sz="2000" dirty="0">
                <a:cs typeface="Times New Roman" panose="02020603050405020304" pitchFamily="18" charset="0"/>
              </a:rPr>
              <a:t>, is, f. </a:t>
            </a:r>
          </a:p>
          <a:p>
            <a:pPr lvl="1"/>
            <a:r>
              <a:rPr lang="cs-CZ" sz="2000" dirty="0" err="1" smtClean="0">
                <a:cs typeface="Times New Roman" panose="02020603050405020304" pitchFamily="18" charset="0"/>
              </a:rPr>
              <a:t>sitis</a:t>
            </a:r>
            <a:r>
              <a:rPr lang="cs-CZ" sz="2000" dirty="0">
                <a:cs typeface="Times New Roman" panose="02020603050405020304" pitchFamily="18" charset="0"/>
              </a:rPr>
              <a:t>, </a:t>
            </a:r>
            <a:r>
              <a:rPr lang="cs-CZ" sz="2000" dirty="0" err="1">
                <a:cs typeface="Times New Roman" panose="02020603050405020304" pitchFamily="18" charset="0"/>
              </a:rPr>
              <a:t>is</a:t>
            </a:r>
            <a:r>
              <a:rPr lang="cs-CZ" sz="2000" dirty="0">
                <a:cs typeface="Times New Roman" panose="02020603050405020304" pitchFamily="18" charset="0"/>
              </a:rPr>
              <a:t>, f. </a:t>
            </a:r>
            <a:endParaRPr lang="cs-CZ" sz="2000" dirty="0" smtClean="0">
              <a:cs typeface="Times New Roman" panose="02020603050405020304" pitchFamily="18" charset="0"/>
            </a:endParaRPr>
          </a:p>
          <a:p>
            <a:pPr lvl="1"/>
            <a:r>
              <a:rPr lang="cs-CZ" sz="2000" dirty="0" err="1" smtClean="0">
                <a:cs typeface="Times New Roman" panose="02020603050405020304" pitchFamily="18" charset="0"/>
              </a:rPr>
              <a:t>tuberculosis</a:t>
            </a:r>
            <a:r>
              <a:rPr lang="cs-CZ" sz="2000" dirty="0">
                <a:cs typeface="Times New Roman" panose="02020603050405020304" pitchFamily="18" charset="0"/>
              </a:rPr>
              <a:t>, </a:t>
            </a:r>
            <a:r>
              <a:rPr lang="cs-CZ" sz="2000" dirty="0" err="1">
                <a:cs typeface="Times New Roman" panose="02020603050405020304" pitchFamily="18" charset="0"/>
              </a:rPr>
              <a:t>is</a:t>
            </a:r>
            <a:r>
              <a:rPr lang="cs-CZ" sz="2000" dirty="0">
                <a:cs typeface="Times New Roman" panose="02020603050405020304" pitchFamily="18" charset="0"/>
              </a:rPr>
              <a:t>, f. </a:t>
            </a:r>
          </a:p>
        </p:txBody>
      </p:sp>
    </p:spTree>
    <p:extLst>
      <p:ext uri="{BB962C8B-B14F-4D97-AF65-F5344CB8AC3E}">
        <p14:creationId xmlns:p14="http://schemas.microsoft.com/office/powerpoint/2010/main" val="33738046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tový efekt">
  <a:themeElements>
    <a:clrScheme name="Iontový efekt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tový efekt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tový efekt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22</TotalTime>
  <Words>139</Words>
  <Application>Microsoft Office PowerPoint</Application>
  <PresentationFormat>Širokoúhlá obrazovka</PresentationFormat>
  <Paragraphs>49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11" baseType="lpstr">
      <vt:lpstr>Arial</vt:lpstr>
      <vt:lpstr>Calibri</vt:lpstr>
      <vt:lpstr>Cambria</vt:lpstr>
      <vt:lpstr>Century Gothic</vt:lpstr>
      <vt:lpstr>Times New Roman</vt:lpstr>
      <vt:lpstr>Wingdings 3</vt:lpstr>
      <vt:lpstr>Iontový efekt</vt:lpstr>
      <vt:lpstr>Substantiva 3. deklinace</vt:lpstr>
      <vt:lpstr>Řecká substantiva</vt:lpstr>
      <vt:lpstr>Vzor basis</vt:lpstr>
      <vt:lpstr>Latinská substantiva, která se skloňují dle vzoru basis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Substantiva 3. deklinace</dc:title>
  <dc:creator>Soňa Žákovská</dc:creator>
  <cp:lastModifiedBy>syrano</cp:lastModifiedBy>
  <cp:revision>10</cp:revision>
  <dcterms:created xsi:type="dcterms:W3CDTF">2015-11-05T14:11:49Z</dcterms:created>
  <dcterms:modified xsi:type="dcterms:W3CDTF">2016-10-19T16:50:17Z</dcterms:modified>
</cp:coreProperties>
</file>