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83" r:id="rId20"/>
    <p:sldId id="272" r:id="rId21"/>
    <p:sldId id="273" r:id="rId22"/>
    <p:sldId id="274" r:id="rId23"/>
    <p:sldId id="275" r:id="rId24"/>
    <p:sldId id="278" r:id="rId25"/>
    <p:sldId id="384" r:id="rId26"/>
    <p:sldId id="280" r:id="rId27"/>
    <p:sldId id="276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51" r:id="rId92"/>
    <p:sldId id="352" r:id="rId93"/>
    <p:sldId id="353" r:id="rId94"/>
    <p:sldId id="354" r:id="rId95"/>
    <p:sldId id="355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4" r:id="rId121"/>
    <p:sldId id="385" r:id="rId122"/>
    <p:sldId id="375" r:id="rId123"/>
    <p:sldId id="381" r:id="rId124"/>
    <p:sldId id="382" r:id="rId1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2" autoAdjust="0"/>
  </p:normalViewPr>
  <p:slideViewPr>
    <p:cSldViewPr>
      <p:cViewPr varScale="1">
        <p:scale>
          <a:sx n="37" d="100"/>
          <a:sy n="37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20" Type="http://schemas.openxmlformats.org/officeDocument/2006/relationships/slide" Target="slides/slide116.xml"/><Relationship Id="rId121" Type="http://schemas.openxmlformats.org/officeDocument/2006/relationships/slide" Target="slides/slide117.xml"/><Relationship Id="rId122" Type="http://schemas.openxmlformats.org/officeDocument/2006/relationships/slide" Target="slides/slide118.xml"/><Relationship Id="rId123" Type="http://schemas.openxmlformats.org/officeDocument/2006/relationships/slide" Target="slides/slide119.xml"/><Relationship Id="rId124" Type="http://schemas.openxmlformats.org/officeDocument/2006/relationships/slide" Target="slides/slide120.xml"/><Relationship Id="rId125" Type="http://schemas.openxmlformats.org/officeDocument/2006/relationships/slide" Target="slides/slide121.xml"/><Relationship Id="rId126" Type="http://schemas.openxmlformats.org/officeDocument/2006/relationships/notesMaster" Target="notesMasters/notesMaster1.xml"/><Relationship Id="rId127" Type="http://schemas.openxmlformats.org/officeDocument/2006/relationships/printerSettings" Target="printerSettings/printerSettings1.bin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<Relationship Id="rId105" Type="http://schemas.openxmlformats.org/officeDocument/2006/relationships/slide" Target="slides/slide101.xml"/><Relationship Id="rId106" Type="http://schemas.openxmlformats.org/officeDocument/2006/relationships/slide" Target="slides/slide102.xml"/><Relationship Id="rId107" Type="http://schemas.openxmlformats.org/officeDocument/2006/relationships/slide" Target="slides/slide103.xml"/><Relationship Id="rId108" Type="http://schemas.openxmlformats.org/officeDocument/2006/relationships/slide" Target="slides/slide104.xml"/><Relationship Id="rId109" Type="http://schemas.openxmlformats.org/officeDocument/2006/relationships/slide" Target="slides/slide105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00" Type="http://schemas.openxmlformats.org/officeDocument/2006/relationships/slide" Target="slides/slide96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110" Type="http://schemas.openxmlformats.org/officeDocument/2006/relationships/slide" Target="slides/slide106.xml"/><Relationship Id="rId111" Type="http://schemas.openxmlformats.org/officeDocument/2006/relationships/slide" Target="slides/slide107.xml"/><Relationship Id="rId112" Type="http://schemas.openxmlformats.org/officeDocument/2006/relationships/slide" Target="slides/slide108.xml"/><Relationship Id="rId113" Type="http://schemas.openxmlformats.org/officeDocument/2006/relationships/slide" Target="slides/slide109.xml"/><Relationship Id="rId114" Type="http://schemas.openxmlformats.org/officeDocument/2006/relationships/slide" Target="slides/slide110.xml"/><Relationship Id="rId115" Type="http://schemas.openxmlformats.org/officeDocument/2006/relationships/slide" Target="slides/slide111.xml"/><Relationship Id="rId116" Type="http://schemas.openxmlformats.org/officeDocument/2006/relationships/slide" Target="slides/slide112.xml"/><Relationship Id="rId117" Type="http://schemas.openxmlformats.org/officeDocument/2006/relationships/slide" Target="slides/slide113.xml"/><Relationship Id="rId118" Type="http://schemas.openxmlformats.org/officeDocument/2006/relationships/slide" Target="slides/slide114.xml"/><Relationship Id="rId119" Type="http://schemas.openxmlformats.org/officeDocument/2006/relationships/slide" Target="slides/slide1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b="1">
                <a:solidFill>
                  <a:srgbClr val="000000"/>
                </a:solidFill>
                <a:latin typeface="Georgia"/>
                <a:ea typeface="DejaVu Sans"/>
              </a:rPr>
              <a:t>Výlučné kojení v 6. m., r.2010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"/>
                <c:pt idx="0">
                  <c:v>skutečnost</c:v>
                </c:pt>
                <c:pt idx="1">
                  <c:v>doporučení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0.166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124808"/>
        <c:axId val="-2137116568"/>
      </c:barChart>
      <c:catAx>
        <c:axId val="-2137124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-2137116568"/>
        <c:crosses val="autoZero"/>
        <c:auto val="1"/>
        <c:lblAlgn val="ctr"/>
        <c:lblOffset val="100"/>
        <c:noMultiLvlLbl val="0"/>
      </c:catAx>
      <c:valAx>
        <c:axId val="-2137116568"/>
        <c:scaling>
          <c:orientation val="minMax"/>
          <c:max val="1.0"/>
        </c:scaling>
        <c:delete val="1"/>
        <c:axPos val="l"/>
        <c:numFmt formatCode="General" sourceLinked="1"/>
        <c:majorTickMark val="out"/>
        <c:minorTickMark val="none"/>
        <c:tickLblPos val="none"/>
        <c:crossAx val="-2137124808"/>
        <c:crossesAt val="0.0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9080">
      <a:solidFill>
        <a:srgbClr val="964305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b="1">
                <a:solidFill>
                  <a:srgbClr val="000000"/>
                </a:solidFill>
                <a:latin typeface="Georgia"/>
                <a:ea typeface="DejaVu Sans"/>
              </a:rPr>
              <a:t>Kojení v 12. m., r. 2012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2"/>
                <c:pt idx="0">
                  <c:v>skutečnost</c:v>
                </c:pt>
                <c:pt idx="1">
                  <c:v>doporučení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0.1524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777400"/>
        <c:axId val="-2138292904"/>
      </c:barChart>
      <c:catAx>
        <c:axId val="-2140777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-2138292904"/>
        <c:crosses val="autoZero"/>
        <c:auto val="1"/>
        <c:lblAlgn val="ctr"/>
        <c:lblOffset val="100"/>
        <c:noMultiLvlLbl val="0"/>
      </c:catAx>
      <c:valAx>
        <c:axId val="-2138292904"/>
        <c:scaling>
          <c:orientation val="minMax"/>
          <c:max val="1.0"/>
        </c:scaling>
        <c:delete val="1"/>
        <c:axPos val="l"/>
        <c:numFmt formatCode="General" sourceLinked="1"/>
        <c:majorTickMark val="none"/>
        <c:minorTickMark val="none"/>
        <c:tickLblPos val="none"/>
        <c:crossAx val="-2140777400"/>
        <c:crossesAt val="0.0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9080">
      <a:solidFill>
        <a:srgbClr val="964305"/>
      </a:solidFill>
      <a:round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8F842E0-4526-4D3F-B334-378757B5DC89}" type="slidenum">
              <a:rPr lang="cs-CZ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12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2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C97F985-F9C3-48EC-A1B9-0E0D2FB1906C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16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dirty="0" err="1">
                <a:latin typeface="Arial"/>
              </a:rPr>
              <a:t>Islamabad</a:t>
            </a:r>
            <a:r>
              <a:rPr lang="cs-CZ" sz="2000" dirty="0">
                <a:latin typeface="Arial"/>
              </a:rPr>
              <a:t>, </a:t>
            </a:r>
            <a:r>
              <a:rPr lang="cs-CZ" sz="2000" dirty="0" err="1">
                <a:latin typeface="Arial"/>
              </a:rPr>
              <a:t>Pakistan</a:t>
            </a:r>
            <a:r>
              <a:rPr lang="cs-CZ" sz="2000" dirty="0">
                <a:latin typeface="Arial"/>
              </a:rPr>
              <a:t>. Dvojčata – vlevo kojené, vpravo krmené UM – zemřelo druhý den po pořízení fotografie. Matce bylo řečeno, že nemůže kojit obě děti, že nemá dost mléka. http://info.babymilkaction.org/news/campaignblog250913</a:t>
            </a:r>
            <a:endParaRPr dirty="0"/>
          </a:p>
        </p:txBody>
      </p:sp>
      <p:sp>
        <p:nvSpPr>
          <p:cNvPr id="711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C5864AB-23FE-4745-BF06-B26482C08EFA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22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dirty="0">
                <a:latin typeface="Arial"/>
              </a:rPr>
              <a:t>Neexistují oficiální statistiky kojení starších dětí - Podle studie kojeno déle než 2 roky 6,5 %. 12-23 měsíců kojeno 29 %.</a:t>
            </a:r>
            <a:endParaRPr dirty="0"/>
          </a:p>
        </p:txBody>
      </p:sp>
      <p:sp>
        <p:nvSpPr>
          <p:cNvPr id="71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9435B0E-3221-4BC7-911D-12005CBE6358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90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Přečtěte si také tento krátký článek o tom, jak má proběhnout první kojení http://kojim.webnode.cz/jak-predchazet-problemum/prvni-kojeni-po-porodu/ </a:t>
            </a:r>
            <a:endParaRPr/>
          </a:p>
          <a:p>
            <a:r>
              <a:rPr lang="cs-CZ" sz="2000">
                <a:latin typeface="Arial"/>
              </a:rPr>
              <a:t> </a:t>
            </a:r>
            <a:endParaRPr/>
          </a:p>
        </p:txBody>
      </p:sp>
      <p:sp>
        <p:nvSpPr>
          <p:cNvPr id="684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A8BE3B8-0D4D-423D-BA7D-E206F0255776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40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6" name="CustomShape 2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1200">
                <a:latin typeface="Times New Roman"/>
              </a:rPr>
              <a:t>www.cenap.cz</a:t>
            </a:r>
            <a:endParaRPr/>
          </a:p>
        </p:txBody>
      </p:sp>
      <p:sp>
        <p:nvSpPr>
          <p:cNvPr id="68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F9B335A-E642-493E-8F5D-956E3D4371EC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00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69FDEB69-7C23-4432-9A35-705A3791DA57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54</a:t>
            </a:fld>
            <a:endParaRPr/>
          </a:p>
        </p:txBody>
      </p:sp>
      <p:sp>
        <p:nvSpPr>
          <p:cNvPr id="689" name="CustomShape 2"/>
          <p:cNvSpPr/>
          <p:nvPr/>
        </p:nvSpPr>
        <p:spPr>
          <a:xfrm>
            <a:off x="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000000"/>
                </a:solidFill>
                <a:latin typeface="Arial"/>
                <a:ea typeface="Lucida Sans Unicode"/>
              </a:rPr>
              <a:t>Centrum naděje a pomoci o.s., Vodní 13, Brno 602 00, www.cenap.cz</a:t>
            </a:r>
            <a:endParaRPr/>
          </a:p>
        </p:txBody>
      </p:sp>
      <p:sp>
        <p:nvSpPr>
          <p:cNvPr id="690" name="CustomShape 3"/>
          <p:cNvSpPr/>
          <p:nvPr/>
        </p:nvSpPr>
        <p:spPr>
          <a:xfrm>
            <a:off x="388476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FEB7BEE-81BC-4133-840D-EDEB895F4474}" type="slidenum">
              <a:rPr lang="cs-CZ" sz="1200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691" name="CustomShape 4"/>
          <p:cNvSpPr/>
          <p:nvPr/>
        </p:nvSpPr>
        <p:spPr>
          <a:xfrm>
            <a:off x="685440" y="4343040"/>
            <a:ext cx="5482800" cy="41112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CustomShape 5"/>
          <p:cNvSpPr/>
          <p:nvPr/>
        </p:nvSpPr>
        <p:spPr>
          <a:xfrm>
            <a:off x="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r>
              <a:rPr lang="cs-CZ" sz="1200">
                <a:latin typeface="Arial"/>
                <a:ea typeface="Lucida Sans Unicode"/>
              </a:rPr>
              <a:t>Centrum naděje a pomoci,o.s.,  Vodní 13, Brno 60200, www.cenap.cz</a:t>
            </a:r>
            <a:endParaRPr/>
          </a:p>
        </p:txBody>
      </p:sp>
      <p:sp>
        <p:nvSpPr>
          <p:cNvPr id="693" name="CustomShape 6"/>
          <p:cNvSpPr/>
          <p:nvPr/>
        </p:nvSpPr>
        <p:spPr>
          <a:xfrm>
            <a:off x="3884760" y="8685360"/>
            <a:ext cx="29682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63C55E9-0ED3-4517-A341-92C72920CBCD}" type="slidenum">
              <a:rPr lang="cs-CZ" sz="1200"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13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2C037789-23D3-4D9D-B625-5DEC8B8F545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70</a:t>
            </a:fld>
            <a:endParaRPr/>
          </a:p>
        </p:txBody>
      </p:sp>
      <p:sp>
        <p:nvSpPr>
          <p:cNvPr id="695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D393BC5D-223D-433A-9269-2BEE178FA9A0}" type="slidenum">
              <a:rPr lang="cs-CZ" sz="1100">
                <a:solidFill>
                  <a:srgbClr val="000000"/>
                </a:solid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6" name="CustomShape 3"/>
          <p:cNvSpPr/>
          <p:nvPr/>
        </p:nvSpPr>
        <p:spPr>
          <a:xfrm>
            <a:off x="3884760" y="8685360"/>
            <a:ext cx="2966400" cy="45180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1B71B92E-DC32-445B-AFDA-84FC31708998}" type="slidenum">
              <a:rPr lang="cs-CZ" sz="1100">
                <a:solidFill>
                  <a:srgbClr val="000000"/>
                </a:solidFill>
                <a:latin typeface="Tahoma"/>
                <a:ea typeface="Arial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7" name="CustomShape 4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86040" tIns="44640" rIns="86040" bIns="44640" anchor="b"/>
          <a:lstStyle/>
          <a:p>
            <a:pPr algn="r">
              <a:lnSpc>
                <a:spcPct val="100000"/>
              </a:lnSpc>
            </a:pPr>
            <a:fld id="{FC4E12EC-E162-4B94-9A38-775AF954083A}" type="slidenum">
              <a:rPr lang="cs-CZ" sz="1100">
                <a:solidFill>
                  <a:srgbClr val="000000"/>
                </a:solidFill>
                <a:latin typeface="Tahoma"/>
                <a:ea typeface="Arial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  <p:sp>
        <p:nvSpPr>
          <p:cNvPr id="698" name="CustomShape 5"/>
          <p:cNvSpPr/>
          <p:nvPr/>
        </p:nvSpPr>
        <p:spPr>
          <a:xfrm>
            <a:off x="1144440" y="685800"/>
            <a:ext cx="456876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699" name="CustomShape 6"/>
          <p:cNvSpPr/>
          <p:nvPr/>
        </p:nvSpPr>
        <p:spPr>
          <a:xfrm>
            <a:off x="685440" y="4343040"/>
            <a:ext cx="5481360" cy="42033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784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http://www.breastfeedinginc.ca/content.php?pagename=vid-reallygood-slvk  </a:t>
            </a:r>
            <a:endParaRPr/>
          </a:p>
        </p:txBody>
      </p:sp>
      <p:sp>
        <p:nvSpPr>
          <p:cNvPr id="701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40B85638-6DF9-47E1-A0A7-E7DAD93E673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61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cs-CZ" sz="2000">
                <a:latin typeface="Arial"/>
              </a:rPr>
              <a:t>Pauza v bradě = pití http://www.breastfeedinginc.ca/content.php?pagename=vid-reallygood-slvk</a:t>
            </a:r>
            <a:endParaRPr/>
          </a:p>
          <a:p>
            <a:pPr>
              <a:lnSpc>
                <a:spcPct val="100000"/>
              </a:lnSpc>
            </a:pPr>
            <a:r>
              <a:rPr lang="cs-CZ" sz="2000">
                <a:latin typeface="Arial"/>
              </a:rPr>
              <a:t>Ztráta hmotnosti po porodu </a:t>
            </a:r>
            <a:r>
              <a:rPr lang="cs-CZ" sz="2000" u="sng">
                <a:solidFill>
                  <a:srgbClr val="000000"/>
                </a:solidFill>
                <a:latin typeface="Arial"/>
              </a:rPr>
              <a:t>http://www.mamila.sk/pre-zdravotnikov/materialy/strata-hmotnosti/</a:t>
            </a:r>
            <a:r>
              <a:rPr lang="cs-CZ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0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E047289-019B-44BB-8FC8-6BEF034D5EF6}" type="slidenum">
              <a:rPr lang="cs-CZ" sz="12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933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http://nbci.ca/index.php?option=com_content&amp;view=article&amp;id=412:4-day-old-after-tongue-tie-release-with-compressions-slvk&amp;catid=32:video-clips-slvk&amp;Itemid=69 </a:t>
            </a:r>
            <a:endParaRPr/>
          </a:p>
        </p:txBody>
      </p:sp>
      <p:sp>
        <p:nvSpPr>
          <p:cNvPr id="705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589D6A0D-B80B-47CA-9B9A-B869A41AC7CC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18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1200">
                <a:latin typeface="Arial"/>
              </a:rPr>
              <a:t>https://www.youtube.com/watch?v=0alN_3V_qvI </a:t>
            </a:r>
            <a:endParaRPr/>
          </a:p>
        </p:txBody>
      </p:sp>
      <p:sp>
        <p:nvSpPr>
          <p:cNvPr id="707" name="CustomShape 2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StarSymbol"/>
              <a:buChar char="l"/>
            </a:pPr>
            <a:fld id="{8FC760AB-A920-42B4-BD2A-806D941A5ABF}" type="slidenum">
              <a:rPr lang="cs-CZ" sz="1200">
                <a:latin typeface="Arial"/>
              </a:rPr>
              <a:pPr algn="r">
                <a:lnSpc>
                  <a:spcPct val="100000"/>
                </a:lnSpc>
                <a:buSzPct val="45000"/>
                <a:buFont typeface="StarSymbol"/>
                <a:buChar char="l"/>
              </a:pPr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29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Obrázek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6" name="Obrázek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Obrázek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72" name="Obrázek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7" name="Obrázek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Obrázek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Obrázek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44" name="Obrázek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24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50B4C8"/>
          </a:solidFill>
          <a:ln w="12600">
            <a:noFill/>
          </a:ln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bci.c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nbci.ca/index.php?option=com_content&amp;view=article&amp;id=424:squeezing-nipple-demonstrating-difference-between-poor-latch-slvk&amp;catid=32:video-clips-slvk&amp;Itemid=69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jpeg"/><Relationship Id="rId3" Type="http://schemas.openxmlformats.org/officeDocument/2006/relationships/image" Target="../media/image2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jpeg"/><Relationship Id="rId3" Type="http://schemas.openxmlformats.org/officeDocument/2006/relationships/image" Target="../media/image2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mamila.sk/pre-matky/nemocnice-vysledky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feedinginc.ca/content.php?pagename=vid-reallygood-slvk" TargetMode="External"/><Relationship Id="rId4" Type="http://schemas.openxmlformats.org/officeDocument/2006/relationships/hyperlink" Target="http://www.nbci.ca/index.php?option=com_content&amp;view=article&amp;id=420:nibbling&amp;catid=6:video-clips&amp;Itemid=13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nbci.ca/index.php?option=com_content&amp;view=article&amp;id=412:4-day-old-after-tongue-tie-release-with-compressions-slvk&amp;catid=32:video-clips-slvk&amp;Itemid=6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1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7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751040" y="1317600"/>
            <a:ext cx="8688960" cy="250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80000"/>
              </a:lnSpc>
            </a:pPr>
            <a:r>
              <a:rPr lang="cs-CZ" sz="8800">
                <a:solidFill>
                  <a:srgbClr val="FF0000"/>
                </a:solidFill>
                <a:latin typeface="Calibri Light"/>
              </a:rPr>
              <a:t>Základy kojení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815040" y="3660120"/>
            <a:ext cx="9227160" cy="164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FFFFFF"/>
                </a:solidFill>
                <a:latin typeface="Calibri Light"/>
              </a:rPr>
              <a:t>Mgr. Sylva Šmídová</a:t>
            </a:r>
            <a:endParaRPr/>
          </a:p>
          <a:p>
            <a:pPr>
              <a:lnSpc>
                <a:spcPct val="100000"/>
              </a:lnSpc>
            </a:pPr>
            <a:r>
              <a:rPr lang="cs-CZ" sz="3200">
                <a:solidFill>
                  <a:srgbClr val="FFFFFF"/>
                </a:solidFill>
                <a:latin typeface="Calibri Light"/>
              </a:rPr>
              <a:t>Pro porodní asistentky a záchranáře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160"/>
            <a:ext cx="3808800" cy="2541960"/>
          </a:xfrm>
          <a:prstGeom prst="rect">
            <a:avLst/>
          </a:prstGeom>
          <a:ln>
            <a:noFill/>
          </a:ln>
        </p:spPr>
      </p:pic>
      <p:pic>
        <p:nvPicPr>
          <p:cNvPr id="23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160" y="4709520"/>
            <a:ext cx="4408920" cy="1942200"/>
          </a:xfrm>
          <a:prstGeom prst="rect">
            <a:avLst/>
          </a:prstGeom>
          <a:ln>
            <a:noFill/>
          </a:ln>
        </p:spPr>
      </p:pic>
      <p:pic>
        <p:nvPicPr>
          <p:cNvPr id="237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4720" y="126000"/>
            <a:ext cx="4437720" cy="1713600"/>
          </a:xfrm>
          <a:prstGeom prst="rect">
            <a:avLst/>
          </a:prstGeom>
          <a:ln>
            <a:noFill/>
          </a:ln>
        </p:spPr>
      </p:pic>
      <p:pic>
        <p:nvPicPr>
          <p:cNvPr id="238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0" y="4709520"/>
            <a:ext cx="3075480" cy="204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981080" y="620640"/>
            <a:ext cx="8228520" cy="158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1) </a:t>
            </a:r>
            <a:r>
              <a:rPr lang="cs-CZ" sz="3600">
                <a:solidFill>
                  <a:srgbClr val="50B4C8"/>
                </a:solidFill>
                <a:latin typeface="Calibri Light"/>
              </a:rPr>
              <a:t>Písemně vypracovaná strategie přístupu ke kojení, praktikována všemi členy zdravotnického týmu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695400" y="270892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Nemocnice má písemně vypracované postupy, jak uvést těchto 10 bodů do praxe (vnitřní předpisy, ošetřovatelské standardy apod.)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Ty by měly být dostupné veškerému personálu (zdrav. i nezdrav.), který se stará o matky a děti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Shrnutí těchto 10 bodů, Mezinárodního kodexu marketingu náhrad mateřského mléka a následné rezolucí WHO by měla být vyvěšená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ve všech prostorách nemocnice.</a:t>
            </a:r>
            <a:endParaRPr dirty="0"/>
          </a:p>
        </p:txBody>
      </p:sp>
      <p:sp>
        <p:nvSpPr>
          <p:cNvPr id="263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F5D83FC6-7CD7-43CA-8CCD-03782A0D7A7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9) Nedávat kojeným novorozencům dudlíky, šidítka, kloboučky</a:t>
            </a:r>
            <a:endParaRPr/>
          </a:p>
        </p:txBody>
      </p:sp>
      <p:sp>
        <p:nvSpPr>
          <p:cNvPr id="56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Nedávat dětem tyto náhrady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Pokud se dětem dávají, je nutno matku informovat o rizicích s nimi spojenými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„Děti se učí kojit kojením“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„Dávat dítěti do úst umělou náhradu prsu není fyziologické! Jedná se o intervenční techniku!“ </a:t>
            </a:r>
            <a:endParaRPr/>
          </a:p>
          <a:p>
            <a:pPr algn="r">
              <a:lnSpc>
                <a:spcPct val="100000"/>
              </a:lnSpc>
            </a:pPr>
            <a:r>
              <a:rPr lang="cs-CZ" sz="2000">
                <a:solidFill>
                  <a:srgbClr val="262626"/>
                </a:solidFill>
                <a:latin typeface="Calibri Light"/>
              </a:rPr>
              <a:t>(Dr. Jack Newman)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4AA0275-EB0C-4BE8-92DC-03BE36109170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100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200">
                <a:solidFill>
                  <a:srgbClr val="50B4C8"/>
                </a:solidFill>
                <a:latin typeface="Calibri Light"/>
              </a:rPr>
              <a:t>10) Povzbuzovat zakládání dobrovolných skupin matek pro podporu kojení a upozorňovat na ně matky při propouštění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8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Matky před propuštěním z porodnice dostanou informace, kde hledat pomoc. I tištěné informace, kontakty na laktační poradkyně, podpůrné skupiny či podobné služby.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Nemocnice podporuje zakládání takových skupin a koordinuje je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Personál podporuje matky, aby jejich dítě brzy po propuštění viděla osoba zkušená v podpoře kojení, která umí kojení vyhodnotit a poskytnout pomoc</a:t>
            </a:r>
            <a:endParaRPr/>
          </a:p>
        </p:txBody>
      </p:sp>
      <p:sp>
        <p:nvSpPr>
          <p:cNvPr id="58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C4C0DDE-9525-4A3F-88AA-3FDB4E6CF5F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Shrnutí</a:t>
            </a:r>
            <a:endParaRPr/>
          </a:p>
        </p:txBody>
      </p:sp>
      <p:sp>
        <p:nvSpPr>
          <p:cNvPr id="58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 WHO je kojení důležité 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Vyvíjí mnohé aktivity k jeho podpoře, ochraně a prosazování</a:t>
            </a:r>
            <a:endParaRPr/>
          </a:p>
          <a:p>
            <a:pPr>
              <a:lnSpc>
                <a:spcPct val="85000"/>
              </a:lnSpc>
            </a:pP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Jaký má tedy kojení význam?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Proč chceme, aby se děti kojily? Proč podporujeme matky v kojení?</a:t>
            </a:r>
            <a:endParaRPr/>
          </a:p>
        </p:txBody>
      </p:sp>
      <p:sp>
        <p:nvSpPr>
          <p:cNvPr id="589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CBEBED7-7EB7-4B86-9157-435DCDC9B92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Význam kojení</a:t>
            </a:r>
            <a:endParaRPr/>
          </a:p>
        </p:txBody>
      </p:sp>
      <p:sp>
        <p:nvSpPr>
          <p:cNvPr id="59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„Kojení není jen pití mateřského mléka. Pro dítě i matku znamená o mnoho více“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Význam pro fyzické i duševní zdraví matky i dítěte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Nelze ho plně nahradit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Nekojení s sebou nese četná rizika, nepříznivě ovlivňuje mortalitu i morbiditu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9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E7FF132-08D7-4B37-ACEC-BA4CEAF33C8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Význam kojení - dítě</a:t>
            </a:r>
            <a:endParaRPr/>
          </a:p>
        </p:txBody>
      </p:sp>
      <p:sp>
        <p:nvSpPr>
          <p:cNvPr id="59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Dítě je připraveno a vybaveno ke kojení hned po narození, matčina náruč je přirozeným pokračováním prenatálního života, pomáhá mu při adaptaci v novém prostředí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0070C0"/>
                </a:solidFill>
                <a:latin typeface="Calibri Light"/>
              </a:rPr>
              <a:t>Kojení poskytuje dítěti mateřské mléko – výživu </a:t>
            </a:r>
            <a:endParaRPr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Komplexní výživa „šitá na míru“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Vhodné teploty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Dobře stravitelné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0070C0"/>
                </a:solidFill>
                <a:latin typeface="Calibri Light"/>
              </a:rPr>
              <a:t>Kojení poskytuje dítěti mateřské mléko  </a:t>
            </a:r>
            <a:endParaRPr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Imunitu – nejrůznější imunitní složky k ochraně před infekcemi i rozvoji imunitního systému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Hormony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Růstové faktory</a:t>
            </a:r>
            <a:endParaRPr dirty="0"/>
          </a:p>
        </p:txBody>
      </p:sp>
      <p:sp>
        <p:nvSpPr>
          <p:cNvPr id="59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A935EA2-0E59-465B-BF70-6E2A1BBF256C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Význam kojení – dítě (2)</a:t>
            </a:r>
            <a:endParaRPr/>
          </a:p>
        </p:txBody>
      </p:sp>
      <p:sp>
        <p:nvSpPr>
          <p:cNvPr id="59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Rozvoj mozku, smyslů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Psychomotorický, sociální a intelektuální vývoj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Integrita střeva, prevence potravinových alergií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Prevence alergií, obezity, DM, aterosklerózy, anémie, syndromu náhlého úmrtí kojenců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Uklidnění, usnutí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Reguluje činnost srdce, dýchání či tělesnou teplotu – dezorganizované fyzio funkce dítěte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Správný vývoj patra a dolní čelisti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Zmírnění bolesti…</a:t>
            </a:r>
            <a:endParaRPr/>
          </a:p>
        </p:txBody>
      </p:sp>
      <p:sp>
        <p:nvSpPr>
          <p:cNvPr id="59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5CDEF51-267C-4222-8178-7260CF439067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105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3160" y="1592280"/>
            <a:ext cx="6083640" cy="4874040"/>
          </a:xfrm>
          <a:prstGeom prst="rect">
            <a:avLst/>
          </a:prstGeom>
          <a:ln>
            <a:noFill/>
          </a:ln>
        </p:spPr>
      </p:pic>
      <p:sp>
        <p:nvSpPr>
          <p:cNvPr id="60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Naplňování potřeb</a:t>
            </a:r>
            <a:endParaRPr/>
          </a:p>
        </p:txBody>
      </p:sp>
      <p:sp>
        <p:nvSpPr>
          <p:cNvPr id="601" name="CustomShape 2"/>
          <p:cNvSpPr/>
          <p:nvPr/>
        </p:nvSpPr>
        <p:spPr>
          <a:xfrm>
            <a:off x="1981080" y="2205000"/>
            <a:ext cx="4545360" cy="436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Proč se dítě chce kojit? 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Protože si potřebuje naplnit nějakou potřebu.</a:t>
            </a:r>
            <a:endParaRPr/>
          </a:p>
        </p:txBody>
      </p:sp>
      <p:sp>
        <p:nvSpPr>
          <p:cNvPr id="60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7E8C37B-FCAA-4238-A740-641FC5C93EEC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106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Význam kojení - matka</a:t>
            </a:r>
            <a:endParaRPr/>
          </a:p>
        </p:txBody>
      </p:sp>
      <p:sp>
        <p:nvSpPr>
          <p:cNvPr id="60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Psychika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Vztahová vazba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Oxytocin =&gt; zavinování dělohy =&gt; snížení ztráty krve =&gt; prevence anémie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Pocity štěstí, radosti, zmírnění únavy a vyčerpání po porodu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Prevence osteoporózy, nádorového onemocnění prsu a vaječníků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Antikoncepce (laktační amenorea)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Netřeba zvláštních pomůcek – kojení je „po ruce“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Pomáhá snížit množství nadbytečného podkožního tuku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Šetří peníze</a:t>
            </a:r>
            <a:endParaRPr/>
          </a:p>
        </p:txBody>
      </p:sp>
      <p:sp>
        <p:nvSpPr>
          <p:cNvPr id="60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4DEA329-76BE-4056-826F-8274D3A648E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Rizika nekojení</a:t>
            </a:r>
            <a:endParaRPr/>
          </a:p>
        </p:txBody>
      </p:sp>
      <p:sp>
        <p:nvSpPr>
          <p:cNvPr id="60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Výživa dětí v rozporu s doporučením WHO je spojena s 1 milionem úmrtí ročně a 10 % onemocnění dětí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Nekojení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zvyšuje riziko mortality i morbidity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Nekojení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a použití náhrad u nejmenších dětí =rizikové chování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Přistupujme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tedy k umělé výživě jako k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léčivu,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které má své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indikace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a také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 nežádoucí účinky</a:t>
            </a:r>
            <a:endParaRPr dirty="0"/>
          </a:p>
        </p:txBody>
      </p:sp>
      <p:sp>
        <p:nvSpPr>
          <p:cNvPr id="60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76429E64-F82D-44EE-9A8D-1239B51A707E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108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Rizika nekojení (2)</a:t>
            </a:r>
            <a:endParaRPr/>
          </a:p>
        </p:txBody>
      </p:sp>
      <p:sp>
        <p:nvSpPr>
          <p:cNvPr id="61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Nekojení a podávání umělé výživy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zvyšuje riziko 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vzniku těchto onemocnění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Zánět středního ucha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Astma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Diabetes mellitus I. i II. typu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Atopická dermatitida („ekzém“)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Infekční onemocnění (dolních cest dýchacích, průjmová, infekce vylučovací a trávicí soustavy, novorozenecké sepse, meningitidy)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Nekrotizující enterokolitida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Celiakie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Anémie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Anorexie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Gastroezofageální reflux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Poruchy imunity…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F3F5DA8-D767-4B27-9D24-C67D777F2C6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109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981080" y="692280"/>
            <a:ext cx="8228520" cy="151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2) Školit veškerý personál v dovednostech nezbytných k provádění této strategie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695400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Veškerý personál (zdravotnický i nezdravotnický), který přichází do kontaktu s těhotnými, matkami a dětmi,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se má dostatečně orientovat v postupech týkajících se kojení a krmení kojenců</a:t>
            </a:r>
            <a:endParaRPr dirty="0"/>
          </a:p>
        </p:txBody>
      </p:sp>
      <p:sp>
        <p:nvSpPr>
          <p:cNvPr id="26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F427D1E-3F0E-4307-8032-3F1E5749B33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Rizika nekojení pro matku</a:t>
            </a:r>
            <a:endParaRPr/>
          </a:p>
        </p:txBody>
      </p:sp>
      <p:sp>
        <p:nvSpPr>
          <p:cNvPr id="61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Vyšší riziko krvácení po porodu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Pomalejší návrat k tělesné hmotnosti před těhotenstvím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Vyšší riziko osteoporózy, nádorového onemocnění prsu a vaječníků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Pocit nekompetentnosti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Větší finanční i časové náklady na výživu dítěte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Horší ekologická zátěž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Vyšší náklady na zdravotní péči	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Nekojící matky ochuzují sebe i své dítě více či méně o jedinečnou vztahovou vazbu. Následky předčasného odstavení se mohou podepsat i na psychice matky a dítěte </a:t>
            </a:r>
            <a:endParaRPr/>
          </a:p>
        </p:txBody>
      </p:sp>
      <p:sp>
        <p:nvSpPr>
          <p:cNvPr id="61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8703668-4DFE-4D68-B5E9-582BA0DC23FC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110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1981080" y="6021360"/>
            <a:ext cx="8228520" cy="55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dvojčata</a:t>
            </a:r>
            <a:endParaRPr/>
          </a:p>
        </p:txBody>
      </p:sp>
      <p:sp>
        <p:nvSpPr>
          <p:cNvPr id="616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6E04EA7-0BB1-4FAA-98DE-974D8090628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111</a:t>
            </a:fld>
            <a:endParaRPr/>
          </a:p>
        </p:txBody>
      </p:sp>
      <p:pic>
        <p:nvPicPr>
          <p:cNvPr id="617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4240" y="620640"/>
            <a:ext cx="3958200" cy="526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2208240" y="404640"/>
            <a:ext cx="8152200" cy="98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Skladba mléka je specifická</a:t>
            </a:r>
            <a:endParaRPr/>
          </a:p>
        </p:txBody>
      </p:sp>
      <p:sp>
        <p:nvSpPr>
          <p:cNvPr id="619" name="CustomShape 2"/>
          <p:cNvSpPr/>
          <p:nvPr/>
        </p:nvSpPr>
        <p:spPr>
          <a:xfrm>
            <a:off x="2136600" y="1600200"/>
            <a:ext cx="8152200" cy="4494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Během evoluce se vytvořily specifické druhy mléka pro každý živočišný druh. Složení mléka je specifické pro daný živočišný druh.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Odpovídá životnímu stylu a genetické výbavě daného živočišného druhu, přizpůsobeno potřebám mláděte např. mořští savci více tuku, netopýři málo vody, primáti hodně sacharidů (zdroj energie pro mozek).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2309760" y="1500120"/>
            <a:ext cx="842040" cy="2513520"/>
          </a:xfrm>
          <a:prstGeom prst="rect">
            <a:avLst/>
          </a:prstGeom>
          <a:solidFill>
            <a:srgbClr val="A8B97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67 % Syrovátka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21" name="CustomShape 2"/>
          <p:cNvSpPr/>
          <p:nvPr/>
        </p:nvSpPr>
        <p:spPr>
          <a:xfrm>
            <a:off x="2309760" y="4714920"/>
            <a:ext cx="842040" cy="1827720"/>
          </a:xfrm>
          <a:prstGeom prst="rect">
            <a:avLst/>
          </a:prstGeom>
          <a:solidFill>
            <a:srgbClr val="A8B97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25%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N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P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N</a:t>
            </a:r>
            <a:endParaRPr/>
          </a:p>
        </p:txBody>
      </p:sp>
      <p:sp>
        <p:nvSpPr>
          <p:cNvPr id="622" name="CustomShape 3"/>
          <p:cNvSpPr/>
          <p:nvPr/>
        </p:nvSpPr>
        <p:spPr>
          <a:xfrm>
            <a:off x="9167760" y="2071800"/>
            <a:ext cx="842040" cy="3961440"/>
          </a:xfrm>
          <a:prstGeom prst="rect">
            <a:avLst/>
          </a:prstGeom>
          <a:solidFill>
            <a:srgbClr val="A8B97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90 % Kasein</a:t>
            </a:r>
            <a:endParaRPr/>
          </a:p>
        </p:txBody>
      </p:sp>
      <p:sp>
        <p:nvSpPr>
          <p:cNvPr id="623" name="CustomShape 4"/>
          <p:cNvSpPr/>
          <p:nvPr/>
        </p:nvSpPr>
        <p:spPr>
          <a:xfrm>
            <a:off x="9167760" y="1500120"/>
            <a:ext cx="842040" cy="532440"/>
          </a:xfrm>
          <a:prstGeom prst="rect">
            <a:avLst/>
          </a:prstGeom>
          <a:solidFill>
            <a:srgbClr val="A8B97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8%</a:t>
            </a:r>
            <a:endParaRPr/>
          </a:p>
        </p:txBody>
      </p:sp>
      <p:sp>
        <p:nvSpPr>
          <p:cNvPr id="624" name="CustomShape 5"/>
          <p:cNvSpPr/>
          <p:nvPr/>
        </p:nvSpPr>
        <p:spPr>
          <a:xfrm>
            <a:off x="9167760" y="6143760"/>
            <a:ext cx="842040" cy="379800"/>
          </a:xfrm>
          <a:prstGeom prst="rect">
            <a:avLst/>
          </a:prstGeom>
          <a:solidFill>
            <a:srgbClr val="A8B97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2%</a:t>
            </a:r>
            <a:endParaRPr/>
          </a:p>
        </p:txBody>
      </p:sp>
      <p:sp>
        <p:nvSpPr>
          <p:cNvPr id="625" name="CustomShape 6"/>
          <p:cNvSpPr/>
          <p:nvPr/>
        </p:nvSpPr>
        <p:spPr>
          <a:xfrm>
            <a:off x="2309760" y="4071960"/>
            <a:ext cx="842040" cy="532440"/>
          </a:xfrm>
          <a:prstGeom prst="rect">
            <a:avLst/>
          </a:prstGeom>
          <a:solidFill>
            <a:srgbClr val="A8B97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Calibri Light"/>
              </a:rPr>
              <a:t>8%</a:t>
            </a:r>
            <a:endParaRPr/>
          </a:p>
        </p:txBody>
      </p:sp>
      <p:sp>
        <p:nvSpPr>
          <p:cNvPr id="626" name="CustomShape 7"/>
          <p:cNvSpPr/>
          <p:nvPr/>
        </p:nvSpPr>
        <p:spPr>
          <a:xfrm>
            <a:off x="3809880" y="1500120"/>
            <a:ext cx="4551840" cy="5575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u="sng">
                <a:solidFill>
                  <a:srgbClr val="162F33"/>
                </a:solidFill>
                <a:latin typeface="Calibri Light"/>
              </a:rPr>
              <a:t>Mateřské mléko	          Kravské mléko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omic Sans MS"/>
              </a:rPr>
              <a:t>	</a:t>
            </a:r>
            <a:r>
              <a:rPr lang="cs-CZ">
                <a:solidFill>
                  <a:srgbClr val="162F33"/>
                </a:solidFill>
                <a:latin typeface="Calibri Light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67 %	Syrovátka	 8%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8%	Kasein		90%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		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25%	NPN 		2%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	 	 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162F33"/>
                </a:solidFill>
                <a:latin typeface="Calibri Light"/>
              </a:rPr>
              <a:t>	      		</a:t>
            </a:r>
            <a:endParaRPr/>
          </a:p>
        </p:txBody>
      </p:sp>
      <p:sp>
        <p:nvSpPr>
          <p:cNvPr id="627" name="Line 8"/>
          <p:cNvSpPr/>
          <p:nvPr/>
        </p:nvSpPr>
        <p:spPr>
          <a:xfrm flipV="1">
            <a:off x="3166920" y="2071440"/>
            <a:ext cx="6019920" cy="198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28" name="Line 9"/>
          <p:cNvSpPr/>
          <p:nvPr/>
        </p:nvSpPr>
        <p:spPr>
          <a:xfrm>
            <a:off x="3166920" y="1500120"/>
            <a:ext cx="601992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29" name="Line 10"/>
          <p:cNvSpPr/>
          <p:nvPr/>
        </p:nvSpPr>
        <p:spPr>
          <a:xfrm flipV="1">
            <a:off x="3166920" y="2000160"/>
            <a:ext cx="6019920" cy="1981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30" name="Line 11"/>
          <p:cNvSpPr/>
          <p:nvPr/>
        </p:nvSpPr>
        <p:spPr>
          <a:xfrm>
            <a:off x="3166920" y="4572000"/>
            <a:ext cx="6019920" cy="14475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31" name="Line 12"/>
          <p:cNvSpPr/>
          <p:nvPr/>
        </p:nvSpPr>
        <p:spPr>
          <a:xfrm>
            <a:off x="3166920" y="6500520"/>
            <a:ext cx="601992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32" name="Line 13"/>
          <p:cNvSpPr/>
          <p:nvPr/>
        </p:nvSpPr>
        <p:spPr>
          <a:xfrm>
            <a:off x="3166920" y="4714560"/>
            <a:ext cx="6019920" cy="1447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33" name="CustomShape 14"/>
          <p:cNvSpPr/>
          <p:nvPr/>
        </p:nvSpPr>
        <p:spPr>
          <a:xfrm>
            <a:off x="2238480" y="260280"/>
            <a:ext cx="8428680" cy="106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>
                <a:solidFill>
                  <a:srgbClr val="162F33"/>
                </a:solidFill>
                <a:latin typeface="Calibri Light"/>
              </a:rPr>
              <a:t>Rozdíl v obsahu bílkovin v mateřském mléce a kravském mléce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Mezinárodní kodex marketingu náhrad mateřského mléka (*1981)</a:t>
            </a:r>
            <a:endParaRPr/>
          </a:p>
        </p:txBody>
      </p:sp>
      <p:sp>
        <p:nvSpPr>
          <p:cNvPr id="635" name="CustomShape 2"/>
          <p:cNvSpPr/>
          <p:nvPr/>
        </p:nvSpPr>
        <p:spPr>
          <a:xfrm>
            <a:off x="335360" y="2060848"/>
            <a:ext cx="8228520" cy="168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Soubor doporučení WHO k regulaci marketingu 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kojeneckých lahví, </a:t>
            </a:r>
            <a:r>
              <a:rPr lang="cs-CZ" sz="2400" dirty="0" err="1">
                <a:solidFill>
                  <a:srgbClr val="162F33"/>
                </a:solidFill>
                <a:latin typeface="Calibri Light"/>
              </a:rPr>
              <a:t>saviček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, dudlíků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veškerých náhrad mateřského mléka (umělá kojenecká výživa, voda, čaje, kaše, příkrmy…)</a:t>
            </a:r>
            <a:endParaRPr dirty="0"/>
          </a:p>
        </p:txBody>
      </p:sp>
      <p:sp>
        <p:nvSpPr>
          <p:cNvPr id="63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CCD8F358-A7DF-450F-87B4-05A8A99465FA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114</a:t>
            </a:fld>
            <a:endParaRPr/>
          </a:p>
        </p:txBody>
      </p:sp>
      <p:pic>
        <p:nvPicPr>
          <p:cNvPr id="63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9120" y="3695760"/>
            <a:ext cx="2227680" cy="3161160"/>
          </a:xfrm>
          <a:prstGeom prst="rect">
            <a:avLst/>
          </a:prstGeom>
          <a:ln>
            <a:noFill/>
          </a:ln>
        </p:spPr>
      </p:pic>
      <p:sp>
        <p:nvSpPr>
          <p:cNvPr id="638" name="CustomShape 4"/>
          <p:cNvSpPr/>
          <p:nvPr/>
        </p:nvSpPr>
        <p:spPr>
          <a:xfrm>
            <a:off x="623392" y="3789040"/>
            <a:ext cx="6623640" cy="2591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0000"/>
                </a:solidFill>
                <a:latin typeface="Calibri Light"/>
              </a:rPr>
              <a:t>Nezakazuje produkty vyrábět, zakazuje však jejich reklamu, propagaci, vzorky zdarma…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0000"/>
                </a:solidFill>
                <a:latin typeface="Calibri Light"/>
              </a:rPr>
              <a:t>Nástroj podpory, ochrany a prosazování kojení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000000"/>
                </a:solidFill>
                <a:latin typeface="Calibri Light"/>
              </a:rPr>
              <a:t>Cíl = bezpečná a vhodná výživa kojenců a malých dětí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Co bylo před Kodexem</a:t>
            </a:r>
            <a:endParaRPr/>
          </a:p>
        </p:txBody>
      </p:sp>
      <p:sp>
        <p:nvSpPr>
          <p:cNvPr id="64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Děti se vždy v minulosti kojily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Ty, které se nekojily, dlouho nepřežily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Nekojila-li matka, najímala si kojnou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Pro děti v sirotčincích (i dříve) se hledala náhrada, upravovalo se mléko jiných savců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R. 1867 přišel Henri Nestlé s první umělou sušenou kojeneckou výživou „Farine Lacteé“ primárně pro děti, které se nemohly kojit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ustupovalo, rozmáhala se umělá výživa…až do 70. let, kdy díky podpoře kojení začalo ve vyspělých zemích kojených dětí opět přibývat…</a:t>
            </a:r>
            <a:endParaRPr/>
          </a:p>
        </p:txBody>
      </p:sp>
      <p:sp>
        <p:nvSpPr>
          <p:cNvPr id="64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520A30C-11B9-4290-95E7-186623C5DCA7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115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Co bylo před Kodexem (2)</a:t>
            </a:r>
            <a:endParaRPr/>
          </a:p>
        </p:txBody>
      </p:sp>
      <p:sp>
        <p:nvSpPr>
          <p:cNvPr id="64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Výrobci umělé výživy =&gt; rozvojové země, agresivní marketing (dárky pro zdravotníky, propagace zaměřená na matky, vzorky…)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Chudoba, negramotnost, nízká hygienická úroveň =&gt; </a:t>
            </a:r>
            <a:r>
              <a:rPr lang="cs-CZ" sz="2400">
                <a:solidFill>
                  <a:srgbClr val="262626"/>
                </a:solidFill>
                <a:latin typeface="Wingdings 3"/>
              </a:rPr>
              <a:t>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mortalita nejmenších dětí (malnutrice, průjmy, pneumonie)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i="1">
                <a:solidFill>
                  <a:srgbClr val="262626"/>
                </a:solidFill>
                <a:latin typeface="Calibri Light"/>
              </a:rPr>
              <a:t>„Každý, kdo se podílí na krmení dítěte nevhodným mlékem, nese vinu za jeho smrt“ 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(Cecily Williams)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Kniha The Baby Killer (Nestlé tötet babys)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Následný bojkot firmy Nestlé</a:t>
            </a:r>
            <a:endParaRPr/>
          </a:p>
        </p:txBody>
      </p:sp>
      <p:sp>
        <p:nvSpPr>
          <p:cNvPr id="64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D92FCCC-328A-489E-AB84-576A458D2650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116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Proto…</a:t>
            </a:r>
            <a:endParaRPr/>
          </a:p>
        </p:txBody>
      </p:sp>
      <p:sp>
        <p:nvSpPr>
          <p:cNvPr id="65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Svolali r. 1979 WHO a UNICEF sjezd 150 zástupců vlád, nevládních organizací, odborníků na výživu dětí i zástupců výrobců kojenecké výživy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Tento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tým vytvořil kodex, který má chránit matky před komerčními vlivy propagujícími umělou výživu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R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. 1981 přijat valným shromážděním WHO a doporučen k zapracování do legislativy jednotlivých států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Není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právně závazný</a:t>
            </a:r>
            <a:endParaRPr dirty="0"/>
          </a:p>
        </p:txBody>
      </p:sp>
      <p:sp>
        <p:nvSpPr>
          <p:cNvPr id="653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6502C6C-4FCB-4300-A4B7-8DD0DADC6C7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117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9266238" y="5876925"/>
            <a:ext cx="2925762" cy="1397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F5BDEA-2578-4768-A28C-132901CFA010}" type="slidenum">
              <a:rPr lang="cs-CZ" altLang="cs-CZ">
                <a:solidFill>
                  <a:srgbClr val="FFFFFF"/>
                </a:solidFill>
                <a:latin typeface="Georgia" panose="02040502050405020303" pitchFamily="18" charset="0"/>
              </a:rPr>
              <a:pPr eaLnBrk="1" hangingPunct="1"/>
              <a:t>118</a:t>
            </a:fld>
            <a:endParaRPr lang="cs-CZ" altLang="cs-CZ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16389" name="Picture 2" descr="http://www.developmenteducation.ie/blog/wp-content/uploads/The-Baby-Ki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620688"/>
            <a:ext cx="39243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unlatched.files.wordpress.com/2013/04/199423_480959658610360_11695309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6985"/>
          <a:stretch>
            <a:fillRect/>
          </a:stretch>
        </p:blipFill>
        <p:spPr bwMode="auto">
          <a:xfrm>
            <a:off x="7968208" y="764704"/>
            <a:ext cx="392588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archive.babymilkaction.org/pics/photographs/nestlevul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996952"/>
            <a:ext cx="26797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1992240" y="105264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Kojení v České republice</a:t>
            </a:r>
            <a:endParaRPr/>
          </a:p>
        </p:txBody>
      </p:sp>
      <p:sp>
        <p:nvSpPr>
          <p:cNvPr id="656" name="CustomShape 3"/>
          <p:cNvSpPr/>
          <p:nvPr/>
        </p:nvSpPr>
        <p:spPr>
          <a:xfrm>
            <a:off x="2711520" y="6453360"/>
            <a:ext cx="6839280" cy="27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>
                <a:solidFill>
                  <a:srgbClr val="000000"/>
                </a:solidFill>
                <a:latin typeface="Arial"/>
              </a:rPr>
              <a:t>Zdroj dat: Laktační liga, ÚZIS</a:t>
            </a:r>
            <a:endParaRPr/>
          </a:p>
        </p:txBody>
      </p:sp>
      <p:graphicFrame>
        <p:nvGraphicFramePr>
          <p:cNvPr id="657" name="Graf 5"/>
          <p:cNvGraphicFramePr/>
          <p:nvPr/>
        </p:nvGraphicFramePr>
        <p:xfrm>
          <a:off x="1992240" y="2205000"/>
          <a:ext cx="4175280" cy="424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8" name="Graf 9"/>
          <p:cNvGraphicFramePr/>
          <p:nvPr/>
        </p:nvGraphicFramePr>
        <p:xfrm>
          <a:off x="6168600" y="2205000"/>
          <a:ext cx="4103280" cy="424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981080" y="907920"/>
            <a:ext cx="8228520" cy="13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3) Informovat všechny těhotné ženy o výhodách a způsobech kojení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695400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Předporodní příprava – poskytování informací o kojení těhotným spolu s tištěnými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materiály.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Informace – význam kojení, okamžitého a nepřerušovaného kontaktu skin-to-skin,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rooming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-in, kojení podle potřeb dítěte, správná poloha a přisátí, rizika nekojení a podávání umělého mléka, výlučné kojení do 6. měsíce…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Žena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přichází do porodnice s mlékem (kolostrem)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– to se tvoří od 16.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tt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!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Mléko se tvoří systémem – poptávka-nabídka (čím větší odběr, tím větší tvorba)</a:t>
            </a:r>
            <a:endParaRPr dirty="0"/>
          </a:p>
        </p:txBody>
      </p:sp>
      <p:sp>
        <p:nvSpPr>
          <p:cNvPr id="269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12AE39F8-0596-4D5A-B68C-F821472D0C42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3891A7"/>
                </a:solidFill>
                <a:latin typeface="Trebuchet MS"/>
              </a:rPr>
              <a:t>Děkuji za pozornost!</a:t>
            </a:r>
            <a:endParaRPr/>
          </a:p>
        </p:txBody>
      </p:sp>
      <p:sp>
        <p:nvSpPr>
          <p:cNvPr id="67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</p:sp>
      <p:sp>
        <p:nvSpPr>
          <p:cNvPr id="676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B8C162B-79D5-4A4F-82A8-825F3BBA3AC8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120</a:t>
            </a:fld>
            <a:endParaRPr/>
          </a:p>
        </p:txBody>
      </p:sp>
      <p:pic>
        <p:nvPicPr>
          <p:cNvPr id="677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520" y="2286000"/>
            <a:ext cx="3837600" cy="383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 dirty="0">
                <a:solidFill>
                  <a:srgbClr val="3891A7"/>
                </a:solidFill>
                <a:latin typeface="Trebuchet MS"/>
              </a:rPr>
              <a:t>Kde hledat pomoc</a:t>
            </a:r>
            <a:endParaRPr dirty="0"/>
          </a:p>
        </p:txBody>
      </p:sp>
      <p:sp>
        <p:nvSpPr>
          <p:cNvPr id="67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Georgia"/>
              </a:rPr>
              <a:t>Kontakty na poradkyně  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http://kojim.webnode.cz/laktacni-poradkyne/kontakt-na-poradkyne/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Georgia"/>
              </a:rPr>
              <a:t>také 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http://www.kojeni.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cz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/poradci.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php</a:t>
            </a:r>
            <a:r>
              <a:rPr lang="cs-CZ" sz="2400" dirty="0">
                <a:solidFill>
                  <a:srgbClr val="262626"/>
                </a:solidFill>
                <a:latin typeface="Georgia"/>
              </a:rPr>
              <a:t> 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Georgia"/>
              </a:rPr>
              <a:t>na Slovensku 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http://www.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mamila.sk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/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pre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-matky/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poradkyne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-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pri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-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dojceni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/</a:t>
            </a:r>
            <a:r>
              <a:rPr lang="cs-CZ" sz="2400" dirty="0">
                <a:solidFill>
                  <a:srgbClr val="262626"/>
                </a:solidFill>
                <a:latin typeface="Georgia"/>
              </a:rPr>
              <a:t> 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Georgia"/>
              </a:rPr>
              <a:t>Online poradna 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http://www.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mamila.sk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/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pre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-matky/poradna-</a:t>
            </a:r>
            <a:r>
              <a:rPr lang="cs-CZ" sz="2400" u="sng" dirty="0" err="1">
                <a:solidFill>
                  <a:srgbClr val="9ECF7C"/>
                </a:solidFill>
                <a:latin typeface="Georgia"/>
              </a:rPr>
              <a:t>dojcenia</a:t>
            </a:r>
            <a:r>
              <a:rPr lang="cs-CZ" sz="2400" u="sng" dirty="0">
                <a:solidFill>
                  <a:srgbClr val="9ECF7C"/>
                </a:solidFill>
                <a:latin typeface="Georgia"/>
              </a:rPr>
              <a:t>/</a:t>
            </a:r>
            <a:r>
              <a:rPr lang="cs-CZ" sz="2400" dirty="0">
                <a:solidFill>
                  <a:srgbClr val="262626"/>
                </a:solidFill>
                <a:latin typeface="Georgia"/>
              </a:rPr>
              <a:t> </a:t>
            </a:r>
            <a:endParaRPr lang="cs-CZ" sz="2400" dirty="0" smtClean="0">
              <a:solidFill>
                <a:srgbClr val="262626"/>
              </a:solidFill>
              <a:latin typeface="Georgia"/>
            </a:endParaRPr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262626"/>
                </a:solidFill>
                <a:latin typeface="Georgia"/>
              </a:rPr>
              <a:t>Dr. Jack </a:t>
            </a:r>
            <a:r>
              <a:rPr lang="cs-CZ" sz="2400" dirty="0" err="1" smtClean="0">
                <a:solidFill>
                  <a:srgbClr val="262626"/>
                </a:solidFill>
                <a:latin typeface="Georgia"/>
              </a:rPr>
              <a:t>Newmann</a:t>
            </a:r>
            <a:r>
              <a:rPr lang="cs-CZ" sz="2400" dirty="0" smtClean="0">
                <a:solidFill>
                  <a:srgbClr val="262626"/>
                </a:solidFill>
                <a:latin typeface="Georgia"/>
              </a:rPr>
              <a:t>: </a:t>
            </a:r>
            <a:r>
              <a:rPr lang="cs-CZ" sz="2400" dirty="0" smtClean="0">
                <a:solidFill>
                  <a:srgbClr val="262626"/>
                </a:solidFill>
                <a:latin typeface="Georgia"/>
                <a:hlinkClick r:id="rId2"/>
              </a:rPr>
              <a:t>http://</a:t>
            </a:r>
            <a:r>
              <a:rPr lang="cs-CZ" sz="2400" smtClean="0">
                <a:solidFill>
                  <a:srgbClr val="262626"/>
                </a:solidFill>
                <a:latin typeface="Georgia"/>
                <a:hlinkClick r:id="rId2"/>
              </a:rPr>
              <a:t>nbci.ca/</a:t>
            </a:r>
            <a:endParaRPr lang="cs-CZ" sz="2400" smtClean="0">
              <a:solidFill>
                <a:srgbClr val="262626"/>
              </a:solidFill>
              <a:latin typeface="Georgia"/>
            </a:endParaRPr>
          </a:p>
          <a:p>
            <a:pPr>
              <a:lnSpc>
                <a:spcPct val="85000"/>
              </a:lnSpc>
              <a:buFont typeface="Arial"/>
              <a:buChar char=" "/>
            </a:pPr>
            <a:endParaRPr dirty="0"/>
          </a:p>
        </p:txBody>
      </p:sp>
      <p:sp>
        <p:nvSpPr>
          <p:cNvPr id="680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4A2D001-5976-45E8-B44F-FAB84D9AEFB3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121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981080" y="907920"/>
            <a:ext cx="8228520" cy="13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 dirty="0">
                <a:solidFill>
                  <a:srgbClr val="50B4C8"/>
                </a:solidFill>
                <a:latin typeface="Calibri Light"/>
              </a:rPr>
              <a:t>4) Pomoct matkám zahájit kojení do půl hodiny po porodu</a:t>
            </a:r>
            <a:endParaRPr dirty="0"/>
          </a:p>
        </p:txBody>
      </p:sp>
      <p:sp>
        <p:nvSpPr>
          <p:cNvPr id="271" name="CustomShape 2"/>
          <p:cNvSpPr/>
          <p:nvPr/>
        </p:nvSpPr>
        <p:spPr>
          <a:xfrm>
            <a:off x="767408" y="23488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Umístit miminko ihned po narození do kontaktu kůže na kůži s matkou nejméně na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hodinu.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Podporovat matky, aby se naučili poznat, že je jejich dítě připravené na kojení a případně jim nabídnout pomoc.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Všechny matky po vaginálním porodu nebo sekci bez celkové anestezie (výjimka – lékařsky zdůvodněné 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případy).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Dát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matce a dítěti čas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Nenutit dítě na prs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ale pomoct mu, až je připravené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E1945C85-C947-4C98-B104-96929F5434DE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Matky po sekci v celkové anestezii mohou být v kontaktu kůže na kůži s dítětem hned, jak se probudí- reagují. Dítě může být zatím např. skin-to-skin s otcem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I děti, které vyžadují mimořádnou péči by měli mít možnost kontaktu skin-to-skin. Pokud ne, nutno podat medicinské vysvětlení.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Matčino tělo je lepší než inkubátor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223ECD0-8124-44D8-BD0C-0C77A798F26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07368" y="332656"/>
            <a:ext cx="9217024" cy="1008112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Pokud maminky spí společně s dětmi…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457200" y="1981080"/>
            <a:ext cx="403848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cs-CZ" sz="2800">
                <a:solidFill>
                  <a:srgbClr val="006600"/>
                </a:solidFill>
                <a:latin typeface="Gill Sans MT"/>
              </a:rPr>
              <a:t>… regulují tělesnou teplotu dětí! </a:t>
            </a:r>
            <a:endParaRPr/>
          </a:p>
          <a:p>
            <a:pPr>
              <a:buSzPct val="76000"/>
              <a:buFont typeface="Wingdings 3" charset="2"/>
              <a:buChar char=""/>
            </a:pPr>
            <a:endParaRPr/>
          </a:p>
          <a:p>
            <a:pPr>
              <a:buSzPct val="76000"/>
              <a:buFont typeface="Wingdings 3" charset="2"/>
              <a:buChar char=""/>
            </a:pPr>
            <a:r>
              <a:rPr lang="cs-CZ" sz="2800">
                <a:solidFill>
                  <a:srgbClr val="000000"/>
                </a:solidFill>
                <a:latin typeface="Gill Sans MT"/>
              </a:rPr>
              <a:t>dítě si nedokáže udržet tělesnou teplotu – vždy to za dítě dělala matka!</a:t>
            </a:r>
            <a:endParaRPr/>
          </a:p>
          <a:p>
            <a:pPr>
              <a:buSzPct val="76000"/>
              <a:buFont typeface="Wingdings 3" charset="2"/>
              <a:buChar char=""/>
            </a:pP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6312024" y="5373216"/>
            <a:ext cx="4105440" cy="1059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Autor fotografie: Peter Hartmann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19936" y="1700808"/>
          <a:ext cx="5472608" cy="3494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6638095" imgH="4238095" progId="MSPhotoEd.3">
                  <p:embed/>
                </p:oleObj>
              </mc:Choice>
              <mc:Fallback>
                <p:oleObj name="Photo Editor Photo" r:id="rId3" imgW="6638095" imgH="423809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86" t="16139" r="3255" b="5096"/>
                      <a:stretch>
                        <a:fillRect/>
                      </a:stretch>
                    </p:blipFill>
                    <p:spPr bwMode="auto">
                      <a:xfrm>
                        <a:off x="5519936" y="1700808"/>
                        <a:ext cx="5472608" cy="3494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007533" y="188913"/>
            <a:ext cx="103632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933B05"/>
                </a:solidFill>
                <a:latin typeface="Arial"/>
              </a:rPr>
              <a:t>Stabilizace a dosažení APGAR skóre dítěte na těle matky a v inkubáto</a:t>
            </a:r>
            <a:r>
              <a:rPr lang="cs-CZ" sz="3200" b="1" dirty="0">
                <a:solidFill>
                  <a:srgbClr val="50B4C8"/>
                </a:solidFill>
                <a:latin typeface="Calibri Light"/>
              </a:rPr>
              <a:t>ru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960096" y="1700808"/>
            <a:ext cx="432011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cs-CZ" b="1" dirty="0">
                <a:solidFill>
                  <a:srgbClr val="006600"/>
                </a:solidFill>
                <a:latin typeface="Times New Roman" pitchFamily="18" charset="0"/>
              </a:rPr>
              <a:t>Autor: </a:t>
            </a:r>
            <a:r>
              <a:rPr lang="cs-CZ" b="1" dirty="0" err="1">
                <a:solidFill>
                  <a:srgbClr val="006600"/>
                </a:solidFill>
                <a:latin typeface="Times New Roman" pitchFamily="18" charset="0"/>
              </a:rPr>
              <a:t>Nils</a:t>
            </a:r>
            <a:r>
              <a:rPr lang="cs-CZ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Bergman</a:t>
            </a:r>
          </a:p>
          <a:p>
            <a:pPr algn="r" eaLnBrk="0" hangingPunct="0">
              <a:spcBef>
                <a:spcPct val="50000"/>
              </a:spcBef>
            </a:pP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Stránky k prostudování: http://www.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skintoskincontact.com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/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bergman</a:t>
            </a:r>
            <a:r>
              <a:rPr lang="cs-CZ" b="1" dirty="0" smtClean="0">
                <a:solidFill>
                  <a:srgbClr val="006600"/>
                </a:solidFill>
                <a:latin typeface="Times New Roman" pitchFamily="18" charset="0"/>
              </a:rPr>
              <a:t>-sample.</a:t>
            </a:r>
            <a:r>
              <a:rPr lang="cs-CZ" b="1" dirty="0" err="1" smtClean="0">
                <a:solidFill>
                  <a:srgbClr val="006600"/>
                </a:solidFill>
                <a:latin typeface="Times New Roman" pitchFamily="18" charset="0"/>
              </a:rPr>
              <a:t>aspx</a:t>
            </a:r>
            <a:endParaRPr lang="cs-CZ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://www.skintoskincontact.com/Data/Sites/1/kmcimages/talk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484784"/>
            <a:ext cx="615213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Neohrozím dítě, pokud se upřednostní vážení, aplikace vitaminu K, či ošetření očí a další procedury před možností naučit ho správně se kojit, zajistit mu dostatečný přísun mateřského mléka od prvních chvil po narození a bezproblémový začátek kojení?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Vyšetření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lze provést na těle </a:t>
            </a: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matky</a:t>
            </a:r>
          </a:p>
          <a:p>
            <a:pPr>
              <a:lnSpc>
                <a:spcPct val="100000"/>
              </a:lnSpc>
              <a:buFont typeface="Arial"/>
              <a:buChar char=" "/>
            </a:pPr>
            <a:endParaRPr b="1"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=&gt; dítě je schopné a mělo by dostat šanci najít prs a přisát se k němu. Toto velmi pomáhá kojení. Děti se takto většinou přisají správně a kojení se správně rozbíhá. Důležité pro vytváření vztahové vazby.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DC8B7FA-250A-48FA-9899-5AFF172C98A2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09480" y="380880"/>
            <a:ext cx="10971720" cy="13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800000"/>
                </a:solidFill>
                <a:latin typeface="Calibri Light"/>
              </a:rPr>
              <a:t>Miminko se nejlépe dokáže přisát samo</a:t>
            </a:r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609480" y="1981080"/>
            <a:ext cx="5383800" cy="411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Pokud na to má dostatek času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Miminko se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položí pouze osušené na břicho maminky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Neotírají se ručičky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Nedává se čepička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Průměrně se děti přisávají v 55 minutě po porodu</a:t>
            </a:r>
            <a:endParaRPr/>
          </a:p>
        </p:txBody>
      </p:sp>
      <p:pic>
        <p:nvPicPr>
          <p:cNvPr id="29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697120"/>
            <a:ext cx="4037400" cy="2680200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2063880" y="5950080"/>
            <a:ext cx="8063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Arial"/>
              </a:rPr>
              <a:t>Video kontakt kůže na kůži: </a:t>
            </a:r>
            <a:r>
              <a:rPr lang="cs-CZ" u="sng" dirty="0">
                <a:solidFill>
                  <a:srgbClr val="2370CD"/>
                </a:solidFill>
                <a:latin typeface="Arial"/>
              </a:rPr>
              <a:t>https://www.youtube.com/watch?v=0alN_3V_qvI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Děti po náročných porodech</a:t>
            </a: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… musí mít více času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Jestliže samopřisátí nemohlo proběhnout bezprostředně po porodu, může toto kompenzovat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kdykoliv po porodu.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Co je kojení?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Přirození a nenahraditelný </a:t>
            </a:r>
            <a:r>
              <a:rPr lang="cs-CZ" sz="2400" b="1">
                <a:solidFill>
                  <a:srgbClr val="262626"/>
                </a:solidFill>
                <a:latin typeface="Calibri Light"/>
              </a:rPr>
              <a:t>způsob chování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Normální součást života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i matka se na něj připravují během těhotenství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saje na prsu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Mimo jiné znamená optimální výživu – mateřské mléko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Co kojení není: Pouze pití mléka,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pro matku i dítě znamená mnohem více!!!</a:t>
            </a: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275DF7-2126-426F-A959-1CA502C59525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3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6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9" dur="500"/>
                                        <p:tgtEl>
                                          <p:spTgt spid="240">
                                            <p:txEl>
                                              <p:pRg st="263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800000"/>
                </a:solidFill>
                <a:latin typeface="Calibri Light"/>
              </a:rPr>
              <a:t>Už jen krátká separace miminka</a:t>
            </a:r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…tento důležitý proces naruší, což může dalekosáhlé důsledky a způsobit potíže miminka při přisávání.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Miminko nemusí vypít tolik mléka, kolik by mohlo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Mamince může způsobovat bolest při přisátí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2095560" y="1857240"/>
            <a:ext cx="8285760" cy="492804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933B05"/>
                </a:solidFill>
                <a:latin typeface="Arial Narrow" pitchFamily="34" charset="0"/>
              </a:rPr>
              <a:t>Studie 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5400" dirty="0" err="1" smtClean="0">
                <a:solidFill>
                  <a:srgbClr val="933B05"/>
                </a:solidFill>
                <a:latin typeface="Arial Narrow" pitchFamily="34" charset="0"/>
              </a:rPr>
              <a:t>Harryho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5400" dirty="0" err="1" smtClean="0">
                <a:solidFill>
                  <a:srgbClr val="933B05"/>
                </a:solidFill>
                <a:latin typeface="Arial Narrow" pitchFamily="34" charset="0"/>
              </a:rPr>
              <a:t>Harlowa</a:t>
            </a:r>
            <a:endParaRPr lang="cs-CZ" sz="5400" dirty="0" smtClean="0">
              <a:solidFill>
                <a:srgbClr val="933B05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0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000" y="1050120"/>
            <a:ext cx="4356720" cy="5501160"/>
          </a:xfrm>
          <a:prstGeom prst="rect">
            <a:avLst/>
          </a:prstGeom>
          <a:ln>
            <a:noFill/>
          </a:ln>
        </p:spPr>
      </p:pic>
      <p:pic>
        <p:nvPicPr>
          <p:cNvPr id="30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880" y="0"/>
            <a:ext cx="2170800" cy="30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4416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Mláďata </a:t>
            </a:r>
            <a:r>
              <a:rPr lang="cs-CZ" dirty="0">
                <a:latin typeface="+mj-lt"/>
              </a:rPr>
              <a:t>makaků odebrána jejich matkám a umístěna do klece s dvěma opičími napodobeninami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Po překonání období sklíčenosti, poté, co byla mláďata odloučena od matek, postupně mláďata přenesla svou náklonnost k látkovým napodobeninám. </a:t>
            </a: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Pokud byla </a:t>
            </a:r>
            <a:r>
              <a:rPr lang="cs-CZ" dirty="0">
                <a:latin typeface="+mj-lt"/>
              </a:rPr>
              <a:t>mláďata </a:t>
            </a:r>
            <a:r>
              <a:rPr lang="cs-CZ" dirty="0" smtClean="0">
                <a:latin typeface="+mj-lt"/>
              </a:rPr>
              <a:t>vystavena stresovému podnětu</a:t>
            </a:r>
            <a:r>
              <a:rPr lang="cs-CZ" dirty="0">
                <a:latin typeface="+mj-lt"/>
              </a:rPr>
              <a:t>, okamžitě se schoulila u látkové napodobeniny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Mláďata, která vyrůstala zcela bez matky, pátrala ve svém okolí výrazně méně a jejich vývoj byl ještě </a:t>
            </a: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 smtClean="0">
                <a:latin typeface="+mj-lt"/>
              </a:rPr>
              <a:t>výrazněji </a:t>
            </a:r>
            <a:r>
              <a:rPr lang="cs-CZ" dirty="0">
                <a:latin typeface="+mj-lt"/>
              </a:rPr>
              <a:t>narušen, než u mláďat vychovaných umělou matkou. Bylo přesvědčivě dokázáno, že si mláďata vytvořila pevnější pouto k měkkým matkám nehledě na zdroj potravy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cs-CZ" dirty="0" smtClean="0">
              <a:latin typeface="+mj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dirty="0">
                <a:latin typeface="+mj-lt"/>
              </a:rPr>
              <a:t>Mláďata odchovaná napodobeninou (ať už sebedokonalejší</a:t>
            </a:r>
            <a:r>
              <a:rPr lang="cs-CZ" dirty="0" smtClean="0">
                <a:latin typeface="+mj-lt"/>
              </a:rPr>
              <a:t>) </a:t>
            </a:r>
            <a:r>
              <a:rPr lang="cs-CZ" dirty="0">
                <a:latin typeface="+mj-lt"/>
              </a:rPr>
              <a:t>vůbec neprospívala. Chovala </a:t>
            </a:r>
            <a:r>
              <a:rPr lang="cs-CZ" dirty="0" smtClean="0">
                <a:latin typeface="+mj-lt"/>
              </a:rPr>
              <a:t>se agresivně</a:t>
            </a:r>
            <a:r>
              <a:rPr lang="cs-CZ" dirty="0">
                <a:latin typeface="+mj-lt"/>
              </a:rPr>
              <a:t> k </a:t>
            </a:r>
            <a:r>
              <a:rPr lang="cs-CZ" dirty="0" smtClean="0">
                <a:latin typeface="+mj-lt"/>
              </a:rPr>
              <a:t>ostatním makakům, </a:t>
            </a:r>
            <a:r>
              <a:rPr lang="cs-CZ" dirty="0">
                <a:latin typeface="+mj-lt"/>
              </a:rPr>
              <a:t>zřídkakdy s nimi navazovala běžné vztahy a postrádala většinou schopnost další reprodukce. Pokud byla oplodněna, pro svá prvorozená mláďata byla špatnou matkou s častými rysy zanedbávání a agrese. Po narození dalších potomků se však jejich chování zlepšilo.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Studie </a:t>
            </a:r>
            <a:r>
              <a:rPr lang="cs-CZ" sz="5400" dirty="0" err="1">
                <a:solidFill>
                  <a:srgbClr val="800000"/>
                </a:solidFill>
                <a:latin typeface="Calibri Light"/>
              </a:rPr>
              <a:t>Harryho</a:t>
            </a:r>
            <a:r>
              <a:rPr lang="cs-CZ" sz="5400" dirty="0">
                <a:solidFill>
                  <a:srgbClr val="800000"/>
                </a:solidFill>
                <a:latin typeface="Calibri Light"/>
              </a:rPr>
              <a:t> </a:t>
            </a:r>
            <a:r>
              <a:rPr lang="cs-CZ" sz="5400" dirty="0" err="1" smtClean="0">
                <a:solidFill>
                  <a:srgbClr val="800000"/>
                </a:solidFill>
                <a:latin typeface="Calibri Light"/>
              </a:rPr>
              <a:t>Harlowa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„ </a:t>
            </a:r>
            <a:r>
              <a:rPr lang="cs-CZ" sz="2400" dirty="0">
                <a:latin typeface="Calibri Light"/>
              </a:rPr>
              <a:t>Po tom, co mláďata přestaly matku volat,  vzdaly se. Vypadaly jako klidné, zvýšila se  jim ale hladina kortizolu, snížila se jim imunita, byly náchylnější na infekce a poruchy příjmu potravy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b="1" u="sng" dirty="0">
                <a:solidFill>
                  <a:srgbClr val="FF0000"/>
                </a:solidFill>
                <a:latin typeface="Calibri Light"/>
              </a:rPr>
              <a:t>jedly příliš moc, nebo hodně málo.</a:t>
            </a:r>
            <a:r>
              <a:rPr lang="cs-CZ" sz="240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990000"/>
                </a:solidFill>
                <a:latin typeface="Calibri Light"/>
              </a:rPr>
              <a:t>“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Vztahová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vazba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není výsledek péče o dítě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 ale instinktivní systém chování, který dítě očekává.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Vyžaduje: 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blízkost matky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nošení matkou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kojení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očekávanou reakci matky na pláč dítěte!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737200" y="6356520"/>
            <a:ext cx="2845080" cy="365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/>
            <a:fld id="{BAC591A3-0B82-42E6-8D32-9B36D1AAF3F5}" type="slidenum">
              <a:rPr lang="cs-CZ" sz="1200">
                <a:solidFill>
                  <a:srgbClr val="898989"/>
                </a:solidFill>
                <a:latin typeface="Arial"/>
              </a:rPr>
              <a:pPr algn="r"/>
              <a:t>25</a:t>
            </a:fld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0" y="380880"/>
            <a:ext cx="10972800" cy="1371600"/>
          </a:xfrm>
          <a:prstGeom prst="rect">
            <a:avLst/>
          </a:prstGeom>
        </p:spPr>
        <p:txBody>
          <a:bodyPr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Nepřetržitý kontakt dítěte s matkou je tedy nesmírně důležitý…</a:t>
            </a:r>
          </a:p>
        </p:txBody>
      </p:sp>
      <p:sp>
        <p:nvSpPr>
          <p:cNvPr id="309" name="TextShape 3"/>
          <p:cNvSpPr txBox="1"/>
          <p:nvPr/>
        </p:nvSpPr>
        <p:spPr>
          <a:xfrm>
            <a:off x="551384" y="2204864"/>
            <a:ext cx="10972800" cy="4114800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800000"/>
                </a:solidFill>
                <a:latin typeface="Arial"/>
              </a:rPr>
              <a:t>… </a:t>
            </a:r>
            <a:r>
              <a:rPr lang="cs-CZ" sz="2800" dirty="0">
                <a:solidFill>
                  <a:srgbClr val="0070C0"/>
                </a:solidFill>
                <a:latin typeface="Arial"/>
              </a:rPr>
              <a:t>a je možný pokud matka…</a:t>
            </a:r>
            <a:endParaRPr dirty="0">
              <a:solidFill>
                <a:srgbClr val="0070C0"/>
              </a:solidFill>
            </a:endParaRPr>
          </a:p>
          <a:p>
            <a:r>
              <a:rPr lang="cs-CZ" sz="2800" dirty="0">
                <a:latin typeface="Arial"/>
              </a:rPr>
              <a:t>spí s dítětem v posteli,</a:t>
            </a:r>
            <a:endParaRPr dirty="0"/>
          </a:p>
          <a:p>
            <a:r>
              <a:rPr lang="cs-CZ" sz="2800" dirty="0">
                <a:latin typeface="Arial"/>
              </a:rPr>
              <a:t>dítě nosí v šátku.</a:t>
            </a:r>
            <a:endParaRPr dirty="0"/>
          </a:p>
        </p:txBody>
      </p:sp>
      <p:pic>
        <p:nvPicPr>
          <p:cNvPr id="310" name="Picture 8" descr="images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6760" y="2708280"/>
            <a:ext cx="2745000" cy="308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Studie, které si můžeme přečíst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: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4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Capitanio, J.P. &amp; Mason, W.A. "Cognitive style: problem solving by rhesus macaques (Macaca mulatta) reared with living or inanimate substitute mothers", California Regional Primate Research Center, University of California, Davis. 1: J Comp Psychol. 2000 Jun;114(2):115-25.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Mason, W.A. Early social deprivation in the nonhuman primates: Implications for human behavior. 70-101; in D.C. Glass (ed.) </a:t>
            </a:r>
            <a:r>
              <a:rPr lang="cs-CZ" sz="2200" i="1">
                <a:solidFill>
                  <a:srgbClr val="262626"/>
                </a:solidFill>
                <a:latin typeface="Calibri Light"/>
              </a:rPr>
              <a:t>Environmental Influences</a:t>
            </a:r>
            <a:r>
              <a:rPr lang="cs-CZ" sz="2200">
                <a:solidFill>
                  <a:srgbClr val="262626"/>
                </a:solidFill>
                <a:latin typeface="Calibri Light"/>
              </a:rPr>
              <a:t>. New York: Rockefeller University and Russell Sage Foundation, 1968.</a:t>
            </a:r>
            <a:endParaRPr/>
          </a:p>
          <a:p>
            <a:pPr>
              <a:lnSpc>
                <a:spcPct val="80000"/>
              </a:lnSpc>
              <a:buFont typeface="Wingdings" charset="2"/>
              <a:buChar char=""/>
            </a:pPr>
            <a:r>
              <a:rPr lang="cs-CZ" sz="2200">
                <a:solidFill>
                  <a:srgbClr val="262626"/>
                </a:solidFill>
                <a:latin typeface="Calibri Light"/>
              </a:rPr>
              <a:t>Harlow, H.F. Early social deprivation and later behavior in the monkey. Pp. 154-173 in: Unfinished tasks in the behavioral sciences (A.Abrams, H.H. Gurner &amp; J.E.P. Tomal, eds.) Baltimore: Williams &amp; Wilkins. 1964.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Dr. William </a:t>
            </a:r>
            <a:r>
              <a:rPr lang="cs-CZ" sz="5400" dirty="0" err="1">
                <a:solidFill>
                  <a:srgbClr val="800000"/>
                </a:solidFill>
                <a:latin typeface="Calibri Light"/>
              </a:rPr>
              <a:t>Sears</a:t>
            </a:r>
            <a:r>
              <a:rPr lang="cs-CZ" sz="5400" dirty="0">
                <a:solidFill>
                  <a:srgbClr val="800000"/>
                </a:solidFill>
                <a:latin typeface="Calibri Light"/>
              </a:rPr>
              <a:t> tvrdí: </a:t>
            </a:r>
          </a:p>
        </p:txBody>
      </p:sp>
      <p:sp>
        <p:nvSpPr>
          <p:cNvPr id="31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cs-CZ" sz="2400" dirty="0">
                <a:solidFill>
                  <a:srgbClr val="0070C0"/>
                </a:solidFill>
                <a:latin typeface="Calibri Light"/>
              </a:rPr>
              <a:t>„Pokud děti mají po porodu možnost vytvoření  vztahové vazby, pak tyto dět</a:t>
            </a:r>
            <a:r>
              <a:rPr lang="cs-CZ" sz="2400" dirty="0">
                <a:solidFill>
                  <a:srgbClr val="990000"/>
                </a:solidFill>
                <a:latin typeface="Calibri Light"/>
              </a:rPr>
              <a:t>i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mají nižší hladinu stresových hormonů,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jsou zdravější a mají lepší imunitu,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méně pláčou.</a:t>
            </a:r>
            <a:endParaRPr dirty="0"/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990000"/>
              </a:solidFill>
              <a:latin typeface="Calibri Light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70C0"/>
                </a:solidFill>
                <a:latin typeface="Calibri Light"/>
              </a:rPr>
              <a:t>Jejich </a:t>
            </a:r>
            <a:r>
              <a:rPr lang="cs-CZ" sz="2400" dirty="0">
                <a:solidFill>
                  <a:srgbClr val="0070C0"/>
                </a:solidFill>
                <a:latin typeface="Calibri Light"/>
              </a:rPr>
              <a:t>rodiče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jim lépe rozumí,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dokážou rychleji rozeznat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nástup</a:t>
            </a:r>
            <a:r>
              <a:rPr lang="cs-CZ" sz="2400" dirty="0">
                <a:solidFill>
                  <a:srgbClr val="CC0000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nemoci na základě změny chování dítěte,</a:t>
            </a:r>
            <a:endParaRPr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lépe snášejí náročnou péči o dítě a nepovažují ji za nezvladatelnou.“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Co je tedy nutné dětem zajistit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?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neustálou přítomnost matky,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fyzický kontakt matky s dítětem „kůže na kůži“,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FF0000"/>
                </a:solidFill>
                <a:latin typeface="Calibri Light"/>
              </a:rPr>
              <a:t>možnost samopřisátí</a:t>
            </a:r>
            <a:r>
              <a:rPr lang="cs-CZ" sz="2400">
                <a:solidFill>
                  <a:srgbClr val="262626"/>
                </a:solidFill>
                <a:latin typeface="Calibri Light"/>
              </a:rPr>
              <a:t> a následného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(kojení není jen příjmem potravy),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nošení – chování dítěte.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263352" y="1772816"/>
            <a:ext cx="6240016" cy="3744416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Amygdala: hraje </a:t>
            </a:r>
            <a:r>
              <a:rPr lang="cs-CZ" sz="2400" dirty="0"/>
              <a:t>hlavní roli při vytváření a ukládání vzpomínek spojených s emocionálními událostmi</a:t>
            </a:r>
            <a:r>
              <a:rPr lang="cs-CZ" sz="2400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/>
              <a:t>Poškození amygdaly naruší získání či vybavení </a:t>
            </a:r>
            <a:r>
              <a:rPr lang="cs-CZ" sz="2400" dirty="0" err="1"/>
              <a:t>Pavlovova</a:t>
            </a:r>
            <a:r>
              <a:rPr lang="cs-CZ" sz="2400" dirty="0"/>
              <a:t> reflexu i ostatních forem klasických reflexů či emocionálních reakcí.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320" name="Picture 3"/>
          <p:cNvPicPr/>
          <p:nvPr/>
        </p:nvPicPr>
        <p:blipFill>
          <a:blip r:embed="rId2" cstate="print"/>
          <a:srcRect l="24036" t="24454" r="1246" b="7595"/>
          <a:stretch>
            <a:fillRect/>
          </a:stretch>
        </p:blipFill>
        <p:spPr>
          <a:xfrm>
            <a:off x="6472080" y="0"/>
            <a:ext cx="4194720" cy="5949000"/>
          </a:xfrm>
          <a:prstGeom prst="rect">
            <a:avLst/>
          </a:prstGeom>
          <a:ln>
            <a:noFill/>
          </a:ln>
        </p:spPr>
      </p:pic>
      <p:sp>
        <p:nvSpPr>
          <p:cNvPr id="323" name="CustomShape 4"/>
          <p:cNvSpPr/>
          <p:nvPr/>
        </p:nvSpPr>
        <p:spPr>
          <a:xfrm>
            <a:off x="191344" y="260280"/>
            <a:ext cx="6190736" cy="210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000000"/>
                </a:solidFill>
                <a:latin typeface="Times New Roman"/>
              </a:rPr>
              <a:t>Po porodu má mozek dvě kritické senzorické </a:t>
            </a:r>
            <a:r>
              <a:rPr lang="cs-CZ" sz="3200" dirty="0" smtClean="0">
                <a:solidFill>
                  <a:srgbClr val="000000"/>
                </a:solidFill>
                <a:latin typeface="Times New Roman"/>
              </a:rPr>
              <a:t>potřeby: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Čich a kontakt propojené přímo na amygdalu.</a:t>
            </a:r>
            <a:endParaRPr sz="2400" b="1" dirty="0"/>
          </a:p>
        </p:txBody>
      </p:sp>
      <p:sp>
        <p:nvSpPr>
          <p:cNvPr id="324" name="CustomShape 5"/>
          <p:cNvSpPr/>
          <p:nvPr/>
        </p:nvSpPr>
        <p:spPr>
          <a:xfrm>
            <a:off x="6167520" y="6093000"/>
            <a:ext cx="42487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992240" y="1052640"/>
            <a:ext cx="8228520" cy="26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Má smysl se kojením zbývat?</a:t>
            </a:r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Měli bychom ho nějak podporovat?</a:t>
            </a:r>
            <a:endParaRPr/>
          </a:p>
          <a:p>
            <a:r>
              <a:rPr lang="cs-CZ" sz="5400">
                <a:solidFill>
                  <a:srgbClr val="50B4C8"/>
                </a:solidFill>
                <a:latin typeface="Calibri Light"/>
              </a:rPr>
              <a:t>Je důležité?</a:t>
            </a:r>
            <a:endParaRPr/>
          </a:p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Má své místo?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1214FF0-6DD6-4314-9345-CDABD8B1649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„…na začátku života je pro normální vyzrávaní mozku důležité udržení minimální úrovně taktilní stimulace!“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Pro oblast amygdaly jsou první dva měsíce života dítěte rozhodujícím obdobím pro její vyzrávání!</a:t>
            </a:r>
            <a:endParaRPr/>
          </a:p>
          <a:p>
            <a:pPr algn="r">
              <a:lnSpc>
                <a:spcPct val="100000"/>
              </a:lnSpc>
            </a:pPr>
            <a:r>
              <a:rPr lang="cs-CZ" sz="1600" b="1">
                <a:solidFill>
                  <a:srgbClr val="000000"/>
                </a:solidFill>
                <a:latin typeface="Calibri"/>
              </a:rPr>
              <a:t>(Schore – americký neuropsychoanalytik)</a:t>
            </a:r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C2E1DAB2-F577-4826-93FE-BC9B93A3F29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Dítě, ještě v děloze matky má dobře rozvinuté vnímání dotyku a polohy (taktilní a kinetické vnímání).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Děťátko se aktivně snaží přidržovat se co největší možné plochy kůže na matčině těle.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r">
              <a:lnSpc>
                <a:spcPct val="90000"/>
              </a:lnSpc>
            </a:pPr>
            <a:r>
              <a:rPr lang="cs-CZ" sz="1600" b="1">
                <a:solidFill>
                  <a:srgbClr val="262626"/>
                </a:solidFill>
                <a:latin typeface="Calibri"/>
              </a:rPr>
              <a:t>(Harlow 1958, In: Schore 2001)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D155245-07CC-4F6C-AFE8-A3030E9426AA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31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4440" y="2286000"/>
            <a:ext cx="3959640" cy="3172320"/>
          </a:xfrm>
          <a:prstGeom prst="rect">
            <a:avLst/>
          </a:prstGeom>
          <a:ln>
            <a:noFill/>
          </a:ln>
        </p:spPr>
      </p:pic>
      <p:sp>
        <p:nvSpPr>
          <p:cNvPr id="332" name="CustomShape 1"/>
          <p:cNvSpPr/>
          <p:nvPr/>
        </p:nvSpPr>
        <p:spPr>
          <a:xfrm rot="1399800">
            <a:off x="3677760" y="2774520"/>
            <a:ext cx="2138760" cy="133920"/>
          </a:xfrm>
          <a:prstGeom prst="leftRightArrow">
            <a:avLst>
              <a:gd name="adj1" fmla="val 50000"/>
              <a:gd name="adj2" fmla="val 317175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3" name="CustomShape 2"/>
          <p:cNvSpPr/>
          <p:nvPr/>
        </p:nvSpPr>
        <p:spPr>
          <a:xfrm>
            <a:off x="3738600" y="357192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4" name="CustomShape 3"/>
          <p:cNvSpPr/>
          <p:nvPr/>
        </p:nvSpPr>
        <p:spPr>
          <a:xfrm rot="20545200">
            <a:off x="3495600" y="4322880"/>
            <a:ext cx="2157840" cy="143280"/>
          </a:xfrm>
          <a:prstGeom prst="rightArrow">
            <a:avLst>
              <a:gd name="adj1" fmla="val 50000"/>
              <a:gd name="adj2" fmla="val 37362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5" name="CustomShape 4"/>
          <p:cNvSpPr/>
          <p:nvPr/>
        </p:nvSpPr>
        <p:spPr>
          <a:xfrm rot="19286400">
            <a:off x="3435840" y="514044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6" name="CustomShape 5"/>
          <p:cNvSpPr/>
          <p:nvPr/>
        </p:nvSpPr>
        <p:spPr>
          <a:xfrm rot="16200000">
            <a:off x="4768920" y="5400360"/>
            <a:ext cx="1654560" cy="143280"/>
          </a:xfrm>
          <a:prstGeom prst="rightArrow">
            <a:avLst>
              <a:gd name="adj1" fmla="val 50000"/>
              <a:gd name="adj2" fmla="val 28653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7" name="CustomShape 6"/>
          <p:cNvSpPr/>
          <p:nvPr/>
        </p:nvSpPr>
        <p:spPr>
          <a:xfrm rot="13311000">
            <a:off x="6640560" y="5367600"/>
            <a:ext cx="1151280" cy="143280"/>
          </a:xfrm>
          <a:prstGeom prst="rightArrow">
            <a:avLst>
              <a:gd name="adj1" fmla="val 50000"/>
              <a:gd name="adj2" fmla="val 199451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8" name="CustomShape 7"/>
          <p:cNvSpPr/>
          <p:nvPr/>
        </p:nvSpPr>
        <p:spPr>
          <a:xfrm rot="11103600">
            <a:off x="7243920" y="5185800"/>
            <a:ext cx="935640" cy="143280"/>
          </a:xfrm>
          <a:prstGeom prst="rightArrow">
            <a:avLst>
              <a:gd name="adj1" fmla="val 50000"/>
              <a:gd name="adj2" fmla="val 16208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39" name="CustomShape 8"/>
          <p:cNvSpPr/>
          <p:nvPr/>
        </p:nvSpPr>
        <p:spPr>
          <a:xfrm rot="10800000">
            <a:off x="7954560" y="3930120"/>
            <a:ext cx="429120" cy="141840"/>
          </a:xfrm>
          <a:prstGeom prst="rightArrow">
            <a:avLst>
              <a:gd name="adj1" fmla="val 50000"/>
              <a:gd name="adj2" fmla="val 7527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0" name="CustomShape 9"/>
          <p:cNvSpPr/>
          <p:nvPr/>
        </p:nvSpPr>
        <p:spPr>
          <a:xfrm rot="8072400">
            <a:off x="6725160" y="3432240"/>
            <a:ext cx="1870560" cy="143280"/>
          </a:xfrm>
          <a:prstGeom prst="rightArrow">
            <a:avLst>
              <a:gd name="adj1" fmla="val 50000"/>
              <a:gd name="adj2" fmla="val 323900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1" name="CustomShape 10"/>
          <p:cNvSpPr/>
          <p:nvPr/>
        </p:nvSpPr>
        <p:spPr>
          <a:xfrm>
            <a:off x="1810080" y="2214720"/>
            <a:ext cx="20487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Vzájemný pohled</a:t>
            </a:r>
            <a:endParaRPr/>
          </a:p>
        </p:txBody>
      </p:sp>
      <p:sp>
        <p:nvSpPr>
          <p:cNvPr id="342" name="CustomShape 11"/>
          <p:cNvSpPr/>
          <p:nvPr/>
        </p:nvSpPr>
        <p:spPr>
          <a:xfrm>
            <a:off x="1533600" y="3429000"/>
            <a:ext cx="230940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Dítě cíti vůni</a:t>
            </a:r>
            <a:r>
              <a:rPr lang="cs-CZ" b="1">
                <a:solidFill>
                  <a:srgbClr val="000000"/>
                </a:solidFill>
                <a:latin typeface="Arial"/>
              </a:rPr>
              <a:t> matky,</a:t>
            </a:r>
            <a:endParaRPr/>
          </a:p>
        </p:txBody>
      </p:sp>
      <p:sp>
        <p:nvSpPr>
          <p:cNvPr id="343" name="CustomShape 12"/>
          <p:cNvSpPr/>
          <p:nvPr/>
        </p:nvSpPr>
        <p:spPr>
          <a:xfrm>
            <a:off x="1667160" y="4500720"/>
            <a:ext cx="186624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cíti chuť</a:t>
            </a:r>
            <a:r>
              <a:rPr lang="cs-CZ" b="1">
                <a:solidFill>
                  <a:srgbClr val="000000"/>
                </a:solidFill>
                <a:latin typeface="Arial"/>
              </a:rPr>
              <a:t> mléka.</a:t>
            </a:r>
            <a:endParaRPr/>
          </a:p>
        </p:txBody>
      </p:sp>
      <p:sp>
        <p:nvSpPr>
          <p:cNvPr id="344" name="CustomShape 13"/>
          <p:cNvSpPr/>
          <p:nvPr/>
        </p:nvSpPr>
        <p:spPr>
          <a:xfrm>
            <a:off x="1534680" y="5857920"/>
            <a:ext cx="32727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Dotýká se</a:t>
            </a:r>
            <a:r>
              <a:rPr lang="cs-CZ" b="1">
                <a:solidFill>
                  <a:srgbClr val="5EF0F7"/>
                </a:solidFill>
                <a:latin typeface="Arial"/>
              </a:rPr>
              <a:t> </a:t>
            </a:r>
            <a:r>
              <a:rPr lang="cs-CZ" b="1">
                <a:solidFill>
                  <a:srgbClr val="000000"/>
                </a:solidFill>
                <a:latin typeface="Arial"/>
              </a:rPr>
              <a:t>matčiné pokožky. </a:t>
            </a:r>
            <a:endParaRPr/>
          </a:p>
        </p:txBody>
      </p:sp>
      <p:sp>
        <p:nvSpPr>
          <p:cNvPr id="345" name="CustomShape 14"/>
          <p:cNvSpPr/>
          <p:nvPr/>
        </p:nvSpPr>
        <p:spPr>
          <a:xfrm>
            <a:off x="4310640" y="6357960"/>
            <a:ext cx="311544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Je v kontaktu </a:t>
            </a:r>
            <a:r>
              <a:rPr lang="cs-CZ" b="1">
                <a:solidFill>
                  <a:srgbClr val="000000"/>
                </a:solidFill>
                <a:latin typeface="Arial"/>
              </a:rPr>
              <a:t>kůže na kůži.</a:t>
            </a:r>
            <a:endParaRPr/>
          </a:p>
        </p:txBody>
      </p:sp>
      <p:sp>
        <p:nvSpPr>
          <p:cNvPr id="346" name="CustomShape 15"/>
          <p:cNvSpPr/>
          <p:nvPr/>
        </p:nvSpPr>
        <p:spPr>
          <a:xfrm>
            <a:off x="6382080" y="5857920"/>
            <a:ext cx="2963160" cy="363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Zepředu ho matka </a:t>
            </a:r>
            <a:r>
              <a:rPr lang="cs-CZ" b="1">
                <a:solidFill>
                  <a:srgbClr val="FF0000"/>
                </a:solidFill>
                <a:latin typeface="Arial"/>
              </a:rPr>
              <a:t>ohřívá.</a:t>
            </a:r>
            <a:endParaRPr/>
          </a:p>
        </p:txBody>
      </p:sp>
      <p:sp>
        <p:nvSpPr>
          <p:cNvPr id="347" name="CustomShape 16"/>
          <p:cNvSpPr/>
          <p:nvPr/>
        </p:nvSpPr>
        <p:spPr>
          <a:xfrm>
            <a:off x="8167680" y="5143680"/>
            <a:ext cx="24991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Zezadu </a:t>
            </a:r>
            <a:r>
              <a:rPr lang="cs-CZ" b="1">
                <a:solidFill>
                  <a:srgbClr val="FF0000"/>
                </a:solidFill>
                <a:latin typeface="Arial"/>
              </a:rPr>
              <a:t>cíti</a:t>
            </a:r>
            <a:r>
              <a:rPr lang="cs-CZ" b="1">
                <a:solidFill>
                  <a:srgbClr val="000000"/>
                </a:solidFill>
                <a:latin typeface="Arial"/>
              </a:rPr>
              <a:t> matčin </a:t>
            </a:r>
            <a:r>
              <a:rPr lang="cs-CZ" b="1">
                <a:solidFill>
                  <a:srgbClr val="FF0000"/>
                </a:solidFill>
                <a:latin typeface="Arial"/>
              </a:rPr>
              <a:t>dotyk.</a:t>
            </a:r>
            <a:endParaRPr/>
          </a:p>
        </p:txBody>
      </p:sp>
      <p:sp>
        <p:nvSpPr>
          <p:cNvPr id="348" name="CustomShape 17"/>
          <p:cNvSpPr/>
          <p:nvPr/>
        </p:nvSpPr>
        <p:spPr>
          <a:xfrm>
            <a:off x="8381880" y="3786120"/>
            <a:ext cx="2202480" cy="638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r>
              <a:rPr lang="cs-CZ" b="1">
                <a:solidFill>
                  <a:srgbClr val="FF0000"/>
                </a:solidFill>
                <a:latin typeface="Arial"/>
              </a:rPr>
              <a:t>Pohybuje se</a:t>
            </a:r>
            <a:r>
              <a:rPr lang="cs-CZ" b="1">
                <a:solidFill>
                  <a:srgbClr val="5EF0F7"/>
                </a:solidFill>
                <a:latin typeface="Arial"/>
              </a:rPr>
              <a:t> </a:t>
            </a:r>
            <a:r>
              <a:rPr lang="cs-CZ" b="1">
                <a:solidFill>
                  <a:srgbClr val="000000"/>
                </a:solidFill>
                <a:latin typeface="Arial"/>
              </a:rPr>
              <a:t>spolu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s matkou.</a:t>
            </a:r>
            <a:endParaRPr/>
          </a:p>
        </p:txBody>
      </p:sp>
      <p:sp>
        <p:nvSpPr>
          <p:cNvPr id="349" name="CustomShape 18"/>
          <p:cNvSpPr/>
          <p:nvPr/>
        </p:nvSpPr>
        <p:spPr>
          <a:xfrm>
            <a:off x="8382960" y="2500200"/>
            <a:ext cx="1501560" cy="638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FF0000"/>
                </a:solidFill>
                <a:latin typeface="Arial"/>
              </a:rPr>
              <a:t>Poslouchá</a:t>
            </a:r>
            <a:r>
              <a:rPr lang="cs-CZ" b="1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cs-CZ" b="1">
                <a:solidFill>
                  <a:srgbClr val="000000"/>
                </a:solidFill>
                <a:latin typeface="Arial"/>
              </a:rPr>
              <a:t>matčin hlas.</a:t>
            </a:r>
            <a:endParaRPr/>
          </a:p>
        </p:txBody>
      </p:sp>
      <p:sp>
        <p:nvSpPr>
          <p:cNvPr id="350" name="CustomShape 19"/>
          <p:cNvSpPr/>
          <p:nvPr/>
        </p:nvSpPr>
        <p:spPr>
          <a:xfrm>
            <a:off x="1774800" y="333360"/>
            <a:ext cx="8892000" cy="130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Podněty, které vytváří mozkové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propojení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51" name="CustomShape 20"/>
          <p:cNvSpPr/>
          <p:nvPr/>
        </p:nvSpPr>
        <p:spPr>
          <a:xfrm>
            <a:off x="7896240" y="6308640"/>
            <a:ext cx="259128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Obrázek 3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344" y="216000"/>
            <a:ext cx="11915816" cy="5445248"/>
          </a:xfrm>
          <a:prstGeom prst="rect">
            <a:avLst/>
          </a:prstGeom>
          <a:ln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2023920" y="785880"/>
            <a:ext cx="8285760" cy="9990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CustomShape 2"/>
          <p:cNvSpPr/>
          <p:nvPr/>
        </p:nvSpPr>
        <p:spPr>
          <a:xfrm>
            <a:off x="2095560" y="2286000"/>
            <a:ext cx="8071200" cy="449964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4" name="CustomShape 3"/>
          <p:cNvSpPr/>
          <p:nvPr/>
        </p:nvSpPr>
        <p:spPr>
          <a:xfrm>
            <a:off x="1343472" y="548680"/>
            <a:ext cx="9142920" cy="48245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Calibri"/>
              </a:rPr>
              <a:t>Nevidite</a:t>
            </a:r>
            <a:r>
              <a:rPr lang="cs-CZ" sz="4000" dirty="0" smtClean="0">
                <a:solidFill>
                  <a:srgbClr val="FF0000"/>
                </a:solidFill>
                <a:latin typeface="Arial"/>
              </a:rPr>
              <a:t>l</a:t>
            </a:r>
            <a:r>
              <a:rPr lang="cs-CZ" sz="4000" dirty="0" smtClean="0">
                <a:solidFill>
                  <a:srgbClr val="FF0000"/>
                </a:solidFill>
                <a:latin typeface="Calibri"/>
              </a:rPr>
              <a:t>ný </a:t>
            </a:r>
            <a:r>
              <a:rPr lang="cs-CZ" sz="4000" dirty="0">
                <a:solidFill>
                  <a:srgbClr val="FF0000"/>
                </a:solidFill>
                <a:latin typeface="Calibri"/>
              </a:rPr>
              <a:t>urych</a:t>
            </a:r>
            <a:r>
              <a:rPr lang="cs-CZ" sz="4000" dirty="0">
                <a:solidFill>
                  <a:srgbClr val="FF0000"/>
                </a:solidFill>
                <a:latin typeface="Arial"/>
              </a:rPr>
              <a:t>l</a:t>
            </a:r>
            <a:r>
              <a:rPr lang="cs-CZ" sz="4000" dirty="0">
                <a:solidFill>
                  <a:srgbClr val="FF0000"/>
                </a:solidFill>
                <a:latin typeface="Calibri"/>
              </a:rPr>
              <a:t>ovač vývinu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6600" b="1" dirty="0">
                <a:solidFill>
                  <a:srgbClr val="FF0000"/>
                </a:solidFill>
                <a:latin typeface="Arial"/>
              </a:rPr>
              <a:t>KOJENÍ - SÁNÍ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=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6600" b="1" dirty="0">
                <a:solidFill>
                  <a:srgbClr val="FF0000"/>
                </a:solidFill>
                <a:latin typeface="Calibri"/>
              </a:rPr>
              <a:t> VZNIK MOZKOVÝCH PROPOJENÍ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523880" y="6308640"/>
            <a:ext cx="32756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Mozek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Calibri Light"/>
              </a:rPr>
              <a:t>„Mozek je vytvořený tak, aby získával svoji finální konfiguraci díky vlivu zážitků z </a:t>
            </a:r>
            <a:r>
              <a:rPr lang="cs-CZ" sz="2400" dirty="0" err="1">
                <a:latin typeface="Calibri Light"/>
              </a:rPr>
              <a:t>ranného</a:t>
            </a:r>
            <a:r>
              <a:rPr lang="cs-CZ" sz="2400" dirty="0">
                <a:latin typeface="Calibri Light"/>
              </a:rPr>
              <a:t> období života.“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 Light"/>
              </a:rPr>
              <a:t>Tyto zážitky pochází z vytváření vztahové vazby.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Všichni savci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..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mají zakódované určité vzory chování po porodu.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Všechny vzory chování mají jediný cíl: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 "/>
            </a:pPr>
            <a:endParaRPr lang="cs-CZ" sz="2400" b="1" dirty="0" smtClean="0">
              <a:solidFill>
                <a:srgbClr val="262626"/>
              </a:solidFill>
              <a:latin typeface="Calibri Light"/>
            </a:endParaRPr>
          </a:p>
          <a:p>
            <a:pPr algn="ctr"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Aby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se uskutečnilo sání – kojení!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800000"/>
                </a:solidFill>
                <a:latin typeface="Calibri Light"/>
              </a:rPr>
              <a:t>U všech savců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..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…je za sání zodpovědné mládě, stejně jako u člověka dítě – </a:t>
            </a:r>
            <a:r>
              <a:rPr lang="cs-CZ" sz="2400" b="1">
                <a:solidFill>
                  <a:srgbClr val="162F33"/>
                </a:solidFill>
                <a:latin typeface="Calibri Light"/>
              </a:rPr>
              <a:t>novorozenec</a:t>
            </a:r>
            <a:r>
              <a:rPr lang="cs-CZ" sz="2400">
                <a:solidFill>
                  <a:srgbClr val="162F33"/>
                </a:solidFill>
                <a:latin typeface="Calibri Light"/>
              </a:rPr>
              <a:t>,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Nikoliv matka!!!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K sání – kojení, musí být ale </a:t>
            </a:r>
            <a:r>
              <a:rPr lang="cs-CZ" sz="2400" b="1" u="sng">
                <a:solidFill>
                  <a:srgbClr val="162F33"/>
                </a:solidFill>
                <a:latin typeface="Calibri Light"/>
              </a:rPr>
              <a:t>matka přítomna</a:t>
            </a:r>
            <a:r>
              <a:rPr lang="cs-CZ" sz="2400" u="sng">
                <a:solidFill>
                  <a:srgbClr val="162F33"/>
                </a:solidFill>
                <a:latin typeface="Calibri Light"/>
              </a:rPr>
              <a:t>!</a:t>
            </a:r>
            <a:endParaRPr/>
          </a:p>
        </p:txBody>
      </p:sp>
      <p:sp>
        <p:nvSpPr>
          <p:cNvPr id="363" name="CustomShape 3"/>
          <p:cNvSpPr/>
          <p:nvPr/>
        </p:nvSpPr>
        <p:spPr>
          <a:xfrm>
            <a:off x="3124080" y="5176800"/>
            <a:ext cx="183240" cy="365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2469240" y="1265400"/>
            <a:ext cx="6125400" cy="42044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MATKA 	        KOJENÍ	      </a:t>
            </a:r>
            <a:r>
              <a:rPr lang="cs-CZ">
                <a:solidFill>
                  <a:srgbClr val="A8B97F"/>
                </a:solidFill>
                <a:latin typeface="Comic Sans MS"/>
              </a:rPr>
              <a:t> </a:t>
            </a:r>
            <a:r>
              <a:rPr lang="cs-CZ">
                <a:solidFill>
                  <a:srgbClr val="000000"/>
                </a:solidFill>
                <a:latin typeface="Comic Sans MS"/>
              </a:rPr>
              <a:t>VAGÁLNÍ</a:t>
            </a:r>
            <a:r>
              <a:rPr lang="cs-CZ">
                <a:solidFill>
                  <a:srgbClr val="A8B97F"/>
                </a:solidFill>
                <a:latin typeface="Comic Sans MS"/>
              </a:rPr>
              <a:t>  </a:t>
            </a:r>
            <a:r>
              <a:rPr lang="cs-CZ">
                <a:solidFill>
                  <a:srgbClr val="000000"/>
                </a:solidFill>
                <a:latin typeface="Comic Sans MS"/>
              </a:rPr>
              <a:t>       RŮST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	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		 STIMULACE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JINÉ	      PROTEST-	   STRES	     PREŽITÍ</a:t>
            </a:r>
            <a:endParaRPr/>
          </a:p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omic Sans MS"/>
              </a:rPr>
              <a:t>	     ZOUFALSTVÍ			</a:t>
            </a:r>
            <a:endParaRPr/>
          </a:p>
        </p:txBody>
      </p:sp>
      <p:sp>
        <p:nvSpPr>
          <p:cNvPr id="365" name="CustomShape 2"/>
          <p:cNvSpPr/>
          <p:nvPr/>
        </p:nvSpPr>
        <p:spPr>
          <a:xfrm>
            <a:off x="2819520" y="3200400"/>
            <a:ext cx="608400" cy="989640"/>
          </a:xfrm>
          <a:prstGeom prst="upDownArrow">
            <a:avLst>
              <a:gd name="adj1" fmla="val 50000"/>
              <a:gd name="adj2" fmla="val 51263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6" name="CustomShape 3"/>
          <p:cNvSpPr/>
          <p:nvPr/>
        </p:nvSpPr>
        <p:spPr>
          <a:xfrm>
            <a:off x="3962520" y="41911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7" name="CustomShape 4"/>
          <p:cNvSpPr/>
          <p:nvPr/>
        </p:nvSpPr>
        <p:spPr>
          <a:xfrm>
            <a:off x="4038480" y="274320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8" name="CustomShape 5"/>
          <p:cNvSpPr/>
          <p:nvPr/>
        </p:nvSpPr>
        <p:spPr>
          <a:xfrm>
            <a:off x="5791320" y="44197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69" name="CustomShape 6"/>
          <p:cNvSpPr/>
          <p:nvPr/>
        </p:nvSpPr>
        <p:spPr>
          <a:xfrm>
            <a:off x="5791320" y="25909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0" name="CustomShape 7"/>
          <p:cNvSpPr/>
          <p:nvPr/>
        </p:nvSpPr>
        <p:spPr>
          <a:xfrm>
            <a:off x="7543800" y="419112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1" name="CustomShape 8"/>
          <p:cNvSpPr/>
          <p:nvPr/>
        </p:nvSpPr>
        <p:spPr>
          <a:xfrm>
            <a:off x="7543800" y="2743200"/>
            <a:ext cx="379800" cy="379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2" name="Line 9"/>
          <p:cNvSpPr/>
          <p:nvPr/>
        </p:nvSpPr>
        <p:spPr>
          <a:xfrm>
            <a:off x="3886200" y="3276360"/>
            <a:ext cx="5867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3" name="Line 10"/>
          <p:cNvSpPr/>
          <p:nvPr/>
        </p:nvSpPr>
        <p:spPr>
          <a:xfrm flipV="1">
            <a:off x="3886200" y="3276360"/>
            <a:ext cx="0" cy="7621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4" name="Line 11"/>
          <p:cNvSpPr/>
          <p:nvPr/>
        </p:nvSpPr>
        <p:spPr>
          <a:xfrm>
            <a:off x="3886200" y="4038480"/>
            <a:ext cx="57909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5" name="Line 12"/>
          <p:cNvSpPr/>
          <p:nvPr/>
        </p:nvSpPr>
        <p:spPr>
          <a:xfrm>
            <a:off x="2361960" y="2286000"/>
            <a:ext cx="6858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6" name="Line 13"/>
          <p:cNvSpPr/>
          <p:nvPr/>
        </p:nvSpPr>
        <p:spPr>
          <a:xfrm>
            <a:off x="2361960" y="2286000"/>
            <a:ext cx="0" cy="2895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7" name="Line 14"/>
          <p:cNvSpPr/>
          <p:nvPr/>
        </p:nvSpPr>
        <p:spPr>
          <a:xfrm>
            <a:off x="2361960" y="5181480"/>
            <a:ext cx="70106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8" name="CustomShape 15"/>
          <p:cNvSpPr/>
          <p:nvPr/>
        </p:nvSpPr>
        <p:spPr>
          <a:xfrm>
            <a:off x="9191520" y="2286000"/>
            <a:ext cx="913320" cy="9896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79" name="CustomShape 16"/>
          <p:cNvSpPr/>
          <p:nvPr/>
        </p:nvSpPr>
        <p:spPr>
          <a:xfrm>
            <a:off x="9448920" y="4572000"/>
            <a:ext cx="151200" cy="1065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80" name="CustomShape 17"/>
          <p:cNvSpPr/>
          <p:nvPr/>
        </p:nvSpPr>
        <p:spPr>
          <a:xfrm>
            <a:off x="9144000" y="4876920"/>
            <a:ext cx="837000" cy="151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81" name="CustomShape 18"/>
          <p:cNvSpPr/>
          <p:nvPr/>
        </p:nvSpPr>
        <p:spPr>
          <a:xfrm>
            <a:off x="1774800" y="1484280"/>
            <a:ext cx="8390520" cy="438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000000"/>
                </a:solidFill>
                <a:latin typeface="Calibri"/>
              </a:rPr>
              <a:t>Kontakt k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ů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ž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e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 na k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ů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ž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i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540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Separ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40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cs-CZ" sz="4000" dirty="0">
                <a:solidFill>
                  <a:srgbClr val="000000"/>
                </a:solidFill>
                <a:latin typeface="Arial"/>
              </a:rPr>
              <a:t>e</a:t>
            </a:r>
            <a:endParaRPr dirty="0"/>
          </a:p>
        </p:txBody>
      </p:sp>
      <p:sp>
        <p:nvSpPr>
          <p:cNvPr id="382" name="CustomShape 19"/>
          <p:cNvSpPr/>
          <p:nvPr/>
        </p:nvSpPr>
        <p:spPr>
          <a:xfrm>
            <a:off x="1666800" y="285840"/>
            <a:ext cx="8785800" cy="699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Model správného 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místa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3" name="CustomShape 20"/>
          <p:cNvSpPr/>
          <p:nvPr/>
        </p:nvSpPr>
        <p:spPr>
          <a:xfrm>
            <a:off x="7104240" y="6237360"/>
            <a:ext cx="323892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b="1">
                <a:solidFill>
                  <a:srgbClr val="A8B97F"/>
                </a:solidFill>
                <a:latin typeface="Times New Roman"/>
              </a:rPr>
              <a:t>Autor: Nils Bergman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Pláč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snižuje zásoby kyslíku,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nitrolebeční tlak,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počet bílých krvinek,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zvyšuje zásaditost organismu (</a:t>
            </a:r>
            <a:r>
              <a:rPr lang="cs-CZ" sz="2400" dirty="0" err="1">
                <a:latin typeface="Calibri Light"/>
              </a:rPr>
              <a:t>Candida</a:t>
            </a:r>
            <a:r>
              <a:rPr lang="cs-CZ" sz="2400" dirty="0">
                <a:latin typeface="Calibri Light"/>
              </a:rPr>
              <a:t> </a:t>
            </a:r>
            <a:r>
              <a:rPr lang="cs-CZ" sz="2400" dirty="0" err="1">
                <a:latin typeface="Calibri Light"/>
              </a:rPr>
              <a:t>Albicans</a:t>
            </a:r>
            <a:r>
              <a:rPr lang="cs-CZ" sz="2400" dirty="0">
                <a:latin typeface="Calibri Light"/>
              </a:rPr>
              <a:t>),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obnovuje se fetální cirkulace krve,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latin typeface="Calibri Light"/>
              </a:rPr>
              <a:t>zabraňuje schopnosti dítěte vytvořit si vztah s matkou. </a:t>
            </a:r>
            <a:r>
              <a:rPr lang="cs-CZ" sz="2400" dirty="0">
                <a:latin typeface="Wingdings"/>
              </a:rPr>
              <a:t></a:t>
            </a:r>
            <a:endParaRPr dirty="0"/>
          </a:p>
          <a:p>
            <a:pPr algn="r">
              <a:lnSpc>
                <a:spcPct val="90000"/>
              </a:lnSpc>
              <a:buFont typeface="Wingdings" charset="2"/>
              <a:buChar char=""/>
            </a:pPr>
            <a:r>
              <a:rPr lang="cs-CZ" sz="1600" b="1" dirty="0">
                <a:solidFill>
                  <a:srgbClr val="262626"/>
                </a:solidFill>
                <a:latin typeface="Calibri"/>
              </a:rPr>
              <a:t>Gene </a:t>
            </a:r>
            <a:r>
              <a:rPr lang="cs-CZ" sz="1600" b="1" dirty="0" err="1">
                <a:solidFill>
                  <a:srgbClr val="262626"/>
                </a:solidFill>
                <a:latin typeface="Calibri"/>
              </a:rPr>
              <a:t>Cranston</a:t>
            </a:r>
            <a:r>
              <a:rPr lang="cs-CZ" sz="1600" b="1" dirty="0">
                <a:solidFill>
                  <a:srgbClr val="262626"/>
                </a:solidFill>
                <a:latin typeface="Calibri"/>
              </a:rPr>
              <a:t> Anderson (1984)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800000"/>
                </a:solidFill>
                <a:latin typeface="Calibri Light"/>
              </a:rPr>
              <a:t>Pláč pro dítě skutečně není dobrý, protože</a:t>
            </a:r>
            <a:r>
              <a:rPr lang="cs-CZ" sz="5400" dirty="0" smtClean="0">
                <a:solidFill>
                  <a:srgbClr val="800000"/>
                </a:solidFill>
                <a:latin typeface="Calibri Light"/>
              </a:rPr>
              <a:t>…</a:t>
            </a:r>
            <a:endParaRPr lang="cs-CZ" sz="5400" dirty="0">
              <a:solidFill>
                <a:srgbClr val="800000"/>
              </a:solidFill>
              <a:latin typeface="Calibri Light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695400" y="2564904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0000"/>
                </a:solidFill>
                <a:latin typeface="Calibri Light"/>
              </a:rPr>
              <a:t>…jeho účinky zvyšují  i u donošených dětí rizika: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dechové tísně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pneumotoraxu</a:t>
            </a:r>
            <a:endParaRPr dirty="0"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akutního, nebo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subklinického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nitrolebečního krvácení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 "/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…zvyšuje potřebu léčení </a:t>
            </a:r>
            <a:r>
              <a:rPr lang="cs-CZ" sz="2400" dirty="0" err="1">
                <a:solidFill>
                  <a:srgbClr val="990000"/>
                </a:solidFill>
                <a:latin typeface="Calibri Light"/>
              </a:rPr>
              <a:t>pseudosepse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990000"/>
                </a:solidFill>
                <a:latin typeface="Calibri Light"/>
              </a:rPr>
              <a:t> (zvýšení leukocytů</a:t>
            </a:r>
            <a:r>
              <a:rPr lang="cs-CZ" sz="2400" dirty="0" smtClean="0">
                <a:solidFill>
                  <a:srgbClr val="990000"/>
                </a:solidFill>
                <a:latin typeface="Calibri Light"/>
              </a:rPr>
              <a:t>)!!!</a:t>
            </a:r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009900"/>
                </a:solidFill>
                <a:latin typeface="Calibri Light"/>
              </a:rPr>
              <a:t>…ztěžuje psychosociální adaptaci na život mimo dělohu matky. 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992240" y="2492280"/>
            <a:ext cx="8228520" cy="199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2800">
                <a:solidFill>
                  <a:srgbClr val="50B4C8"/>
                </a:solidFill>
                <a:latin typeface="Calibri Light"/>
              </a:rPr>
              <a:t>Podívejme se…</a:t>
            </a:r>
            <a:endParaRPr/>
          </a:p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Jak se ke kojení staví Světová zdravotnická organizace (WHO)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472697D-E9A3-4B87-BFB6-D169A79B12F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 dirty="0">
                <a:solidFill>
                  <a:srgbClr val="50B4C8"/>
                </a:solidFill>
                <a:latin typeface="Calibri Light"/>
              </a:rPr>
              <a:t>Plynoucí fakt</a:t>
            </a:r>
            <a:endParaRPr dirty="0"/>
          </a:p>
        </p:txBody>
      </p:sp>
      <p:sp>
        <p:nvSpPr>
          <p:cNvPr id="38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162F33"/>
                </a:solidFill>
                <a:latin typeface="Calibri Light"/>
              </a:rPr>
              <a:t>To, co již nyní víme o vývinu mozku, dělá z </a:t>
            </a:r>
            <a:r>
              <a:rPr lang="cs-CZ" sz="2400" dirty="0" err="1" smtClean="0">
                <a:solidFill>
                  <a:srgbClr val="162F33"/>
                </a:solidFill>
                <a:latin typeface="Calibri Light"/>
              </a:rPr>
              <a:t>neoodělování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matek od dětí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, kontaktu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matky s dítětem (kůže na kůži), </a:t>
            </a:r>
            <a:r>
              <a:rPr lang="cs-CZ" sz="2400" dirty="0" err="1" smtClean="0">
                <a:solidFill>
                  <a:srgbClr val="162F33"/>
                </a:solidFill>
                <a:latin typeface="Calibri Light"/>
              </a:rPr>
              <a:t>samopřisátí</a:t>
            </a:r>
            <a:r>
              <a:rPr lang="cs-CZ" sz="2400" dirty="0" smtClean="0">
                <a:solidFill>
                  <a:srgbClr val="162F33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162F33"/>
                </a:solidFill>
                <a:latin typeface="Calibri Light"/>
              </a:rPr>
              <a:t>dítěte a následného kojení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OTÁZKU  VEŘEJNÉHO ZDRAVÍ !!!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50B4C8"/>
                </a:solidFill>
                <a:latin typeface="Calibri Light"/>
              </a:rPr>
              <a:t>K úplnému vzbuzení dítěte a zájmu o kojení vedou</a:t>
            </a:r>
            <a:r>
              <a:rPr lang="cs-CZ" sz="5400" dirty="0" smtClean="0">
                <a:solidFill>
                  <a:srgbClr val="50B4C8"/>
                </a:solidFill>
                <a:latin typeface="Calibri Light"/>
              </a:rPr>
              <a:t>:</a:t>
            </a:r>
            <a:endParaRPr lang="cs-CZ" sz="5400" dirty="0">
              <a:solidFill>
                <a:srgbClr val="50B4C8"/>
              </a:solidFill>
              <a:latin typeface="Calibri Light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767408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vůně matky 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chuť mléka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přisání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+mj-lt"/>
              </a:rPr>
              <a:t>sání dítěte z prsu matky</a:t>
            </a: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latin typeface="+mj-lt"/>
            </a:endParaRPr>
          </a:p>
          <a:p>
            <a:pPr>
              <a:lnSpc>
                <a:spcPct val="100000"/>
              </a:lnSpc>
            </a:pP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3600" dirty="0">
                <a:solidFill>
                  <a:srgbClr val="50B4C8"/>
                </a:solidFill>
                <a:latin typeface="Calibri Light"/>
              </a:rPr>
              <a:t>5) Ukázat matkám jak kojit. Ukázat jim, jak si udržet tvorbu mléka, i pokud jsou odděleny od svých dětí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Věnovat zvláštní pozornost matkám, které již měly problémy s kojením v minulosti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Učit matky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polohu při kojení 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jak dítě přisát (popsat, předvést)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ruční odstříkávání 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Nabídnout matkám pomoc s kojením během 6 hodin po porodu (poloha, přisátí, pití…)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Říct matkám, že pro tvorbu mléka je třeba kojit či odstříkávat min. 8x/24 hodin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BE625A1-5187-428E-894C-90EA9534CF3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5400" dirty="0">
                <a:solidFill>
                  <a:srgbClr val="50B4C8"/>
                </a:solidFill>
                <a:latin typeface="Calibri Light"/>
              </a:rPr>
              <a:t>Každý, kdo pečuje o maminky měl umět posoudit </a:t>
            </a:r>
            <a:endParaRPr lang="cs-CZ" sz="5400" dirty="0" smtClean="0">
              <a:solidFill>
                <a:srgbClr val="50B4C8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6" name="CustomShape 2"/>
          <p:cNvSpPr/>
          <p:nvPr/>
        </p:nvSpPr>
        <p:spPr>
          <a:xfrm>
            <a:off x="623392" y="2276872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3600" dirty="0">
                <a:latin typeface="Calibri Light"/>
              </a:rPr>
              <a:t>zda-li je dítě správně přisáté k prsu, </a:t>
            </a:r>
            <a:endParaRPr dirty="0"/>
          </a:p>
          <a:p>
            <a:r>
              <a:rPr lang="cs-CZ" sz="3600" dirty="0">
                <a:latin typeface="Calibri Light"/>
              </a:rPr>
              <a:t>jestli dítě správně saje a pije mléko.</a:t>
            </a:r>
            <a:endParaRPr dirty="0"/>
          </a:p>
          <a:p>
            <a:endParaRPr dirty="0"/>
          </a:p>
          <a:p>
            <a:endParaRPr dirty="0"/>
          </a:p>
          <a:p>
            <a:pPr algn="ctr">
              <a:lnSpc>
                <a:spcPct val="100000"/>
              </a:lnSpc>
            </a:pPr>
            <a:r>
              <a:rPr lang="cs-CZ" sz="3600" b="1" dirty="0">
                <a:solidFill>
                  <a:srgbClr val="FF6666"/>
                </a:solidFill>
                <a:latin typeface="Calibri Light"/>
              </a:rPr>
              <a:t>Pomoc s opravou přisátí miminka přispívá k okamžité nápravě situace.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97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8EC5A06-B8C1-4FCE-A5AA-8400ACEA1DA9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43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C1CB05EB-23A5-4956-925F-4BD894D3F831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399" name="CustomShape 2"/>
          <p:cNvSpPr/>
          <p:nvPr/>
        </p:nvSpPr>
        <p:spPr>
          <a:xfrm>
            <a:off x="911424" y="620688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SzPct val="45000"/>
            </a:pPr>
            <a:r>
              <a:rPr lang="cs-CZ" sz="5400" dirty="0">
                <a:solidFill>
                  <a:srgbClr val="50B4C8"/>
                </a:solidFill>
                <a:latin typeface="Calibri Light"/>
              </a:rPr>
              <a:t>Aby</a:t>
            </a:r>
            <a:r>
              <a:rPr lang="cs-CZ" sz="3600" dirty="0">
                <a:solidFill>
                  <a:srgbClr val="50B4C8"/>
                </a:solidFill>
                <a:latin typeface="Calibri Light"/>
              </a:rPr>
              <a:t> </a:t>
            </a:r>
            <a:r>
              <a:rPr lang="cs-CZ" sz="5400" dirty="0">
                <a:solidFill>
                  <a:srgbClr val="50B4C8"/>
                </a:solidFill>
                <a:latin typeface="Calibri Light"/>
              </a:rPr>
              <a:t>se miminko </a:t>
            </a:r>
            <a:r>
              <a:rPr lang="cs-CZ" sz="5400" dirty="0" smtClean="0">
                <a:solidFill>
                  <a:srgbClr val="50B4C8"/>
                </a:solidFill>
                <a:latin typeface="Calibri Light"/>
              </a:rPr>
              <a:t>mohlo správně přisát a kojit</a:t>
            </a:r>
            <a:endParaRPr lang="cs-CZ" sz="5400" dirty="0">
              <a:solidFill>
                <a:srgbClr val="50B4C8"/>
              </a:solidFill>
              <a:latin typeface="Calibri Light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539640" y="1773360"/>
            <a:ext cx="7919640" cy="4463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Musí být zajištěná správná:</a:t>
            </a:r>
            <a:endParaRPr dirty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poloha těla matky,</a:t>
            </a:r>
            <a:endParaRPr sz="3200" dirty="0">
              <a:solidFill>
                <a:srgbClr val="FF0000"/>
              </a:solidFill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poloha těla dítěte,</a:t>
            </a:r>
            <a:endParaRPr sz="3200" dirty="0">
              <a:solidFill>
                <a:srgbClr val="FF0000"/>
              </a:solidFill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vzájemná poloha matky a dítěte,</a:t>
            </a:r>
            <a:endParaRPr sz="32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cs-CZ" sz="3200" dirty="0">
                <a:solidFill>
                  <a:srgbClr val="FF0000"/>
                </a:solidFill>
                <a:latin typeface="Arial"/>
              </a:rPr>
              <a:t>způsob, jakým je dítě přisáto</a:t>
            </a:r>
            <a:r>
              <a:rPr lang="cs-CZ" sz="3200" dirty="0" smtClean="0">
                <a:solidFill>
                  <a:srgbClr val="FF0000"/>
                </a:solidFill>
                <a:latin typeface="Arial"/>
              </a:rPr>
              <a:t>.</a:t>
            </a:r>
            <a:endParaRPr lang="cs-CZ" sz="3200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611280" y="380520"/>
            <a:ext cx="85323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1.krok – SPRÁVNÁ POLOHA</a:t>
            </a:r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539640" y="1752120"/>
            <a:ext cx="7919640" cy="434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Matka přitahuje dítě k prsu celým předloktím!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C3AF0E5D-348D-4FD6-92BB-5E15EB39F05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53928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poloha těla maminky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539640" y="1628640"/>
            <a:ext cx="8135640" cy="4895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</a:pPr>
            <a:r>
              <a:rPr lang="cs-CZ" sz="2400" u="sng" dirty="0">
                <a:solidFill>
                  <a:srgbClr val="00B0F0"/>
                </a:solidFill>
                <a:latin typeface="Arial"/>
                <a:ea typeface="Arial"/>
              </a:rPr>
              <a:t>Poloha v sedě</a:t>
            </a:r>
            <a:r>
              <a:rPr lang="cs-CZ" sz="2400" dirty="0">
                <a:latin typeface="Arial"/>
                <a:ea typeface="Arial"/>
              </a:rPr>
              <a:t>: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matka </a:t>
            </a:r>
            <a:r>
              <a:rPr lang="cs-CZ" sz="2400" dirty="0">
                <a:latin typeface="Arial"/>
                <a:ea typeface="Arial"/>
              </a:rPr>
              <a:t>by měla být uvolněná,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neměla </a:t>
            </a:r>
            <a:r>
              <a:rPr lang="cs-CZ" sz="2400" dirty="0">
                <a:latin typeface="Arial"/>
                <a:ea typeface="Arial"/>
              </a:rPr>
              <a:t>by sedět na kraji nemocniční postele - je příliš vysoká a není možné si podepřít nohy, ruce ani záda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 smtClean="0">
                <a:latin typeface="Arial"/>
                <a:ea typeface="Arial"/>
              </a:rPr>
              <a:t> sed </a:t>
            </a:r>
            <a:r>
              <a:rPr lang="cs-CZ" sz="2400" dirty="0">
                <a:latin typeface="Arial"/>
                <a:ea typeface="Arial"/>
              </a:rPr>
              <a:t>s rovnými, dobře podepřenými zády,</a:t>
            </a:r>
            <a:endParaRPr dirty="0"/>
          </a:p>
          <a:p>
            <a:pPr lvl="1" algn="just">
              <a:lnSpc>
                <a:spcPct val="90000"/>
              </a:lnSpc>
              <a:buFont typeface="Wingdings" charset="2"/>
              <a:buChar char=""/>
            </a:pPr>
            <a:r>
              <a:rPr lang="cs-CZ" sz="2400" dirty="0">
                <a:latin typeface="Arial"/>
                <a:ea typeface="Arial"/>
              </a:rPr>
              <a:t>trup směřuje mírně dopředu, pánev je v rovině,</a:t>
            </a:r>
            <a:endParaRPr dirty="0"/>
          </a:p>
          <a:p>
            <a:pPr algn="just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cs-CZ" sz="2400" dirty="0">
                <a:solidFill>
                  <a:srgbClr val="FF0000"/>
                </a:solidFill>
                <a:latin typeface="Arial"/>
                <a:ea typeface="Arial"/>
              </a:rPr>
              <a:t>Důležité:</a:t>
            </a:r>
            <a:r>
              <a:rPr lang="cs-CZ" sz="2400" dirty="0">
                <a:latin typeface="Arial"/>
                <a:ea typeface="Arial"/>
              </a:rPr>
              <a:t> Matka se má cítit pohodlně - nebolí ji záda ani ramena!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800000"/>
                </a:solidFill>
                <a:latin typeface="Arial"/>
              </a:rPr>
              <a:t>Že maminky nemohou po porodu sedět?</a:t>
            </a:r>
            <a:endParaRPr/>
          </a:p>
        </p:txBody>
      </p:sp>
      <p:sp>
        <p:nvSpPr>
          <p:cNvPr id="407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</a:rPr>
              <a:t>Jestliže matkám budeme říkat, že nemohou sedět, tak se o to ani nepokusí </a:t>
            </a:r>
            <a:r>
              <a:rPr lang="cs-CZ" sz="3300" dirty="0" smtClean="0">
                <a:latin typeface="Wingdings"/>
                <a:ea typeface="Wingdings"/>
              </a:rPr>
              <a:t>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Příčná poloha v sedě je pro matku i dítě skutečně nejlepší a nejefektivnější.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Musíme věnovat čas tomu, naučit matky dobře si sednout a pohodlně sedět.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Jakmile si ženy najdou pohodlnou polohu v sedě kojení již jde samo.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r>
              <a:rPr lang="cs-CZ" sz="3300" dirty="0" smtClean="0">
                <a:latin typeface="Arial"/>
                <a:ea typeface="Wingdings"/>
              </a:rPr>
              <a:t>Využíváme polštáře, plavací kruhy, stoličky pod nohy.</a:t>
            </a:r>
            <a:endParaRPr lang="cs-CZ" dirty="0" smtClean="0"/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08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D39766E-0A4E-46AA-86AC-3EBC5F7C38D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95753E13-0F06-4E08-9A85-43F85474197B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48</a:t>
            </a:fld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684360" y="47592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poloha těla dítěte  </a:t>
            </a:r>
            <a:endParaRPr/>
          </a:p>
        </p:txBody>
      </p:sp>
      <p:sp>
        <p:nvSpPr>
          <p:cNvPr id="411" name="CustomShape 3"/>
          <p:cNvSpPr/>
          <p:nvPr/>
        </p:nvSpPr>
        <p:spPr>
          <a:xfrm>
            <a:off x="304560" y="1699920"/>
            <a:ext cx="8838720" cy="4839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r>
              <a:rPr lang="cs-CZ" sz="2800" dirty="0">
                <a:latin typeface="Arial"/>
                <a:ea typeface="Arial"/>
              </a:rPr>
              <a:t>Příčná poloha (poloha tanečníka) je pro většinu matek nejjednodušší a dítěti zajistí nejvíce mléka :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matka tlačí svým předloktím zezadu na dítě (dítě je na předloktí),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dlaň ruky je pod tváří dítěte,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matka přejede bradavkou po horním rtu dítěte, od jednoho koutku úst ke druhému (a nebo přejede horním rtem dítěte po bradavce),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počká na široké rozevření úst </a:t>
            </a:r>
            <a:r>
              <a:rPr lang="cs-CZ" sz="2400" dirty="0">
                <a:latin typeface="Wingdings"/>
                <a:ea typeface="Wingdings"/>
              </a:rPr>
              <a:t></a:t>
            </a:r>
            <a:r>
              <a:rPr lang="cs-CZ" sz="2400" dirty="0">
                <a:latin typeface="Arial"/>
                <a:ea typeface="Arial"/>
              </a:rPr>
              <a:t> přitáhne dítě přímo k prsu,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dítě přikládá celou paží – jako na podnose,</a:t>
            </a:r>
            <a:endParaRPr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loktem tlačí na zadeček zápěstím tlačí mezi lopatky dítě, </a:t>
            </a:r>
            <a:r>
              <a:rPr lang="cs-CZ" sz="2400" dirty="0" err="1">
                <a:latin typeface="Arial"/>
                <a:ea typeface="Arial"/>
              </a:rPr>
              <a:t>dítě</a:t>
            </a:r>
            <a:r>
              <a:rPr lang="cs-CZ" sz="2400" dirty="0">
                <a:latin typeface="Arial"/>
                <a:ea typeface="Arial"/>
              </a:rPr>
              <a:t> tak provede mírný záklon hlavy (brada tlačí do prsu, nos se prsu nedotýká).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240407A-6C60-470C-A2AA-7B005A138E4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49</a:t>
            </a:fld>
            <a:endParaRPr/>
          </a:p>
        </p:txBody>
      </p:sp>
      <p:sp>
        <p:nvSpPr>
          <p:cNvPr id="413" name="CustomShape 2"/>
          <p:cNvSpPr/>
          <p:nvPr/>
        </p:nvSpPr>
        <p:spPr>
          <a:xfrm>
            <a:off x="0" y="475920"/>
            <a:ext cx="8229240" cy="1368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300">
                <a:solidFill>
                  <a:srgbClr val="800000"/>
                </a:solidFill>
                <a:latin typeface="Arial"/>
              </a:rPr>
              <a:t>Správná vzájemná poloha matky a dítěte</a:t>
            </a:r>
            <a:endParaRPr/>
          </a:p>
        </p:txBody>
      </p:sp>
      <p:sp>
        <p:nvSpPr>
          <p:cNvPr id="414" name="CustomShape 3"/>
          <p:cNvSpPr/>
          <p:nvPr/>
        </p:nvSpPr>
        <p:spPr>
          <a:xfrm>
            <a:off x="623392" y="1988840"/>
            <a:ext cx="10729192" cy="4320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Hlava a tělo dítěte je velmi těsně u matčina těla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Celé tělo dítěte je podepřené a nohy dítěte by měly být obtočené kolem těla matky.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Zadeček dítěte matka tlačí ke svému tělu předloktím - bradavka bude </a:t>
            </a:r>
            <a:r>
              <a:rPr lang="cs-CZ" sz="2400" i="1" dirty="0">
                <a:latin typeface="Arial"/>
                <a:ea typeface="Arial"/>
              </a:rPr>
              <a:t>automaticky</a:t>
            </a:r>
            <a:r>
              <a:rPr lang="cs-CZ" sz="2400" dirty="0">
                <a:latin typeface="Arial"/>
                <a:ea typeface="Arial"/>
              </a:rPr>
              <a:t> směřovat k hornímu rtu dítěte. 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Poloha není úplně jako bříško na bříško, ale tak aby dítě směřovalo k prsu zdola a byl zde oční kontakt mezi matkou a dítětem.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Tělo dítěte je v jedné linii (ucho, rameno, kyčel)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2400" dirty="0">
                <a:latin typeface="Arial"/>
                <a:ea typeface="Arial"/>
              </a:rPr>
              <a:t> Mezi matkou a dítětem není žádná překážka.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Globální strategie pro výživu kojenců a malých dětí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770400" y="2250720"/>
            <a:ext cx="5698080" cy="432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>
                <a:solidFill>
                  <a:srgbClr val="FF0000"/>
                </a:solidFill>
                <a:latin typeface="Calibri Light"/>
              </a:rPr>
              <a:t>Doporučení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0070C0"/>
                </a:solidFill>
                <a:latin typeface="Calibri Light"/>
              </a:rPr>
              <a:t>Výlučné kojení prvních </a:t>
            </a:r>
            <a:r>
              <a:rPr lang="cs-CZ" sz="2400">
                <a:solidFill>
                  <a:srgbClr val="FF0000"/>
                </a:solidFill>
                <a:latin typeface="Calibri Light"/>
              </a:rPr>
              <a:t>6. měsíců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0070C0"/>
                </a:solidFill>
                <a:latin typeface="Calibri Light"/>
              </a:rPr>
              <a:t>Pokračující kojení s příkrmy </a:t>
            </a:r>
            <a:r>
              <a:rPr lang="cs-CZ" sz="2400">
                <a:solidFill>
                  <a:srgbClr val="FF0000"/>
                </a:solidFill>
                <a:latin typeface="Calibri Light"/>
              </a:rPr>
              <a:t>do 2 let nebo déle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Právo  dítěte na vhodnou a bezpečnou výživu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Matka má právo rozhodovat o výživě svého dítěte a právo získat dostatek informací k tomuto rozhodnutí.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DD94458-E151-4289-83F1-761ED8DA30B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pic>
        <p:nvPicPr>
          <p:cNvPr id="249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240" y="2157840"/>
            <a:ext cx="3081960" cy="436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82656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latin typeface="Arial"/>
              </a:rPr>
              <a:t>Správná poloha dítěte a matky</a:t>
            </a:r>
            <a:endParaRPr dirty="0"/>
          </a:p>
        </p:txBody>
      </p:sp>
      <p:pic>
        <p:nvPicPr>
          <p:cNvPr id="416" name="Picture 2"/>
          <p:cNvPicPr/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755640" y="1916280"/>
            <a:ext cx="7273440" cy="4044600"/>
          </a:xfrm>
          <a:prstGeom prst="rect">
            <a:avLst/>
          </a:prstGeom>
          <a:ln>
            <a:noFill/>
          </a:ln>
        </p:spPr>
      </p:pic>
      <p:sp>
        <p:nvSpPr>
          <p:cNvPr id="417" name="CustomShape 2"/>
          <p:cNvSpPr/>
          <p:nvPr/>
        </p:nvSpPr>
        <p:spPr>
          <a:xfrm>
            <a:off x="755640" y="1916280"/>
            <a:ext cx="7273440" cy="404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A6A912A8-03DC-4748-8E24-C1FAED36027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51</a:t>
            </a:fld>
            <a:endParaRPr/>
          </a:p>
        </p:txBody>
      </p:sp>
      <p:sp>
        <p:nvSpPr>
          <p:cNvPr id="419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Dlaň ruky pod tváří dítěte</a:t>
            </a:r>
            <a:endParaRPr/>
          </a:p>
        </p:txBody>
      </p:sp>
      <p:pic>
        <p:nvPicPr>
          <p:cNvPr id="420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480" y="2086920"/>
            <a:ext cx="7391160" cy="45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B3157393-BB85-451B-9D82-F81F367650EC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52</a:t>
            </a:fld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Nachýlení směrem nahoru</a:t>
            </a:r>
            <a:endParaRPr/>
          </a:p>
        </p:txBody>
      </p:sp>
      <p:pic>
        <p:nvPicPr>
          <p:cNvPr id="423" name="Picture 3"/>
          <p:cNvPicPr/>
          <p:nvPr/>
        </p:nvPicPr>
        <p:blipFill>
          <a:blip r:embed="rId2" cstate="print">
            <a:lum bright="12000"/>
          </a:blip>
          <a:srcRect l="4759" t="4740" r="8877" b="8858"/>
          <a:stretch>
            <a:fillRect/>
          </a:stretch>
        </p:blipFill>
        <p:spPr>
          <a:xfrm>
            <a:off x="2207568" y="1772816"/>
            <a:ext cx="7772040" cy="4420800"/>
          </a:xfrm>
          <a:prstGeom prst="rect">
            <a:avLst/>
          </a:prstGeom>
          <a:ln>
            <a:noFill/>
          </a:ln>
        </p:spPr>
      </p:pic>
      <p:sp>
        <p:nvSpPr>
          <p:cNvPr id="424" name="Line 3"/>
          <p:cNvSpPr/>
          <p:nvPr/>
        </p:nvSpPr>
        <p:spPr>
          <a:xfrm flipH="1">
            <a:off x="3045648" y="2171336"/>
            <a:ext cx="3353040" cy="1066680"/>
          </a:xfrm>
          <a:prstGeom prst="line">
            <a:avLst/>
          </a:prstGeom>
          <a:ln w="28440">
            <a:solidFill>
              <a:srgbClr val="403152"/>
            </a:solidFill>
            <a:miter/>
          </a:ln>
        </p:spPr>
      </p:sp>
      <p:sp>
        <p:nvSpPr>
          <p:cNvPr id="425" name="CustomShape 4"/>
          <p:cNvSpPr/>
          <p:nvPr/>
        </p:nvSpPr>
        <p:spPr>
          <a:xfrm>
            <a:off x="4042848" y="4538336"/>
            <a:ext cx="3312720" cy="1655280"/>
          </a:xfrm>
          <a:prstGeom prst="ellipse">
            <a:avLst/>
          </a:prstGeom>
          <a:noFill/>
          <a:ln w="28440">
            <a:solidFill>
              <a:srgbClr val="403152"/>
            </a:solidFill>
            <a:miter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7F9E287E-633E-48E1-9922-6E29E273500F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53</a:t>
            </a:fld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Tělo dítěte v jedné linii</a:t>
            </a:r>
            <a:endParaRPr/>
          </a:p>
        </p:txBody>
      </p:sp>
      <p:pic>
        <p:nvPicPr>
          <p:cNvPr id="428" name="Picture 2"/>
          <p:cNvPicPr/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2639616" y="1988840"/>
            <a:ext cx="7009920" cy="4579560"/>
          </a:xfrm>
          <a:prstGeom prst="rect">
            <a:avLst/>
          </a:prstGeom>
          <a:ln>
            <a:noFill/>
          </a:ln>
        </p:spPr>
      </p:pic>
      <p:sp>
        <p:nvSpPr>
          <p:cNvPr id="429" name="Line 3"/>
          <p:cNvSpPr/>
          <p:nvPr/>
        </p:nvSpPr>
        <p:spPr>
          <a:xfrm>
            <a:off x="4849296" y="4019240"/>
            <a:ext cx="3048120" cy="762120"/>
          </a:xfrm>
          <a:prstGeom prst="line">
            <a:avLst/>
          </a:prstGeom>
          <a:ln w="28440">
            <a:solidFill>
              <a:srgbClr val="403152"/>
            </a:solidFill>
            <a:miter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42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42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8956330F-C536-4D63-8002-3132AFB93701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431" name="CustomShape 2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příčná poloha</a:t>
            </a:r>
            <a:endParaRPr/>
          </a:p>
        </p:txBody>
      </p:sp>
      <p:sp>
        <p:nvSpPr>
          <p:cNvPr id="432" name="CustomShape 3"/>
          <p:cNvSpPr/>
          <p:nvPr/>
        </p:nvSpPr>
        <p:spPr>
          <a:xfrm>
            <a:off x="4859280" y="1844640"/>
            <a:ext cx="403812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dítě na předloktí,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nachýlené směrem nahoru, 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tělo v jedné linii,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solidFill>
                  <a:srgbClr val="000000"/>
                </a:solidFill>
                <a:latin typeface="Arial"/>
              </a:rPr>
              <a:t>prsty matky pod tváří dítěte</a:t>
            </a:r>
            <a:endParaRPr dirty="0"/>
          </a:p>
        </p:txBody>
      </p:sp>
      <p:pic>
        <p:nvPicPr>
          <p:cNvPr id="433" name="Picture 3"/>
          <p:cNvPicPr/>
          <p:nvPr/>
        </p:nvPicPr>
        <p:blipFill>
          <a:blip r:embed="rId3" cstate="print">
            <a:lum bright="6000"/>
          </a:blip>
          <a:srcRect l="5421" r="5421"/>
          <a:stretch>
            <a:fillRect/>
          </a:stretch>
        </p:blipFill>
        <p:spPr>
          <a:xfrm>
            <a:off x="0" y="1844640"/>
            <a:ext cx="4355640" cy="3403440"/>
          </a:xfrm>
          <a:prstGeom prst="rect">
            <a:avLst/>
          </a:prstGeom>
          <a:ln>
            <a:noFill/>
          </a:ln>
        </p:spPr>
      </p:pic>
      <p:sp>
        <p:nvSpPr>
          <p:cNvPr id="434" name="CustomShape 4"/>
          <p:cNvSpPr/>
          <p:nvPr/>
        </p:nvSpPr>
        <p:spPr>
          <a:xfrm>
            <a:off x="533520" y="380880"/>
            <a:ext cx="8152920" cy="566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Správná příčná poloha</a:t>
            </a:r>
            <a:endParaRPr/>
          </a:p>
        </p:txBody>
      </p:sp>
      <p:pic>
        <p:nvPicPr>
          <p:cNvPr id="436" name="Picture 2"/>
          <p:cNvPicPr/>
          <p:nvPr/>
        </p:nvPicPr>
        <p:blipFill>
          <a:blip r:embed="rId2" cstate="print">
            <a:lum bright="12000"/>
          </a:blip>
          <a:srcRect l="4267" t="4264" r="9395" b="9392"/>
          <a:stretch>
            <a:fillRect/>
          </a:stretch>
        </p:blipFill>
        <p:spPr>
          <a:xfrm>
            <a:off x="468360" y="1989000"/>
            <a:ext cx="4038120" cy="3468600"/>
          </a:xfrm>
          <a:prstGeom prst="rect">
            <a:avLst/>
          </a:prstGeom>
          <a:ln>
            <a:noFill/>
          </a:ln>
        </p:spPr>
      </p:pic>
      <p:sp>
        <p:nvSpPr>
          <p:cNvPr id="437" name="CustomShape 2"/>
          <p:cNvSpPr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3200">
                <a:solidFill>
                  <a:srgbClr val="000000"/>
                </a:solidFill>
                <a:latin typeface="Arial"/>
              </a:rPr>
              <a:t>Matka tlačí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>
                <a:solidFill>
                  <a:srgbClr val="000000"/>
                </a:solidFill>
                <a:latin typeface="Arial"/>
              </a:rPr>
              <a:t>loktem na zadeček,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>
                <a:solidFill>
                  <a:srgbClr val="000000"/>
                </a:solidFill>
                <a:latin typeface="Arial"/>
              </a:rPr>
              <a:t>zápěstím mezi lopatky.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8" name="CustomShape 3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9DB0E393-E165-488B-84BA-B3DDD2C2AE24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55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36EB7AA-588F-42FE-B589-AA7ECCB53C6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56</a:t>
            </a:fld>
            <a:endParaRPr/>
          </a:p>
        </p:txBody>
      </p:sp>
      <p:sp>
        <p:nvSpPr>
          <p:cNvPr id="440" name="CustomShape 2"/>
          <p:cNvSpPr/>
          <p:nvPr/>
        </p:nvSpPr>
        <p:spPr>
          <a:xfrm>
            <a:off x="0" y="981000"/>
            <a:ext cx="8229240" cy="1371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500">
                <a:solidFill>
                  <a:srgbClr val="800000"/>
                </a:solidFill>
                <a:latin typeface="Arial"/>
              </a:rPr>
              <a:t>Chybné držení prsu a vzájemná poloha matky a dítěte </a:t>
            </a:r>
            <a:endParaRPr/>
          </a:p>
        </p:txBody>
      </p:sp>
      <p:pic>
        <p:nvPicPr>
          <p:cNvPr id="44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00" y="2232000"/>
            <a:ext cx="4386240" cy="2517480"/>
          </a:xfrm>
          <a:prstGeom prst="rect">
            <a:avLst/>
          </a:prstGeom>
          <a:ln>
            <a:noFill/>
          </a:ln>
        </p:spPr>
      </p:pic>
      <p:sp>
        <p:nvSpPr>
          <p:cNvPr id="442" name="CustomShape 3"/>
          <p:cNvSpPr/>
          <p:nvPr/>
        </p:nvSpPr>
        <p:spPr>
          <a:xfrm>
            <a:off x="826920" y="5950080"/>
            <a:ext cx="7543440" cy="1015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43" name="Obrázek 4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000" y="1421280"/>
            <a:ext cx="4671720" cy="3114360"/>
          </a:xfrm>
          <a:prstGeom prst="rect">
            <a:avLst/>
          </a:prstGeom>
          <a:ln>
            <a:noFill/>
          </a:ln>
        </p:spPr>
      </p:pic>
      <p:pic>
        <p:nvPicPr>
          <p:cNvPr id="444" name="Obrázek 4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0000" y="3744000"/>
            <a:ext cx="4520880" cy="301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89964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2.krok – SPRÁVNÉ PŘISÁTÍ 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394920" y="1773000"/>
            <a:ext cx="8316720" cy="426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 smtClean="0">
                <a:latin typeface="Arial"/>
              </a:rPr>
              <a:t>Čím </a:t>
            </a:r>
            <a:r>
              <a:rPr lang="cs-CZ" sz="3200" dirty="0">
                <a:latin typeface="Arial"/>
              </a:rPr>
              <a:t>lepší je přisátí, tím více mléka dítě dostane</a:t>
            </a:r>
            <a:r>
              <a:rPr lang="cs-CZ" sz="3200" dirty="0" smtClean="0">
                <a:latin typeface="Arial"/>
              </a:rPr>
              <a:t>!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/>
              </a:rPr>
              <a:t>Rozdíl mezi správným a nesprávným přisátím: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/>
                <a:hlinkClick r:id="rId2"/>
              </a:rPr>
              <a:t>http://</a:t>
            </a:r>
            <a:r>
              <a:rPr lang="cs-CZ" sz="2400" dirty="0" smtClean="0">
                <a:latin typeface="Arial"/>
                <a:hlinkClick r:id="rId2"/>
              </a:rPr>
              <a:t>nbci.ca/index.php?option=com_content&amp;view=article&amp;id=424:squeezing-nipple-demonstrating-difference-between-poor-latch-slvk&amp;catid=32:video-clips-slvk&amp;Itemid=69</a:t>
            </a:r>
            <a:endParaRPr lang="cs-CZ" sz="2400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4000">
                <a:latin typeface="Arial"/>
              </a:rPr>
              <a:t>Když dítě uchopí pouze bradavku</a:t>
            </a:r>
            <a:endParaRPr/>
          </a:p>
        </p:txBody>
      </p:sp>
      <p:pic>
        <p:nvPicPr>
          <p:cNvPr id="448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40" y="2060640"/>
            <a:ext cx="6238800" cy="4209480"/>
          </a:xfrm>
          <a:prstGeom prst="rect">
            <a:avLst/>
          </a:prstGeom>
          <a:ln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1547640" y="2060640"/>
            <a:ext cx="6238800" cy="42094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cs-CZ" sz="4400">
                <a:latin typeface="Arial"/>
              </a:rPr>
              <a:t>Když se dítě správně přisaje</a:t>
            </a:r>
            <a:endParaRPr/>
          </a:p>
        </p:txBody>
      </p:sp>
      <p:pic>
        <p:nvPicPr>
          <p:cNvPr id="451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000" y="1916280"/>
            <a:ext cx="6393960" cy="4209480"/>
          </a:xfrm>
          <a:prstGeom prst="rect">
            <a:avLst/>
          </a:prstGeom>
          <a:ln>
            <a:noFill/>
          </a:ln>
        </p:spPr>
      </p:pic>
      <p:sp>
        <p:nvSpPr>
          <p:cNvPr id="452" name="CustomShape 2"/>
          <p:cNvSpPr/>
          <p:nvPr/>
        </p:nvSpPr>
        <p:spPr>
          <a:xfrm>
            <a:off x="1332000" y="1916280"/>
            <a:ext cx="6393960" cy="42094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Globální strategie pro výživu kojenců a malých dětí (2)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</a:pP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Prakticky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všechny matky mohou kojit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– potřebují však správné informace, podporu okolí, zdravotnického systému a praktickou pomoc.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Kojení je třeba podporovat,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konkrétními postupy</a:t>
            </a:r>
            <a:endParaRPr dirty="0"/>
          </a:p>
          <a:p>
            <a:pPr>
              <a:lnSpc>
                <a:spcPct val="85000"/>
              </a:lnSpc>
            </a:pPr>
            <a:endParaRPr dirty="0"/>
          </a:p>
        </p:txBody>
      </p:sp>
      <p:sp>
        <p:nvSpPr>
          <p:cNvPr id="252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CF56FC16-78DA-477F-BBB7-FFB7A527EA81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8E27F13-DE3B-4667-8BD5-B17A2EFC22E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60</a:t>
            </a:fld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Co je správné přisátí</a:t>
            </a:r>
            <a:endParaRPr/>
          </a:p>
        </p:txBody>
      </p:sp>
      <p:sp>
        <p:nvSpPr>
          <p:cNvPr id="455" name="CustomShape 3"/>
          <p:cNvSpPr/>
          <p:nvPr/>
        </p:nvSpPr>
        <p:spPr>
          <a:xfrm>
            <a:off x="394920" y="1773000"/>
            <a:ext cx="8559360" cy="477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ústa dítěte jsou otevřená doširoka,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vrchní a spodní ret je vyhrnut ven,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jazyk dosahuje alespoň ke spodnímu rtu,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brada dítěte se dotýká prsu,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nos dítěte se prsu nedotýká,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dítě pokrývá víc dvorce spodním rtem než vrchním, proto je více dvorce vidět nad horním rtem,</a:t>
            </a:r>
            <a:endParaRPr dirty="0"/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>
                <a:latin typeface="Arial"/>
              </a:rPr>
              <a:t>tváře při sání nevpadávají.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E8C2D80-B2F6-492B-9BF4-8629B8DB2ACB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61</a:t>
            </a:fld>
            <a:endParaRPr/>
          </a:p>
        </p:txBody>
      </p:sp>
      <p:sp>
        <p:nvSpPr>
          <p:cNvPr id="457" name="CustomShape 2"/>
          <p:cNvSpPr/>
          <p:nvPr/>
        </p:nvSpPr>
        <p:spPr>
          <a:xfrm>
            <a:off x="1150560" y="213840"/>
            <a:ext cx="7792560" cy="1157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Asymetrické</a:t>
            </a:r>
            <a:endParaRPr/>
          </a:p>
        </p:txBody>
      </p:sp>
      <p:pic>
        <p:nvPicPr>
          <p:cNvPr id="458" name="Picture 3"/>
          <p:cNvPicPr/>
          <p:nvPr/>
        </p:nvPicPr>
        <p:blipFill>
          <a:blip r:embed="rId2" cstate="print">
            <a:lum contrast="12000"/>
          </a:blip>
          <a:srcRect l="18305" t="18319" r="16646" b="16620"/>
          <a:stretch>
            <a:fillRect/>
          </a:stretch>
        </p:blipFill>
        <p:spPr>
          <a:xfrm>
            <a:off x="1850624" y="1988840"/>
            <a:ext cx="5257440" cy="3352320"/>
          </a:xfrm>
          <a:prstGeom prst="rect">
            <a:avLst/>
          </a:prstGeom>
          <a:ln>
            <a:noFill/>
          </a:ln>
        </p:spPr>
      </p:pic>
      <p:pic>
        <p:nvPicPr>
          <p:cNvPr id="459" name="Picture 3"/>
          <p:cNvPicPr/>
          <p:nvPr/>
        </p:nvPicPr>
        <p:blipFill>
          <a:blip r:embed="rId3" cstate="print">
            <a:lum bright="6000"/>
          </a:blip>
          <a:srcRect l="17389" t="17371" r="11947" b="11959"/>
          <a:stretch>
            <a:fillRect/>
          </a:stretch>
        </p:blipFill>
        <p:spPr>
          <a:xfrm>
            <a:off x="7032104" y="1988840"/>
            <a:ext cx="3962160" cy="33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AF920A0-DAED-40B2-A1D4-5E5A3614B1A7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62</a:t>
            </a:fld>
            <a:endParaRPr/>
          </a:p>
        </p:txBody>
      </p:sp>
      <p:sp>
        <p:nvSpPr>
          <p:cNvPr id="461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Tradičnější</a:t>
            </a:r>
            <a:endParaRPr/>
          </a:p>
        </p:txBody>
      </p:sp>
      <p:pic>
        <p:nvPicPr>
          <p:cNvPr id="462" name="Picture 3"/>
          <p:cNvPicPr/>
          <p:nvPr/>
        </p:nvPicPr>
        <p:blipFill>
          <a:blip r:embed="rId2" cstate="print"/>
          <a:srcRect l="12353" t="12378" r="9505" b="9457"/>
          <a:stretch>
            <a:fillRect/>
          </a:stretch>
        </p:blipFill>
        <p:spPr>
          <a:xfrm>
            <a:off x="4876920" y="2057400"/>
            <a:ext cx="4266720" cy="342864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2" cstate="print"/>
          <a:srcRect l="12353" t="12378" r="9505" b="9457"/>
          <a:stretch>
            <a:fillRect/>
          </a:stretch>
        </p:blipFill>
        <p:spPr>
          <a:xfrm>
            <a:off x="6600056" y="2060848"/>
            <a:ext cx="4266720" cy="342864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3" cstate="print">
            <a:lum bright="12000"/>
          </a:blip>
          <a:srcRect l="22097" t="22084" r="10011" b="10009"/>
          <a:stretch>
            <a:fillRect/>
          </a:stretch>
        </p:blipFill>
        <p:spPr>
          <a:xfrm>
            <a:off x="1723136" y="2060848"/>
            <a:ext cx="491472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C694675-3EC5-4B1C-8E38-B9A0DB62707D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63</a:t>
            </a:fld>
            <a:endParaRPr/>
          </a:p>
        </p:txBody>
      </p:sp>
      <p:sp>
        <p:nvSpPr>
          <p:cNvPr id="465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Hledejte rozdíly</a:t>
            </a:r>
            <a:r>
              <a:rPr lang="cs-CZ" sz="4400">
                <a:solidFill>
                  <a:srgbClr val="800000"/>
                </a:solidFill>
                <a:latin typeface="Wingdings"/>
                <a:ea typeface="Wingdings"/>
              </a:rPr>
              <a:t></a:t>
            </a:r>
            <a:endParaRPr/>
          </a:p>
        </p:txBody>
      </p:sp>
      <p:pic>
        <p:nvPicPr>
          <p:cNvPr id="466" name="Picture 3"/>
          <p:cNvPicPr/>
          <p:nvPr/>
        </p:nvPicPr>
        <p:blipFill>
          <a:blip r:embed="rId2" cstate="print"/>
          <a:srcRect l="12594" t="12580" r="14532" b="14508"/>
          <a:stretch>
            <a:fillRect/>
          </a:stretch>
        </p:blipFill>
        <p:spPr>
          <a:xfrm>
            <a:off x="6042600" y="1821064"/>
            <a:ext cx="4576320" cy="3504960"/>
          </a:xfrm>
          <a:prstGeom prst="rect">
            <a:avLst/>
          </a:prstGeom>
          <a:ln>
            <a:noFill/>
          </a:ln>
        </p:spPr>
      </p:pic>
      <p:pic>
        <p:nvPicPr>
          <p:cNvPr id="467" name="Picture 3"/>
          <p:cNvPicPr/>
          <p:nvPr/>
        </p:nvPicPr>
        <p:blipFill>
          <a:blip r:embed="rId3" cstate="print"/>
          <a:srcRect l="12353" t="12378" r="9505" b="9457"/>
          <a:stretch>
            <a:fillRect/>
          </a:stretch>
        </p:blipFill>
        <p:spPr>
          <a:xfrm>
            <a:off x="1775520" y="1844824"/>
            <a:ext cx="4266720" cy="35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79560F1-8D18-4A94-8FB3-2A803AAF03C6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64</a:t>
            </a:fld>
            <a:endParaRPr/>
          </a:p>
        </p:txBody>
      </p:sp>
      <p:sp>
        <p:nvSpPr>
          <p:cNvPr id="469" name="CustomShape 2"/>
          <p:cNvSpPr/>
          <p:nvPr/>
        </p:nvSpPr>
        <p:spPr>
          <a:xfrm>
            <a:off x="404640" y="-100080"/>
            <a:ext cx="8334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Srovnání asymetrické a tradiční</a:t>
            </a:r>
            <a:endParaRPr/>
          </a:p>
        </p:txBody>
      </p:sp>
      <p:pic>
        <p:nvPicPr>
          <p:cNvPr id="470" name="Picture 3"/>
          <p:cNvPicPr/>
          <p:nvPr/>
        </p:nvPicPr>
        <p:blipFill>
          <a:blip r:embed="rId2" cstate="print">
            <a:lum contrast="48000"/>
          </a:blip>
          <a:srcRect l="32049" t="32047" r="32997" b="33011"/>
          <a:stretch>
            <a:fillRect/>
          </a:stretch>
        </p:blipFill>
        <p:spPr>
          <a:xfrm>
            <a:off x="0" y="1928880"/>
            <a:ext cx="4647960" cy="2999880"/>
          </a:xfrm>
          <a:prstGeom prst="rect">
            <a:avLst/>
          </a:prstGeom>
          <a:ln>
            <a:noFill/>
          </a:ln>
        </p:spPr>
      </p:pic>
      <p:pic>
        <p:nvPicPr>
          <p:cNvPr id="471" name="Picture 4"/>
          <p:cNvPicPr/>
          <p:nvPr/>
        </p:nvPicPr>
        <p:blipFill>
          <a:blip r:embed="rId3" cstate="print">
            <a:lum bright="12000"/>
          </a:blip>
          <a:srcRect l="32434" t="22084" r="33471" b="53259"/>
          <a:stretch>
            <a:fillRect/>
          </a:stretch>
        </p:blipFill>
        <p:spPr>
          <a:xfrm>
            <a:off x="4572000" y="1928880"/>
            <a:ext cx="4571640" cy="297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31B11B1-9D47-410D-9611-E5E68E9123C2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65</a:t>
            </a:fld>
            <a:endParaRPr/>
          </a:p>
        </p:txBody>
      </p:sp>
      <p:sp>
        <p:nvSpPr>
          <p:cNvPr id="474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V čem je asymetrické přisátí výhodnější?</a:t>
            </a:r>
            <a:endParaRPr dirty="0"/>
          </a:p>
        </p:txBody>
      </p:sp>
      <p:sp>
        <p:nvSpPr>
          <p:cNvPr id="475" name="CustomShape 3"/>
          <p:cNvSpPr/>
          <p:nvPr/>
        </p:nvSpPr>
        <p:spPr>
          <a:xfrm>
            <a:off x="762120" y="1728000"/>
            <a:ext cx="10973520" cy="4823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bradavka je správně umístněna – sání nebolí,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dítě lépe získává mléko – lépe se vyprazdňuje prs,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  <a:ea typeface="Arial"/>
              </a:rPr>
              <a:t>dítě se tak může lépe vyrovnat s tokem mléka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77" name="Picture 3"/>
          <p:cNvPicPr/>
          <p:nvPr/>
        </p:nvPicPr>
        <p:blipFill>
          <a:blip r:embed="rId2" cstate="print">
            <a:lum bright="6000"/>
          </a:blip>
          <a:srcRect l="11358" b="11360"/>
          <a:stretch>
            <a:fillRect/>
          </a:stretch>
        </p:blipFill>
        <p:spPr>
          <a:xfrm>
            <a:off x="4944960" y="1968480"/>
            <a:ext cx="4198680" cy="36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Správné 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79" name="Picture 1"/>
          <p:cNvPicPr/>
          <p:nvPr/>
        </p:nvPicPr>
        <p:blipFill>
          <a:blip r:embed="rId2" cstate="print">
            <a:lum bright="-6000"/>
          </a:blip>
          <a:srcRect l="15352" b="15345"/>
          <a:stretch>
            <a:fillRect/>
          </a:stretch>
        </p:blipFill>
        <p:spPr>
          <a:xfrm>
            <a:off x="3678120" y="1760400"/>
            <a:ext cx="5465520" cy="382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přisávání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1" name="Picture 1"/>
          <p:cNvPicPr/>
          <p:nvPr/>
        </p:nvPicPr>
        <p:blipFill>
          <a:blip r:embed="rId2" cstate="print"/>
          <a:srcRect l="15290" t="3509" r="2344" b="14108"/>
          <a:stretch>
            <a:fillRect/>
          </a:stretch>
        </p:blipFill>
        <p:spPr>
          <a:xfrm>
            <a:off x="4649760" y="1968480"/>
            <a:ext cx="4493880" cy="36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Správně přisáté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dítě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3" name="Picture 1"/>
          <p:cNvPicPr/>
          <p:nvPr/>
        </p:nvPicPr>
        <p:blipFill>
          <a:blip r:embed="rId2" cstate="print">
            <a:lum bright="6000"/>
          </a:blip>
          <a:srcRect l="17389" t="17371" r="11947" b="11959"/>
          <a:stretch>
            <a:fillRect/>
          </a:stretch>
        </p:blipFill>
        <p:spPr>
          <a:xfrm>
            <a:off x="3192480" y="2133720"/>
            <a:ext cx="5951160" cy="410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Baby-friendly hospital iniciative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676800" y="1700808"/>
            <a:ext cx="10752480" cy="47525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„Nemocnice přátelské dětem“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Iniciativa WHO a UNICEF (*1991)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Celosvětová snaha k ochraně, podpoře a propagování kojení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K získání certifikátu musí splnit kritéria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 ČR má plaketu BFHI 65 z 96 porodnic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191F0F"/>
                </a:solidFill>
                <a:latin typeface="Calibri Light"/>
              </a:rPr>
              <a:t>Dodržují všechny všechno? </a:t>
            </a:r>
            <a:endParaRPr lang="cs-CZ" sz="2400" dirty="0" smtClean="0">
              <a:solidFill>
                <a:srgbClr val="191F0F"/>
              </a:solidFill>
              <a:latin typeface="Calibri Light"/>
            </a:endParaRPr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 dirty="0" smtClean="0">
                <a:solidFill>
                  <a:srgbClr val="191F0F"/>
                </a:solidFill>
                <a:latin typeface="Calibri Light"/>
              </a:rPr>
              <a:t>- Studie ve všech nemocnicích SR, 2010-2015, 3200 matek </a:t>
            </a:r>
            <a:r>
              <a:rPr lang="cs-CZ" b="1" dirty="0"/>
              <a:t>Ani v jednom </a:t>
            </a:r>
            <a:r>
              <a:rPr lang="cs-CZ" b="1" dirty="0" err="1"/>
              <a:t>zo</a:t>
            </a:r>
            <a:r>
              <a:rPr lang="cs-CZ" b="1" dirty="0"/>
              <a:t> 7 </a:t>
            </a:r>
            <a:r>
              <a:rPr lang="cs-CZ" b="1" dirty="0" err="1"/>
              <a:t>skúmaných</a:t>
            </a:r>
            <a:r>
              <a:rPr lang="cs-CZ" b="1" dirty="0"/>
              <a:t> </a:t>
            </a:r>
            <a:r>
              <a:rPr lang="cs-CZ" b="1" dirty="0" err="1"/>
              <a:t>bodov</a:t>
            </a:r>
            <a:r>
              <a:rPr lang="cs-CZ" b="1" dirty="0"/>
              <a:t> slovenské nemocnice BFHI nesplnili </a:t>
            </a:r>
            <a:r>
              <a:rPr lang="cs-CZ" b="1" dirty="0" err="1"/>
              <a:t>kritériá</a:t>
            </a:r>
            <a:r>
              <a:rPr lang="cs-CZ" b="1" dirty="0"/>
              <a:t> ani na 50 </a:t>
            </a:r>
            <a:r>
              <a:rPr lang="cs-CZ" b="1" dirty="0" smtClean="0"/>
              <a:t>%. </a:t>
            </a: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prieskumu</a:t>
            </a:r>
            <a:r>
              <a:rPr lang="cs-CZ" dirty="0"/>
              <a:t>  bolo v </a:t>
            </a:r>
            <a:r>
              <a:rPr lang="cs-CZ" dirty="0" err="1"/>
              <a:t>nemocniciach</a:t>
            </a:r>
            <a:r>
              <a:rPr lang="cs-CZ" dirty="0"/>
              <a:t> BFHI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40 % </a:t>
            </a:r>
            <a:r>
              <a:rPr lang="cs-CZ" dirty="0" err="1"/>
              <a:t>detí</a:t>
            </a:r>
            <a:r>
              <a:rPr lang="cs-CZ" dirty="0"/>
              <a:t> </a:t>
            </a:r>
            <a:r>
              <a:rPr lang="cs-CZ" dirty="0" err="1"/>
              <a:t>kŕmených</a:t>
            </a:r>
            <a:r>
              <a:rPr lang="cs-CZ" dirty="0"/>
              <a:t> </a:t>
            </a:r>
            <a:r>
              <a:rPr lang="cs-CZ" dirty="0" err="1"/>
              <a:t>umelým</a:t>
            </a:r>
            <a:r>
              <a:rPr lang="cs-CZ" dirty="0"/>
              <a:t> </a:t>
            </a:r>
            <a:r>
              <a:rPr lang="cs-CZ" dirty="0" err="1"/>
              <a:t>mliekom</a:t>
            </a:r>
            <a:r>
              <a:rPr lang="cs-CZ" dirty="0"/>
              <a:t> a 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60 % </a:t>
            </a:r>
            <a:r>
              <a:rPr lang="cs-CZ" dirty="0" err="1"/>
              <a:t>matiek</a:t>
            </a:r>
            <a:r>
              <a:rPr lang="cs-CZ" dirty="0"/>
              <a:t> </a:t>
            </a:r>
            <a:r>
              <a:rPr lang="cs-CZ" dirty="0" err="1"/>
              <a:t>nemalo</a:t>
            </a:r>
            <a:r>
              <a:rPr lang="cs-CZ" dirty="0"/>
              <a:t> </a:t>
            </a:r>
            <a:r>
              <a:rPr lang="cs-CZ" dirty="0" err="1"/>
              <a:t>možnosť</a:t>
            </a:r>
            <a:r>
              <a:rPr lang="cs-CZ" dirty="0"/>
              <a:t> byť </a:t>
            </a:r>
            <a:r>
              <a:rPr lang="cs-CZ" dirty="0" err="1"/>
              <a:t>nepretržite</a:t>
            </a:r>
            <a:r>
              <a:rPr lang="cs-CZ" dirty="0"/>
              <a:t> v </a:t>
            </a:r>
            <a:r>
              <a:rPr lang="cs-CZ" dirty="0" err="1"/>
              <a:t>spoločnej</a:t>
            </a:r>
            <a:r>
              <a:rPr lang="cs-CZ" dirty="0"/>
              <a:t> </a:t>
            </a:r>
            <a:r>
              <a:rPr lang="cs-CZ" dirty="0" err="1"/>
              <a:t>izbe</a:t>
            </a:r>
            <a:r>
              <a:rPr lang="cs-CZ" dirty="0"/>
              <a:t> spolu s </a:t>
            </a:r>
            <a:r>
              <a:rPr lang="cs-CZ" dirty="0" err="1"/>
              <a:t>dieťaťom</a:t>
            </a:r>
            <a:r>
              <a:rPr lang="cs-CZ" dirty="0"/>
              <a:t>. </a:t>
            </a:r>
            <a:r>
              <a:rPr lang="cs-CZ" dirty="0" err="1"/>
              <a:t>Informáciu</a:t>
            </a:r>
            <a:r>
              <a:rPr lang="cs-CZ" dirty="0"/>
              <a:t>, kam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majú</a:t>
            </a:r>
            <a:r>
              <a:rPr lang="cs-CZ" dirty="0"/>
              <a:t> </a:t>
            </a:r>
            <a:r>
              <a:rPr lang="cs-CZ" dirty="0" err="1"/>
              <a:t>ohľadne</a:t>
            </a:r>
            <a:r>
              <a:rPr lang="cs-CZ" dirty="0"/>
              <a:t> </a:t>
            </a:r>
            <a:r>
              <a:rPr lang="cs-CZ" dirty="0" err="1"/>
              <a:t>otázok</a:t>
            </a:r>
            <a:r>
              <a:rPr lang="cs-CZ" dirty="0"/>
              <a:t> s </a:t>
            </a:r>
            <a:r>
              <a:rPr lang="cs-CZ" dirty="0" err="1"/>
              <a:t>dojčením</a:t>
            </a:r>
            <a:r>
              <a:rPr lang="cs-CZ" dirty="0"/>
              <a:t> matky </a:t>
            </a:r>
            <a:r>
              <a:rPr lang="cs-CZ" dirty="0" err="1"/>
              <a:t>obrátiť</a:t>
            </a:r>
            <a:r>
              <a:rPr lang="cs-CZ" dirty="0"/>
              <a:t> po odchode z </a:t>
            </a:r>
            <a:r>
              <a:rPr lang="cs-CZ" dirty="0" err="1"/>
              <a:t>pôrodnice</a:t>
            </a:r>
            <a:r>
              <a:rPr lang="cs-CZ" dirty="0"/>
              <a:t>, nedostalo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70 % </a:t>
            </a:r>
            <a:r>
              <a:rPr lang="cs-CZ" dirty="0" err="1"/>
              <a:t>matiek</a:t>
            </a:r>
            <a:r>
              <a:rPr lang="cs-CZ" dirty="0" smtClean="0"/>
              <a:t>.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mamila.sk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pre</a:t>
            </a:r>
            <a:r>
              <a:rPr lang="cs-CZ" dirty="0" smtClean="0">
                <a:hlinkClick r:id="rId2"/>
              </a:rPr>
              <a:t>-matky/nemocnice-</a:t>
            </a:r>
            <a:r>
              <a:rPr lang="cs-CZ" dirty="0" err="1" smtClean="0">
                <a:hlinkClick r:id="rId2"/>
              </a:rPr>
              <a:t>vysledky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 err="1" smtClean="0">
                <a:solidFill>
                  <a:srgbClr val="262626"/>
                </a:solidFill>
                <a:latin typeface="Calibri Light"/>
              </a:rPr>
              <a:t>Recertifikace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se má provádět po 5 letech </a:t>
            </a:r>
            <a:endParaRPr dirty="0"/>
          </a:p>
        </p:txBody>
      </p:sp>
      <p:sp>
        <p:nvSpPr>
          <p:cNvPr id="255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7103A674-4B39-47CE-8A39-4482A8BF211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Doširoka otevřená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ústa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5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4560" y="2060640"/>
            <a:ext cx="5689080" cy="437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523520" y="38052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Asymetrické 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přisátí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487" name="Picture 1"/>
          <p:cNvPicPr/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3567240" y="1989000"/>
            <a:ext cx="5576400" cy="428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539280" y="33300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000" dirty="0">
                <a:solidFill>
                  <a:srgbClr val="800000"/>
                </a:solidFill>
                <a:latin typeface="Arial"/>
              </a:rPr>
              <a:t>Nesprávně přisáté dítě</a:t>
            </a:r>
            <a:r>
              <a:rPr lang="cs-CZ" sz="4000" dirty="0" smtClean="0">
                <a:solidFill>
                  <a:srgbClr val="800000"/>
                </a:solidFill>
                <a:latin typeface="Arial"/>
              </a:rPr>
              <a:t>…</a:t>
            </a:r>
            <a:endParaRPr lang="cs-CZ" sz="40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539640" y="1699920"/>
            <a:ext cx="8064360" cy="453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… získává mléko jen tehdy,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je-li jeho tok rychlý!</a:t>
            </a:r>
            <a:endParaRPr dirty="0"/>
          </a:p>
          <a:p>
            <a:pPr>
              <a:lnSpc>
                <a:spcPct val="100000"/>
              </a:lnSpc>
            </a:pPr>
            <a:endParaRPr lang="cs-CZ" sz="3200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dirty="0" smtClean="0">
                <a:latin typeface="Arial"/>
              </a:rPr>
              <a:t>Maminkám </a:t>
            </a:r>
            <a:r>
              <a:rPr lang="cs-CZ" sz="3200" dirty="0">
                <a:latin typeface="Arial"/>
              </a:rPr>
              <a:t>a dětem se daří kojení i přes nesprávné přisátí, protože </a:t>
            </a:r>
            <a:r>
              <a:rPr lang="cs-CZ" sz="3200" dirty="0">
                <a:solidFill>
                  <a:srgbClr val="FF0000"/>
                </a:solidFill>
                <a:latin typeface="Arial"/>
              </a:rPr>
              <a:t>většina matek má více než dost mléka!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56D89BB-CB24-4D6B-B431-2D11B6CC001C}" type="slidenum">
              <a:rPr lang="cs-CZ" sz="1200">
                <a:solidFill>
                  <a:srgbClr val="898989"/>
                </a:solidFill>
                <a:latin typeface="Arial"/>
              </a:rPr>
              <a:pPr algn="r">
                <a:lnSpc>
                  <a:spcPct val="100000"/>
                </a:lnSpc>
              </a:pPr>
              <a:t>73</a:t>
            </a:fld>
            <a:endParaRPr/>
          </a:p>
        </p:txBody>
      </p:sp>
      <p:sp>
        <p:nvSpPr>
          <p:cNvPr id="491" name="CustomShape 2"/>
          <p:cNvSpPr/>
          <p:nvPr/>
        </p:nvSpPr>
        <p:spPr>
          <a:xfrm>
            <a:off x="404640" y="-100080"/>
            <a:ext cx="8334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800000"/>
                </a:solidFill>
                <a:latin typeface="Arial"/>
              </a:rPr>
              <a:t>Nevhodné přisátí</a:t>
            </a:r>
            <a:endParaRPr/>
          </a:p>
        </p:txBody>
      </p:sp>
      <p:pic>
        <p:nvPicPr>
          <p:cNvPr id="492" name="Obrázek 4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240" y="291240"/>
            <a:ext cx="3164400" cy="3164400"/>
          </a:xfrm>
          <a:prstGeom prst="rect">
            <a:avLst/>
          </a:prstGeom>
          <a:ln>
            <a:noFill/>
          </a:ln>
        </p:spPr>
      </p:pic>
      <p:pic>
        <p:nvPicPr>
          <p:cNvPr id="493" name="Obrázek 4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640" y="1598760"/>
            <a:ext cx="3717000" cy="2792880"/>
          </a:xfrm>
          <a:prstGeom prst="rect">
            <a:avLst/>
          </a:prstGeom>
          <a:ln>
            <a:noFill/>
          </a:ln>
        </p:spPr>
      </p:pic>
      <p:pic>
        <p:nvPicPr>
          <p:cNvPr id="494" name="Obrázek 4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2000" y="3672000"/>
            <a:ext cx="5710320" cy="2638800"/>
          </a:xfrm>
          <a:prstGeom prst="rect">
            <a:avLst/>
          </a:prstGeom>
          <a:ln>
            <a:noFill/>
          </a:ln>
        </p:spPr>
      </p:pic>
      <p:pic>
        <p:nvPicPr>
          <p:cNvPr id="495" name="Obrázek 4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6000" y="1443240"/>
            <a:ext cx="2812680" cy="186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3.krok – Pozorování sání dítěte</a:t>
            </a:r>
            <a:endParaRPr dirty="0"/>
          </a:p>
        </p:txBody>
      </p:sp>
      <p:sp>
        <p:nvSpPr>
          <p:cNvPr id="497" name="CustomShape 2"/>
          <p:cNvSpPr/>
          <p:nvPr/>
        </p:nvSpPr>
        <p:spPr>
          <a:xfrm>
            <a:off x="611280" y="1752120"/>
            <a:ext cx="11196360" cy="429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Ověření, zda-li dítě získává mléko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Doširoka otevřená ústa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Zastavení poklesu brady - brada zůstává v poklesu, dokud se ústa plní mlékem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 dirty="0">
                <a:latin typeface="Arial"/>
              </a:rPr>
              <a:t>Zavřená ústa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latin typeface="Arial"/>
              </a:rPr>
              <a:t>Pití:</a:t>
            </a:r>
            <a:r>
              <a:rPr lang="cs-CZ" sz="1600" dirty="0">
                <a:latin typeface="Arial"/>
              </a:rPr>
              <a:t> </a:t>
            </a:r>
            <a:r>
              <a:rPr lang="cs-CZ" sz="1600" dirty="0">
                <a:latin typeface="Arial"/>
                <a:hlinkClick r:id="rId3"/>
              </a:rPr>
              <a:t>http://</a:t>
            </a:r>
            <a:r>
              <a:rPr lang="cs-CZ" sz="1600" dirty="0" smtClean="0">
                <a:latin typeface="Arial"/>
                <a:hlinkClick r:id="rId3"/>
              </a:rPr>
              <a:t>www.</a:t>
            </a:r>
            <a:r>
              <a:rPr lang="cs-CZ" sz="1600" dirty="0" err="1" smtClean="0">
                <a:latin typeface="Arial"/>
                <a:hlinkClick r:id="rId3"/>
              </a:rPr>
              <a:t>breastfeedinginc.ca</a:t>
            </a:r>
            <a:r>
              <a:rPr lang="cs-CZ" sz="1600" dirty="0" smtClean="0">
                <a:latin typeface="Arial"/>
                <a:hlinkClick r:id="rId3"/>
              </a:rPr>
              <a:t>/</a:t>
            </a:r>
            <a:r>
              <a:rPr lang="cs-CZ" sz="1600" dirty="0" err="1" smtClean="0">
                <a:latin typeface="Arial"/>
                <a:hlinkClick r:id="rId3"/>
              </a:rPr>
              <a:t>content.php</a:t>
            </a:r>
            <a:r>
              <a:rPr lang="cs-CZ" sz="1600" dirty="0" smtClean="0">
                <a:latin typeface="Arial"/>
                <a:hlinkClick r:id="rId3"/>
              </a:rPr>
              <a:t>?</a:t>
            </a:r>
            <a:r>
              <a:rPr lang="cs-CZ" sz="1600" dirty="0" err="1" smtClean="0">
                <a:latin typeface="Arial"/>
                <a:hlinkClick r:id="rId3"/>
              </a:rPr>
              <a:t>pagename</a:t>
            </a:r>
            <a:r>
              <a:rPr lang="cs-CZ" sz="1600" dirty="0" smtClean="0">
                <a:latin typeface="Arial"/>
                <a:hlinkClick r:id="rId3"/>
              </a:rPr>
              <a:t>=vid-</a:t>
            </a:r>
            <a:r>
              <a:rPr lang="cs-CZ" sz="1600" dirty="0" err="1" smtClean="0">
                <a:latin typeface="Arial"/>
                <a:hlinkClick r:id="rId3"/>
              </a:rPr>
              <a:t>reallygood</a:t>
            </a:r>
            <a:r>
              <a:rPr lang="cs-CZ" sz="1600" dirty="0" smtClean="0">
                <a:latin typeface="Arial"/>
                <a:hlinkClick r:id="rId3"/>
              </a:rPr>
              <a:t>-</a:t>
            </a:r>
            <a:r>
              <a:rPr lang="cs-CZ" sz="1600" dirty="0" err="1" smtClean="0">
                <a:latin typeface="Arial"/>
                <a:hlinkClick r:id="rId3"/>
              </a:rPr>
              <a:t>slvk</a:t>
            </a:r>
            <a:endParaRPr lang="cs-CZ" sz="1600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Arial"/>
              </a:rPr>
              <a:t>Sání </a:t>
            </a:r>
            <a:r>
              <a:rPr lang="cs-CZ" dirty="0">
                <a:latin typeface="Arial"/>
              </a:rPr>
              <a:t>bez pití: </a:t>
            </a:r>
            <a:r>
              <a:rPr lang="cs-CZ" sz="1600" dirty="0">
                <a:latin typeface="Arial"/>
                <a:hlinkClick r:id="rId4"/>
              </a:rPr>
              <a:t>http://</a:t>
            </a:r>
            <a:r>
              <a:rPr lang="cs-CZ" sz="1600" dirty="0" smtClean="0">
                <a:latin typeface="Arial"/>
                <a:hlinkClick r:id="rId4"/>
              </a:rPr>
              <a:t>www.</a:t>
            </a:r>
            <a:r>
              <a:rPr lang="cs-CZ" sz="1600" dirty="0" err="1" smtClean="0">
                <a:latin typeface="Arial"/>
                <a:hlinkClick r:id="rId4"/>
              </a:rPr>
              <a:t>nbci.ca</a:t>
            </a:r>
            <a:r>
              <a:rPr lang="cs-CZ" sz="1600" dirty="0" smtClean="0">
                <a:latin typeface="Arial"/>
                <a:hlinkClick r:id="rId4"/>
              </a:rPr>
              <a:t>/index.</a:t>
            </a:r>
            <a:r>
              <a:rPr lang="cs-CZ" sz="1600" dirty="0" err="1" smtClean="0">
                <a:latin typeface="Arial"/>
                <a:hlinkClick r:id="rId4"/>
              </a:rPr>
              <a:t>php</a:t>
            </a:r>
            <a:r>
              <a:rPr lang="cs-CZ" sz="1600" dirty="0" smtClean="0">
                <a:latin typeface="Arial"/>
                <a:hlinkClick r:id="rId4"/>
              </a:rPr>
              <a:t>?</a:t>
            </a:r>
            <a:r>
              <a:rPr lang="cs-CZ" sz="1600" dirty="0" err="1" smtClean="0">
                <a:latin typeface="Arial"/>
                <a:hlinkClick r:id="rId4"/>
              </a:rPr>
              <a:t>option</a:t>
            </a:r>
            <a:r>
              <a:rPr lang="cs-CZ" sz="1600" dirty="0" smtClean="0">
                <a:latin typeface="Arial"/>
                <a:hlinkClick r:id="rId4"/>
              </a:rPr>
              <a:t>=</a:t>
            </a:r>
            <a:r>
              <a:rPr lang="cs-CZ" sz="1600" dirty="0" err="1" smtClean="0">
                <a:latin typeface="Arial"/>
                <a:hlinkClick r:id="rId4"/>
              </a:rPr>
              <a:t>com</a:t>
            </a:r>
            <a:r>
              <a:rPr lang="cs-CZ" sz="1600" dirty="0" smtClean="0">
                <a:latin typeface="Arial"/>
                <a:hlinkClick r:id="rId4"/>
              </a:rPr>
              <a:t>_</a:t>
            </a:r>
            <a:r>
              <a:rPr lang="cs-CZ" sz="1600" dirty="0" err="1" smtClean="0">
                <a:latin typeface="Arial"/>
                <a:hlinkClick r:id="rId4"/>
              </a:rPr>
              <a:t>content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view</a:t>
            </a:r>
            <a:r>
              <a:rPr lang="cs-CZ" sz="1600" dirty="0" smtClean="0">
                <a:latin typeface="Arial"/>
                <a:hlinkClick r:id="rId4"/>
              </a:rPr>
              <a:t>=</a:t>
            </a:r>
            <a:r>
              <a:rPr lang="cs-CZ" sz="1600" dirty="0" err="1" smtClean="0">
                <a:latin typeface="Arial"/>
                <a:hlinkClick r:id="rId4"/>
              </a:rPr>
              <a:t>article</a:t>
            </a:r>
            <a:r>
              <a:rPr lang="cs-CZ" sz="1600" dirty="0" smtClean="0">
                <a:latin typeface="Arial"/>
                <a:hlinkClick r:id="rId4"/>
              </a:rPr>
              <a:t>&amp;id=420:</a:t>
            </a:r>
            <a:r>
              <a:rPr lang="cs-CZ" sz="1600" dirty="0" err="1" smtClean="0">
                <a:latin typeface="Arial"/>
                <a:hlinkClick r:id="rId4"/>
              </a:rPr>
              <a:t>nibbling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catid</a:t>
            </a:r>
            <a:r>
              <a:rPr lang="cs-CZ" sz="1600" dirty="0" smtClean="0">
                <a:latin typeface="Arial"/>
                <a:hlinkClick r:id="rId4"/>
              </a:rPr>
              <a:t>=6:video-</a:t>
            </a:r>
            <a:r>
              <a:rPr lang="cs-CZ" sz="1600" dirty="0" err="1" smtClean="0">
                <a:latin typeface="Arial"/>
                <a:hlinkClick r:id="rId4"/>
              </a:rPr>
              <a:t>clips</a:t>
            </a:r>
            <a:r>
              <a:rPr lang="cs-CZ" sz="1600" dirty="0" smtClean="0">
                <a:latin typeface="Arial"/>
                <a:hlinkClick r:id="rId4"/>
              </a:rPr>
              <a:t>&amp;</a:t>
            </a:r>
            <a:r>
              <a:rPr lang="cs-CZ" sz="1600" dirty="0" err="1" smtClean="0">
                <a:latin typeface="Arial"/>
                <a:hlinkClick r:id="rId4"/>
              </a:rPr>
              <a:t>Itemid</a:t>
            </a:r>
            <a:r>
              <a:rPr lang="cs-CZ" sz="1600" dirty="0" smtClean="0">
                <a:latin typeface="Arial"/>
                <a:hlinkClick r:id="rId4"/>
              </a:rPr>
              <a:t>=13</a:t>
            </a:r>
            <a:endParaRPr lang="cs-CZ" sz="1600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sz="16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Jak poznáme, že dítě získává dostatek mléka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?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Vážení není nejvhodnější způsob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Stresuje matku, blokuje spouštěcí reflex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Odchylka váhy – může vést ke klamným výsledkům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Na jaké váze vážíme!</a:t>
            </a:r>
            <a:endParaRPr/>
          </a:p>
          <a:p>
            <a:pPr lvl="1"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162F33"/>
                </a:solidFill>
                <a:latin typeface="Calibri Light"/>
              </a:rPr>
              <a:t>Jak určíme, kolik má dítě vypít?</a:t>
            </a:r>
            <a:endParaRPr/>
          </a:p>
        </p:txBody>
      </p:sp>
      <p:sp>
        <p:nvSpPr>
          <p:cNvPr id="500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B6DE3B0E-99A0-4B27-8612-40DD48C779C6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75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Pokud umíme zhodnotit kojení</a:t>
            </a:r>
            <a:r>
              <a:rPr lang="cs-CZ" sz="4400" dirty="0">
                <a:latin typeface="Arial"/>
              </a:rPr>
              <a:t>…</a:t>
            </a:r>
            <a:endParaRPr dirty="0"/>
          </a:p>
        </p:txBody>
      </p:sp>
      <p:sp>
        <p:nvSpPr>
          <p:cNvPr id="502" name="CustomShape 2"/>
          <p:cNvSpPr/>
          <p:nvPr/>
        </p:nvSpPr>
        <p:spPr>
          <a:xfrm>
            <a:off x="899640" y="177336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Arial"/>
              </a:rPr>
              <a:t>…nemusíme se zabývat tím: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 dlouho dítě pije z jednoho, či z druhého prsu,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zda dítě pije jednoho prsu, či z obou prsů,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kolik dítě vypije mléka při jednom kojení,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 často se kojení dítě dožaduje,</a:t>
            </a:r>
            <a:endParaRPr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jaký tvar mají bradavky maminky.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75528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90000"/>
                </a:solidFill>
                <a:latin typeface="Arial"/>
              </a:rPr>
              <a:t>4.krok – Stlačování prsu</a:t>
            </a:r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684360" y="1773360"/>
            <a:ext cx="761940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Velká pomoc pro matky v prvních dnech po porodu.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>
                <a:latin typeface="Arial"/>
              </a:rPr>
              <a:t>Pomáhá dítěti vypít více mléka.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68436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Důvody pro stlačování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152352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Kojení v prvních dnech po porodu 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Nízký přírůstek hmotnosti dítěte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Časté a dlouhé krmení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Bolestivé bradavky maminky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Opakující se ucpané mlékovody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Stláčení prsu pomůže dítěti, které reaguje na nízký tok mléka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755280" y="4042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Stlačování 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755280" y="17002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…zabezpečuje, aby dítě dostávalo mléko a tím zabraňuje tomu, aby dítě usnulo – tok mléka je rychlý.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Není to nic špatného nebo nezdravého!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cs-CZ" sz="3200" dirty="0"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dirty="0">
                <a:latin typeface="Arial"/>
              </a:rPr>
              <a:t>Video: </a:t>
            </a:r>
            <a:r>
              <a:rPr lang="cs-CZ" dirty="0">
                <a:latin typeface="Arial"/>
                <a:hlinkClick r:id="rId2"/>
              </a:rPr>
              <a:t>http://</a:t>
            </a:r>
            <a:r>
              <a:rPr lang="cs-CZ" dirty="0" smtClean="0">
                <a:latin typeface="Arial"/>
                <a:hlinkClick r:id="rId2"/>
              </a:rPr>
              <a:t>nbci.ca/index.php?option=com_content&amp;view=article&amp;id=412:4-day-old-after-tongue-tie-release-with-compressions-slvk&amp;catid=32:video</a:t>
            </a:r>
            <a:r>
              <a:rPr lang="cs-CZ" sz="3200" dirty="0" smtClean="0">
                <a:latin typeface="Arial"/>
                <a:hlinkClick r:id="rId2"/>
              </a:rPr>
              <a:t>-</a:t>
            </a:r>
            <a:r>
              <a:rPr lang="cs-CZ" dirty="0" smtClean="0">
                <a:latin typeface="Arial"/>
                <a:hlinkClick r:id="rId2"/>
              </a:rPr>
              <a:t>clips-slvk&amp;Itemid=69</a:t>
            </a:r>
            <a:endParaRPr lang="cs-CZ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5400">
                <a:solidFill>
                  <a:srgbClr val="50B4C8"/>
                </a:solidFill>
                <a:latin typeface="Calibri Light"/>
              </a:rPr>
              <a:t>10 kroků k úspěšnému kojení </a:t>
            </a:r>
            <a:r>
              <a:rPr lang="cs-CZ" sz="3600">
                <a:solidFill>
                  <a:srgbClr val="50B4C8"/>
                </a:solidFill>
                <a:latin typeface="Calibri Light"/>
              </a:rPr>
              <a:t>(BFHI)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Základní nástroj podpory kojení pro zdravotnická zařízení</a:t>
            </a:r>
            <a:endParaRPr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Zařízení poskytující péči o matku a dítě by mělo: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42242B5-26AA-4BEA-A9B4-5258530E0A0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Stlačování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prsu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510" name="Picture 2"/>
          <p:cNvPicPr/>
          <p:nvPr/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1332000" y="2060640"/>
            <a:ext cx="6486120" cy="3790440"/>
          </a:xfrm>
          <a:prstGeom prst="rect">
            <a:avLst/>
          </a:prstGeom>
          <a:ln>
            <a:noFill/>
          </a:ln>
        </p:spPr>
      </p:pic>
      <p:sp>
        <p:nvSpPr>
          <p:cNvPr id="511" name="CustomShape 2"/>
          <p:cNvSpPr/>
          <p:nvPr/>
        </p:nvSpPr>
        <p:spPr>
          <a:xfrm>
            <a:off x="1332000" y="2060640"/>
            <a:ext cx="6486120" cy="3790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4 kroky - shrnutí</a:t>
            </a:r>
            <a:endParaRPr dirty="0"/>
          </a:p>
        </p:txBody>
      </p:sp>
      <p:sp>
        <p:nvSpPr>
          <p:cNvPr id="514" name="CustomShape 2"/>
          <p:cNvSpPr/>
          <p:nvPr/>
        </p:nvSpPr>
        <p:spPr>
          <a:xfrm>
            <a:off x="1523520" y="17524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Správné přisátí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Správná poloha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Skutečné pití mléka – zastavení poklesu brady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cs-CZ" sz="3200">
                <a:latin typeface="Arial"/>
              </a:rPr>
              <a:t>Stlačení prsu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826560" y="404640"/>
            <a:ext cx="7543440" cy="24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cs-CZ" sz="4400" dirty="0">
                <a:solidFill>
                  <a:srgbClr val="990000"/>
                </a:solidFill>
                <a:latin typeface="Arial"/>
              </a:rPr>
              <a:t>Dítě už nepije </a:t>
            </a:r>
            <a:endParaRPr lang="cs-CZ" sz="4400" dirty="0" smtClean="0">
              <a:solidFill>
                <a:srgbClr val="990000"/>
              </a:solidFill>
              <a:latin typeface="Arial"/>
            </a:endParaRPr>
          </a:p>
          <a:p>
            <a:r>
              <a:rPr lang="cs-CZ" sz="4400" dirty="0">
                <a:solidFill>
                  <a:srgbClr val="990000"/>
                </a:solidFill>
                <a:latin typeface="Arial"/>
              </a:rPr>
              <a:t>ani když matka stlačuje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prs</a:t>
            </a:r>
          </a:p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- Co uděláme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?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1066320" y="3047760"/>
            <a:ext cx="7619760" cy="281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cs-CZ" sz="3200" dirty="0">
                <a:latin typeface="Arial"/>
              </a:rPr>
              <a:t>Umožníme dítěti kojit se z druhého prsu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Správná poloha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Správné přisátí</a:t>
            </a:r>
            <a:endParaRPr dirty="0"/>
          </a:p>
          <a:p>
            <a:pPr lvl="1">
              <a:lnSpc>
                <a:spcPct val="100000"/>
              </a:lnSpc>
              <a:buSzPct val="75000"/>
              <a:buFont typeface="Wingdings" pitchFamily="2" charset="2"/>
              <a:buChar char="Ø"/>
            </a:pPr>
            <a:r>
              <a:rPr lang="cs-CZ" sz="2800" dirty="0">
                <a:latin typeface="Arial"/>
              </a:rPr>
              <a:t>Pokud nepije, stlačování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6" dur="500"/>
                                        <p:tgtEl>
                                          <p:spTgt spid="516">
                                            <p:txEl>
                                              <p:pRg st="9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611280" y="404280"/>
            <a:ext cx="761940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Nezapomínejme </a:t>
            </a:r>
            <a:r>
              <a:rPr lang="cs-CZ" sz="4400" dirty="0">
                <a:solidFill>
                  <a:srgbClr val="990000"/>
                </a:solidFill>
                <a:latin typeface="Arial"/>
              </a:rPr>
              <a:t>také 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na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826560" y="1700280"/>
            <a:ext cx="76197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kontakt </a:t>
            </a:r>
            <a:r>
              <a:rPr lang="cs-CZ" sz="3200" dirty="0">
                <a:latin typeface="Arial"/>
              </a:rPr>
              <a:t>matky s dítětem kůže na kůži, 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dostatek </a:t>
            </a:r>
            <a:r>
              <a:rPr lang="cs-CZ" sz="3200" dirty="0">
                <a:latin typeface="Arial"/>
              </a:rPr>
              <a:t>času na </a:t>
            </a:r>
            <a:r>
              <a:rPr lang="cs-CZ" sz="3200" dirty="0" err="1">
                <a:latin typeface="Arial"/>
              </a:rPr>
              <a:t>samopřisátí</a:t>
            </a:r>
            <a:r>
              <a:rPr lang="cs-CZ" sz="3200" dirty="0">
                <a:latin typeface="Arial"/>
              </a:rPr>
              <a:t>,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200" dirty="0" smtClean="0">
                <a:latin typeface="Arial"/>
              </a:rPr>
              <a:t> využití </a:t>
            </a:r>
            <a:r>
              <a:rPr lang="cs-CZ" sz="3200" dirty="0">
                <a:latin typeface="Arial"/>
              </a:rPr>
              <a:t>času k relaxaci maminky společně s dítětem </a:t>
            </a:r>
            <a:r>
              <a:rPr lang="cs-CZ" sz="3200" dirty="0">
                <a:latin typeface="Wingdings"/>
                <a:ea typeface="Wingdings"/>
              </a:rPr>
              <a:t></a:t>
            </a:r>
            <a:r>
              <a:rPr lang="cs-CZ" sz="3200" dirty="0">
                <a:latin typeface="Arial"/>
                <a:ea typeface="Wingdings"/>
              </a:rPr>
              <a:t>!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Pokud </a:t>
            </a:r>
            <a:r>
              <a:rPr lang="cs-CZ" sz="4400" dirty="0">
                <a:solidFill>
                  <a:srgbClr val="990000"/>
                </a:solidFill>
                <a:latin typeface="Arial"/>
              </a:rPr>
              <a:t>všechno tohle děláme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…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…a stále to nepomáhá</a:t>
            </a: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Má smysl zvyšovat tvorbu mléka.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solidFill>
                  <a:srgbClr val="990000"/>
                </a:solidFill>
                <a:latin typeface="Arial"/>
              </a:rPr>
              <a:t>Proč ještě je důležitá správná poloha, přisátí, pití</a:t>
            </a:r>
            <a:r>
              <a:rPr lang="cs-CZ" sz="4400" dirty="0" smtClean="0">
                <a:solidFill>
                  <a:srgbClr val="990000"/>
                </a:solidFill>
                <a:latin typeface="Arial"/>
              </a:rPr>
              <a:t>…</a:t>
            </a:r>
            <a:endParaRPr lang="cs-CZ" sz="44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457200" y="1600200"/>
            <a:ext cx="8229240" cy="499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dirty="0">
                <a:latin typeface="Arial"/>
              </a:rPr>
              <a:t>Pro matku jako prevence bolavých bradavek</a:t>
            </a: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b="1" dirty="0">
                <a:latin typeface="Arial"/>
              </a:rPr>
              <a:t>Kojení nebolí! </a:t>
            </a:r>
            <a:r>
              <a:rPr lang="cs-CZ" sz="3000" dirty="0">
                <a:latin typeface="Arial"/>
              </a:rPr>
              <a:t>Bolest=problém =&gt; </a:t>
            </a:r>
            <a:r>
              <a:rPr lang="cs-CZ" sz="3000" dirty="0" smtClean="0">
                <a:latin typeface="Arial"/>
              </a:rPr>
              <a:t>řešíme</a:t>
            </a:r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endParaRPr dirty="0"/>
          </a:p>
          <a:p>
            <a:pPr>
              <a:lnSpc>
                <a:spcPct val="90000"/>
              </a:lnSpc>
              <a:buSzPct val="45000"/>
              <a:buFont typeface="Wingdings" pitchFamily="2" charset="2"/>
              <a:buChar char="Ø"/>
            </a:pPr>
            <a:r>
              <a:rPr lang="cs-CZ" sz="3000" dirty="0">
                <a:latin typeface="Arial"/>
              </a:rPr>
              <a:t>Co udělat: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Správné přisátí!!!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Suché teplo po kojení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Vzduch, </a:t>
            </a:r>
            <a:r>
              <a:rPr lang="cs-CZ" sz="2600" dirty="0" err="1">
                <a:latin typeface="Arial"/>
              </a:rPr>
              <a:t>ev</a:t>
            </a:r>
            <a:r>
              <a:rPr lang="cs-CZ" sz="2600" dirty="0">
                <a:latin typeface="Arial"/>
              </a:rPr>
              <a:t>. sběrné misky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Mast 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Neumývat často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Stlačovat prs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Zkontrolovat uzdičku</a:t>
            </a:r>
            <a:endParaRPr dirty="0"/>
          </a:p>
          <a:p>
            <a:pPr lvl="1">
              <a:lnSpc>
                <a:spcPct val="90000"/>
              </a:lnSpc>
              <a:buSzPct val="75000"/>
            </a:pPr>
            <a:r>
              <a:rPr lang="cs-CZ" sz="2600" dirty="0">
                <a:latin typeface="Arial"/>
              </a:rPr>
              <a:t>NEDÁVAT kloboučky</a:t>
            </a:r>
            <a:endParaRPr dirty="0"/>
          </a:p>
        </p:txBody>
      </p:sp>
      <p:pic>
        <p:nvPicPr>
          <p:cNvPr id="52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680" y="3573360"/>
            <a:ext cx="4161960" cy="328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cs-CZ" sz="4400" dirty="0">
                <a:latin typeface="Arial"/>
              </a:rPr>
              <a:t>Video</a:t>
            </a:r>
            <a:endParaRPr dirty="0"/>
          </a:p>
        </p:txBody>
      </p:sp>
      <p:sp>
        <p:nvSpPr>
          <p:cNvPr id="525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Které  vše shrnuje: https://www.youtube.com/watch?v=ofEI-n36WQ8 (18 minut</a:t>
            </a:r>
            <a:r>
              <a:rPr lang="cs-CZ" sz="3200" dirty="0" smtClean="0">
                <a:latin typeface="Arial"/>
              </a:rPr>
              <a:t>)</a:t>
            </a:r>
          </a:p>
          <a:p>
            <a:pPr>
              <a:lnSpc>
                <a:spcPct val="100000"/>
              </a:lnSpc>
              <a:buSzPct val="45000"/>
            </a:pPr>
            <a:endParaRPr dirty="0"/>
          </a:p>
          <a:p>
            <a:pPr>
              <a:lnSpc>
                <a:spcPct val="100000"/>
              </a:lnSpc>
              <a:buSzPct val="45000"/>
            </a:pPr>
            <a:r>
              <a:rPr lang="cs-CZ" sz="3200" dirty="0">
                <a:latin typeface="Arial"/>
              </a:rPr>
              <a:t>Pusťte si doma </a:t>
            </a:r>
            <a:r>
              <a:rPr lang="cs-CZ" sz="3200" dirty="0">
                <a:latin typeface="Wingdings"/>
                <a:ea typeface="Wingdings"/>
              </a:rPr>
              <a:t>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6) Nepodávat novorozencům jinou výživu než MM (vyjma lékařské indikace)</a:t>
            </a:r>
            <a:endParaRPr/>
          </a:p>
        </p:txBody>
      </p:sp>
      <p:sp>
        <p:nvSpPr>
          <p:cNvPr id="527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Výlučné kojení či krmení MM (matky nebo z banky) od porodu do propuštění (není-li lékařský důvod)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Nedistribuovat matkám materiály, které podporují krmení náhradami MM</a:t>
            </a:r>
            <a:endParaRPr/>
          </a:p>
          <a:p>
            <a:pPr>
              <a:lnSpc>
                <a:spcPct val="85000"/>
              </a:lnSpc>
            </a:pPr>
            <a:endParaRPr/>
          </a:p>
        </p:txBody>
      </p:sp>
      <p:sp>
        <p:nvSpPr>
          <p:cNvPr id="528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9605AA3-ADBF-46BC-A397-A7E1CE466FF8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87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5400">
                <a:solidFill>
                  <a:srgbClr val="933B05"/>
                </a:solidFill>
                <a:latin typeface="Calibri Light"/>
              </a:rPr>
              <a:t>Některé děti potřebují dokrmování</a:t>
            </a:r>
            <a:endParaRPr/>
          </a:p>
        </p:txBody>
      </p:sp>
      <p:sp>
        <p:nvSpPr>
          <p:cNvPr id="566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Ano, ale příležitostně!</a:t>
            </a:r>
            <a:endParaRPr/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Většina dětí by ho však nepotřebovala, kdyby: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kojení začalo ihned po porodu bez omezení,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byl dostatečně  zabezpečen kontakt dítěte s matkou „kůže na kůži“, 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děti nekojily podle hodinek,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matce pomohlo dosáhnout co nejlepšího přisátí,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používalo stlačování prsu,</a:t>
            </a: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se dítě přiložilo na druhý prs, když z prvního již nepije.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 "/>
            </a:pPr>
            <a:r>
              <a:rPr lang="cs-CZ" sz="2400" b="1">
                <a:solidFill>
                  <a:srgbClr val="262626"/>
                </a:solidFill>
                <a:latin typeface="Calibri Light"/>
              </a:rPr>
              <a:t>Je-li dokrmování skutečně nevyhnutelné, použijte jiný způsob než lahev! (laktační pomůcka, lžička, pohárek)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933B05"/>
                </a:solidFill>
                <a:latin typeface="Arial"/>
              </a:rPr>
              <a:t>Pohárek a lžička se používá o mnoho déle než láhev</a:t>
            </a:r>
            <a:endParaRPr/>
          </a:p>
        </p:txBody>
      </p:sp>
      <p:pic>
        <p:nvPicPr>
          <p:cNvPr id="568" name="Picture 3"/>
          <p:cNvPicPr/>
          <p:nvPr/>
        </p:nvPicPr>
        <p:blipFill>
          <a:blip r:embed="rId2" cstate="print">
            <a:lum bright="-6000"/>
          </a:blip>
          <a:srcRect l="6283" r="5766" b="12061"/>
          <a:stretch>
            <a:fillRect/>
          </a:stretch>
        </p:blipFill>
        <p:spPr>
          <a:xfrm>
            <a:off x="1228680" y="1981080"/>
            <a:ext cx="2728440" cy="4114440"/>
          </a:xfrm>
          <a:prstGeom prst="rect">
            <a:avLst/>
          </a:prstGeom>
          <a:ln>
            <a:noFill/>
          </a:ln>
        </p:spPr>
      </p:pic>
      <p:pic>
        <p:nvPicPr>
          <p:cNvPr id="569" name="Picture 3"/>
          <p:cNvPicPr/>
          <p:nvPr/>
        </p:nvPicPr>
        <p:blipFill>
          <a:blip r:embed="rId3" cstate="print">
            <a:lum bright="6000"/>
          </a:blip>
          <a:srcRect l="5424" t="5426"/>
          <a:stretch>
            <a:fillRect/>
          </a:stretch>
        </p:blipFill>
        <p:spPr>
          <a:xfrm>
            <a:off x="4716360" y="2060640"/>
            <a:ext cx="4038480" cy="2706120"/>
          </a:xfrm>
          <a:prstGeom prst="rect">
            <a:avLst/>
          </a:prstGeom>
          <a:ln>
            <a:noFill/>
          </a:ln>
        </p:spPr>
      </p:pic>
      <p:sp>
        <p:nvSpPr>
          <p:cNvPr id="570" name="CustomShape 2"/>
          <p:cNvSpPr/>
          <p:nvPr/>
        </p:nvSpPr>
        <p:spPr>
          <a:xfrm>
            <a:off x="4284720" y="5229360"/>
            <a:ext cx="4534920" cy="825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>
                <a:latin typeface="Tahoma"/>
              </a:rPr>
              <a:t>Lžičky a pohárky ze středověku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44000" y="432000"/>
            <a:ext cx="11736000" cy="56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Mít písemně vypracovanou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strategii přístupu ke kojení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která je praktikována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všemi členy zdravotnického týmu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Školit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veškerý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personál v dovednostech nezbytných k provádění této strategie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Informovat všechny těhotné ženy o výhodách a způsobech kojení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Umožnit matkám zahájit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kojení do půl hodiny po porodu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Ukázat matkám způsob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kojení a udržení laktace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i v případě, kdy jsou odděleny od svých dětí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Nepodávat novorozencům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 jinou výživu kromě mateřského mléka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s výjimkou lékařsky indikovaných případů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Praktikovat</a:t>
            </a:r>
            <a:r>
              <a:rPr lang="cs-CZ" sz="2400" i="1" dirty="0">
                <a:solidFill>
                  <a:srgbClr val="262626"/>
                </a:solidFill>
                <a:latin typeface="Calibri Light"/>
              </a:rPr>
              <a:t> </a:t>
            </a:r>
            <a:r>
              <a:rPr lang="cs-CZ" sz="2400" b="1" dirty="0" err="1">
                <a:solidFill>
                  <a:srgbClr val="262626"/>
                </a:solidFill>
                <a:latin typeface="Calibri Light"/>
              </a:rPr>
              <a:t>rooming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-in</a:t>
            </a:r>
            <a:r>
              <a:rPr lang="cs-CZ" sz="2400" i="1" dirty="0">
                <a:solidFill>
                  <a:srgbClr val="262626"/>
                </a:solidFill>
                <a:latin typeface="Calibri Light"/>
              </a:rPr>
              <a:t> -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umožnit matkám a dětem zůstat spolu 24 hodin denně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Podporovat kojení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podle potřeb dítěte,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nikoli podle předem stanoveného časového harmonogramu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Nedávat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kojeným novorozencům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dudlíky a šidítka</a:t>
            </a:r>
            <a:endParaRPr dirty="0"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2400" b="1" dirty="0" smtClean="0">
                <a:solidFill>
                  <a:srgbClr val="262626"/>
                </a:solidFill>
                <a:latin typeface="Calibri Light"/>
              </a:rPr>
              <a:t> Povzbuzovat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zakládání dobrovolných skupin matek pro podporu kojení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 a upozorňovat na ně matky při propouštění z porodnice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0" name="CustomShape 2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1EF93292-8FD3-46E3-8928-CC09464298FF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Ale co když dítě musí být dokrmované?</a:t>
            </a:r>
            <a:endParaRPr dirty="0"/>
          </a:p>
        </p:txBody>
      </p:sp>
      <p:sp>
        <p:nvSpPr>
          <p:cNvPr id="572" name="CustomShape 2"/>
          <p:cNvSpPr/>
          <p:nvPr/>
        </p:nvSpPr>
        <p:spPr>
          <a:xfrm>
            <a:off x="685440" y="1981080"/>
            <a:ext cx="38145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Téměř nikdy není nutné použít láhev!</a:t>
            </a:r>
            <a:endParaRPr dirty="0"/>
          </a:p>
        </p:txBody>
      </p:sp>
      <p:pic>
        <p:nvPicPr>
          <p:cNvPr id="573" name="Picture 3"/>
          <p:cNvPicPr/>
          <p:nvPr/>
        </p:nvPicPr>
        <p:blipFill>
          <a:blip r:embed="rId2" cstate="print">
            <a:lum bright="18000"/>
          </a:blip>
          <a:srcRect l="5229" t="5248" r="3959" b="3974"/>
          <a:stretch>
            <a:fillRect/>
          </a:stretch>
        </p:blipFill>
        <p:spPr>
          <a:xfrm>
            <a:off x="1035000" y="3141720"/>
            <a:ext cx="3265200" cy="2775960"/>
          </a:xfrm>
          <a:prstGeom prst="rect">
            <a:avLst/>
          </a:prstGeom>
          <a:ln>
            <a:noFill/>
          </a:ln>
        </p:spPr>
      </p:pic>
      <p:pic>
        <p:nvPicPr>
          <p:cNvPr id="574" name="Picture 4"/>
          <p:cNvPicPr/>
          <p:nvPr/>
        </p:nvPicPr>
        <p:blipFill>
          <a:blip r:embed="rId3" cstate="print">
            <a:lum bright="6000"/>
          </a:blip>
          <a:srcRect l="8883" t="2793" r="2783" b="8897"/>
          <a:stretch>
            <a:fillRect/>
          </a:stretch>
        </p:blipFill>
        <p:spPr>
          <a:xfrm>
            <a:off x="5710320" y="2276640"/>
            <a:ext cx="2606400" cy="4031640"/>
          </a:xfrm>
          <a:prstGeom prst="rect">
            <a:avLst/>
          </a:prstGeom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904312" y="24928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nbci.ca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</a:t>
            </a:r>
            <a:r>
              <a:rPr lang="cs-CZ" dirty="0" err="1" smtClean="0"/>
              <a:t>option</a:t>
            </a:r>
            <a:r>
              <a:rPr lang="cs-CZ" dirty="0" smtClean="0"/>
              <a:t>=</a:t>
            </a:r>
            <a:r>
              <a:rPr lang="cs-CZ" dirty="0" err="1" smtClean="0"/>
              <a:t>com</a:t>
            </a:r>
            <a:r>
              <a:rPr lang="cs-CZ" dirty="0" smtClean="0"/>
              <a:t>_</a:t>
            </a:r>
            <a:r>
              <a:rPr lang="cs-CZ" dirty="0" err="1" smtClean="0"/>
              <a:t>content</a:t>
            </a:r>
            <a:r>
              <a:rPr lang="cs-CZ" dirty="0" smtClean="0"/>
              <a:t>&amp;</a:t>
            </a:r>
            <a:r>
              <a:rPr lang="cs-CZ" dirty="0" err="1" smtClean="0"/>
              <a:t>view</a:t>
            </a:r>
            <a:r>
              <a:rPr lang="cs-CZ" dirty="0" smtClean="0"/>
              <a:t>=</a:t>
            </a:r>
            <a:r>
              <a:rPr lang="cs-CZ" dirty="0" err="1" smtClean="0"/>
              <a:t>article</a:t>
            </a:r>
            <a:r>
              <a:rPr lang="cs-CZ" dirty="0" smtClean="0"/>
              <a:t>&amp;id=128:</a:t>
            </a:r>
            <a:r>
              <a:rPr lang="cs-CZ" dirty="0" err="1" smtClean="0"/>
              <a:t>inserting</a:t>
            </a:r>
            <a:r>
              <a:rPr lang="cs-CZ" dirty="0" smtClean="0"/>
              <a:t>-a-</a:t>
            </a:r>
            <a:r>
              <a:rPr lang="cs-CZ" dirty="0" err="1" smtClean="0"/>
              <a:t>lactation</a:t>
            </a:r>
            <a:r>
              <a:rPr lang="cs-CZ" dirty="0" smtClean="0"/>
              <a:t>-</a:t>
            </a:r>
            <a:r>
              <a:rPr lang="cs-CZ" dirty="0" err="1" smtClean="0"/>
              <a:t>aid</a:t>
            </a:r>
            <a:r>
              <a:rPr lang="cs-CZ" dirty="0" smtClean="0"/>
              <a:t>&amp;</a:t>
            </a:r>
            <a:r>
              <a:rPr lang="cs-CZ" dirty="0" err="1" smtClean="0"/>
              <a:t>catid</a:t>
            </a:r>
            <a:r>
              <a:rPr lang="cs-CZ" dirty="0" smtClean="0"/>
              <a:t>=6:video-</a:t>
            </a:r>
            <a:r>
              <a:rPr lang="cs-CZ" dirty="0" err="1" smtClean="0"/>
              <a:t>clips</a:t>
            </a:r>
            <a:r>
              <a:rPr lang="cs-CZ" dirty="0" smtClean="0"/>
              <a:t>&amp;</a:t>
            </a:r>
            <a:r>
              <a:rPr lang="cs-CZ" dirty="0" err="1" smtClean="0"/>
              <a:t>Itemid</a:t>
            </a:r>
            <a:r>
              <a:rPr lang="cs-CZ" dirty="0" smtClean="0"/>
              <a:t>=13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933B05"/>
                </a:solidFill>
                <a:latin typeface="Arial"/>
              </a:rPr>
              <a:t>Proč je tento způsob lepší?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685440" y="1981080"/>
            <a:ext cx="3814560" cy="411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Dítě se stále kojí.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Děti se učí kojit kojením.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Matky se učí kojit kojením.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Dítě neodmítne prs.</a:t>
            </a:r>
            <a:endParaRPr dirty="0"/>
          </a:p>
          <a:p>
            <a:pPr>
              <a:lnSpc>
                <a:spcPct val="90000"/>
              </a:lnSpc>
              <a:buSzPct val="45000"/>
            </a:pPr>
            <a:r>
              <a:rPr lang="cs-CZ" sz="2800" dirty="0">
                <a:solidFill>
                  <a:srgbClr val="000000"/>
                </a:solidFill>
                <a:latin typeface="Arial"/>
              </a:rPr>
              <a:t>Kojení je pro dítě více, než jen příjem mléka!!! </a:t>
            </a:r>
            <a:endParaRPr dirty="0"/>
          </a:p>
        </p:txBody>
      </p:sp>
      <p:pic>
        <p:nvPicPr>
          <p:cNvPr id="577" name="Picture 3"/>
          <p:cNvPicPr/>
          <p:nvPr/>
        </p:nvPicPr>
        <p:blipFill>
          <a:blip r:embed="rId2" cstate="print">
            <a:lum bright="6000"/>
          </a:blip>
          <a:srcRect l="3185" t="3169" r="7437" b="7434"/>
          <a:stretch>
            <a:fillRect/>
          </a:stretch>
        </p:blipFill>
        <p:spPr>
          <a:xfrm>
            <a:off x="4643280" y="1981080"/>
            <a:ext cx="3814560" cy="289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685800" y="6091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933B05"/>
                </a:solidFill>
                <a:latin typeface="Arial"/>
              </a:rPr>
              <a:t>Pokud se dítě nepřisává na prs, krmíme ho pohárkem</a:t>
            </a:r>
            <a:endParaRPr/>
          </a:p>
        </p:txBody>
      </p:sp>
      <p:pic>
        <p:nvPicPr>
          <p:cNvPr id="579" name="Picture 3"/>
          <p:cNvPicPr/>
          <p:nvPr/>
        </p:nvPicPr>
        <p:blipFill>
          <a:blip r:embed="rId2" cstate="print">
            <a:lum bright="6000"/>
          </a:blip>
          <a:srcRect l="6243" t="6237" r="4990" b="4993"/>
          <a:stretch>
            <a:fillRect/>
          </a:stretch>
        </p:blipFill>
        <p:spPr>
          <a:xfrm>
            <a:off x="2124000" y="1989000"/>
            <a:ext cx="5276520" cy="4201920"/>
          </a:xfrm>
          <a:prstGeom prst="rect">
            <a:avLst/>
          </a:prstGeom>
          <a:ln>
            <a:noFill/>
          </a:ln>
        </p:spPr>
      </p:pic>
      <p:sp>
        <p:nvSpPr>
          <p:cNvPr id="580" name="CustomShape 2"/>
          <p:cNvSpPr/>
          <p:nvPr/>
        </p:nvSpPr>
        <p:spPr>
          <a:xfrm>
            <a:off x="7320136" y="2060848"/>
            <a:ext cx="4871864" cy="10081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 dirty="0">
                <a:latin typeface="Tahoma"/>
              </a:rPr>
              <a:t>Stačí obyčejná léková odměrka nebo malá sklenička!</a:t>
            </a:r>
            <a:endParaRPr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2184" y="34290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http://nbci.ca/index.php?option=com_content&amp;view=article&amp;id=37:cup-feeding&amp;catid=6:video-clips&amp;Itemid=13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cs-CZ" sz="3200">
                <a:solidFill>
                  <a:srgbClr val="50B4C8"/>
                </a:solidFill>
                <a:latin typeface="Calibri Light"/>
              </a:rPr>
              <a:t>7) Praktikovat rooming-in - umožnit matkám a dětem zůstat spolu 24 h denně</a:t>
            </a:r>
            <a:endParaRPr/>
          </a:p>
        </p:txBody>
      </p:sp>
      <p:sp>
        <p:nvSpPr>
          <p:cNvPr id="530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Dítě je s matkou na pokoji, v posteli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Žádné oddělování (jinak musí být omluvitelný důvod)</a:t>
            </a:r>
            <a:endParaRPr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>
                <a:solidFill>
                  <a:srgbClr val="262626"/>
                </a:solidFill>
                <a:latin typeface="Calibri Light"/>
              </a:rPr>
              <a:t>Matka potřebuje po porodu odpočívat – ano! Může odpočívat s dítětem = lépe</a:t>
            </a:r>
            <a:endParaRPr/>
          </a:p>
        </p:txBody>
      </p:sp>
      <p:sp>
        <p:nvSpPr>
          <p:cNvPr id="531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224DF72-50DD-4358-BA41-BA60D0F68EDD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93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3600">
                <a:solidFill>
                  <a:srgbClr val="50B4C8"/>
                </a:solidFill>
                <a:latin typeface="Calibri Light"/>
              </a:rPr>
              <a:t>8) Podporovat kojení podle potřeb dítěte</a:t>
            </a:r>
            <a:endParaRPr/>
          </a:p>
        </p:txBody>
      </p:sp>
      <p:sp>
        <p:nvSpPr>
          <p:cNvPr id="533" name="CustomShape 2"/>
          <p:cNvSpPr/>
          <p:nvPr/>
        </p:nvSpPr>
        <p:spPr>
          <a:xfrm>
            <a:off x="676800" y="2011680"/>
            <a:ext cx="10752480" cy="37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Učit matky, jak poznat, že se dítě chce kojit. Matky znají alespoň 2 signály (otáčení hlavičky, otevírání úst, snaha sát ručičku, prst atp., sací pohyby, nespokojenost, grimasy směřující k pláči</a:t>
            </a:r>
            <a:r>
              <a:rPr lang="cs-CZ" sz="2400" dirty="0" smtClean="0">
                <a:solidFill>
                  <a:srgbClr val="262626"/>
                </a:solidFill>
                <a:latin typeface="Calibri Light"/>
              </a:rPr>
              <a:t>…)</a:t>
            </a:r>
          </a:p>
          <a:p>
            <a:pPr>
              <a:lnSpc>
                <a:spcPct val="85000"/>
              </a:lnSpc>
              <a:buFont typeface="Arial"/>
              <a:buChar char=" "/>
            </a:pP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Radit matkám, aby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kojily dítě </a:t>
            </a: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tak často a tak dlouho, jak ono chce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8763840" y="5876280"/>
            <a:ext cx="2925000" cy="139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E7DB4C81-D696-4E5F-B892-040875FBF274}" type="slidenum">
              <a:rPr lang="cs-CZ" sz="10300">
                <a:solidFill>
                  <a:srgbClr val="FFFFFF"/>
                </a:solidFill>
                <a:latin typeface="Georgia"/>
              </a:rPr>
              <a:pPr>
                <a:lnSpc>
                  <a:spcPct val="100000"/>
                </a:lnSpc>
              </a:pPr>
              <a:t>94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657360" y="499680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4000" dirty="0">
                <a:solidFill>
                  <a:srgbClr val="933B05"/>
                </a:solidFill>
                <a:latin typeface="Arial"/>
              </a:rPr>
              <a:t>Fyziologie laktace  - Mléčná 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žláza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1847880" y="1484280"/>
            <a:ext cx="8818920" cy="530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37" name="CustomShape 3"/>
          <p:cNvSpPr/>
          <p:nvPr/>
        </p:nvSpPr>
        <p:spPr>
          <a:xfrm>
            <a:off x="695400" y="2205000"/>
            <a:ext cx="11017224" cy="43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Základní jednotkou žlázové tkáně je 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alveoly tvořený lalůček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(</a:t>
            </a:r>
            <a:r>
              <a:rPr lang="cs-CZ" sz="2800" b="1" dirty="0" err="1">
                <a:solidFill>
                  <a:srgbClr val="262626"/>
                </a:solidFill>
                <a:latin typeface="Calibri Light"/>
              </a:rPr>
              <a:t>lobulus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).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Je to hroznovitá struktura, tvořená vlastními </a:t>
            </a:r>
            <a:r>
              <a:rPr lang="cs-CZ" sz="2800" b="1" dirty="0">
                <a:solidFill>
                  <a:srgbClr val="262626"/>
                </a:solidFill>
                <a:latin typeface="Calibri Light"/>
              </a:rPr>
              <a:t>sekrečními buňkami (alveoly) a mléčnými dukty. 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Alveoly vytváří mléko z živin, přitékajících k nim v krvi matky. Jeden prs obsahuje cca 7-10 </a:t>
            </a:r>
            <a:r>
              <a:rPr lang="cs-CZ" sz="2800" dirty="0" err="1">
                <a:solidFill>
                  <a:srgbClr val="262626"/>
                </a:solidFill>
                <a:latin typeface="Calibri Light"/>
              </a:rPr>
              <a:t>lobulů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.</a:t>
            </a:r>
            <a:endParaRPr sz="1600"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 </a:t>
            </a:r>
            <a:endParaRPr sz="1600" dirty="0"/>
          </a:p>
          <a:p>
            <a:pPr>
              <a:lnSpc>
                <a:spcPct val="80000"/>
              </a:lnSpc>
              <a:buFont typeface="Arial"/>
              <a:buChar char=" "/>
            </a:pPr>
            <a:r>
              <a:rPr lang="cs-CZ" sz="2800" dirty="0">
                <a:solidFill>
                  <a:srgbClr val="262626"/>
                </a:solidFill>
                <a:latin typeface="Calibri Light"/>
              </a:rPr>
              <a:t>Sekreční buňky jsou opleteny zvláštními buňkami </a:t>
            </a:r>
            <a:r>
              <a:rPr lang="cs-CZ" sz="2800" b="1" dirty="0" err="1">
                <a:solidFill>
                  <a:srgbClr val="262626"/>
                </a:solidFill>
                <a:latin typeface="Calibri Light"/>
              </a:rPr>
              <a:t>myoepiteliálními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. Tyto buňky svojí schopností kontrahovat se, umožňují pohyb mléka z místa tvorby, z alveolu do stromovitě rozvětveného vývodního systému směrem k bradavce, odkud je může dítě sát. </a:t>
            </a:r>
            <a:r>
              <a:rPr lang="cs-CZ" sz="2800" dirty="0" err="1">
                <a:solidFill>
                  <a:srgbClr val="262626"/>
                </a:solidFill>
                <a:latin typeface="Calibri Light"/>
              </a:rPr>
              <a:t>Myoepiteliální</a:t>
            </a:r>
            <a:r>
              <a:rPr lang="cs-CZ" sz="2800" dirty="0">
                <a:solidFill>
                  <a:srgbClr val="262626"/>
                </a:solidFill>
                <a:latin typeface="Calibri Light"/>
              </a:rPr>
              <a:t> buňky jsou přítomny i ve stěnách vývodů. </a:t>
            </a: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  <a:p>
            <a:pPr>
              <a:lnSpc>
                <a:spcPct val="80000"/>
              </a:lnSpc>
            </a:pP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1880" y="1482840"/>
            <a:ext cx="5902920" cy="537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1847880" y="47628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Fyziologie 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laktace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287880" y="2349360"/>
            <a:ext cx="1511640" cy="36576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CustomShape 3"/>
          <p:cNvSpPr/>
          <p:nvPr/>
        </p:nvSpPr>
        <p:spPr>
          <a:xfrm>
            <a:off x="6959520" y="1413000"/>
            <a:ext cx="302328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Dráždění  nervových zakončení  v bradavce  a dvorci,  efektivním sáním dítěte</a:t>
            </a:r>
            <a:endParaRPr/>
          </a:p>
        </p:txBody>
      </p:sp>
      <p:sp>
        <p:nvSpPr>
          <p:cNvPr id="542" name="Line 4"/>
          <p:cNvSpPr/>
          <p:nvPr/>
        </p:nvSpPr>
        <p:spPr>
          <a:xfrm>
            <a:off x="4224240" y="3716280"/>
            <a:ext cx="0" cy="5760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3" name="Line 5"/>
          <p:cNvSpPr/>
          <p:nvPr/>
        </p:nvSpPr>
        <p:spPr>
          <a:xfrm flipH="1">
            <a:off x="6167160" y="1915920"/>
            <a:ext cx="71928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4" name="CustomShape 6"/>
          <p:cNvSpPr/>
          <p:nvPr/>
        </p:nvSpPr>
        <p:spPr>
          <a:xfrm>
            <a:off x="4727520" y="1628640"/>
            <a:ext cx="151164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Stimulace hypofýzy</a:t>
            </a:r>
            <a:endParaRPr/>
          </a:p>
        </p:txBody>
      </p:sp>
      <p:sp>
        <p:nvSpPr>
          <p:cNvPr id="545" name="Line 7"/>
          <p:cNvSpPr/>
          <p:nvPr/>
        </p:nvSpPr>
        <p:spPr>
          <a:xfrm flipH="1">
            <a:off x="3792240" y="2492280"/>
            <a:ext cx="790560" cy="43164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6" name="CustomShape 8"/>
          <p:cNvSpPr/>
          <p:nvPr/>
        </p:nvSpPr>
        <p:spPr>
          <a:xfrm>
            <a:off x="3000240" y="2997360"/>
            <a:ext cx="2520000" cy="91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Zadní  lalok hypofýzy → </a:t>
            </a:r>
            <a:r>
              <a:rPr lang="cs-CZ" b="1">
                <a:solidFill>
                  <a:srgbClr val="000000"/>
                </a:solidFill>
                <a:latin typeface="Calibri"/>
              </a:rPr>
              <a:t>Oxytocin</a:t>
            </a:r>
            <a:endParaRPr/>
          </a:p>
        </p:txBody>
      </p:sp>
      <p:sp>
        <p:nvSpPr>
          <p:cNvPr id="547" name="CustomShape 9"/>
          <p:cNvSpPr/>
          <p:nvPr/>
        </p:nvSpPr>
        <p:spPr>
          <a:xfrm>
            <a:off x="3287880" y="4292640"/>
            <a:ext cx="1872000" cy="118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Myoepitelilání buňky → uvolnění mléka</a:t>
            </a:r>
            <a:endParaRPr/>
          </a:p>
        </p:txBody>
      </p:sp>
      <p:sp>
        <p:nvSpPr>
          <p:cNvPr id="548" name="Line 10"/>
          <p:cNvSpPr/>
          <p:nvPr/>
        </p:nvSpPr>
        <p:spPr>
          <a:xfrm>
            <a:off x="5951520" y="2420640"/>
            <a:ext cx="64764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49" name="CustomShape 11"/>
          <p:cNvSpPr/>
          <p:nvPr/>
        </p:nvSpPr>
        <p:spPr>
          <a:xfrm>
            <a:off x="7824960" y="3789360"/>
            <a:ext cx="1870560" cy="36576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CustomShape 12"/>
          <p:cNvSpPr/>
          <p:nvPr/>
        </p:nvSpPr>
        <p:spPr>
          <a:xfrm>
            <a:off x="6240600" y="3068640"/>
            <a:ext cx="2375280" cy="91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Přední lalok hypofýzy → </a:t>
            </a:r>
            <a:r>
              <a:rPr lang="cs-CZ" b="1">
                <a:solidFill>
                  <a:srgbClr val="000000"/>
                </a:solidFill>
                <a:latin typeface="Calibri"/>
              </a:rPr>
              <a:t>Prolaktin</a:t>
            </a:r>
            <a:endParaRPr/>
          </a:p>
        </p:txBody>
      </p:sp>
      <p:sp>
        <p:nvSpPr>
          <p:cNvPr id="551" name="Line 13"/>
          <p:cNvSpPr/>
          <p:nvPr/>
        </p:nvSpPr>
        <p:spPr>
          <a:xfrm>
            <a:off x="6887880" y="3644640"/>
            <a:ext cx="0" cy="50508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2" name="CustomShape 14"/>
          <p:cNvSpPr/>
          <p:nvPr/>
        </p:nvSpPr>
        <p:spPr>
          <a:xfrm>
            <a:off x="6383160" y="4221000"/>
            <a:ext cx="1727640" cy="91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Alveolární buňky → tvorba mléka</a:t>
            </a:r>
            <a:endParaRPr/>
          </a:p>
        </p:txBody>
      </p:sp>
      <p:sp>
        <p:nvSpPr>
          <p:cNvPr id="553" name="CustomShape 15"/>
          <p:cNvSpPr/>
          <p:nvPr/>
        </p:nvSpPr>
        <p:spPr>
          <a:xfrm>
            <a:off x="2208240" y="5589720"/>
            <a:ext cx="1367280" cy="63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Nalitá prsa</a:t>
            </a:r>
            <a:endParaRPr/>
          </a:p>
        </p:txBody>
      </p:sp>
      <p:sp>
        <p:nvSpPr>
          <p:cNvPr id="554" name="Line 16"/>
          <p:cNvSpPr/>
          <p:nvPr/>
        </p:nvSpPr>
        <p:spPr>
          <a:xfrm>
            <a:off x="3574800" y="5733720"/>
            <a:ext cx="6476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5" name="CustomShape 17"/>
          <p:cNvSpPr/>
          <p:nvPr/>
        </p:nvSpPr>
        <p:spPr>
          <a:xfrm>
            <a:off x="4367160" y="5445000"/>
            <a:ext cx="2880360" cy="118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Hypotalamus →</a:t>
            </a:r>
            <a:r>
              <a:rPr lang="cs-CZ" b="1">
                <a:solidFill>
                  <a:srgbClr val="000000"/>
                </a:solidFill>
                <a:latin typeface="Calibri"/>
              </a:rPr>
              <a:t>prolaktin inhibitující hormon (PIH)</a:t>
            </a:r>
            <a:endParaRPr/>
          </a:p>
        </p:txBody>
      </p:sp>
      <p:sp>
        <p:nvSpPr>
          <p:cNvPr id="556" name="Line 18"/>
          <p:cNvSpPr/>
          <p:nvPr/>
        </p:nvSpPr>
        <p:spPr>
          <a:xfrm>
            <a:off x="7175160" y="5805360"/>
            <a:ext cx="107964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57" name="CustomShape 19"/>
          <p:cNvSpPr/>
          <p:nvPr/>
        </p:nvSpPr>
        <p:spPr>
          <a:xfrm>
            <a:off x="8400960" y="5589720"/>
            <a:ext cx="208656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>
                <a:solidFill>
                  <a:srgbClr val="000000"/>
                </a:solidFill>
                <a:latin typeface="Calibri"/>
              </a:rPr>
              <a:t>Inhibice laktace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695400" y="260648"/>
            <a:ext cx="10771560" cy="165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s-CZ" sz="4000" dirty="0">
                <a:solidFill>
                  <a:srgbClr val="933B05"/>
                </a:solidFill>
                <a:latin typeface="Arial"/>
              </a:rPr>
              <a:t>Co vyplývá z předchozí informace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?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59" name="CustomShape 2"/>
          <p:cNvSpPr/>
          <p:nvPr/>
        </p:nvSpPr>
        <p:spPr>
          <a:xfrm>
            <a:off x="407368" y="1628800"/>
            <a:ext cx="11593288" cy="506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Tvorba mléka je ovlivněna tím, kolik mléka dítě z prsu odebírá!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Pokud není mléko z prsu odebíráno → pokles tvorby mléka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Potřebuji zajistit: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1. 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Efektivní sání 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(kontrola a úprava přisátí /poloha a polykání tzn. pauza v bradě/)</a:t>
            </a:r>
            <a:endParaRPr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Neomezený přístup dítěte k prsu (neomezovat délku ani frekvenci kojení= </a:t>
            </a:r>
            <a:r>
              <a:rPr lang="cs-CZ" sz="2400" b="1" dirty="0" err="1">
                <a:solidFill>
                  <a:srgbClr val="262626"/>
                </a:solidFill>
                <a:latin typeface="Calibri Light"/>
              </a:rPr>
              <a:t>kojení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 dle potřeb dítěte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  → Zabezpečím tak efektivní stimulaci  a vyprázdnění prsu → tvorbu mléka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→ Čím více mléka z prsu odebírám tím více mléka se v něm tvoří!!!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→ Mějte na paměti, že každé dítě a </a:t>
            </a:r>
            <a:r>
              <a:rPr lang="cs-CZ" sz="2400" b="1" dirty="0">
                <a:solidFill>
                  <a:srgbClr val="262626"/>
                </a:solidFill>
                <a:latin typeface="Calibri Light"/>
              </a:rPr>
              <a:t>matka jsou individuální dvojice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, tzn. každé dítě má jinou schopnost efektivního sání mléka a každá matka uvolňuje a produkuje mléko odlišně. Každá dvojice tedy potřebuje i jinou délku a frekvenci kojení!!!!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1992240" y="692280"/>
            <a:ext cx="8228520" cy="106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000" dirty="0">
                <a:solidFill>
                  <a:srgbClr val="933B05"/>
                </a:solidFill>
                <a:latin typeface="Arial"/>
              </a:rPr>
              <a:t>Čeho se vyvarovat a na co si dávat pozor</a:t>
            </a:r>
            <a:r>
              <a:rPr lang="cs-CZ" sz="4000" dirty="0" smtClean="0">
                <a:solidFill>
                  <a:srgbClr val="933B05"/>
                </a:solidFill>
                <a:latin typeface="Arial"/>
              </a:rPr>
              <a:t>?!</a:t>
            </a:r>
            <a:endParaRPr lang="cs-CZ" sz="4000" dirty="0">
              <a:solidFill>
                <a:srgbClr val="933B05"/>
              </a:solid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1055440" y="2322000"/>
            <a:ext cx="9937104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Špatná technika sání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Omezování kontaktu matky a </a:t>
            </a:r>
            <a:r>
              <a:rPr lang="cs-CZ" sz="2400" dirty="0" err="1">
                <a:solidFill>
                  <a:srgbClr val="262626"/>
                </a:solidFill>
                <a:latin typeface="Calibri Light"/>
              </a:rPr>
              <a:t>dítěte</a:t>
            </a:r>
            <a:r>
              <a:rPr lang="cs-CZ" sz="2400" dirty="0">
                <a:solidFill>
                  <a:srgbClr val="262626"/>
                </a:solidFill>
                <a:latin typeface="Calibri Light"/>
              </a:rPr>
              <a:t>→ omezování délky a frekvence kojení (dítě by mělo být kojeno dle jeho potřeb). </a:t>
            </a: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endParaRPr lang="cs-CZ" sz="2400" dirty="0" smtClean="0">
              <a:solidFill>
                <a:srgbClr val="262626"/>
              </a:solidFill>
              <a:latin typeface="Calibri Light"/>
            </a:endParaRPr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Neexistuje </a:t>
            </a:r>
            <a:r>
              <a:rPr lang="cs-CZ" sz="2400" b="1" dirty="0">
                <a:solidFill>
                  <a:srgbClr val="FF0000"/>
                </a:solidFill>
                <a:latin typeface="Calibri Light"/>
              </a:rPr>
              <a:t>nic jako doporučená délka či </a:t>
            </a:r>
            <a:r>
              <a:rPr lang="cs-CZ" sz="2400" b="1" dirty="0" smtClean="0">
                <a:solidFill>
                  <a:srgbClr val="FF0000"/>
                </a:solidFill>
                <a:latin typeface="Calibri Light"/>
              </a:rPr>
              <a:t>frekvence kojení</a:t>
            </a:r>
            <a:r>
              <a:rPr lang="cs-CZ" sz="2400" dirty="0" smtClean="0">
                <a:solidFill>
                  <a:srgbClr val="FF0000"/>
                </a:solidFill>
                <a:latin typeface="Calibri Light"/>
              </a:rPr>
              <a:t>!!!</a:t>
            </a:r>
          </a:p>
          <a:p>
            <a:pPr>
              <a:lnSpc>
                <a:spcPct val="100000"/>
              </a:lnSpc>
              <a:buFont typeface="Arial"/>
              <a:buChar char=" "/>
            </a:pP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V neindikovaných případech krmení dítěte jiným mlékem (ale i glukózou, čaji…) než mlékem vlastní matky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Náhražky bradavky (hl. dudlíky)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 "/>
            </a:pPr>
            <a:r>
              <a:rPr lang="cs-CZ" sz="2400" dirty="0">
                <a:solidFill>
                  <a:srgbClr val="262626"/>
                </a:solidFill>
                <a:latin typeface="Calibri Light"/>
              </a:rPr>
              <a:t>Na jakékoliv neopodstatněné rady, které omezují matku a dítě v jejich vzájemném kontaktu a kojení.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5398</Words>
  <Application>Microsoft Macintosh PowerPoint</Application>
  <PresentationFormat>Custom</PresentationFormat>
  <Paragraphs>774</Paragraphs>
  <Slides>121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6" baseType="lpstr">
      <vt:lpstr>Office Theme</vt:lpstr>
      <vt:lpstr>Office Theme</vt:lpstr>
      <vt:lpstr>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Sylva Šmídová</dc:creator>
  <cp:lastModifiedBy>Veronika Březková</cp:lastModifiedBy>
  <cp:revision>19</cp:revision>
  <dcterms:modified xsi:type="dcterms:W3CDTF">2015-11-07T19:12:43Z</dcterms:modified>
</cp:coreProperties>
</file>