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76" r:id="rId3"/>
    <p:sldId id="278" r:id="rId4"/>
    <p:sldId id="283" r:id="rId5"/>
    <p:sldId id="277" r:id="rId6"/>
    <p:sldId id="263" r:id="rId7"/>
    <p:sldId id="290" r:id="rId8"/>
    <p:sldId id="288" r:id="rId9"/>
    <p:sldId id="260" r:id="rId10"/>
    <p:sldId id="262" r:id="rId11"/>
    <p:sldId id="295" r:id="rId12"/>
    <p:sldId id="280" r:id="rId13"/>
    <p:sldId id="282" r:id="rId14"/>
    <p:sldId id="257" r:id="rId15"/>
    <p:sldId id="258" r:id="rId16"/>
    <p:sldId id="285" r:id="rId17"/>
    <p:sldId id="287" r:id="rId18"/>
    <p:sldId id="261" r:id="rId19"/>
    <p:sldId id="291" r:id="rId20"/>
    <p:sldId id="292" r:id="rId21"/>
    <p:sldId id="264" r:id="rId22"/>
    <p:sldId id="266" r:id="rId23"/>
    <p:sldId id="267" r:id="rId24"/>
    <p:sldId id="269" r:id="rId25"/>
    <p:sldId id="270" r:id="rId26"/>
    <p:sldId id="271" r:id="rId27"/>
    <p:sldId id="272" r:id="rId28"/>
    <p:sldId id="273" r:id="rId29"/>
    <p:sldId id="293" r:id="rId30"/>
    <p:sldId id="294" r:id="rId31"/>
    <p:sldId id="27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CE77AB5-2B79-487F-BF47-6D4D41FF1C1B}" type="datetimeFigureOut">
              <a:rPr lang="cs-CZ"/>
              <a:pPr>
                <a:defRPr/>
              </a:pPr>
              <a:t>8.11.2016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062CF58-3BF6-44D0-BB18-22A3174C56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500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á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6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161DFA-9542-4E80-AC61-4EF30C691650}" type="datetimeFigureOut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7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707561-9658-42CC-9459-01AE68884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274D4-2599-4B30-AB57-70D1DF2FB94B}" type="datetimeFigureOut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648AC-7EC4-44EB-BE75-FFA4568C1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8DC5-B2C7-4AB9-9534-B919F3130B29}" type="datetimeFigureOut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36DE9-2CF4-4ABC-8EBA-C933C535B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74875-FAF2-48B3-A9D2-5EE4F16082A1}" type="datetimeFigureOut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0CA0-6E9D-4304-9092-2667D994A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á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74EB84-085A-4CF7-B064-7680EB1F3AE0}" type="datetimeFigureOut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4A1126-860A-4C86-90C5-A457D65CE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DC692-6137-49A0-88F9-AF0BB906BDC8}" type="datetimeFigureOut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D265A-7C94-4B85-A620-F5667DD91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CE6CC0-FE1E-453D-9235-FC98BA84A6F7}" type="datetimeFigureOut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FCBF2E-C52A-4F43-9F17-C3C25D17F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7A2A3-B940-44A6-93C0-7FBC8739F44F}" type="datetimeFigureOut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37EB-6510-4C4D-A262-DBB0C452A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bdélník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50C9CE-168B-45BA-B6FF-B23BEE1E06B6}" type="datetimeFigureOut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8D09A5-E12C-4C58-ADBA-C1C3D5D8C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903A32-F9C7-4D71-960D-01DDABF83304}" type="datetimeFigureOut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0F549B-F7E3-4695-A660-D9CA2278F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Vývojový diagram: postup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ývojový diagram: postup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116AAC-49AD-4D8C-8BA2-9FEC938D5B3B}" type="datetimeFigureOut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5F3185-4C70-43F9-84F5-7D10CBC93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33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46C4E84-D7CD-424F-8A58-A45A2545C794}" type="datetimeFigureOut">
              <a:rPr lang="en-US"/>
              <a:pPr>
                <a:defRPr/>
              </a:pPr>
              <a:t>11/8/2016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3C2A3FE-14B1-4C02-8656-ECC94D0F4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Obdélní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0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z/url?sa=i&amp;rct=j&amp;q=&amp;esrc=s&amp;source=images&amp;cd=&amp;cad=rja&amp;uact=8&amp;ved=0CAcQjRxqFQoTCNaIp67etcgCFUTAFAodU_MEpA&amp;url=http://www.abc-bd.com/product/urine-strips/&amp;psig=AFQjCNFaX0fKAxEEajpgO96Su8WmJnrkZw&amp;ust=144449204376839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z/url?sa=i&amp;rct=j&amp;q=&amp;esrc=s&amp;source=images&amp;cd=&amp;cad=rja&amp;uact=8&amp;ved=0CAcQjRxqFQoTCO_L88HetcgCFQO_FAodC90OQA&amp;url=http://www.chemistryland.com/CHM130S/18-OnCampusFinal/OnCampusStudyGuide.html&amp;bvm=bv.104819420,d.d24&amp;psig=AFQjCNENe-QqgoVSlD1yv-noyZTGg3ythQ&amp;ust=144449208782613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z/url?sa=i&amp;rct=j&amp;q=&amp;esrc=s&amp;source=images&amp;cd=&amp;cad=rja&amp;uact=8&amp;ved=0CAUQjRxqFQoTCNXw5t7gtcgCFcy6FAod5XULfw&amp;url=http://ukb.lf1.cuni.cz/ppt/ifobt_poct.pdf&amp;bvm=bv.104819420,d.d24&amp;psig=AFQjCNE_vshLrXRL2BdJTLTsX0qtue0wig&amp;ust=14444926751794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z/url?sa=i&amp;rct=j&amp;q=&amp;esrc=s&amp;source=images&amp;cd=&amp;cad=rja&amp;uact=8&amp;ved=0CAcQjRxqFQoTCOu15IrhtcgCFYW-FAodh_sNuA&amp;url=http://bio-gp.en.alibaba.com/product/1927145299-212889171/One_step_Rapid_hs_CRP_poct_kit.html&amp;psig=AFQjCNHs0a6mTP9sHS6htpCi9_h3ozYCbw&amp;ust=144449277880923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CAcQjRxqFQoTCPrljZfktcgCFcOzFAodl_wLAQ&amp;url=http://www.diamel.sk/o-cukrovke/liecba-cukrovky-/diabeticke-pomocky/&amp;bvm=bv.104819420,d.d24&amp;psig=AFQjCNFPuLf3X-3dBHYtTp_pdgo8b_Pcww&amp;ust=1444493460814015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z/url?sa=i&amp;rct=j&amp;q=&amp;esrc=s&amp;source=images&amp;cd=&amp;cad=rja&amp;uact=8&amp;ved=0CAcQjRxqFQoTCMLl58_ttcgCFYpaFAodnkMGsQ&amp;url=http://www.hemocue.com/&amp;psig=AFQjCNEyFnHqPyX2Y95bAdB2BRVa4BG_3A&amp;ust=144449613280557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z/url?sa=i&amp;rct=j&amp;q=&amp;esrc=s&amp;source=images&amp;cd=&amp;cad=rja&amp;uact=8&amp;ved=0CAcQjRxqFQoTCLeOk7mtvMgCFUHZFAoditkAAA&amp;url=http://www.medpointmedikal.com/?page_id%3D820&amp;psig=AFQjCNH4K2oQfUPjzsbYyYPq2_qN8WQefw&amp;ust=14447194382501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z/url?sa=i&amp;rct=j&amp;q=&amp;esrc=s&amp;source=images&amp;cd=&amp;cad=rja&amp;uact=8&amp;ved=0CAcQjRxqFQoTCOKP3I7RtcgCFQJuFAodFe0IwQ&amp;url=http://www.upmc.com/locations/hospitals/east/patients-and-visitors/Pages/photo-gallery.aspx&amp;psig=AFQjCNFFZQuObREIvPb_pCv5UztR8-Z4zA&amp;ust=1444488482168563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z/url?sa=i&amp;rct=j&amp;q=&amp;esrc=s&amp;source=images&amp;cd=&amp;cad=rja&amp;uact=8&amp;ved=0CAcQjRxqFQoTCK3a6dfjtcgCFQbDFAodcDgH_A&amp;url=http://www.zdravie.sk/clanok/52977/selfmonitoring-glykemii&amp;bvm=bv.104819420,d.d24&amp;psig=AFQjCNFPuLf3X-3dBHYtTp_pdgo8b_Pcww&amp;ust=1444493460814015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Point </a:t>
            </a: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of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care </a:t>
            </a: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testing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Ondřej </a:t>
            </a:r>
            <a:r>
              <a:rPr lang="cs-CZ" dirty="0" err="1" smtClean="0"/>
              <a:t>Wiewiorka</a:t>
            </a:r>
            <a:endParaRPr lang="en-US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 l="16904" t="35565" r="42143" b="34375"/>
          <a:stretch>
            <a:fillRect/>
          </a:stretch>
        </p:blipFill>
        <p:spPr bwMode="auto">
          <a:xfrm>
            <a:off x="1476375" y="2349500"/>
            <a:ext cx="7145338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Zajištění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provozu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systému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POCT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ve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FN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Brno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-&gt; </a:t>
            </a:r>
            <a:r>
              <a:rPr lang="cs-CZ" i="1" dirty="0" smtClean="0"/>
              <a:t>„Laboratoř </a:t>
            </a:r>
            <a:r>
              <a:rPr lang="cs-CZ" i="1" dirty="0" err="1" smtClean="0"/>
              <a:t>superviduje</a:t>
            </a:r>
            <a:r>
              <a:rPr lang="cs-CZ" i="1" dirty="0" smtClean="0"/>
              <a:t> ty analyzátory, jejichž </a:t>
            </a:r>
            <a:r>
              <a:rPr lang="cs-CZ" i="1" dirty="0" err="1" smtClean="0"/>
              <a:t>markery</a:t>
            </a:r>
            <a:r>
              <a:rPr lang="cs-CZ" i="1" dirty="0" smtClean="0"/>
              <a:t> stanovují </a:t>
            </a:r>
            <a:r>
              <a:rPr lang="cs-CZ" i="1" dirty="0" err="1" smtClean="0"/>
              <a:t>POC</a:t>
            </a:r>
            <a:r>
              <a:rPr lang="cs-CZ" i="1" dirty="0" smtClean="0"/>
              <a:t> analyzátory na oddělení“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-&gt; „</a:t>
            </a:r>
            <a:r>
              <a:rPr lang="cs-CZ" i="1" dirty="0" smtClean="0"/>
              <a:t>POCT </a:t>
            </a:r>
            <a:r>
              <a:rPr lang="cs-CZ" i="1" dirty="0"/>
              <a:t>koordinátor – pracovník vyčleněný pro supervizi a koordinaci systému POCT ve FN </a:t>
            </a:r>
            <a:r>
              <a:rPr lang="cs-CZ" i="1" dirty="0" smtClean="0"/>
              <a:t>Brno“ </a:t>
            </a:r>
            <a:endParaRPr lang="en-US" i="1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-&gt; „</a:t>
            </a:r>
            <a:r>
              <a:rPr lang="cs-CZ" i="1" dirty="0" smtClean="0"/>
              <a:t>Zodpovědná </a:t>
            </a:r>
            <a:r>
              <a:rPr lang="cs-CZ" i="1" dirty="0"/>
              <a:t>osoba – Osoba na oddělení, která má na starosti dohled nad přiřazeným analyzátorem POCT. V rámci organizace POCT se také jedná o kontaktní osobu</a:t>
            </a:r>
            <a:r>
              <a:rPr lang="cs-CZ" i="1" dirty="0" smtClean="0"/>
              <a:t>.“</a:t>
            </a:r>
            <a:endParaRPr lang="en-US" i="1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Přístupy </a:t>
            </a:r>
            <a:r>
              <a:rPr lang="cs-CZ" dirty="0" err="1" smtClean="0"/>
              <a:t>POC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Papírková chemie (suchá chemie)</a:t>
            </a:r>
          </a:p>
          <a:p>
            <a:pPr lvl="1"/>
            <a:r>
              <a:rPr lang="cs-CZ" dirty="0" err="1" smtClean="0"/>
              <a:t>Colorimetrická</a:t>
            </a:r>
            <a:r>
              <a:rPr lang="cs-CZ" dirty="0" smtClean="0"/>
              <a:t> detekce</a:t>
            </a:r>
          </a:p>
          <a:p>
            <a:pPr lvl="1"/>
            <a:r>
              <a:rPr lang="cs-CZ" dirty="0" smtClean="0"/>
              <a:t>Imunochemická detekce</a:t>
            </a:r>
          </a:p>
          <a:p>
            <a:pPr lvl="1"/>
            <a:r>
              <a:rPr lang="cs-CZ" dirty="0" smtClean="0"/>
              <a:t>Elektrochemická detekce</a:t>
            </a:r>
          </a:p>
          <a:p>
            <a:r>
              <a:rPr lang="cs-CZ" dirty="0" smtClean="0"/>
              <a:t>Mokrá chemie</a:t>
            </a:r>
          </a:p>
          <a:p>
            <a:pPr lvl="1"/>
            <a:r>
              <a:rPr lang="cs-CZ" dirty="0" smtClean="0"/>
              <a:t>Optická, elektrochemická detekce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9571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Jaké jsou přístupy POCT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Jednorázové testy pomocí proužků</a:t>
            </a:r>
          </a:p>
          <a:p>
            <a:pPr lvl="1"/>
            <a:r>
              <a:rPr lang="cs-CZ" smtClean="0"/>
              <a:t>Diagnostické močové proužky</a:t>
            </a:r>
          </a:p>
          <a:p>
            <a:pPr lvl="1"/>
            <a:r>
              <a:rPr lang="cs-CZ" smtClean="0"/>
              <a:t>Drogový screening</a:t>
            </a:r>
          </a:p>
          <a:p>
            <a:pPr lvl="1"/>
            <a:endParaRPr lang="cs-CZ" smtClean="0"/>
          </a:p>
        </p:txBody>
      </p:sp>
      <p:pic>
        <p:nvPicPr>
          <p:cNvPr id="24579" name="Picture 2" descr="http://www.abc-bd.com/wp-content/uploads/2013/05/UrineTestStrip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163" y="3108325"/>
            <a:ext cx="5470525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www.chemistryland.com/CHM130S/18-OnCampusFinal/MultiDrugStrip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2482850"/>
            <a:ext cx="2608262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Jaké jsou přístupy POCT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Jednorázové testy pomocí proužků</a:t>
            </a:r>
          </a:p>
          <a:p>
            <a:pPr lvl="1"/>
            <a:r>
              <a:rPr lang="cs-CZ" smtClean="0"/>
              <a:t>hCG, TOKS, Troponin…..</a:t>
            </a:r>
          </a:p>
          <a:p>
            <a:pPr lvl="1"/>
            <a:endParaRPr lang="cs-CZ" smtClean="0"/>
          </a:p>
          <a:p>
            <a:pPr lvl="1"/>
            <a:endParaRPr lang="cs-CZ" smtClean="0"/>
          </a:p>
        </p:txBody>
      </p:sp>
      <p:pic>
        <p:nvPicPr>
          <p:cNvPr id="25603" name="Picture 2" descr="https://encrypted-tbn2.gstatic.com/images?q=tbn:ANd9GcTARznDaXNdh9l0kQXIJrwx-zFeQX0EyPRrbgyyEjhD09W5BIr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121150"/>
            <a:ext cx="439261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i01.i.aliimg.com/photo/v1/1927145299/One_step_Rapid_hs_CRP_poct_ki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4960" t="1801" r="25069"/>
          <a:stretch>
            <a:fillRect/>
          </a:stretch>
        </p:blipFill>
        <p:spPr bwMode="auto">
          <a:xfrm>
            <a:off x="6235700" y="1120775"/>
            <a:ext cx="29083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Jaké jsou přístupy 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POCT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1428750" y="1087438"/>
            <a:ext cx="7497763" cy="48006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cs-CZ" b="1" smtClean="0"/>
              <a:t>ABR</a:t>
            </a:r>
            <a:r>
              <a:rPr lang="cs-CZ" smtClean="0"/>
              <a:t>, </a:t>
            </a:r>
            <a:r>
              <a:rPr lang="cs-CZ" b="1" smtClean="0"/>
              <a:t>glukometry</a:t>
            </a:r>
            <a:r>
              <a:rPr lang="cs-CZ" smtClean="0"/>
              <a:t>, </a:t>
            </a:r>
            <a:r>
              <a:rPr lang="cs-CZ" b="1" smtClean="0"/>
              <a:t>INR</a:t>
            </a:r>
            <a:r>
              <a:rPr lang="cs-CZ" smtClean="0"/>
              <a:t>, coagucheky, bilirubin, CRP, kardiální markery, markery aterosklerózy…</a:t>
            </a:r>
          </a:p>
          <a:p>
            <a:pPr marL="0" indent="0">
              <a:buFont typeface="Wingdings 2" pitchFamily="18" charset="2"/>
              <a:buNone/>
            </a:pPr>
            <a:endParaRPr lang="cs-CZ" smtClean="0"/>
          </a:p>
        </p:txBody>
      </p:sp>
      <p:pic>
        <p:nvPicPr>
          <p:cNvPr id="26627" name="Obrázek 5"/>
          <p:cNvPicPr>
            <a:picLocks noChangeAspect="1"/>
          </p:cNvPicPr>
          <p:nvPr/>
        </p:nvPicPr>
        <p:blipFill>
          <a:blip r:embed="rId2"/>
          <a:srcRect l="16734" t="4024" r="15208" b="20956"/>
          <a:stretch>
            <a:fillRect/>
          </a:stretch>
        </p:blipFill>
        <p:spPr bwMode="auto">
          <a:xfrm>
            <a:off x="2828925" y="4935538"/>
            <a:ext cx="1038225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Obrázek 6"/>
          <p:cNvPicPr>
            <a:picLocks noChangeAspect="1"/>
          </p:cNvPicPr>
          <p:nvPr/>
        </p:nvPicPr>
        <p:blipFill>
          <a:blip r:embed="rId3"/>
          <a:srcRect l="16203" t="5292" r="15784" b="13066"/>
          <a:stretch>
            <a:fillRect/>
          </a:stretch>
        </p:blipFill>
        <p:spPr bwMode="auto">
          <a:xfrm>
            <a:off x="1023938" y="2613025"/>
            <a:ext cx="12858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Obrázek 7"/>
          <p:cNvPicPr>
            <a:picLocks noChangeAspect="1"/>
          </p:cNvPicPr>
          <p:nvPr/>
        </p:nvPicPr>
        <p:blipFill>
          <a:blip r:embed="rId4"/>
          <a:srcRect l="20515" t="6139" r="20955" b="7306"/>
          <a:stretch>
            <a:fillRect/>
          </a:stretch>
        </p:blipFill>
        <p:spPr bwMode="auto">
          <a:xfrm>
            <a:off x="1023938" y="4645025"/>
            <a:ext cx="8096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C:\Users\75224\Documents\Vzdělávání\Prednasky\Krizanov POCT v Bohunicich\gem3000_4.jpg"/>
          <p:cNvPicPr>
            <a:picLocks noChangeAspect="1" noChangeArrowheads="1"/>
          </p:cNvPicPr>
          <p:nvPr/>
        </p:nvPicPr>
        <p:blipFill>
          <a:blip r:embed="rId5"/>
          <a:srcRect l="12666" t="3403" r="12688" b="4312"/>
          <a:stretch>
            <a:fillRect/>
          </a:stretch>
        </p:blipFill>
        <p:spPr bwMode="auto">
          <a:xfrm>
            <a:off x="3348038" y="2613025"/>
            <a:ext cx="250825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Obrázek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7288" y="2576513"/>
            <a:ext cx="3035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Obrázek 9"/>
          <p:cNvPicPr>
            <a:picLocks noChangeAspect="1"/>
          </p:cNvPicPr>
          <p:nvPr/>
        </p:nvPicPr>
        <p:blipFill>
          <a:blip r:embed="rId7"/>
          <a:srcRect l="9946" t="4192" r="10689" b="16435"/>
          <a:stretch>
            <a:fillRect/>
          </a:stretch>
        </p:blipFill>
        <p:spPr bwMode="auto">
          <a:xfrm>
            <a:off x="5816600" y="4606925"/>
            <a:ext cx="1143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POC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- Glukometry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Glukometry</a:t>
            </a:r>
          </a:p>
          <a:p>
            <a:pPr lvl="1"/>
            <a:r>
              <a:rPr lang="cs-CZ" smtClean="0"/>
              <a:t>Osobní</a:t>
            </a:r>
          </a:p>
          <a:p>
            <a:pPr lvl="1"/>
            <a:r>
              <a:rPr lang="cs-CZ" smtClean="0"/>
              <a:t>Nemocniční</a:t>
            </a:r>
          </a:p>
        </p:txBody>
      </p:sp>
      <p:pic>
        <p:nvPicPr>
          <p:cNvPr id="27651" name="Obrázek 4"/>
          <p:cNvPicPr>
            <a:picLocks noChangeAspect="1"/>
          </p:cNvPicPr>
          <p:nvPr/>
        </p:nvPicPr>
        <p:blipFill>
          <a:blip r:embed="rId2"/>
          <a:srcRect l="9734" t="4536" r="8908" b="11932"/>
          <a:stretch>
            <a:fillRect/>
          </a:stretch>
        </p:blipFill>
        <p:spPr bwMode="auto">
          <a:xfrm>
            <a:off x="5651500" y="1289050"/>
            <a:ext cx="3019425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http://files.diamel-sk.webnode.sk/200000033-be7b8bf72a/1328767810_313482424_1-Pictures-of--Glucometer-Accu-chek-Aviva-One-Touch-Ultra-2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5225" y="3198813"/>
            <a:ext cx="36195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POC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- Glukometry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294313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Glukometry o</a:t>
            </a:r>
            <a:r>
              <a:rPr lang="cs-CZ" dirty="0" smtClean="0"/>
              <a:t>sobní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/>
              <a:t>Freestyle, </a:t>
            </a:r>
            <a:r>
              <a:rPr lang="cs-CZ" dirty="0" err="1" smtClean="0"/>
              <a:t>Optium</a:t>
            </a:r>
            <a:r>
              <a:rPr lang="cs-CZ" dirty="0" smtClean="0"/>
              <a:t>, </a:t>
            </a:r>
            <a:r>
              <a:rPr lang="cs-CZ" dirty="0" err="1" smtClean="0"/>
              <a:t>SD</a:t>
            </a:r>
            <a:r>
              <a:rPr lang="cs-CZ" dirty="0" smtClean="0"/>
              <a:t> </a:t>
            </a:r>
            <a:r>
              <a:rPr lang="cs-CZ" dirty="0" err="1" smtClean="0"/>
              <a:t>CodeFree</a:t>
            </a:r>
            <a:r>
              <a:rPr lang="cs-CZ" dirty="0" smtClean="0"/>
              <a:t>,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Touch</a:t>
            </a:r>
            <a:r>
              <a:rPr lang="cs-CZ" dirty="0" smtClean="0"/>
              <a:t> ultra, </a:t>
            </a:r>
            <a:r>
              <a:rPr lang="cs-CZ" dirty="0" err="1" smtClean="0"/>
              <a:t>One-touch</a:t>
            </a:r>
            <a:r>
              <a:rPr lang="cs-CZ" dirty="0" smtClean="0"/>
              <a:t> Ultra </a:t>
            </a:r>
            <a:r>
              <a:rPr lang="cs-CZ" dirty="0" err="1" smtClean="0"/>
              <a:t>Easy</a:t>
            </a:r>
            <a:r>
              <a:rPr lang="cs-CZ" dirty="0" smtClean="0"/>
              <a:t>…..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Jednoduché provedení a obsluha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Malé, skladné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Rychlý průběh analýzy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Výsledky se ukládají do přístroje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Velké rozdíly výsledků mezi výrobci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Prakticky žádná kontrola kvality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/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cs-CZ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POC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- Glukometry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Glukometry nemocniční</a:t>
            </a:r>
          </a:p>
          <a:p>
            <a:pPr lvl="1"/>
            <a:r>
              <a:rPr lang="cs-CZ" smtClean="0"/>
              <a:t>AccuChek Inform, Hemocue, Stat Strip</a:t>
            </a:r>
          </a:p>
          <a:p>
            <a:r>
              <a:rPr lang="cs-CZ" smtClean="0"/>
              <a:t>Umožňují přenos dat do LIS, monitoring kontroly kvality, do jisté míry vzdálenou správu</a:t>
            </a:r>
          </a:p>
        </p:txBody>
      </p:sp>
      <p:pic>
        <p:nvPicPr>
          <p:cNvPr id="29699" name="Picture 2" descr="http://www.hemocue.com/~/media/hemocue-images/hemocuedotcom-images/front-page-home/27853.jpg?mw=676&amp;mh=2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83050"/>
            <a:ext cx="64389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2938" y="3833813"/>
            <a:ext cx="3417887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POC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Analyzátory </a:t>
            </a:r>
            <a:r>
              <a:rPr lang="cs-CZ" dirty="0" err="1" smtClean="0"/>
              <a:t>ABR</a:t>
            </a:r>
            <a:endParaRPr lang="cs-CZ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773049"/>
              </p:ext>
            </p:extLst>
          </p:nvPr>
        </p:nvGraphicFramePr>
        <p:xfrm>
          <a:off x="539750" y="2205038"/>
          <a:ext cx="316835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Analyzátor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GEM 4000 (</a:t>
                      </a:r>
                      <a:r>
                        <a:rPr lang="cs-CZ" dirty="0" err="1" smtClean="0"/>
                        <a:t>IL</a:t>
                      </a:r>
                      <a:r>
                        <a:rPr lang="cs-CZ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GEM 3500 (</a:t>
                      </a:r>
                      <a:r>
                        <a:rPr lang="cs-CZ" dirty="0" err="1" smtClean="0"/>
                        <a:t>IL</a:t>
                      </a:r>
                      <a:r>
                        <a:rPr lang="cs-CZ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GEM 3500 (</a:t>
                      </a:r>
                      <a:r>
                        <a:rPr lang="cs-CZ" dirty="0" err="1" smtClean="0"/>
                        <a:t>IL</a:t>
                      </a:r>
                      <a:r>
                        <a:rPr lang="cs-CZ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Gastat</a:t>
                      </a:r>
                      <a:r>
                        <a:rPr lang="cs-CZ" dirty="0" smtClean="0"/>
                        <a:t> 1800 (Techno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Medica</a:t>
                      </a:r>
                      <a:r>
                        <a:rPr lang="cs-CZ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Gastat</a:t>
                      </a:r>
                      <a:r>
                        <a:rPr lang="cs-CZ" dirty="0" smtClean="0"/>
                        <a:t> 602 (Techno </a:t>
                      </a:r>
                      <a:r>
                        <a:rPr lang="cs-CZ" dirty="0" err="1" smtClean="0"/>
                        <a:t>Medica</a:t>
                      </a:r>
                      <a:r>
                        <a:rPr lang="cs-CZ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Cobas </a:t>
                      </a:r>
                      <a:r>
                        <a:rPr lang="cs-CZ" dirty="0" err="1" smtClean="0"/>
                        <a:t>b123</a:t>
                      </a:r>
                      <a:r>
                        <a:rPr lang="cs-CZ" dirty="0" smtClean="0"/>
                        <a:t> (</a:t>
                      </a:r>
                      <a:r>
                        <a:rPr lang="cs-CZ" dirty="0" err="1" smtClean="0"/>
                        <a:t>Roche</a:t>
                      </a:r>
                      <a:r>
                        <a:rPr lang="cs-CZ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ABL800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FLEX</a:t>
                      </a:r>
                      <a:r>
                        <a:rPr lang="cs-CZ" dirty="0" smtClean="0"/>
                        <a:t> (</a:t>
                      </a:r>
                      <a:r>
                        <a:rPr lang="cs-CZ" dirty="0" err="1" smtClean="0"/>
                        <a:t>Radiometer</a:t>
                      </a:r>
                      <a:r>
                        <a:rPr lang="cs-CZ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9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125538"/>
            <a:ext cx="33591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0" name="Obráze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575" y="3803650"/>
            <a:ext cx="19716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1" name="Obráze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1721" y="3748956"/>
            <a:ext cx="183673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329" r="16944" b="11883"/>
          <a:stretch/>
        </p:blipFill>
        <p:spPr>
          <a:xfrm>
            <a:off x="3695403" y="3519364"/>
            <a:ext cx="1740197" cy="27053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dpointmedikal.com/wp-content/uploads/00reflotron-pl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4" y="2060848"/>
            <a:ext cx="46958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POC</a:t>
            </a:r>
            <a:r>
              <a:rPr lang="cs-CZ" dirty="0" smtClean="0"/>
              <a:t> Suchá chemie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Analyzátory dalších parametrů</a:t>
            </a:r>
          </a:p>
          <a:p>
            <a:pPr lvl="1"/>
            <a:r>
              <a:rPr lang="cs-CZ" dirty="0" smtClean="0"/>
              <a:t>Amyláza, bilirubin, kreatinin, ALT,</a:t>
            </a:r>
          </a:p>
          <a:p>
            <a:pPr marL="403225" lvl="1" indent="0">
              <a:buNone/>
            </a:pPr>
            <a:r>
              <a:rPr lang="cs-CZ" dirty="0" smtClean="0"/>
              <a:t>AST, </a:t>
            </a:r>
            <a:r>
              <a:rPr lang="cs-CZ" dirty="0" err="1" smtClean="0"/>
              <a:t>GGT</a:t>
            </a:r>
            <a:r>
              <a:rPr lang="cs-CZ" dirty="0" smtClean="0"/>
              <a:t>….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16" y="3933056"/>
            <a:ext cx="35147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79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lIns="82945" tIns="41473" rIns="82945" bIns="41473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x-none">
                <a:solidFill>
                  <a:schemeClr val="tx2">
                    <a:satMod val="130000"/>
                  </a:schemeClr>
                </a:solidFill>
              </a:rPr>
              <a:t>Co znamená POCT	</a:t>
            </a:r>
          </a:p>
        </p:txBody>
      </p:sp>
      <p:sp>
        <p:nvSpPr>
          <p:cNvPr id="15362" name="Zástupný symbol pro text 2"/>
          <p:cNvSpPr>
            <a:spLocks noGrp="1"/>
          </p:cNvSpPr>
          <p:nvPr>
            <p:ph type="body" idx="4294967295"/>
          </p:nvPr>
        </p:nvSpPr>
        <p:spPr/>
        <p:txBody>
          <a:bodyPr lIns="82945" tIns="41473" rIns="82945" bIns="41473"/>
          <a:lstStyle/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Near patient testing, bedside testing, off-site testing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Česky VUP – vyšetření u pacienta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Analýza vzorků nelaboratorním personálem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Norma ČSN EN ISO 22870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axonlab.com/var/em_plain_site/storage/images/media/bilder/axonlab-schweiz/produkte/klinische-chemie/hitachi-m40/hitachi-m40/4831-1-ger-CH/Hitachi-M40_product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499992" cy="403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POC</a:t>
            </a:r>
            <a:r>
              <a:rPr lang="cs-CZ" dirty="0"/>
              <a:t> </a:t>
            </a:r>
            <a:r>
              <a:rPr lang="cs-CZ" dirty="0" smtClean="0"/>
              <a:t>Mokrá chemie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Analyzátory dalších parametrů</a:t>
            </a:r>
          </a:p>
          <a:p>
            <a:pPr lvl="1"/>
            <a:r>
              <a:rPr lang="cs-CZ" dirty="0" err="1" smtClean="0"/>
              <a:t>HbA1c</a:t>
            </a:r>
            <a:r>
              <a:rPr lang="cs-CZ" dirty="0" smtClean="0"/>
              <a:t>, </a:t>
            </a:r>
            <a:r>
              <a:rPr lang="cs-CZ" dirty="0" err="1" smtClean="0"/>
              <a:t>CRP</a:t>
            </a:r>
            <a:r>
              <a:rPr lang="cs-CZ" dirty="0" smtClean="0"/>
              <a:t>, běžná biochemie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3412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POC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zpracování dat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1746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575" y="1074738"/>
            <a:ext cx="7888288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ovéPole 4"/>
          <p:cNvSpPr txBox="1">
            <a:spLocks noChangeArrowheads="1"/>
          </p:cNvSpPr>
          <p:nvPr/>
        </p:nvSpPr>
        <p:spPr bwMode="auto">
          <a:xfrm>
            <a:off x="3924300" y="4581525"/>
            <a:ext cx="50085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Gill Sans MT"/>
              </a:rPr>
              <a:t>Elektronicky se přenáší informace o datu a času měření, ID pacienta, ID obsluhy, výsledky měření, výsledky IKK</a:t>
            </a:r>
          </a:p>
          <a:p>
            <a:r>
              <a:rPr lang="cs-CZ">
                <a:latin typeface="Gill Sans MT"/>
              </a:rPr>
              <a:t>Někdy špatně zadané ID pacienta/chybějící hlavička –&gt; oprava supervizorem</a:t>
            </a:r>
          </a:p>
          <a:p>
            <a:r>
              <a:rPr lang="cs-CZ">
                <a:latin typeface="Gill Sans MT"/>
              </a:rPr>
              <a:t>	-&gt; vykázání pojišťovně</a:t>
            </a:r>
            <a:endParaRPr lang="en-US">
              <a:latin typeface="Gill Sans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 t="5208" b="4465"/>
          <a:stretch>
            <a:fillRect/>
          </a:stretch>
        </p:blipFill>
        <p:spPr bwMode="auto">
          <a:xfrm>
            <a:off x="1497013" y="1185863"/>
            <a:ext cx="7637462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Cobas IT 1000 v. 2.04</a:t>
            </a:r>
            <a:br>
              <a:rPr lang="cs-CZ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Stav přístrojů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 t="5206" b="4018"/>
          <a:stretch>
            <a:fillRect/>
          </a:stretch>
        </p:blipFill>
        <p:spPr bwMode="auto">
          <a:xfrm>
            <a:off x="1509713" y="1260475"/>
            <a:ext cx="7634287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Cobas IT 1000 v. 2.04</a:t>
            </a:r>
            <a:br>
              <a:rPr lang="cs-CZ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IKK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Cobas </a:t>
            </a: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Academy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 t="18304" r="42583" b="37946"/>
          <a:stretch>
            <a:fillRect/>
          </a:stretch>
        </p:blipFill>
        <p:spPr bwMode="auto">
          <a:xfrm>
            <a:off x="1111250" y="1330325"/>
            <a:ext cx="803275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Cobas </a:t>
            </a: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Academy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- učebnice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24718" t="5208" r="10193" b="43552"/>
          <a:stretch>
            <a:fillRect/>
          </a:stretch>
        </p:blipFill>
        <p:spPr bwMode="auto">
          <a:xfrm>
            <a:off x="1204913" y="1196975"/>
            <a:ext cx="79390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 l="22244" t="10754" r="17993" b="20497"/>
          <a:stretch>
            <a:fillRect/>
          </a:stretch>
        </p:blipFill>
        <p:spPr bwMode="auto">
          <a:xfrm>
            <a:off x="1547813" y="152400"/>
            <a:ext cx="728662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Cobas </a:t>
            </a: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Academy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- Test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21196" t="31100" r="23074" b="31995"/>
          <a:stretch>
            <a:fillRect/>
          </a:stretch>
        </p:blipFill>
        <p:spPr bwMode="auto">
          <a:xfrm>
            <a:off x="1117600" y="1628775"/>
            <a:ext cx="80264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Práce s glukometrem </a:t>
            </a:r>
            <a:r>
              <a:rPr lang="cs-CZ" dirty="0" err="1" smtClean="0">
                <a:solidFill>
                  <a:schemeClr val="tx2">
                    <a:satMod val="130000"/>
                  </a:schemeClr>
                </a:solidFill>
              </a:rPr>
              <a:t>ACII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 z pohledu sestry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09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Ke glukometru se přihlásí pouze pomocí čarového kódu (tisk na OKB)</a:t>
            </a:r>
          </a:p>
          <a:p>
            <a:r>
              <a:rPr lang="cs-CZ" smtClean="0"/>
              <a:t>Při zaškolení a každých 15 měsíců recertifikace pomocí Cobas Academy</a:t>
            </a:r>
          </a:p>
          <a:p>
            <a:r>
              <a:rPr lang="cs-CZ" smtClean="0"/>
              <a:t>Má vlastní certifikát o kompetenci práce s ACII</a:t>
            </a:r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6" t="18749" r="21250" b="9636"/>
          <a:stretch/>
        </p:blipFill>
        <p:spPr bwMode="auto">
          <a:xfrm>
            <a:off x="1043608" y="0"/>
            <a:ext cx="69826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90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upmc.com/locations/hospitals/east/patients-and-visitors/Picture%20Library/6_East_patinetcar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18099" r="15520" b="11589"/>
          <a:stretch/>
        </p:blipFill>
        <p:spPr bwMode="auto">
          <a:xfrm>
            <a:off x="406400" y="0"/>
            <a:ext cx="873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477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Děkuji za </a:t>
            </a: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pozornost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19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www.zdravie.sk/images/pr/roche/52977/mai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852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 lIns="82945" tIns="41473" rIns="82945" bIns="41473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x-none">
                <a:solidFill>
                  <a:schemeClr val="tx2">
                    <a:satMod val="130000"/>
                  </a:schemeClr>
                </a:solidFill>
              </a:rPr>
              <a:t>Přínosy/Nevýhody</a:t>
            </a:r>
          </a:p>
        </p:txBody>
      </p:sp>
      <p:sp>
        <p:nvSpPr>
          <p:cNvPr id="19458" name="Zástupný symbol pro text 2"/>
          <p:cNvSpPr>
            <a:spLocks noGrp="1"/>
          </p:cNvSpPr>
          <p:nvPr>
            <p:ph type="body" idx="4294967295"/>
          </p:nvPr>
        </p:nvSpPr>
        <p:spPr/>
        <p:txBody>
          <a:bodyPr lIns="82945" tIns="41473" rIns="82945" bIns="41473"/>
          <a:lstStyle/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Výsledek je znám prakticky okamžitě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Velmi snadná obsluha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endParaRPr lang="cs-CZ" smtClean="0">
              <a:latin typeface="Arial" charset="0"/>
              <a:ea typeface="Andale Sans UI"/>
              <a:cs typeface="Tahoma" pitchFamily="34" charset="0"/>
            </a:endParaRP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Vyšší cena vyšetření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cs-CZ" smtClean="0">
                <a:latin typeface="Arial" charset="0"/>
                <a:ea typeface="Andale Sans UI"/>
                <a:cs typeface="Tahoma" pitchFamily="34" charset="0"/>
              </a:rPr>
              <a:t>Sporadická nebo žádná kontrola kvality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POCT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Proč se mají laboratoře starat o POCT?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-&gt; </a:t>
            </a:r>
            <a:r>
              <a:rPr lang="cs-CZ" b="1" dirty="0" smtClean="0"/>
              <a:t>Doporučení </a:t>
            </a:r>
            <a:r>
              <a:rPr lang="cs-CZ" b="1" dirty="0" err="1" smtClean="0"/>
              <a:t>ČSKB</a:t>
            </a:r>
            <a:r>
              <a:rPr lang="cs-CZ" dirty="0" smtClean="0"/>
              <a:t>		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i="1" dirty="0" smtClean="0"/>
              <a:t>„</a:t>
            </a:r>
            <a:r>
              <a:rPr lang="cs-CZ" b="1" u="sng" dirty="0" smtClean="0"/>
              <a:t>Správné zavádění a používání prostředků POCT</a:t>
            </a:r>
            <a:r>
              <a:rPr lang="cs-CZ" i="1" dirty="0" smtClean="0"/>
              <a:t>“ </a:t>
            </a:r>
            <a:r>
              <a:rPr lang="cs-CZ" dirty="0" smtClean="0"/>
              <a:t>4/2011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„…</a:t>
            </a:r>
            <a:r>
              <a:rPr lang="en-US" i="1" dirty="0" err="1" smtClean="0"/>
              <a:t>prostředky</a:t>
            </a:r>
            <a:r>
              <a:rPr lang="en-US" i="1" dirty="0" smtClean="0"/>
              <a:t> </a:t>
            </a:r>
            <a:r>
              <a:rPr lang="en-US" i="1" dirty="0"/>
              <a:t>a </a:t>
            </a:r>
            <a:r>
              <a:rPr lang="en-US" i="1" dirty="0" err="1"/>
              <a:t>zařízeními</a:t>
            </a:r>
            <a:r>
              <a:rPr lang="en-US" i="1" dirty="0"/>
              <a:t> pro </a:t>
            </a:r>
            <a:r>
              <a:rPr lang="en-US" i="1" dirty="0" err="1"/>
              <a:t>POCT</a:t>
            </a:r>
            <a:r>
              <a:rPr lang="en-US" i="1" dirty="0"/>
              <a:t> </a:t>
            </a:r>
            <a:r>
              <a:rPr lang="en-US" i="1" dirty="0" err="1"/>
              <a:t>pracují</a:t>
            </a:r>
            <a:r>
              <a:rPr lang="en-US" i="1" dirty="0"/>
              <a:t> </a:t>
            </a:r>
            <a:r>
              <a:rPr lang="en-US" i="1" dirty="0" err="1" smtClean="0"/>
              <a:t>osoby</a:t>
            </a:r>
            <a:r>
              <a:rPr lang="en-US" i="1" dirty="0"/>
              <a:t>, </a:t>
            </a:r>
            <a:r>
              <a:rPr lang="en-US" i="1" dirty="0" err="1"/>
              <a:t>které</a:t>
            </a:r>
            <a:r>
              <a:rPr lang="en-US" i="1" dirty="0"/>
              <a:t> </a:t>
            </a:r>
            <a:r>
              <a:rPr lang="en-US" i="1" dirty="0" err="1"/>
              <a:t>nejsou</a:t>
            </a:r>
            <a:r>
              <a:rPr lang="en-US" i="1" dirty="0"/>
              <a:t> </a:t>
            </a:r>
            <a:r>
              <a:rPr lang="en-US" i="1" dirty="0" err="1"/>
              <a:t>primárně</a:t>
            </a:r>
            <a:r>
              <a:rPr lang="en-US" i="1" dirty="0"/>
              <a:t> </a:t>
            </a:r>
            <a:r>
              <a:rPr lang="en-US" i="1" dirty="0" err="1"/>
              <a:t>vzdělávány</a:t>
            </a:r>
            <a:r>
              <a:rPr lang="en-US" i="1" dirty="0"/>
              <a:t> </a:t>
            </a:r>
            <a:r>
              <a:rPr lang="en-US" i="1" dirty="0" smtClean="0"/>
              <a:t>a</a:t>
            </a:r>
            <a:r>
              <a:rPr lang="cs-CZ" i="1" dirty="0" smtClean="0"/>
              <a:t> </a:t>
            </a:r>
            <a:r>
              <a:rPr lang="en-US" i="1" dirty="0" err="1" smtClean="0"/>
              <a:t>kvalifikovány</a:t>
            </a:r>
            <a:r>
              <a:rPr lang="en-US" i="1" dirty="0" smtClean="0"/>
              <a:t> </a:t>
            </a:r>
            <a:r>
              <a:rPr lang="en-US" i="1" dirty="0"/>
              <a:t>pro </a:t>
            </a:r>
            <a:r>
              <a:rPr lang="en-US" i="1" dirty="0" err="1"/>
              <a:t>laboratorní</a:t>
            </a:r>
            <a:r>
              <a:rPr lang="en-US" i="1" dirty="0"/>
              <a:t> </a:t>
            </a:r>
            <a:r>
              <a:rPr lang="en-US" i="1" dirty="0" err="1" smtClean="0"/>
              <a:t>práci</a:t>
            </a:r>
            <a:r>
              <a:rPr lang="cs-CZ" i="1" dirty="0" smtClean="0"/>
              <a:t>…“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i="1" dirty="0" smtClean="0"/>
              <a:t>„</a:t>
            </a:r>
            <a:r>
              <a:rPr lang="en-US" i="1" dirty="0" err="1" smtClean="0"/>
              <a:t>Výsledky</a:t>
            </a:r>
            <a:r>
              <a:rPr lang="en-US" i="1" dirty="0" smtClean="0"/>
              <a:t> </a:t>
            </a:r>
            <a:r>
              <a:rPr lang="en-US" i="1" dirty="0" err="1"/>
              <a:t>získané</a:t>
            </a:r>
            <a:r>
              <a:rPr lang="en-US" i="1" dirty="0"/>
              <a:t> </a:t>
            </a:r>
            <a:r>
              <a:rPr lang="en-US" i="1" dirty="0" err="1"/>
              <a:t>pomocí</a:t>
            </a:r>
            <a:r>
              <a:rPr lang="en-US" i="1" dirty="0"/>
              <a:t> </a:t>
            </a:r>
            <a:r>
              <a:rPr lang="en-US" i="1" dirty="0" err="1"/>
              <a:t>POCT</a:t>
            </a:r>
            <a:r>
              <a:rPr lang="en-US" i="1" dirty="0"/>
              <a:t> </a:t>
            </a:r>
            <a:r>
              <a:rPr lang="en-US" i="1" dirty="0" err="1"/>
              <a:t>jsou</a:t>
            </a:r>
            <a:r>
              <a:rPr lang="en-US" i="1" dirty="0"/>
              <a:t> </a:t>
            </a:r>
            <a:r>
              <a:rPr lang="en-US" i="1" dirty="0" err="1"/>
              <a:t>mnohdy</a:t>
            </a:r>
            <a:r>
              <a:rPr lang="en-US" i="1" dirty="0"/>
              <a:t> </a:t>
            </a:r>
            <a:r>
              <a:rPr lang="en-US" i="1" dirty="0" err="1" smtClean="0"/>
              <a:t>podkladem</a:t>
            </a:r>
            <a:r>
              <a:rPr lang="cs-CZ" i="1" dirty="0" smtClean="0"/>
              <a:t> </a:t>
            </a:r>
            <a:r>
              <a:rPr lang="en-US" i="1" dirty="0" err="1" smtClean="0"/>
              <a:t>závažných</a:t>
            </a:r>
            <a:r>
              <a:rPr lang="en-US" i="1" dirty="0" smtClean="0"/>
              <a:t> </a:t>
            </a:r>
            <a:r>
              <a:rPr lang="en-US" i="1" dirty="0" err="1"/>
              <a:t>rozhodnutí</a:t>
            </a:r>
            <a:r>
              <a:rPr lang="en-US" i="1" dirty="0"/>
              <a:t> v </a:t>
            </a:r>
            <a:r>
              <a:rPr lang="en-US" i="1" dirty="0" err="1"/>
              <a:t>odborné</a:t>
            </a:r>
            <a:r>
              <a:rPr lang="en-US" i="1" dirty="0"/>
              <a:t> </a:t>
            </a:r>
            <a:r>
              <a:rPr lang="en-US" i="1" dirty="0" err="1"/>
              <a:t>nebo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laické</a:t>
            </a:r>
            <a:r>
              <a:rPr lang="en-US" i="1" dirty="0"/>
              <a:t> </a:t>
            </a:r>
            <a:r>
              <a:rPr lang="en-US" i="1" dirty="0" err="1"/>
              <a:t>zdravotní</a:t>
            </a:r>
            <a:r>
              <a:rPr lang="en-US" i="1" dirty="0"/>
              <a:t> </a:t>
            </a:r>
            <a:r>
              <a:rPr lang="en-US" i="1" dirty="0" err="1" smtClean="0"/>
              <a:t>péči</a:t>
            </a:r>
            <a:r>
              <a:rPr lang="cs-CZ" i="1" dirty="0" smtClean="0"/>
              <a:t> a o</a:t>
            </a:r>
            <a:r>
              <a:rPr lang="en-US" i="1" dirty="0" err="1" smtClean="0"/>
              <a:t>dbornou</a:t>
            </a:r>
            <a:r>
              <a:rPr lang="en-US" i="1" dirty="0" smtClean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laickou</a:t>
            </a:r>
            <a:r>
              <a:rPr lang="en-US" i="1" dirty="0"/>
              <a:t> </a:t>
            </a:r>
            <a:r>
              <a:rPr lang="en-US" i="1" dirty="0" err="1"/>
              <a:t>veřejností</a:t>
            </a:r>
            <a:r>
              <a:rPr lang="en-US" i="1" dirty="0"/>
              <a:t> </a:t>
            </a:r>
            <a:r>
              <a:rPr lang="en-US" i="1" dirty="0" err="1" smtClean="0"/>
              <a:t>bývají</a:t>
            </a:r>
            <a:r>
              <a:rPr lang="cs-CZ" i="1" dirty="0" smtClean="0"/>
              <a:t> </a:t>
            </a:r>
            <a:r>
              <a:rPr lang="en-US" i="1" dirty="0" err="1" smtClean="0"/>
              <a:t>chápány</a:t>
            </a:r>
            <a:r>
              <a:rPr lang="en-US" i="1" dirty="0" smtClean="0"/>
              <a:t> </a:t>
            </a:r>
            <a:r>
              <a:rPr lang="en-US" i="1" dirty="0" err="1"/>
              <a:t>jako</a:t>
            </a:r>
            <a:r>
              <a:rPr lang="en-US" i="1" dirty="0"/>
              <a:t> </a:t>
            </a:r>
            <a:r>
              <a:rPr lang="en-US" i="1" dirty="0" err="1"/>
              <a:t>rovnocenné</a:t>
            </a:r>
            <a:r>
              <a:rPr lang="en-US" i="1" dirty="0"/>
              <a:t> </a:t>
            </a:r>
            <a:r>
              <a:rPr lang="en-US" i="1" dirty="0" err="1"/>
              <a:t>výsledkům</a:t>
            </a:r>
            <a:r>
              <a:rPr lang="en-US" i="1" dirty="0"/>
              <a:t> in vitro </a:t>
            </a:r>
            <a:r>
              <a:rPr lang="en-US" i="1" dirty="0" err="1"/>
              <a:t>měření</a:t>
            </a:r>
            <a:r>
              <a:rPr lang="en-US" i="1" dirty="0"/>
              <a:t> v </a:t>
            </a:r>
            <a:r>
              <a:rPr lang="en-US" i="1" dirty="0" err="1" smtClean="0"/>
              <a:t>laboratoři</a:t>
            </a:r>
            <a:r>
              <a:rPr lang="cs-CZ" i="1" dirty="0" smtClean="0"/>
              <a:t>“</a:t>
            </a:r>
          </a:p>
        </p:txBody>
      </p:sp>
      <p:pic>
        <p:nvPicPr>
          <p:cNvPr id="21507" name="Picture 2" descr="Logo ČSK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773238"/>
            <a:ext cx="1176337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 descr="CRP315_YD"/>
          <p:cNvPicPr>
            <a:picLocks noChangeAspect="1" noChangeArrowheads="1"/>
          </p:cNvPicPr>
          <p:nvPr/>
        </p:nvPicPr>
        <p:blipFill rotWithShape="1">
          <a:blip r:embed="rId2"/>
          <a:srcRect l="50665" t="7566"/>
          <a:stretch/>
        </p:blipFill>
        <p:spPr bwMode="auto">
          <a:xfrm>
            <a:off x="5652121" y="3464694"/>
            <a:ext cx="3465636" cy="3427288"/>
          </a:xfrm>
          <a:prstGeom prst="rect">
            <a:avLst/>
          </a:prstGeom>
          <a:noFill/>
        </p:spPr>
      </p:pic>
      <p:pic>
        <p:nvPicPr>
          <p:cNvPr id="51209" name="Picture 9" descr="GLC115_YD"/>
          <p:cNvPicPr>
            <a:picLocks noChangeAspect="1" noChangeArrowheads="1"/>
          </p:cNvPicPr>
          <p:nvPr/>
        </p:nvPicPr>
        <p:blipFill rotWithShape="1">
          <a:blip r:embed="rId3"/>
          <a:srcRect l="-1" t="555" r="49918" b="92508"/>
          <a:stretch/>
        </p:blipFill>
        <p:spPr bwMode="auto">
          <a:xfrm>
            <a:off x="1068760" y="3441340"/>
            <a:ext cx="3474834" cy="331030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3" r="50000"/>
          <a:stretch/>
        </p:blipFill>
        <p:spPr bwMode="auto">
          <a:xfrm>
            <a:off x="5580112" y="0"/>
            <a:ext cx="3561804" cy="346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3" r="50195" b="7073"/>
          <a:stretch/>
        </p:blipFill>
        <p:spPr bwMode="auto">
          <a:xfrm>
            <a:off x="1055936" y="12309"/>
            <a:ext cx="3500482" cy="345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smtClean="0">
                <a:effectLst/>
              </a:rPr>
              <a:t>Testy okultního krvácení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249363"/>
            <a:ext cx="5122862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Zajištění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provozu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systému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POCT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ve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FN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Brno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b="1" dirty="0" smtClean="0"/>
              <a:t>Revize </a:t>
            </a:r>
            <a:r>
              <a:rPr lang="cs-CZ" b="1" dirty="0" err="1" smtClean="0"/>
              <a:t>metodickýho</a:t>
            </a:r>
            <a:r>
              <a:rPr lang="cs-CZ" b="1" dirty="0" smtClean="0"/>
              <a:t> pokynu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b="1" u="sng" dirty="0" smtClean="0"/>
              <a:t>Zajištění provozu systému POCT ve FN Brno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-&gt; „</a:t>
            </a:r>
            <a:r>
              <a:rPr lang="cs-CZ" i="1" dirty="0" smtClean="0"/>
              <a:t>Stanovuje základní činnosti a povinnosti jednotlivých zúčastněných složek při provozu systému POCT, mezi jehož základní součásti patří instalace, </a:t>
            </a:r>
            <a:r>
              <a:rPr lang="cs-CZ" i="1" dirty="0" err="1" smtClean="0"/>
              <a:t>deinstalace</a:t>
            </a:r>
            <a:r>
              <a:rPr lang="cs-CZ" i="1" dirty="0" smtClean="0"/>
              <a:t>, výměna, reklamace, servis, zajištění školení obsluhy přístrojů a evidence oprávněných uživatelů, samotný provoz, měření interních a externích kontrol kvality, přenos záznamů měření v elektronické podobě do </a:t>
            </a:r>
            <a:r>
              <a:rPr lang="cs-CZ" i="1" dirty="0" err="1" smtClean="0"/>
              <a:t>IS</a:t>
            </a:r>
            <a:r>
              <a:rPr lang="cs-CZ" i="1" dirty="0" smtClean="0"/>
              <a:t> (informačního systému), jejich vydávání a archivace, vedení deníků POCT přístrojů a rozdělení nákladů mezi zúčastněné složky</a:t>
            </a:r>
            <a:r>
              <a:rPr lang="cs-CZ" dirty="0" smtClean="0"/>
              <a:t>.“ </a:t>
            </a:r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485</TotalTime>
  <Words>507</Words>
  <Application>Microsoft Office PowerPoint</Application>
  <PresentationFormat>Předvádění na obrazovce (4:3)</PresentationFormat>
  <Paragraphs>93</Paragraphs>
  <Slides>31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Slunovrat</vt:lpstr>
      <vt:lpstr>Point of care testing</vt:lpstr>
      <vt:lpstr>Co znamená POCT </vt:lpstr>
      <vt:lpstr>Prezentace aplikace PowerPoint</vt:lpstr>
      <vt:lpstr>Prezentace aplikace PowerPoint</vt:lpstr>
      <vt:lpstr>Přínosy/Nevýhody</vt:lpstr>
      <vt:lpstr>POCT</vt:lpstr>
      <vt:lpstr>Prezentace aplikace PowerPoint</vt:lpstr>
      <vt:lpstr>Testy okultního krvácení</vt:lpstr>
      <vt:lpstr>Zajištění provozu systému POCT ve FN Brno </vt:lpstr>
      <vt:lpstr>Zajištění provozu systému POCT ve FN Brno </vt:lpstr>
      <vt:lpstr>Přístupy POC</vt:lpstr>
      <vt:lpstr>Jaké jsou přístupy POCT</vt:lpstr>
      <vt:lpstr>Jaké jsou přístupy POCT</vt:lpstr>
      <vt:lpstr>Jaké jsou přístupy POCT</vt:lpstr>
      <vt:lpstr>POC - Glukometry</vt:lpstr>
      <vt:lpstr>POC - Glukometry</vt:lpstr>
      <vt:lpstr>POC - Glukometry</vt:lpstr>
      <vt:lpstr>POC</vt:lpstr>
      <vt:lpstr>POC Suchá chemie</vt:lpstr>
      <vt:lpstr>POC Mokrá chemie</vt:lpstr>
      <vt:lpstr>POC zpracování dat</vt:lpstr>
      <vt:lpstr>Cobas IT 1000 v. 2.04 Stav přístrojů</vt:lpstr>
      <vt:lpstr>Cobas IT 1000 v. 2.04 IKK</vt:lpstr>
      <vt:lpstr>Cobas Academy</vt:lpstr>
      <vt:lpstr>Cobas Academy - učebnice</vt:lpstr>
      <vt:lpstr>Prezentace aplikace PowerPoint</vt:lpstr>
      <vt:lpstr>Cobas Academy - Test</vt:lpstr>
      <vt:lpstr>Práce s glukometrem ACII z pohledu sestry</vt:lpstr>
      <vt:lpstr>Prezentace aplikace PowerPoint</vt:lpstr>
      <vt:lpstr>Prezentace aplikace PowerPoint</vt:lpstr>
      <vt:lpstr>Děkuji za pozornost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 POCT ve FN Brno</dc:title>
  <dc:creator>Wiewiorka Ondrej</dc:creator>
  <cp:lastModifiedBy>Wiewiorka Ondrej</cp:lastModifiedBy>
  <cp:revision>33</cp:revision>
  <dcterms:created xsi:type="dcterms:W3CDTF">2015-09-07T11:32:40Z</dcterms:created>
  <dcterms:modified xsi:type="dcterms:W3CDTF">2016-11-08T15:04:58Z</dcterms:modified>
</cp:coreProperties>
</file>