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342" r:id="rId3"/>
    <p:sldId id="343" r:id="rId4"/>
    <p:sldId id="333" r:id="rId5"/>
    <p:sldId id="330" r:id="rId6"/>
    <p:sldId id="331" r:id="rId7"/>
    <p:sldId id="317" r:id="rId8"/>
    <p:sldId id="334" r:id="rId9"/>
    <p:sldId id="335" r:id="rId10"/>
    <p:sldId id="336" r:id="rId11"/>
    <p:sldId id="337" r:id="rId12"/>
    <p:sldId id="338" r:id="rId13"/>
    <p:sldId id="344" r:id="rId14"/>
    <p:sldId id="345" r:id="rId15"/>
    <p:sldId id="346" r:id="rId16"/>
    <p:sldId id="350" r:id="rId17"/>
    <p:sldId id="347" r:id="rId18"/>
    <p:sldId id="348" r:id="rId19"/>
    <p:sldId id="319" r:id="rId20"/>
  </p:sldIdLst>
  <p:sldSz cx="9144000" cy="6858000" type="screen4x3"/>
  <p:notesSz cx="6858000" cy="9144000"/>
  <p:custDataLst>
    <p:tags r:id="rId2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B000"/>
    <a:srgbClr val="0E9611"/>
    <a:srgbClr val="009900"/>
    <a:srgbClr val="00B021"/>
    <a:srgbClr val="28B000"/>
    <a:srgbClr val="C3D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5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AC0616-A9FE-4F9D-9608-95D3966FEB4C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4CBBC7-7E7A-4186-86E2-83906555E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940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CBBC7-7E7A-4186-86E2-83906555EDB9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EE03B-15BE-4EA2-84F2-3704C0756597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2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E6F7B-801F-42C8-82C5-4DAB90311CD9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41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C7974-0383-4302-BAF3-73839AB49E59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87DC9-FB4B-495E-A1D7-536AEA79BE02}" type="slidenum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mtClean="0"/>
              <a:t>Kardiovaskulárne anomálie okolo 40% -Atrioventrikulárny kanál</a:t>
            </a:r>
          </a:p>
          <a:p>
            <a:pPr eaLnBrk="1" hangingPunct="1"/>
            <a:r>
              <a:rPr lang="sk-SK" smtClean="0"/>
              <a:t>Tracheoesofageálna fistula, pylorická stenóza , duodenálna atrézia 8%</a:t>
            </a:r>
          </a:p>
          <a:p>
            <a:pPr eaLnBrk="1" hangingPunct="1"/>
            <a:r>
              <a:rPr lang="sk-SK" smtClean="0"/>
              <a:t>Hematologické-polycytemia, akútna lymfoblastická leukémia  má zvýšený výskyt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7203BF-70DE-4F55-A1F4-05C6B8AF14EE}" type="slidenum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555D0-943E-4E1E-9E22-6A9C0E2408F7}" type="slidenum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462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C38D384-D2B4-4FCD-9BD7-EDD660B268B4}" type="slidenum">
              <a:rPr lang="cs-CZ" sz="1200">
                <a:latin typeface="Comic Sans MS" pitchFamily="66" charset="0"/>
              </a:rPr>
              <a:pPr algn="r" eaLnBrk="0" hangingPunct="0"/>
              <a:t>16</a:t>
            </a:fld>
            <a:endParaRPr lang="cs-CZ" sz="120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DBF9D-B87A-4854-A936-83C42BCDB99C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CA46B-BA86-4822-8E09-18B8A5563EB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CBBC7-7E7A-4186-86E2-83906555EDB9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F23D9-7718-4ABE-AC9D-D30C0D8D8F50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7C64E-1494-42DA-A976-EFC182DB56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endParaRPr lang="cs-CZ" smtClean="0"/>
          </a:p>
        </p:txBody>
      </p:sp>
      <p:sp>
        <p:nvSpPr>
          <p:cNvPr id="111620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844550"/>
            <a:fld id="{F9BF9FDA-FE85-45CD-B46B-2465E50A020B}" type="slidenum">
              <a:rPr lang="cs-CZ" sz="1200"/>
              <a:pPr algn="r" defTabSz="844550"/>
              <a:t>4</a:t>
            </a:fld>
            <a:endParaRPr 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08548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EC585E-529A-4CFA-AFA2-2CBEFA3911A7}" type="slidenum">
              <a:rPr lang="cs-CZ" sz="1200"/>
              <a:pPr algn="r"/>
              <a:t>5</a:t>
            </a:fld>
            <a:endParaRPr 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0957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C2A74-6A14-4AD1-9D31-903511588F36}" type="slidenum">
              <a:rPr lang="cs-CZ" sz="1200"/>
              <a:pPr algn="r"/>
              <a:t>6</a:t>
            </a:fld>
            <a:endParaRPr 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CBBC7-7E7A-4186-86E2-83906555EDB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157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338F422-C3E0-4225-9287-7F72C3EFD73A}" type="slidenum">
              <a:rPr lang="cs-CZ" sz="1200">
                <a:latin typeface="Times New Roman" pitchFamily="18" charset="0"/>
              </a:rPr>
              <a:pPr algn="r" eaLnBrk="0" hangingPunct="0"/>
              <a:t>8</a:t>
            </a:fld>
            <a:endParaRPr lang="cs-CZ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117764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1DD8C9A-4746-4EE2-AA43-68907335D906}" type="slidenum">
              <a:rPr lang="cs-CZ" sz="1200">
                <a:latin typeface="Times New Roman" pitchFamily="18" charset="0"/>
              </a:rPr>
              <a:pPr algn="r" eaLnBrk="0" hangingPunct="0"/>
              <a:t>9</a:t>
            </a:fld>
            <a:endParaRPr lang="cs-CZ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4E82-5B4E-4124-B926-A38C2550B00E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1F5D-0762-4098-ACD2-B612CEA52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9065-968D-4321-A88B-557E07EE27C8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782B-FAF4-4285-AA67-F9BDF7C29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2A11-4460-48F0-B012-04A94F6A05F1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2D60-8604-40B8-9FF3-4720F4A894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B8D2-E944-4913-B2BD-BEDDA2EE82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62F4-E5A1-44C7-92F3-F49B9C4F4169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F524-7A81-46B2-AA2B-BB448B8A1D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E15E-9C27-4F5E-BD20-2CCC9F13BB79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CC69-B988-422A-BBFE-D3EB7B4BF0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9F4CE-6A35-4AD5-971A-380805759E14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AACF-A9A4-45A6-883A-4F2EDEF35B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9314-523D-4BEF-8265-13A6BFBD135B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4B1D-2092-430C-9411-8C9E1170AB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590E-81E2-4790-B580-46CE25DFC46F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C53F-F40C-48EE-B4B5-DC06AC4DAF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E9A7-C54A-4F26-805E-D3BBABB22A9E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BB51-7020-4818-9049-65E8E40C1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8CFB-3CDB-4AD0-A8EF-8AB2E57D39F8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E3D2-FE6E-4042-A63C-7FDB0B526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613D-C274-4A04-98C4-26AAED579BA3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B65B-62C4-40D4-8BC3-7BDAF9B96E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7000"/>
            <a:lum/>
          </a:blip>
          <a:srcRect/>
          <a:stretch>
            <a:fillRect l="-65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31AD3D-F8BA-44D2-8179-F140BD608038}" type="datetimeFigureOut">
              <a:rPr lang="cs-CZ"/>
              <a:pPr>
                <a:defRPr/>
              </a:pPr>
              <a:t>15.12.2016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D4E9E-B986-4AF6-A30A-E78FBE5C6F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www.rozstep.estranky.cz/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846640" cy="2475706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</a:rPr>
              <a:t>Lékařská genetika</a:t>
            </a:r>
            <a:endParaRPr lang="cs-CZ" sz="2400" dirty="0">
              <a:solidFill>
                <a:srgbClr val="0066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Renata </a:t>
            </a:r>
            <a:r>
              <a:rPr lang="cs-CZ" b="1" dirty="0" err="1" smtClean="0">
                <a:solidFill>
                  <a:schemeClr val="tx1"/>
                </a:solidFill>
              </a:rPr>
              <a:t>Gaillyová</a:t>
            </a:r>
            <a:endParaRPr lang="cs-CZ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850" y="549275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838200" y="2895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900113" y="23495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932363" y="35004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4859338" y="29972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4859338" y="17732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4859338" y="11255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4859338" y="47625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211638" y="1196975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1000" y="3657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84663" y="35734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284663" y="2997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003800" y="2420938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211638" y="2420938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211638" y="1773238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211638" y="549275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10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95288" y="24209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323850" y="1700213"/>
            <a:ext cx="431800" cy="4318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4572000" y="4581525"/>
            <a:ext cx="288925" cy="215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4500563" y="6921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4500563" y="13414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V="1">
            <a:off x="4643438" y="1268413"/>
            <a:ext cx="730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5003800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4500563" y="19161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4500563" y="19891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724525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5580063" y="60960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sňatek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5651500" y="12684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rozvod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5580063" y="177323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konsanguinita</a:t>
            </a: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V="1">
            <a:off x="450056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4787900" y="2133600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580063" y="2349500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monozygotní dvojčata</a:t>
            </a:r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4500563" y="25654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V="1">
            <a:off x="4500563" y="2708275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4787900" y="2708275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5580063" y="29241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dizygotní dvojčata</a:t>
            </a:r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4572000" y="36449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4787900" y="3644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4643438" y="40767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5580063" y="3573463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žádné potomstvo</a:t>
            </a:r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4716463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5580063" y="429260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potrat</a:t>
            </a:r>
          </a:p>
        </p:txBody>
      </p:sp>
      <p:sp>
        <p:nvSpPr>
          <p:cNvPr id="30765" name="AutoShape 45"/>
          <p:cNvSpPr>
            <a:spLocks noChangeArrowheads="1"/>
          </p:cNvSpPr>
          <p:nvPr/>
        </p:nvSpPr>
        <p:spPr bwMode="auto">
          <a:xfrm>
            <a:off x="4643438" y="5084763"/>
            <a:ext cx="360362" cy="360362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V="1">
            <a:off x="4643438" y="50847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304800" y="3581400"/>
            <a:ext cx="457200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V="1">
            <a:off x="250825" y="443706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395288" y="4149725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5580063" y="5084763"/>
            <a:ext cx="3563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mrtvě narozené dítě</a:t>
            </a: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971550" y="549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muž</a:t>
            </a:r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900113" y="11969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971550" y="126841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žena</a:t>
            </a:r>
          </a:p>
        </p:txBody>
      </p:sp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1547813" y="228600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postižený</a:t>
            </a:r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971550" y="17732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neznámé pohlaví</a:t>
            </a:r>
          </a:p>
        </p:txBody>
      </p:sp>
      <p:sp>
        <p:nvSpPr>
          <p:cNvPr id="30776" name="Oval 56"/>
          <p:cNvSpPr>
            <a:spLocks noChangeArrowheads="1"/>
          </p:cNvSpPr>
          <p:nvPr/>
        </p:nvSpPr>
        <p:spPr bwMode="auto">
          <a:xfrm>
            <a:off x="914400" y="3048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77" name="Oval 57"/>
          <p:cNvSpPr>
            <a:spLocks noChangeArrowheads="1"/>
          </p:cNvSpPr>
          <p:nvPr/>
        </p:nvSpPr>
        <p:spPr bwMode="auto">
          <a:xfrm>
            <a:off x="457200" y="3048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1524000" y="2895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přenašeč</a:t>
            </a:r>
          </a:p>
        </p:txBody>
      </p:sp>
      <p:sp>
        <p:nvSpPr>
          <p:cNvPr id="30779" name="Text Box 59"/>
          <p:cNvSpPr txBox="1">
            <a:spLocks noChangeArrowheads="1"/>
          </p:cNvSpPr>
          <p:nvPr/>
        </p:nvSpPr>
        <p:spPr bwMode="auto">
          <a:xfrm>
            <a:off x="1116013" y="42211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proband</a:t>
            </a:r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990600" y="3657600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  zemřelý jedinec</a:t>
            </a:r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0" y="5516563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  <a:latin typeface="Comic Sans MS" pitchFamily="66" charset="0"/>
              </a:rPr>
              <a:t>Symboly používané k zakreslení rodokmenů</a:t>
            </a:r>
          </a:p>
        </p:txBody>
      </p:sp>
      <p:sp>
        <p:nvSpPr>
          <p:cNvPr id="30782" name="Oval 62"/>
          <p:cNvSpPr>
            <a:spLocks noChangeArrowheads="1"/>
          </p:cNvSpPr>
          <p:nvPr/>
        </p:nvSpPr>
        <p:spPr bwMode="auto">
          <a:xfrm>
            <a:off x="304800" y="1143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+mn-lt"/>
              </a:rPr>
              <a:t>Cytogenetické</a:t>
            </a:r>
            <a:r>
              <a:rPr lang="en-US" sz="36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+mn-lt"/>
              </a:rPr>
              <a:t>vyšetření</a:t>
            </a:r>
            <a:endParaRPr lang="en-US" sz="3600" dirty="0" smtClean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r>
              <a:rPr lang="cs-CZ" b="1" dirty="0" err="1" smtClean="0">
                <a:latin typeface="Calibri" pitchFamily="34" charset="0"/>
              </a:rPr>
              <a:t>Karyotyp</a:t>
            </a:r>
            <a:endParaRPr lang="cs-CZ" b="1" dirty="0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  zdravá žena 46,XX</a:t>
            </a:r>
          </a:p>
          <a:p>
            <a:pPr>
              <a:buFontTx/>
              <a:buNone/>
            </a:pPr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  zdravý muž 46,XY</a:t>
            </a:r>
          </a:p>
          <a:p>
            <a:endParaRPr lang="cs-CZ" b="1" dirty="0" smtClean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Patologický nález</a:t>
            </a:r>
          </a:p>
          <a:p>
            <a:pPr>
              <a:buFontTx/>
              <a:buNone/>
            </a:pPr>
            <a:r>
              <a:rPr lang="cs-CZ" b="1" dirty="0" smtClean="0">
                <a:latin typeface="Calibri" pitchFamily="34" charset="0"/>
              </a:rPr>
              <a:t> vrozené chromosomové aberace</a:t>
            </a:r>
          </a:p>
          <a:p>
            <a:pPr>
              <a:buFontTx/>
              <a:buNone/>
            </a:pPr>
            <a:r>
              <a:rPr lang="cs-CZ" b="1" dirty="0" smtClean="0">
                <a:latin typeface="Calibri" pitchFamily="34" charset="0"/>
              </a:rPr>
              <a:t> získané </a:t>
            </a:r>
            <a:r>
              <a:rPr lang="cs-CZ" b="1" dirty="0" err="1" smtClean="0">
                <a:latin typeface="Calibri" pitchFamily="34" charset="0"/>
              </a:rPr>
              <a:t>chromososmoé</a:t>
            </a:r>
            <a:r>
              <a:rPr lang="cs-CZ" b="1" dirty="0" smtClean="0">
                <a:latin typeface="Calibri" pitchFamily="34" charset="0"/>
              </a:rPr>
              <a:t> aberace </a:t>
            </a:r>
          </a:p>
          <a:p>
            <a:pPr>
              <a:buFontTx/>
              <a:buNone/>
            </a:pPr>
            <a:r>
              <a:rPr lang="cs-CZ" b="1" dirty="0" smtClean="0">
                <a:latin typeface="Calibri" pitchFamily="34" charset="0"/>
              </a:rPr>
              <a:t> (</a:t>
            </a:r>
            <a:r>
              <a:rPr lang="cs-CZ" b="1" dirty="0" err="1" smtClean="0">
                <a:latin typeface="Calibri" pitchFamily="34" charset="0"/>
              </a:rPr>
              <a:t>onkocytogenetika</a:t>
            </a:r>
            <a:r>
              <a:rPr lang="cs-CZ" b="1" dirty="0" smtClean="0">
                <a:latin typeface="Calibri" pitchFamily="34" charset="0"/>
              </a:rPr>
              <a:t>)</a:t>
            </a:r>
          </a:p>
          <a:p>
            <a:endParaRPr lang="cs-CZ" b="1" dirty="0" smtClean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6600"/>
                </a:solidFill>
                <a:latin typeface="Calibri" pitchFamily="34" charset="0"/>
              </a:rPr>
              <a:t>Od počítání chromosomů </a:t>
            </a:r>
            <a:br>
              <a:rPr lang="cs-CZ" sz="4000" b="1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cs-CZ" sz="4000" b="1" dirty="0" smtClean="0">
                <a:solidFill>
                  <a:srgbClr val="006600"/>
                </a:solidFill>
                <a:latin typeface="Calibri" pitchFamily="34" charset="0"/>
              </a:rPr>
              <a:t>k molekulární cytogenetice…</a:t>
            </a:r>
          </a:p>
        </p:txBody>
      </p:sp>
      <p:pic>
        <p:nvPicPr>
          <p:cNvPr id="2052" name="Picture 4" descr="VZOR2mi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1412875"/>
            <a:ext cx="3000375" cy="2185988"/>
          </a:xfrm>
          <a:noFill/>
        </p:spPr>
      </p:pic>
      <p:pic>
        <p:nvPicPr>
          <p:cNvPr id="2053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995738" y="1628775"/>
            <a:ext cx="3000375" cy="2185988"/>
          </a:xfrm>
          <a:noFill/>
        </p:spPr>
      </p:pic>
      <p:pic>
        <p:nvPicPr>
          <p:cNvPr id="2054" name="Picture 8" descr="8dob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835150" y="3716338"/>
            <a:ext cx="3001963" cy="2187575"/>
          </a:xfrm>
          <a:noFill/>
        </p:spPr>
      </p:pic>
      <p:graphicFrame>
        <p:nvGraphicFramePr>
          <p:cNvPr id="2050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227763" y="4670425"/>
          <a:ext cx="291623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PhotoPaint.Image.8" r:id="rId8" imgW="8126984" imgH="6095238" progId="">
                  <p:embed/>
                </p:oleObj>
              </mc:Choice>
              <mc:Fallback>
                <p:oleObj name="CorelPhotoPaint.Image.8" r:id="rId8" imgW="8126984" imgH="6095238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670425"/>
                        <a:ext cx="2916237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2" descr="t(6;17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2852738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pokus88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648200"/>
            <a:ext cx="2266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22688" y="6124575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165100"/>
            <a:ext cx="8712200" cy="40941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k-SK" sz="3600" b="1" dirty="0" err="1" smtClean="0">
                <a:solidFill>
                  <a:srgbClr val="006600"/>
                </a:solidFill>
                <a:latin typeface="+mj-lt"/>
              </a:rPr>
              <a:t>Mílníky</a:t>
            </a:r>
            <a:r>
              <a:rPr lang="sk-SK" sz="3600" b="1" dirty="0" smtClean="0">
                <a:solidFill>
                  <a:srgbClr val="006600"/>
                </a:solidFill>
                <a:latin typeface="+mj-lt"/>
              </a:rPr>
              <a:t> v </a:t>
            </a:r>
            <a:r>
              <a:rPr lang="sk-SK" sz="3600" b="1" dirty="0" err="1" smtClean="0">
                <a:solidFill>
                  <a:srgbClr val="006600"/>
                </a:solidFill>
                <a:latin typeface="+mj-lt"/>
              </a:rPr>
              <a:t>lidské</a:t>
            </a:r>
            <a:r>
              <a:rPr lang="sk-SK" sz="3600" b="1" dirty="0" smtClean="0">
                <a:solidFill>
                  <a:srgbClr val="006600"/>
                </a:solidFill>
                <a:latin typeface="+mj-lt"/>
              </a:rPr>
              <a:t>  </a:t>
            </a:r>
            <a:r>
              <a:rPr lang="sk-SK" sz="3600" b="1" dirty="0" err="1" smtClean="0">
                <a:solidFill>
                  <a:srgbClr val="006600"/>
                </a:solidFill>
                <a:latin typeface="+mj-lt"/>
              </a:rPr>
              <a:t>cytogenetice</a:t>
            </a:r>
            <a:endParaRPr lang="sk-SK" sz="3600" b="1" dirty="0" smtClean="0">
              <a:solidFill>
                <a:srgbClr val="006600"/>
              </a:solidFill>
              <a:latin typeface="+mj-lt"/>
            </a:endParaRPr>
          </a:p>
          <a:p>
            <a:pPr eaLnBrk="1" hangingPunct="1">
              <a:defRPr/>
            </a:pPr>
            <a:endParaRPr lang="sk-SK" sz="2800" dirty="0" smtClean="0">
              <a:latin typeface="+mn-lt"/>
            </a:endParaRPr>
          </a:p>
          <a:p>
            <a:pPr eaLnBrk="1" hangingPunct="1">
              <a:defRPr/>
            </a:pPr>
            <a:endParaRPr lang="sk-SK" sz="2800" b="1" dirty="0" smtClean="0">
              <a:latin typeface="+mn-lt"/>
            </a:endParaRPr>
          </a:p>
          <a:p>
            <a:pPr eaLnBrk="1" hangingPunct="1">
              <a:defRPr/>
            </a:pPr>
            <a:r>
              <a:rPr lang="sk-SK" sz="2800" b="1" dirty="0" smtClean="0">
                <a:solidFill>
                  <a:srgbClr val="CC0000"/>
                </a:solidFill>
                <a:latin typeface="+mn-lt"/>
              </a:rPr>
              <a:t>●1956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Tjio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a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Levan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korigovali počet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chromosomů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</a:t>
            </a:r>
            <a:br>
              <a:rPr lang="sk-SK" sz="2800" b="1" dirty="0" smtClean="0">
                <a:solidFill>
                  <a:srgbClr val="000000"/>
                </a:solidFill>
                <a:latin typeface="+mn-lt"/>
              </a:rPr>
            </a:b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v somatických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buňkách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člověka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na </a:t>
            </a:r>
            <a:r>
              <a:rPr lang="sk-SK" sz="2800" b="1" dirty="0" smtClean="0">
                <a:solidFill>
                  <a:srgbClr val="C00000"/>
                </a:solidFill>
                <a:latin typeface="+mn-lt"/>
              </a:rPr>
              <a:t>46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vizualizace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chromosomů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colchicin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+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hypotonie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eaLnBrk="1" hangingPunct="1">
              <a:defRPr/>
            </a:pPr>
            <a:endParaRPr lang="sk-SK" sz="2800" b="1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sk-SK" sz="2800" b="1" dirty="0" smtClean="0">
                <a:solidFill>
                  <a:srgbClr val="CC0000"/>
                </a:solidFill>
                <a:latin typeface="+mn-lt"/>
              </a:rPr>
              <a:t>●1959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Lejeune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a spol.-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popsaná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1.trisomie</a:t>
            </a:r>
          </a:p>
          <a:p>
            <a:pPr eaLnBrk="1" hangingPunct="1">
              <a:defRPr/>
            </a:pP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Downův</a:t>
            </a:r>
            <a:r>
              <a:rPr lang="sk-SK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2800" b="1" dirty="0" err="1" smtClean="0">
                <a:solidFill>
                  <a:srgbClr val="000000"/>
                </a:solidFill>
                <a:latin typeface="+mn-lt"/>
              </a:rPr>
              <a:t>syndrom</a:t>
            </a:r>
            <a:endParaRPr lang="cs-CZ" sz="2800" b="1" dirty="0" smtClean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268413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rgbClr val="009900"/>
                </a:solidFill>
                <a:latin typeface="+mn-lt"/>
              </a:rPr>
              <a:t>Molekulárně genetická vyšetření </a:t>
            </a:r>
            <a:br>
              <a:rPr lang="cs-CZ" sz="3600" b="1" dirty="0" smtClean="0">
                <a:solidFill>
                  <a:srgbClr val="009900"/>
                </a:solidFill>
                <a:latin typeface="+mn-lt"/>
              </a:rPr>
            </a:br>
            <a:r>
              <a:rPr lang="cs-CZ" sz="3600" b="1" dirty="0" smtClean="0">
                <a:solidFill>
                  <a:srgbClr val="009900"/>
                </a:solidFill>
                <a:latin typeface="+mn-lt"/>
              </a:rPr>
              <a:t>Analýza DNA/RNA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6858000" cy="5732462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 smtClean="0">
                <a:solidFill>
                  <a:srgbClr val="C00000"/>
                </a:solidFill>
                <a:latin typeface="+mn-lt"/>
              </a:rPr>
              <a:t>1869</a:t>
            </a:r>
            <a:r>
              <a:rPr lang="cs-CZ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– objev molekuly DNA - švýcarský lékař Friedrich </a:t>
            </a:r>
            <a:r>
              <a:rPr lang="cs-CZ" sz="2800" b="1" dirty="0" err="1" smtClean="0">
                <a:solidFill>
                  <a:srgbClr val="000000"/>
                </a:solidFill>
                <a:latin typeface="+mn-lt"/>
              </a:rPr>
              <a:t>Miescher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2800" b="1" dirty="0" err="1" smtClean="0">
                <a:solidFill>
                  <a:srgbClr val="000000"/>
                </a:solidFill>
                <a:latin typeface="+mn-lt"/>
              </a:rPr>
              <a:t>vyizoloval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 DNA z bílých krvinek. Nedařilo se však vytvořit dostatečně čistý vzorek na to, aby DNA mohla být dále zkoumána.</a:t>
            </a: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solidFill>
                  <a:srgbClr val="C00000"/>
                </a:solidFill>
                <a:latin typeface="+mn-lt"/>
              </a:rPr>
              <a:t>1952</a:t>
            </a:r>
            <a:r>
              <a:rPr lang="cs-CZ" sz="2800" b="1" dirty="0" smtClean="0">
                <a:latin typeface="+mn-lt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- objev </a:t>
            </a:r>
            <a:r>
              <a:rPr lang="cs-CZ" sz="2800" b="1" dirty="0" err="1" smtClean="0">
                <a:solidFill>
                  <a:srgbClr val="000000"/>
                </a:solidFill>
                <a:latin typeface="+mn-lt"/>
              </a:rPr>
              <a:t>dvojšroubovité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 struktury DNA</a:t>
            </a:r>
            <a:r>
              <a:rPr lang="cs-CZ" sz="2800" b="1" dirty="0" smtClean="0">
                <a:latin typeface="+mn-lt"/>
              </a:rPr>
              <a:t> </a:t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solidFill>
                  <a:srgbClr val="C00000"/>
                </a:solidFill>
                <a:latin typeface="+mn-lt"/>
              </a:rPr>
              <a:t>1953</a:t>
            </a:r>
            <a:r>
              <a:rPr lang="cs-CZ" sz="2800" b="1" dirty="0" smtClean="0">
                <a:latin typeface="+mn-lt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-  poznatek byl veřejně publikován autory</a:t>
            </a:r>
            <a:r>
              <a:rPr lang="cs-CZ" sz="2800" b="1" dirty="0" smtClean="0">
                <a:latin typeface="+mn-lt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- objeviteli Jamesem Watsonem a Francisem Crickem</a:t>
            </a: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2800" b="1" dirty="0" smtClean="0">
                <a:solidFill>
                  <a:srgbClr val="C00000"/>
                </a:solidFill>
                <a:latin typeface="+mn-lt"/>
              </a:rPr>
              <a:t>1962</a:t>
            </a:r>
            <a:r>
              <a:rPr lang="cs-CZ" sz="2800" b="1" dirty="0" smtClean="0">
                <a:latin typeface="+mn-lt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+mn-lt"/>
              </a:rPr>
              <a:t>- Nobelova cena</a:t>
            </a:r>
            <a:r>
              <a:rPr lang="cs-CZ" sz="2800" b="1" dirty="0" smtClean="0">
                <a:latin typeface="+mn-lt"/>
              </a:rPr>
              <a:t>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641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sz="3600" b="1" dirty="0" smtClean="0">
                <a:solidFill>
                  <a:srgbClr val="006600"/>
                </a:solidFill>
                <a:latin typeface="+mn-lt"/>
              </a:rPr>
              <a:t>DNA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  <a:latin typeface="Calibri" pitchFamily="34" charset="0"/>
              </a:rPr>
              <a:t>DNA analýza dědičných onemocnění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8820150" cy="5445224"/>
          </a:xfrm>
        </p:spPr>
        <p:txBody>
          <a:bodyPr/>
          <a:lstStyle/>
          <a:p>
            <a:r>
              <a:rPr lang="cs-CZ" sz="2800" b="1" dirty="0" smtClean="0">
                <a:latin typeface="Calibri" pitchFamily="34" charset="0"/>
              </a:rPr>
              <a:t>Diagnostické testy – potvrzení klinické diagnosy na molekulární úrovni, případně potvrzení segregace patologické alely v rodině</a:t>
            </a:r>
          </a:p>
          <a:p>
            <a:r>
              <a:rPr lang="cs-CZ" sz="2800" b="1" dirty="0" smtClean="0">
                <a:latin typeface="Calibri" pitchFamily="34" charset="0"/>
              </a:rPr>
              <a:t>Prediktivní (</a:t>
            </a:r>
            <a:r>
              <a:rPr lang="cs-CZ" sz="2800" b="1" dirty="0" err="1" smtClean="0">
                <a:latin typeface="Calibri" pitchFamily="34" charset="0"/>
              </a:rPr>
              <a:t>presymptomatické</a:t>
            </a:r>
            <a:r>
              <a:rPr lang="cs-CZ" sz="2800" b="1" dirty="0" smtClean="0">
                <a:latin typeface="Calibri" pitchFamily="34" charset="0"/>
              </a:rPr>
              <a:t>) testování – onemocnění s pozdním nástupem klinických příznaků, onkologie</a:t>
            </a:r>
          </a:p>
          <a:p>
            <a:r>
              <a:rPr lang="cs-CZ" sz="2800" b="1" dirty="0" smtClean="0">
                <a:latin typeface="Calibri" pitchFamily="34" charset="0"/>
              </a:rPr>
              <a:t>Prenatální testy /</a:t>
            </a:r>
            <a:r>
              <a:rPr lang="cs-CZ" sz="2800" b="1" dirty="0" err="1" smtClean="0">
                <a:latin typeface="Calibri" pitchFamily="34" charset="0"/>
              </a:rPr>
              <a:t>Preimplantační</a:t>
            </a:r>
            <a:r>
              <a:rPr lang="cs-CZ" sz="2800" b="1" dirty="0" smtClean="0">
                <a:latin typeface="Calibri" pitchFamily="34" charset="0"/>
              </a:rPr>
              <a:t> genetická vyšetření</a:t>
            </a:r>
          </a:p>
          <a:p>
            <a:endParaRPr lang="cs-CZ" sz="2800" b="1" dirty="0" smtClean="0">
              <a:latin typeface="Calibri" pitchFamily="34" charset="0"/>
            </a:endParaRPr>
          </a:p>
          <a:p>
            <a:r>
              <a:rPr lang="cs-CZ" sz="2800" b="1" dirty="0" smtClean="0">
                <a:latin typeface="Calibri" pitchFamily="34" charset="0"/>
              </a:rPr>
              <a:t>DNA banka</a:t>
            </a:r>
          </a:p>
          <a:p>
            <a:r>
              <a:rPr lang="cs-CZ" sz="2800" b="1" dirty="0" smtClean="0">
                <a:latin typeface="Calibri" pitchFamily="34" charset="0"/>
              </a:rPr>
              <a:t>Informovaný souhlas</a:t>
            </a:r>
          </a:p>
          <a:p>
            <a:r>
              <a:rPr lang="cs-CZ" sz="2800" b="1" dirty="0" smtClean="0">
                <a:latin typeface="Calibri" pitchFamily="34" charset="0"/>
              </a:rPr>
              <a:t>Zákon 373/2011 sb.</a:t>
            </a:r>
          </a:p>
          <a:p>
            <a:endParaRPr lang="cs-CZ" sz="2800" b="1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</a:rPr>
              <a:t>Genetická prevence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smtClean="0"/>
              <a:t>Genetické poradenství</a:t>
            </a:r>
          </a:p>
          <a:p>
            <a:endParaRPr lang="cs-CZ" sz="2800" b="1" smtClean="0"/>
          </a:p>
          <a:p>
            <a:r>
              <a:rPr lang="cs-CZ" sz="2800" b="1" smtClean="0"/>
              <a:t>Zjištění příčiny nemoci u pacienta</a:t>
            </a:r>
          </a:p>
          <a:p>
            <a:endParaRPr lang="cs-CZ" sz="2800" b="1" smtClean="0"/>
          </a:p>
          <a:p>
            <a:r>
              <a:rPr lang="cs-CZ" sz="2800" b="1" smtClean="0"/>
              <a:t>Presymptomatické nebo prediktivní genetické vyšetření rodinných příslušníků</a:t>
            </a:r>
          </a:p>
          <a:p>
            <a:endParaRPr lang="cs-CZ" sz="2800" b="1" smtClean="0"/>
          </a:p>
          <a:p>
            <a:r>
              <a:rPr lang="cs-CZ" sz="2800" b="1" smtClean="0"/>
              <a:t>Prenatální nebo preimplantační genetické vyšetření</a:t>
            </a:r>
          </a:p>
          <a:p>
            <a:endParaRPr lang="cs-CZ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6600"/>
                </a:solidFill>
                <a:latin typeface="+mn-lt"/>
              </a:rPr>
              <a:t>Lékařská genetika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142875" y="765175"/>
            <a:ext cx="8858250" cy="5878513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Konzultace s klinickým genetikem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Stanovení přesné klinické diagnosy</a:t>
            </a:r>
            <a:r>
              <a:rPr lang="cs-CZ" sz="2400" b="1" dirty="0" smtClean="0"/>
              <a:t> (ve spolupráci s dalšími odborníky)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>
                <a:solidFill>
                  <a:srgbClr val="009900"/>
                </a:solidFill>
              </a:rPr>
              <a:t>Potvrzení klinické diagnosy na „molekulární úrovni“ </a:t>
            </a:r>
            <a:r>
              <a:rPr lang="cs-CZ" sz="2400" b="1" dirty="0" smtClean="0"/>
              <a:t>(analýza cytogenetická, analýza DNA)</a:t>
            </a:r>
          </a:p>
          <a:p>
            <a:pPr eaLnBrk="1" hangingPunct="1">
              <a:lnSpc>
                <a:spcPct val="70000"/>
              </a:lnSpc>
            </a:pPr>
            <a:endParaRPr lang="cs-CZ" sz="2400" b="1" dirty="0" smtClean="0"/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/>
              <a:t>Genetická prognóza pro rodinu: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>
                <a:solidFill>
                  <a:srgbClr val="C00000"/>
                </a:solidFill>
              </a:rPr>
              <a:t>Je riziko opakování stejné nemoci v rodině?!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>
                <a:solidFill>
                  <a:srgbClr val="C00000"/>
                </a:solidFill>
              </a:rPr>
              <a:t>Kteří příbuzní mají riziko opakování stejné nemoci.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>
                <a:solidFill>
                  <a:srgbClr val="C00000"/>
                </a:solidFill>
              </a:rPr>
              <a:t>Kterým příbuzným můžeme doporučit genetické poradenství </a:t>
            </a:r>
            <a:br>
              <a:rPr lang="cs-CZ" sz="2400" b="1" dirty="0" smtClean="0">
                <a:solidFill>
                  <a:srgbClr val="C00000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>a genetická vyšetření?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>
                <a:solidFill>
                  <a:srgbClr val="C00000"/>
                </a:solidFill>
              </a:rPr>
              <a:t>Umíme snížit riziko opakování nemoci v rodině? Jak?</a:t>
            </a:r>
          </a:p>
          <a:p>
            <a:pPr eaLnBrk="1" hangingPunct="1">
              <a:lnSpc>
                <a:spcPct val="70000"/>
              </a:lnSpc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/>
              <a:t>Nedirektivní postup – nabízíme rodině možnosti vyšetření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/>
              <a:t>Maximum informací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b="1" dirty="0" smtClean="0"/>
              <a:t>Postup volí vždy rodina, genetik informuje a pomáhá realizovat vybraná vyšetření.</a:t>
            </a:r>
          </a:p>
          <a:p>
            <a:pPr eaLnBrk="1" hangingPunct="1">
              <a:lnSpc>
                <a:spcPct val="70000"/>
              </a:lnSpc>
            </a:pPr>
            <a:endParaRPr lang="cs-CZ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cs-CZ" sz="2400" b="1" u="sng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</a:rPr>
              <a:t>Lékařská genetika</a:t>
            </a:r>
            <a:endParaRPr lang="cs-CZ" sz="3600" b="1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12568"/>
          </a:xfrm>
        </p:spPr>
        <p:txBody>
          <a:bodyPr/>
          <a:lstStyle/>
          <a:p>
            <a:pPr eaLnBrk="0" hangingPunct="0"/>
            <a:r>
              <a:rPr lang="cs-CZ" b="1" dirty="0" smtClean="0">
                <a:latin typeface="Calibri" pitchFamily="34" charset="0"/>
              </a:rPr>
              <a:t>Hlavním cílem genetické konzultace je pomoci rodině porozumět a vyrovnat se </a:t>
            </a:r>
            <a:br>
              <a:rPr lang="cs-CZ" b="1" dirty="0" smtClean="0">
                <a:latin typeface="Calibri" pitchFamily="34" charset="0"/>
              </a:rPr>
            </a:br>
            <a:r>
              <a:rPr lang="cs-CZ" b="1" dirty="0" smtClean="0">
                <a:latin typeface="Calibri" pitchFamily="34" charset="0"/>
              </a:rPr>
              <a:t>s genetickým onemocněním.</a:t>
            </a:r>
          </a:p>
          <a:p>
            <a:pPr eaLnBrk="0" hangingPunct="0"/>
            <a:endParaRPr lang="cs-CZ" b="1" dirty="0" smtClean="0">
              <a:latin typeface="Calibri" pitchFamily="34" charset="0"/>
            </a:endParaRPr>
          </a:p>
          <a:p>
            <a:pPr eaLnBrk="0" hangingPunct="0"/>
            <a:r>
              <a:rPr lang="cs-CZ" b="1" dirty="0" smtClean="0">
                <a:latin typeface="Calibri" pitchFamily="34" charset="0"/>
              </a:rPr>
              <a:t>Lékařská genetika může nabídnout preventivní postupy, které mohou snížit riziko narození dítěte s geneticky podmíněným onemocněním.</a:t>
            </a:r>
          </a:p>
          <a:p>
            <a:pPr eaLnBrk="0" hangingPunct="0"/>
            <a:r>
              <a:rPr lang="cs-CZ" b="1" dirty="0" smtClean="0">
                <a:latin typeface="Calibri" pitchFamily="34" charset="0"/>
              </a:rPr>
              <a:t>Většinou můžeme zasáhnout až v prevenci opakovaného výskytu onemocnění v rodině, ale ne vždy je tomu tak. </a:t>
            </a:r>
          </a:p>
          <a:p>
            <a:pPr eaLnBrk="0" hangingPunct="0"/>
            <a:endParaRPr lang="cs-CZ" b="1" dirty="0" smtClean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11213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9900"/>
                </a:solidFill>
                <a:latin typeface="+mn-lt"/>
              </a:rPr>
              <a:t>Lékařská genetika</a:t>
            </a:r>
          </a:p>
        </p:txBody>
      </p:sp>
      <p:sp>
        <p:nvSpPr>
          <p:cNvPr id="9220" name="Zástupný symbol pro obsah 2"/>
          <p:cNvSpPr>
            <a:spLocks noGrp="1"/>
          </p:cNvSpPr>
          <p:nvPr>
            <p:ph idx="1"/>
          </p:nvPr>
        </p:nvSpPr>
        <p:spPr>
          <a:xfrm>
            <a:off x="142875" y="1268413"/>
            <a:ext cx="8786813" cy="544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/>
              <a:t>L</a:t>
            </a:r>
            <a:r>
              <a:rPr lang="cs-CZ" sz="2800" b="1" dirty="0" smtClean="0"/>
              <a:t>ékařská genetika se zabývá diagnostikou dědičných chorob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800" b="1" dirty="0" smtClean="0"/>
              <a:t>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Lékařská genetika se věnuje jejich medicínským, ale i sociálním a psychologickým aspektům.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Stejně jako ve všech ostatních oblastech medicíny </a:t>
            </a:r>
            <a:br>
              <a:rPr lang="cs-CZ" sz="2800" b="1" dirty="0" smtClean="0"/>
            </a:br>
            <a:r>
              <a:rPr lang="cs-CZ" sz="2800" b="1" dirty="0" smtClean="0"/>
              <a:t>i v lékařské genetice je zásadní stanovit správnou diagnózu a poskytnout vhodnou péči.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Péče musí zahrnovat nejen pomoc postiženému jedinci, </a:t>
            </a:r>
            <a:br>
              <a:rPr lang="cs-CZ" sz="2800" b="1" dirty="0" smtClean="0"/>
            </a:br>
            <a:r>
              <a:rPr lang="cs-CZ" sz="2800" b="1" dirty="0" smtClean="0"/>
              <a:t>ale i členům rodiny,kteří by měli porozumět povaze a důsledkům onemocnění.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2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2200" b="1" dirty="0" smtClean="0">
              <a:solidFill>
                <a:srgbClr val="33CC33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9900"/>
                </a:solidFill>
                <a:latin typeface="+mn-lt"/>
              </a:rPr>
              <a:t>Lékařská genetika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42875" y="1628775"/>
            <a:ext cx="8786813" cy="5086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2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Je-li choroba dědičná, přistupuje další rozměr: potřeba informovat ostatní členy rodiny o jejich riziku </a:t>
            </a:r>
            <a:br>
              <a:rPr lang="cs-CZ" sz="2800" b="1" smtClean="0"/>
            </a:br>
            <a:r>
              <a:rPr lang="cs-CZ" sz="2800" b="1" smtClean="0">
                <a:solidFill>
                  <a:srgbClr val="C00000"/>
                </a:solidFill>
              </a:rPr>
              <a:t>a o možnostech, jak toto riziko modifikovat.</a:t>
            </a:r>
          </a:p>
          <a:p>
            <a:pPr eaLnBrk="1" hangingPunct="1">
              <a:lnSpc>
                <a:spcPct val="80000"/>
              </a:lnSpc>
            </a:pPr>
            <a:endParaRPr 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sz="2800" b="1" smtClean="0"/>
              <a:t>Jako je specifickým znakem genetické choroby její tendence vyskytovat se v rodině opakovaně, je specifickým rysem lékařské genetiky - genetického poradenství - jeho zaměření nejen na původního pacienta, ale také na členy pacientovy rodiny, a to současné, minulé i budoucí.</a:t>
            </a:r>
          </a:p>
          <a:p>
            <a:pPr eaLnBrk="1" hangingPunct="1">
              <a:lnSpc>
                <a:spcPct val="80000"/>
              </a:lnSpc>
            </a:pPr>
            <a:endParaRPr lang="cs-CZ" sz="2400" b="1" smtClean="0">
              <a:solidFill>
                <a:srgbClr val="33CC33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  <a:latin typeface="Calibri" pitchFamily="34" charset="0"/>
              </a:rPr>
              <a:t>Vzácná onemocnění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2737"/>
            <a:ext cx="9144000" cy="5590952"/>
          </a:xfrm>
        </p:spPr>
        <p:txBody>
          <a:bodyPr/>
          <a:lstStyle/>
          <a:p>
            <a:r>
              <a:rPr lang="cs-CZ" sz="2800" b="1" dirty="0" smtClean="0">
                <a:latin typeface="Calibri" pitchFamily="34" charset="0"/>
              </a:rPr>
              <a:t>Vzácné onemocnění je definováno frekvencí v populaci menší než 5 pacientů na 10 000 zdravých. Pacienti se vzácným onemocněním a jejich rodiny se často nacházejí ve velmi těžké životní situaci. </a:t>
            </a:r>
          </a:p>
          <a:p>
            <a:r>
              <a:rPr lang="cs-CZ" sz="2800" b="1" dirty="0" smtClean="0">
                <a:latin typeface="Calibri" pitchFamily="34" charset="0"/>
              </a:rPr>
              <a:t>Diagnostika těchto onemocnění vyžaduje specializované postupy a pro raritní výskyt choroby může správná diagnostika trvat několik měsíců i někdy i let. </a:t>
            </a:r>
          </a:p>
          <a:p>
            <a:r>
              <a:rPr lang="cs-CZ" sz="2800" b="1" dirty="0" smtClean="0">
                <a:latin typeface="Calibri" pitchFamily="34" charset="0"/>
              </a:rPr>
              <a:t>Dalším závažným problémem je, že na mnohá vzácná onemocnění zatím neexistuje účinný lék. </a:t>
            </a:r>
          </a:p>
          <a:p>
            <a:r>
              <a:rPr lang="cs-CZ" sz="2800" b="1" dirty="0" smtClean="0">
                <a:latin typeface="Calibri" pitchFamily="34" charset="0"/>
              </a:rPr>
              <a:t>Pro léčitelná vzácná onemocnění jsou léky obvykle extrémně drahé. </a:t>
            </a:r>
          </a:p>
          <a:p>
            <a:pPr>
              <a:buFontTx/>
              <a:buNone/>
            </a:pPr>
            <a:endParaRPr lang="cs-CZ" sz="2400" b="1" dirty="0" smtClean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  <a:latin typeface="+mn-lt"/>
              </a:rPr>
              <a:t>Genetické pracoviš</a:t>
            </a:r>
            <a:r>
              <a:rPr lang="cs-CZ" sz="3600" b="1" dirty="0" smtClean="0">
                <a:solidFill>
                  <a:srgbClr val="006600"/>
                </a:solidFill>
                <a:latin typeface="Comic Sans MS" pitchFamily="66" charset="0"/>
              </a:rPr>
              <a:t>tě</a:t>
            </a:r>
            <a:endParaRPr lang="cs-CZ" sz="3600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Genetická poradna </a:t>
            </a:r>
            <a:r>
              <a:rPr lang="cs-CZ" b="1" dirty="0" smtClean="0">
                <a:solidFill>
                  <a:srgbClr val="000000"/>
                </a:solidFill>
              </a:rPr>
              <a:t>- ambulance</a:t>
            </a: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Laboratoře  cytogenetické  </a:t>
            </a:r>
            <a:r>
              <a:rPr lang="cs-CZ" b="1" dirty="0" smtClean="0">
                <a:solidFill>
                  <a:srgbClr val="000000"/>
                </a:solidFill>
              </a:rPr>
              <a:t>          (prenatální, postnatální, molekulárně cytogenetické, </a:t>
            </a:r>
            <a:r>
              <a:rPr lang="cs-CZ" b="1" dirty="0" err="1" smtClean="0">
                <a:solidFill>
                  <a:srgbClr val="000000"/>
                </a:solidFill>
              </a:rPr>
              <a:t>onkocytogenetické</a:t>
            </a:r>
            <a:r>
              <a:rPr lang="cs-CZ" b="1" dirty="0" smtClean="0">
                <a:solidFill>
                  <a:srgbClr val="000000"/>
                </a:solidFill>
              </a:rPr>
              <a:t>)</a:t>
            </a: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Laboratoře DNA/RNA diagnostiky </a:t>
            </a:r>
            <a:r>
              <a:rPr lang="cs-CZ" b="1" dirty="0" smtClean="0">
                <a:solidFill>
                  <a:srgbClr val="000000"/>
                </a:solidFill>
              </a:rPr>
              <a:t>(</a:t>
            </a:r>
            <a:r>
              <a:rPr lang="cs-CZ" b="1" dirty="0" err="1" smtClean="0">
                <a:solidFill>
                  <a:srgbClr val="000000"/>
                </a:solidFill>
              </a:rPr>
              <a:t>monogenně</a:t>
            </a:r>
            <a:r>
              <a:rPr lang="cs-CZ" b="1" dirty="0" smtClean="0">
                <a:solidFill>
                  <a:srgbClr val="000000"/>
                </a:solidFill>
              </a:rPr>
              <a:t> podmíněná onemocnění, </a:t>
            </a:r>
            <a:r>
              <a:rPr lang="cs-CZ" b="1" dirty="0" err="1" smtClean="0">
                <a:solidFill>
                  <a:srgbClr val="000000"/>
                </a:solidFill>
              </a:rPr>
              <a:t>onkogenetika</a:t>
            </a:r>
            <a:r>
              <a:rPr lang="cs-CZ" b="1" dirty="0" smtClean="0">
                <a:solidFill>
                  <a:srgbClr val="000000"/>
                </a:solidFill>
              </a:rPr>
              <a:t>, identifikace jedinců..)</a:t>
            </a:r>
          </a:p>
          <a:p>
            <a:endParaRPr lang="cs-CZ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  <a:latin typeface="+mn-lt"/>
              </a:rPr>
              <a:t>Genetická onemocnění</a:t>
            </a:r>
            <a:endParaRPr lang="cs-CZ" sz="3600" dirty="0" smtClean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748713" cy="5516562"/>
          </a:xfrm>
          <a:noFill/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  <a:latin typeface="Calibri" pitchFamily="34" charset="0"/>
              </a:rPr>
              <a:t>Vrozené chromosomové aberace</a:t>
            </a:r>
          </a:p>
          <a:p>
            <a:endParaRPr lang="cs-CZ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b="1" dirty="0" err="1" smtClean="0">
                <a:solidFill>
                  <a:srgbClr val="000000"/>
                </a:solidFill>
                <a:latin typeface="Calibri" pitchFamily="34" charset="0"/>
              </a:rPr>
              <a:t>Monogenně</a:t>
            </a:r>
            <a:r>
              <a:rPr lang="cs-CZ" b="1" dirty="0" smtClean="0">
                <a:solidFill>
                  <a:srgbClr val="000000"/>
                </a:solidFill>
                <a:latin typeface="Calibri" pitchFamily="34" charset="0"/>
              </a:rPr>
              <a:t> podmíněné nemoci</a:t>
            </a:r>
          </a:p>
          <a:p>
            <a:r>
              <a:rPr lang="cs-CZ" b="1" dirty="0" smtClean="0">
                <a:solidFill>
                  <a:srgbClr val="000000"/>
                </a:solidFill>
                <a:latin typeface="Calibri" pitchFamily="34" charset="0"/>
              </a:rPr>
              <a:t>Mitochondriální choroby</a:t>
            </a:r>
          </a:p>
          <a:p>
            <a:pPr>
              <a:buFontTx/>
              <a:buNone/>
            </a:pPr>
            <a:endParaRPr lang="cs-CZ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Calibri" pitchFamily="34" charset="0"/>
              </a:rPr>
              <a:t>Polygenně a multifaktoriálně dědičná onemocnění</a:t>
            </a:r>
          </a:p>
          <a:p>
            <a:endParaRPr lang="cs-CZ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</p:txBody>
      </p:sp>
      <p:pic>
        <p:nvPicPr>
          <p:cNvPr id="17412" name="Picture 1026" descr="VZOR2k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196975"/>
            <a:ext cx="16906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Kopie - TOCIVA SROUBOVK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857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Portré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157788"/>
            <a:ext cx="16557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006600"/>
                </a:solidFill>
              </a:rPr>
              <a:t>Doporučení  ke genetickému vyšetření </a:t>
            </a:r>
            <a:endParaRPr lang="cs-CZ" sz="3600" b="1" dirty="0">
              <a:solidFill>
                <a:srgbClr val="00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>
                <a:latin typeface="Calibri" pitchFamily="34" charset="0"/>
              </a:rPr>
              <a:t>rodiny s výskytem dědičného onemocnění, chromosomové aberace, vývojové vady</a:t>
            </a:r>
          </a:p>
          <a:p>
            <a:pPr eaLnBrk="1" hangingPunct="1"/>
            <a:r>
              <a:rPr lang="cs-CZ" sz="2800" b="1" dirty="0" smtClean="0">
                <a:latin typeface="Calibri" pitchFamily="34" charset="0"/>
              </a:rPr>
              <a:t>páry léčené pro poruchy reprodukce</a:t>
            </a:r>
          </a:p>
          <a:p>
            <a:pPr eaLnBrk="1" hangingPunct="1"/>
            <a:r>
              <a:rPr lang="cs-CZ" sz="2800" b="1" dirty="0" smtClean="0">
                <a:latin typeface="Calibri" pitchFamily="34" charset="0"/>
              </a:rPr>
              <a:t>těhotné ženy se zvýšeným rizikem postižení plodu</a:t>
            </a:r>
          </a:p>
          <a:p>
            <a:pPr eaLnBrk="1" hangingPunct="1"/>
            <a:r>
              <a:rPr lang="cs-CZ" sz="2800" b="1" dirty="0" smtClean="0">
                <a:latin typeface="Calibri" pitchFamily="34" charset="0"/>
              </a:rPr>
              <a:t>příbuzenské páry</a:t>
            </a:r>
          </a:p>
          <a:p>
            <a:pPr eaLnBrk="1" hangingPunct="1"/>
            <a:r>
              <a:rPr lang="cs-CZ" sz="2800" b="1" dirty="0" smtClean="0">
                <a:latin typeface="Calibri" pitchFamily="34" charset="0"/>
              </a:rPr>
              <a:t>osoby se zvýšeným rizikem indukovaných mutací (vliv zevního prostředí)</a:t>
            </a:r>
          </a:p>
          <a:p>
            <a:pPr eaLnBrk="1" hangingPunct="1"/>
            <a:r>
              <a:rPr lang="cs-CZ" sz="2800" b="1" dirty="0" smtClean="0">
                <a:latin typeface="Calibri" pitchFamily="34" charset="0"/>
              </a:rPr>
              <a:t>dárci gamet</a:t>
            </a:r>
          </a:p>
          <a:p>
            <a:pPr eaLnBrk="1" hangingPunct="1"/>
            <a:r>
              <a:rPr lang="cs-CZ" sz="2800" b="1" dirty="0" smtClean="0">
                <a:latin typeface="Calibri" pitchFamily="34" charset="0"/>
              </a:rPr>
              <a:t>pacienti s onkologickým onemocněním</a:t>
            </a:r>
            <a:endParaRPr lang="cs-CZ" sz="28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0350"/>
            <a:ext cx="7772400" cy="149225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  <a:latin typeface="Calibri" pitchFamily="34" charset="0"/>
              </a:rPr>
              <a:t>Genetická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Calibri" pitchFamily="34" charset="0"/>
              </a:rPr>
              <a:t>konzultace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  </a:t>
            </a:r>
            <a:r>
              <a:rPr lang="en-US" b="1" dirty="0" err="1" smtClean="0">
                <a:solidFill>
                  <a:srgbClr val="006600"/>
                </a:solidFill>
                <a:latin typeface="Calibri" pitchFamily="34" charset="0"/>
              </a:rPr>
              <a:t>Shormáždění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Calibri" pitchFamily="34" charset="0"/>
              </a:rPr>
              <a:t>informací</a:t>
            </a:r>
            <a:endParaRPr lang="en-US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5795963" cy="4876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Osobní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anamnesa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Rodinná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anamnesa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Genealogické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vyšetření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sestavení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minimálně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třígeneračního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rodokmenu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Etnické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informace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Konsanquinita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Nonpaternita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1219200"/>
          </a:xfrm>
        </p:spPr>
        <p:txBody>
          <a:bodyPr/>
          <a:lstStyle/>
          <a:p>
            <a:r>
              <a:rPr lang="cs-CZ" sz="3600" b="1" dirty="0" err="1" smtClean="0">
                <a:solidFill>
                  <a:srgbClr val="006600"/>
                </a:solidFill>
                <a:latin typeface="Calibri" pitchFamily="34" charset="0"/>
              </a:rPr>
              <a:t>Klinickog</a:t>
            </a:r>
            <a:r>
              <a:rPr lang="en-US" sz="3600" b="1" dirty="0" err="1" smtClean="0">
                <a:solidFill>
                  <a:srgbClr val="006600"/>
                </a:solidFill>
                <a:latin typeface="Calibri" pitchFamily="34" charset="0"/>
              </a:rPr>
              <a:t>enetické</a:t>
            </a:r>
            <a:r>
              <a:rPr lang="en-US" sz="36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Calibri" pitchFamily="34" charset="0"/>
              </a:rPr>
              <a:t>vyšetření</a:t>
            </a:r>
            <a:endParaRPr lang="en-US" sz="3600" dirty="0" smtClean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60575"/>
            <a:ext cx="8382000" cy="44164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Somatické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odchylky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stigmatizace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Vrozené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vývojové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vady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Psychomotorický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vývoj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Mentální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retardace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Dermatoglyfy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2d5fc05-1b26-4ccf-9ac9-7926295b9549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457</Words>
  <Application>Microsoft Office PowerPoint</Application>
  <PresentationFormat>Předvádění na obrazovce (4:3)</PresentationFormat>
  <Paragraphs>151</Paragraphs>
  <Slides>19</Slides>
  <Notes>19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sady Office</vt:lpstr>
      <vt:lpstr>CorelPhotoPaint.Image.8</vt:lpstr>
      <vt:lpstr>Lékařská genetika</vt:lpstr>
      <vt:lpstr>Lékařská genetika</vt:lpstr>
      <vt:lpstr>Lékařská genetika</vt:lpstr>
      <vt:lpstr>Vzácná onemocnění</vt:lpstr>
      <vt:lpstr>Genetické pracoviště</vt:lpstr>
      <vt:lpstr>Genetická onemocnění</vt:lpstr>
      <vt:lpstr>Doporučení  ke genetickému vyšetření </vt:lpstr>
      <vt:lpstr>Genetická konzultace  Shormáždění informací</vt:lpstr>
      <vt:lpstr>Klinickogenetické vyšetření</vt:lpstr>
      <vt:lpstr>Prezentace aplikace PowerPoint</vt:lpstr>
      <vt:lpstr>Cytogenetické vyšetření</vt:lpstr>
      <vt:lpstr>Od počítání chromosomů  k molekulární cytogenetice…</vt:lpstr>
      <vt:lpstr>Prezentace aplikace PowerPoint</vt:lpstr>
      <vt:lpstr>Molekulárně genetická vyšetření  Analýza DNA/RNA</vt:lpstr>
      <vt:lpstr>1869 – objev molekuly DNA - švýcarský lékař Friedrich Miescher vyizoloval DNA z bílých krvinek. Nedařilo se však vytvořit dostatečně čistý vzorek na to, aby DNA mohla být dále zkoumána.  1952 - objev dvojšroubovité struktury DNA  1953 -  poznatek byl veřejně publikován autory - objeviteli Jamesem Watsonem a Francisem Crickem  1962 - Nobelova cena </vt:lpstr>
      <vt:lpstr>DNA analýza dědičných onemocnění</vt:lpstr>
      <vt:lpstr>Genetická prevence</vt:lpstr>
      <vt:lpstr>Lékařská genetika</vt:lpstr>
      <vt:lpstr>Lékařská genetika</vt:lpstr>
    </vt:vector>
  </TitlesOfParts>
  <Company>ČLK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Gaillyova Renata</cp:lastModifiedBy>
  <cp:revision>91</cp:revision>
  <dcterms:created xsi:type="dcterms:W3CDTF">2015-09-11T17:11:45Z</dcterms:created>
  <dcterms:modified xsi:type="dcterms:W3CDTF">2016-12-15T15:48:16Z</dcterms:modified>
</cp:coreProperties>
</file>