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6" r:id="rId3"/>
    <p:sldId id="297" r:id="rId4"/>
    <p:sldId id="262" r:id="rId5"/>
    <p:sldId id="300" r:id="rId6"/>
    <p:sldId id="302" r:id="rId7"/>
    <p:sldId id="303" r:id="rId8"/>
    <p:sldId id="304" r:id="rId9"/>
    <p:sldId id="289" r:id="rId10"/>
    <p:sldId id="264" r:id="rId11"/>
    <p:sldId id="268" r:id="rId12"/>
    <p:sldId id="269" r:id="rId13"/>
    <p:sldId id="272" r:id="rId14"/>
    <p:sldId id="305" r:id="rId15"/>
    <p:sldId id="280" r:id="rId16"/>
    <p:sldId id="282" r:id="rId17"/>
    <p:sldId id="257" r:id="rId18"/>
    <p:sldId id="259" r:id="rId19"/>
    <p:sldId id="260" r:id="rId20"/>
    <p:sldId id="258" r:id="rId21"/>
    <p:sldId id="261" r:id="rId22"/>
    <p:sldId id="308" r:id="rId23"/>
    <p:sldId id="309" r:id="rId24"/>
    <p:sldId id="293" r:id="rId25"/>
    <p:sldId id="306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F0BB3-33BE-40F1-931C-D8CD4AD36C82}" type="datetimeFigureOut">
              <a:rPr lang="cs-CZ" smtClean="0"/>
              <a:t>4.11.2016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2EC72-9AAB-40A8-BE48-84FA786849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39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2EC72-9AAB-40A8-BE48-84FA786849A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1718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2EC72-9AAB-40A8-BE48-84FA786849A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1718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2EC72-9AAB-40A8-BE48-84FA786849A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815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3FC3-ADBB-4CB5-BFF3-8A7E39DF6189}" type="datetimeFigureOut">
              <a:rPr lang="cs-CZ" smtClean="0"/>
              <a:t>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39F6-C02D-4CF1-BD09-65B3A8C8F6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185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3FC3-ADBB-4CB5-BFF3-8A7E39DF6189}" type="datetimeFigureOut">
              <a:rPr lang="cs-CZ" smtClean="0"/>
              <a:t>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39F6-C02D-4CF1-BD09-65B3A8C8F6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722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3FC3-ADBB-4CB5-BFF3-8A7E39DF6189}" type="datetimeFigureOut">
              <a:rPr lang="cs-CZ" smtClean="0"/>
              <a:t>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39F6-C02D-4CF1-BD09-65B3A8C8F6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076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D0023902-7F7A-4F14-B2CD-8644076D3AE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3998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02D837C0-7229-41EA-A90E-86C5B17CE51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4347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3DE89-7A11-49C4-B62B-2E05FFA1DE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17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3FC3-ADBB-4CB5-BFF3-8A7E39DF6189}" type="datetimeFigureOut">
              <a:rPr lang="cs-CZ" smtClean="0"/>
              <a:t>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39F6-C02D-4CF1-BD09-65B3A8C8F6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13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3FC3-ADBB-4CB5-BFF3-8A7E39DF6189}" type="datetimeFigureOut">
              <a:rPr lang="cs-CZ" smtClean="0"/>
              <a:t>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39F6-C02D-4CF1-BD09-65B3A8C8F6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695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3FC3-ADBB-4CB5-BFF3-8A7E39DF6189}" type="datetimeFigureOut">
              <a:rPr lang="cs-CZ" smtClean="0"/>
              <a:t>4.11.2016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39F6-C02D-4CF1-BD09-65B3A8C8F6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46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3FC3-ADBB-4CB5-BFF3-8A7E39DF6189}" type="datetimeFigureOut">
              <a:rPr lang="cs-CZ" smtClean="0"/>
              <a:t>4.11.2016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39F6-C02D-4CF1-BD09-65B3A8C8F6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3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3FC3-ADBB-4CB5-BFF3-8A7E39DF6189}" type="datetimeFigureOut">
              <a:rPr lang="cs-CZ" smtClean="0"/>
              <a:t>4.11.2016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39F6-C02D-4CF1-BD09-65B3A8C8F6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005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3FC3-ADBB-4CB5-BFF3-8A7E39DF6189}" type="datetimeFigureOut">
              <a:rPr lang="cs-CZ" smtClean="0"/>
              <a:t>4.11.2016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39F6-C02D-4CF1-BD09-65B3A8C8F6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62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3FC3-ADBB-4CB5-BFF3-8A7E39DF6189}" type="datetimeFigureOut">
              <a:rPr lang="cs-CZ" smtClean="0"/>
              <a:t>4.11.2016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39F6-C02D-4CF1-BD09-65B3A8C8F6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597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3FC3-ADBB-4CB5-BFF3-8A7E39DF6189}" type="datetimeFigureOut">
              <a:rPr lang="cs-CZ" smtClean="0"/>
              <a:t>4.11.2016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39F6-C02D-4CF1-BD09-65B3A8C8F6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118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A3FC3-ADBB-4CB5-BFF3-8A7E39DF6189}" type="datetimeFigureOut">
              <a:rPr lang="cs-CZ" smtClean="0"/>
              <a:t>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839F6-C02D-4CF1-BD09-65B3A8C8F6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64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g"/><Relationship Id="rId7" Type="http://schemas.openxmlformats.org/officeDocument/2006/relationships/image" Target="../media/image52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eg"/><Relationship Id="rId9" Type="http://schemas.openxmlformats.org/officeDocument/2006/relationships/image" Target="../media/image5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nN-QeMgJ_U&amp;index=3&amp;list=PLepHs0thoryOXUSs5LkIy-bCv3Bkbz9Fz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116632"/>
            <a:ext cx="7164288" cy="1200329"/>
          </a:xfrm>
          <a:prstGeom prst="rect">
            <a:avLst/>
          </a:prstGeom>
          <a:solidFill>
            <a:srgbClr val="79D1AF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Vývoj výživy člověka II</a:t>
            </a:r>
          </a:p>
          <a:p>
            <a:pPr algn="ctr"/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1,8 – 0,25 my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95536" y="6118819"/>
            <a:ext cx="2088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/>
              <a:t>doc. Mgr. Sandra Sázelová, Ph.D.</a:t>
            </a:r>
          </a:p>
          <a:p>
            <a:r>
              <a:rPr lang="cs-CZ" sz="1100" b="1" dirty="0"/>
              <a:t>Ústav antropologie </a:t>
            </a:r>
            <a:r>
              <a:rPr lang="cs-CZ" sz="1100" b="1" dirty="0" err="1"/>
              <a:t>PřF</a:t>
            </a:r>
            <a:r>
              <a:rPr lang="cs-CZ" sz="1100" b="1" dirty="0"/>
              <a:t> MU</a:t>
            </a:r>
          </a:p>
          <a:p>
            <a:r>
              <a:rPr lang="cs-CZ" sz="1100" b="1" dirty="0"/>
              <a:t>sazelova@sci.muni.cz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436096" y="6129446"/>
            <a:ext cx="19442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Tomáš Janoušek</a:t>
            </a:r>
          </a:p>
          <a:p>
            <a:r>
              <a:rPr lang="cs-CZ" sz="1100" dirty="0"/>
              <a:t>Ústav antropologie </a:t>
            </a:r>
            <a:r>
              <a:rPr lang="cs-CZ" sz="1100" dirty="0" err="1"/>
              <a:t>PřF</a:t>
            </a:r>
            <a:r>
              <a:rPr lang="cs-CZ" sz="1100" dirty="0"/>
              <a:t> MU</a:t>
            </a:r>
          </a:p>
          <a:p>
            <a:r>
              <a:rPr lang="cs-CZ" sz="1100" dirty="0"/>
              <a:t>326922@mail.muni.cz</a:t>
            </a:r>
          </a:p>
        </p:txBody>
      </p:sp>
    </p:spTree>
    <p:extLst>
      <p:ext uri="{BB962C8B-B14F-4D97-AF65-F5344CB8AC3E}">
        <p14:creationId xmlns:p14="http://schemas.microsoft.com/office/powerpoint/2010/main" val="2361464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3600" b="1" i="1" dirty="0"/>
              <a:t>Homo </a:t>
            </a:r>
            <a:r>
              <a:rPr lang="cs-CZ" altLang="cs-CZ" sz="3600" b="1" i="1" dirty="0" err="1"/>
              <a:t>antecessor</a:t>
            </a:r>
            <a:r>
              <a:rPr lang="cs-CZ" altLang="cs-CZ" sz="3600" b="1" i="1" dirty="0"/>
              <a:t/>
            </a:r>
            <a:br>
              <a:rPr lang="cs-CZ" altLang="cs-CZ" sz="3600" b="1" i="1" dirty="0"/>
            </a:br>
            <a:r>
              <a:rPr lang="cs-CZ" altLang="cs-CZ" sz="3600" dirty="0"/>
              <a:t>1,2-0,7 my, </a:t>
            </a:r>
            <a:r>
              <a:rPr lang="cs-CZ" altLang="cs-CZ" sz="3600" dirty="0" err="1"/>
              <a:t>Atapuerca</a:t>
            </a:r>
            <a:r>
              <a:rPr lang="cs-CZ" altLang="cs-CZ" sz="3600" dirty="0"/>
              <a:t>, Afrika?</a:t>
            </a:r>
          </a:p>
        </p:txBody>
      </p:sp>
      <p:sp>
        <p:nvSpPr>
          <p:cNvPr id="4101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467544" y="1472195"/>
            <a:ext cx="5976664" cy="24482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sz="2000" dirty="0"/>
              <a:t>Lebeční kapacita nad 1000 cm</a:t>
            </a:r>
            <a:r>
              <a:rPr lang="cs-CZ" altLang="cs-CZ" sz="2000" baseline="30000" dirty="0"/>
              <a:t>3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Nevystupující lícní kosti; nízká </a:t>
            </a:r>
            <a:r>
              <a:rPr lang="cs-CZ" altLang="cs-CZ" sz="2000" dirty="0" err="1"/>
              <a:t>prognacie</a:t>
            </a:r>
            <a:r>
              <a:rPr lang="cs-CZ" altLang="cs-CZ" sz="2000" dirty="0"/>
              <a:t> obličeje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Nadočnicové oblouky (oddělené)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Směs znaků archaických i sdílených s moderními lidmi a neandrtálci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určité </a:t>
            </a:r>
            <a:r>
              <a:rPr lang="cs-CZ" altLang="cs-CZ" sz="2000" dirty="0" err="1"/>
              <a:t>sapientní</a:t>
            </a:r>
            <a:r>
              <a:rPr lang="cs-CZ" altLang="cs-CZ" sz="2000" dirty="0"/>
              <a:t> znaky; ale vesměs </a:t>
            </a:r>
            <a:r>
              <a:rPr lang="cs-CZ" altLang="cs-CZ" sz="2000" dirty="0" err="1"/>
              <a:t>juv</a:t>
            </a:r>
            <a:r>
              <a:rPr lang="cs-CZ" altLang="cs-CZ" sz="2000" dirty="0"/>
              <a:t>. a adolescentní jedinci</a:t>
            </a:r>
          </a:p>
        </p:txBody>
      </p:sp>
      <p:pic>
        <p:nvPicPr>
          <p:cNvPr id="4104" name="Picture 8" descr="img4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28800"/>
            <a:ext cx="2444025" cy="435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7904" y="3645024"/>
            <a:ext cx="2232248" cy="297968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691680" y="4725144"/>
            <a:ext cx="15295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latin typeface="Times New Roman" pitchFamily="18" charset="0"/>
              </a:rPr>
              <a:t>Sima </a:t>
            </a:r>
            <a:r>
              <a:rPr lang="cs-CZ" altLang="cs-CZ" sz="1400" b="1" dirty="0" err="1">
                <a:latin typeface="Times New Roman" pitchFamily="18" charset="0"/>
              </a:rPr>
              <a:t>del</a:t>
            </a:r>
            <a:r>
              <a:rPr lang="cs-CZ" altLang="cs-CZ" sz="1400" b="1" dirty="0">
                <a:latin typeface="Times New Roman" pitchFamily="18" charset="0"/>
              </a:rPr>
              <a:t> </a:t>
            </a:r>
            <a:r>
              <a:rPr lang="cs-CZ" altLang="cs-CZ" sz="1400" b="1" dirty="0" err="1">
                <a:latin typeface="Times New Roman" pitchFamily="18" charset="0"/>
              </a:rPr>
              <a:t>Elefante</a:t>
            </a:r>
            <a:endParaRPr lang="cs-CZ" sz="1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7164288" y="6144829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Gran Dolina</a:t>
            </a:r>
          </a:p>
        </p:txBody>
      </p:sp>
    </p:spTree>
    <p:extLst>
      <p:ext uri="{BB962C8B-B14F-4D97-AF65-F5344CB8AC3E}">
        <p14:creationId xmlns:p14="http://schemas.microsoft.com/office/powerpoint/2010/main" val="362402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i="1" dirty="0"/>
              <a:t>Homo </a:t>
            </a:r>
            <a:r>
              <a:rPr lang="cs-CZ" altLang="cs-CZ" sz="3600" b="1" i="1" dirty="0" err="1"/>
              <a:t>heidelbergensis</a:t>
            </a:r>
            <a:r>
              <a:rPr lang="cs-CZ" altLang="cs-CZ" sz="3600" b="1" i="1" dirty="0"/>
              <a:t> </a:t>
            </a:r>
            <a:r>
              <a:rPr lang="cs-CZ" altLang="cs-CZ" sz="3600" dirty="0"/>
              <a:t>0,7-0,2 my</a:t>
            </a:r>
            <a:r>
              <a:rPr lang="cs-CZ" altLang="cs-CZ" sz="3600" i="1" dirty="0"/>
              <a:t> </a:t>
            </a:r>
            <a:br>
              <a:rPr lang="cs-CZ" altLang="cs-CZ" sz="3600" i="1" dirty="0"/>
            </a:br>
            <a:r>
              <a:rPr lang="cs-CZ" altLang="cs-CZ" sz="2400" dirty="0"/>
              <a:t>(„</a:t>
            </a:r>
            <a:r>
              <a:rPr lang="cs-CZ" altLang="cs-CZ" sz="2400" dirty="0" err="1"/>
              <a:t>preneandertálec</a:t>
            </a:r>
            <a:r>
              <a:rPr lang="cs-CZ" altLang="cs-CZ" sz="2400" dirty="0"/>
              <a:t>“, „</a:t>
            </a:r>
            <a:r>
              <a:rPr lang="cs-CZ" altLang="cs-CZ" sz="2400" dirty="0" err="1"/>
              <a:t>anteneandertálec</a:t>
            </a:r>
            <a:r>
              <a:rPr lang="cs-CZ" altLang="cs-CZ" sz="2400" dirty="0"/>
              <a:t>“ „archaický</a:t>
            </a:r>
            <a:r>
              <a:rPr lang="cs-CZ" altLang="cs-CZ" sz="2400" i="1" dirty="0"/>
              <a:t> Homo sapiens“</a:t>
            </a:r>
            <a:r>
              <a:rPr lang="cs-CZ" altLang="cs-CZ" sz="2400" dirty="0"/>
              <a:t>)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23528" y="2420888"/>
            <a:ext cx="4572000" cy="27481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000" dirty="0"/>
              <a:t>Zvětšování objemu mozkovny (1100-1390 cm</a:t>
            </a:r>
            <a:r>
              <a:rPr lang="cs-CZ" altLang="cs-CZ" sz="2000" baseline="30000" dirty="0"/>
              <a:t>3</a:t>
            </a:r>
            <a:r>
              <a:rPr lang="cs-CZ" altLang="cs-CZ" sz="2000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Úzká, výrazně ustupující mozkovna, masívní lebeční kosti</a:t>
            </a:r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Gracilizace</a:t>
            </a:r>
            <a:r>
              <a:rPr lang="cs-CZ" altLang="cs-CZ" sz="2000" dirty="0"/>
              <a:t> obličejové kostry, velký obličej, strmá profilová linie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Masívní nadočnicové oblouky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Zaoblení týlu/nevýrazný torus</a:t>
            </a:r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Postkraniál</a:t>
            </a:r>
            <a:r>
              <a:rPr lang="cs-CZ" altLang="cs-CZ" sz="2000" dirty="0"/>
              <a:t>: robustní, silné kosti, mohutné svaly</a:t>
            </a:r>
          </a:p>
          <a:p>
            <a:pPr>
              <a:lnSpc>
                <a:spcPct val="90000"/>
              </a:lnSpc>
            </a:pPr>
            <a:endParaRPr lang="cs-CZ" altLang="cs-CZ" sz="2000" dirty="0"/>
          </a:p>
          <a:p>
            <a:pPr>
              <a:lnSpc>
                <a:spcPct val="90000"/>
              </a:lnSpc>
            </a:pPr>
            <a:endParaRPr lang="cs-CZ" altLang="cs-CZ" sz="2000" dirty="0"/>
          </a:p>
        </p:txBody>
      </p:sp>
      <p:pic>
        <p:nvPicPr>
          <p:cNvPr id="13319" name="Picture 7" descr="Homo heidelbergensis (4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828800"/>
            <a:ext cx="3927475" cy="3743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475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2412776" y="188640"/>
            <a:ext cx="8385175" cy="1431925"/>
          </a:xfrm>
        </p:spPr>
        <p:txBody>
          <a:bodyPr/>
          <a:lstStyle/>
          <a:p>
            <a:r>
              <a:rPr lang="cs-CZ" altLang="cs-CZ" sz="2800" dirty="0">
                <a:latin typeface="+mn-lt"/>
              </a:rPr>
              <a:t>Čelist, dentice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1600200"/>
            <a:ext cx="3505200" cy="4495800"/>
          </a:xfrm>
        </p:spPr>
        <p:txBody>
          <a:bodyPr/>
          <a:lstStyle/>
          <a:p>
            <a:r>
              <a:rPr lang="cs-CZ" altLang="cs-CZ" sz="2000" dirty="0"/>
              <a:t>Masívní čelist s (jenom) náznakem bradového výběžku</a:t>
            </a:r>
          </a:p>
          <a:p>
            <a:r>
              <a:rPr lang="cs-CZ" altLang="cs-CZ" sz="2000" dirty="0"/>
              <a:t>Zvětšení třetí stoličky (proti M1 a M2)</a:t>
            </a:r>
          </a:p>
          <a:p>
            <a:pPr>
              <a:buFont typeface="Wingdings" pitchFamily="2" charset="2"/>
              <a:buNone/>
            </a:pPr>
            <a:endParaRPr lang="cs-CZ" altLang="cs-CZ" sz="2000" dirty="0"/>
          </a:p>
          <a:p>
            <a:pPr>
              <a:buFont typeface="Wingdings" pitchFamily="2" charset="2"/>
              <a:buNone/>
            </a:pPr>
            <a:r>
              <a:rPr lang="cs-CZ" altLang="cs-CZ" sz="1600" dirty="0"/>
              <a:t>Holotyp: Mauer u Heidelbergu</a:t>
            </a:r>
          </a:p>
        </p:txBody>
      </p:sp>
      <p:pic>
        <p:nvPicPr>
          <p:cNvPr id="14340" name="Picture 4" descr="Homo heidelbergensis (2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4938" y="838200"/>
            <a:ext cx="5018087" cy="533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652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5562600" cy="2117725"/>
          </a:xfrm>
        </p:spPr>
        <p:txBody>
          <a:bodyPr/>
          <a:lstStyle/>
          <a:p>
            <a:r>
              <a:rPr lang="cs-CZ" altLang="cs-CZ" sz="2400" b="1" dirty="0" err="1">
                <a:latin typeface="+mn-lt"/>
              </a:rPr>
              <a:t>Miguelón</a:t>
            </a:r>
            <a:r>
              <a:rPr lang="cs-CZ" altLang="cs-CZ" sz="2400" dirty="0">
                <a:latin typeface="+mn-lt"/>
              </a:rPr>
              <a:t>, 400 </a:t>
            </a:r>
            <a:r>
              <a:rPr lang="cs-CZ" altLang="cs-CZ" sz="2400" dirty="0" err="1">
                <a:latin typeface="+mn-lt"/>
              </a:rPr>
              <a:t>ky</a:t>
            </a:r>
            <a:r>
              <a:rPr lang="cs-CZ" altLang="cs-CZ" sz="2400" dirty="0">
                <a:latin typeface="+mn-lt"/>
              </a:rPr>
              <a:t/>
            </a:r>
            <a:br>
              <a:rPr lang="cs-CZ" altLang="cs-CZ" sz="2400" dirty="0">
                <a:latin typeface="+mn-lt"/>
              </a:rPr>
            </a:br>
            <a:r>
              <a:rPr lang="cs-CZ" altLang="cs-CZ" sz="2400" dirty="0">
                <a:latin typeface="+mn-lt"/>
              </a:rPr>
              <a:t>absces čelisti, v důsledku postižení zubním kazem</a:t>
            </a:r>
          </a:p>
        </p:txBody>
      </p:sp>
      <p:pic>
        <p:nvPicPr>
          <p:cNvPr id="96260" name="Picture 4" descr="Bez názvu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90850"/>
            <a:ext cx="6172200" cy="3867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263" name="Picture 7" descr="img44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5038" y="0"/>
            <a:ext cx="3128962" cy="419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198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04664"/>
            <a:ext cx="3018513" cy="4525963"/>
          </a:xfr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57200" y="298573"/>
            <a:ext cx="5194920" cy="4525963"/>
          </a:xfrm>
        </p:spPr>
        <p:txBody>
          <a:bodyPr/>
          <a:lstStyle/>
          <a:p>
            <a:r>
              <a:rPr lang="cs-CZ" dirty="0"/>
              <a:t>Doklady lovu</a:t>
            </a:r>
          </a:p>
          <a:p>
            <a:pPr lvl="1"/>
            <a:r>
              <a:rPr lang="cs-CZ" dirty="0"/>
              <a:t>Dřevěné vrhací kopí staré okolo 400 </a:t>
            </a:r>
            <a:r>
              <a:rPr lang="cs-CZ" dirty="0" err="1"/>
              <a:t>ky</a:t>
            </a:r>
            <a:r>
              <a:rPr lang="cs-CZ" dirty="0"/>
              <a:t> (</a:t>
            </a:r>
            <a:r>
              <a:rPr lang="en-US" dirty="0" err="1"/>
              <a:t>Schöningen</a:t>
            </a:r>
            <a:r>
              <a:rPr lang="en-US" dirty="0"/>
              <a:t>, </a:t>
            </a:r>
            <a:r>
              <a:rPr lang="cs-CZ" dirty="0"/>
              <a:t>Německo)</a:t>
            </a:r>
          </a:p>
          <a:p>
            <a:endParaRPr lang="cs-CZ" dirty="0"/>
          </a:p>
          <a:p>
            <a:r>
              <a:rPr lang="cs-CZ" dirty="0"/>
              <a:t>Využívání ohně</a:t>
            </a:r>
          </a:p>
          <a:p>
            <a:pPr lvl="1"/>
            <a:r>
              <a:rPr lang="cs-CZ" dirty="0"/>
              <a:t>Přepálené pazourkové nástroje staré </a:t>
            </a:r>
            <a:r>
              <a:rPr lang="en-US" dirty="0"/>
              <a:t>790</a:t>
            </a:r>
            <a:r>
              <a:rPr lang="cs-CZ" dirty="0"/>
              <a:t> </a:t>
            </a:r>
            <a:r>
              <a:rPr lang="cs-CZ" dirty="0" err="1"/>
              <a:t>ky</a:t>
            </a:r>
            <a:r>
              <a:rPr lang="cs-CZ" dirty="0"/>
              <a:t>(</a:t>
            </a:r>
            <a:r>
              <a:rPr lang="en-US" dirty="0" err="1"/>
              <a:t>Gesher</a:t>
            </a:r>
            <a:r>
              <a:rPr lang="en-US" dirty="0"/>
              <a:t> </a:t>
            </a:r>
            <a:r>
              <a:rPr lang="en-US" dirty="0" err="1"/>
              <a:t>Benot</a:t>
            </a:r>
            <a:r>
              <a:rPr lang="en-US" dirty="0"/>
              <a:t> </a:t>
            </a:r>
            <a:r>
              <a:rPr lang="en-US" dirty="0" err="1"/>
              <a:t>Ya'aquov</a:t>
            </a:r>
            <a:r>
              <a:rPr lang="en-US" dirty="0"/>
              <a:t>, I</a:t>
            </a:r>
            <a:r>
              <a:rPr lang="cs-CZ" dirty="0"/>
              <a:t>z</a:t>
            </a:r>
            <a:r>
              <a:rPr lang="en-US" dirty="0" err="1"/>
              <a:t>rael</a:t>
            </a:r>
            <a:r>
              <a:rPr lang="cs-CZ" dirty="0"/>
              <a:t>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5373216"/>
            <a:ext cx="8229600" cy="1143000"/>
          </a:xfrm>
        </p:spPr>
        <p:txBody>
          <a:bodyPr/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91" y="4108265"/>
            <a:ext cx="3294721" cy="208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22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4762872" cy="2803525"/>
          </a:xfrm>
        </p:spPr>
        <p:txBody>
          <a:bodyPr>
            <a:normAutofit fontScale="90000"/>
          </a:bodyPr>
          <a:lstStyle/>
          <a:p>
            <a:r>
              <a:rPr lang="cs-CZ" altLang="cs-CZ" sz="3200" b="1" dirty="0">
                <a:latin typeface="+mn-lt"/>
              </a:rPr>
              <a:t>Afrika:</a:t>
            </a:r>
            <a:r>
              <a:rPr lang="cs-CZ" altLang="cs-CZ" sz="3200" dirty="0">
                <a:latin typeface="+mn-lt"/>
              </a:rPr>
              <a:t/>
            </a:r>
            <a:br>
              <a:rPr lang="cs-CZ" altLang="cs-CZ" sz="3200" dirty="0">
                <a:latin typeface="+mn-lt"/>
              </a:rPr>
            </a:br>
            <a:r>
              <a:rPr lang="cs-CZ" altLang="cs-CZ" sz="3200" i="1" dirty="0">
                <a:latin typeface="+mn-lt"/>
              </a:rPr>
              <a:t>Homo </a:t>
            </a:r>
            <a:r>
              <a:rPr lang="cs-CZ" altLang="cs-CZ" sz="3200" i="1" dirty="0" err="1">
                <a:latin typeface="+mn-lt"/>
              </a:rPr>
              <a:t>heidelbergensis</a:t>
            </a:r>
            <a:r>
              <a:rPr lang="cs-CZ" altLang="cs-CZ" sz="3200" i="1" dirty="0">
                <a:latin typeface="+mn-lt"/>
              </a:rPr>
              <a:t> x H. </a:t>
            </a:r>
            <a:r>
              <a:rPr lang="cs-CZ" altLang="cs-CZ" sz="3200" i="1" dirty="0" err="1">
                <a:latin typeface="+mn-lt"/>
              </a:rPr>
              <a:t>rhodensiensis</a:t>
            </a:r>
            <a:r>
              <a:rPr lang="cs-CZ" altLang="cs-CZ" sz="3200" i="1" dirty="0">
                <a:latin typeface="+mn-lt"/>
              </a:rPr>
              <a:t>?</a:t>
            </a:r>
            <a:r>
              <a:rPr lang="cs-CZ" altLang="cs-CZ" sz="2000" dirty="0">
                <a:latin typeface="+mn-lt"/>
              </a:rPr>
              <a:t/>
            </a:r>
            <a:br>
              <a:rPr lang="cs-CZ" altLang="cs-CZ" sz="2000" dirty="0">
                <a:latin typeface="+mn-lt"/>
              </a:rPr>
            </a:br>
            <a:r>
              <a:rPr lang="cs-CZ" altLang="cs-CZ" sz="2800" dirty="0">
                <a:latin typeface="+mn-lt"/>
              </a:rPr>
              <a:t>Bodo, </a:t>
            </a:r>
            <a:r>
              <a:rPr lang="cs-CZ" altLang="cs-CZ" sz="2800" dirty="0" err="1">
                <a:latin typeface="+mn-lt"/>
              </a:rPr>
              <a:t>Broken</a:t>
            </a:r>
            <a:r>
              <a:rPr lang="cs-CZ" altLang="cs-CZ" sz="2800" dirty="0">
                <a:latin typeface="+mn-lt"/>
              </a:rPr>
              <a:t> </a:t>
            </a:r>
            <a:r>
              <a:rPr lang="cs-CZ" altLang="cs-CZ" sz="2800" dirty="0" err="1">
                <a:latin typeface="+mn-lt"/>
              </a:rPr>
              <a:t>Hill</a:t>
            </a:r>
            <a:r>
              <a:rPr lang="cs-CZ" altLang="cs-CZ" sz="3200" dirty="0">
                <a:latin typeface="+mn-lt"/>
              </a:rPr>
              <a:t/>
            </a:r>
            <a:br>
              <a:rPr lang="cs-CZ" altLang="cs-CZ" sz="3200" dirty="0">
                <a:latin typeface="+mn-lt"/>
              </a:rPr>
            </a:br>
            <a:r>
              <a:rPr lang="cs-CZ" altLang="cs-CZ" sz="2000" dirty="0">
                <a:latin typeface="+mn-lt"/>
              </a:rPr>
              <a:t>Robustní obličej, masívní nadočnicové oblouky, tloušťka lebeční kosti</a:t>
            </a:r>
            <a:br>
              <a:rPr lang="cs-CZ" altLang="cs-CZ" sz="2000" dirty="0">
                <a:latin typeface="+mn-lt"/>
              </a:rPr>
            </a:br>
            <a:r>
              <a:rPr lang="cs-CZ" altLang="cs-CZ" sz="2000" dirty="0">
                <a:latin typeface="+mn-lt"/>
              </a:rPr>
              <a:t>10 zubů s kazem</a:t>
            </a:r>
            <a:br>
              <a:rPr lang="cs-CZ" altLang="cs-CZ" sz="2000" dirty="0">
                <a:latin typeface="+mn-lt"/>
              </a:rPr>
            </a:br>
            <a:r>
              <a:rPr lang="cs-CZ" altLang="cs-CZ" sz="2000" dirty="0">
                <a:latin typeface="+mn-lt"/>
              </a:rPr>
              <a:t>Částečně zhojené zranění</a:t>
            </a:r>
          </a:p>
        </p:txBody>
      </p:sp>
      <p:pic>
        <p:nvPicPr>
          <p:cNvPr id="34820" name="Picture 4" descr="Homo heidelbergens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3340100"/>
            <a:ext cx="3927475" cy="3517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2" name="Picture 6" descr="Homo heidelbergensis (10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0"/>
            <a:ext cx="2468563" cy="381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4" name="Picture 8" descr="Homo heidelbergensis (11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3733800"/>
            <a:ext cx="2473325" cy="3124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026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044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04452" name="Picture 4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3" name="Picture 5" descr="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7263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 txBox="1">
            <a:spLocks noRot="1" noChangeArrowheads="1"/>
          </p:cNvSpPr>
          <p:nvPr/>
        </p:nvSpPr>
        <p:spPr>
          <a:xfrm>
            <a:off x="2051720" y="427038"/>
            <a:ext cx="6787480" cy="1143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600" b="1" i="1" dirty="0"/>
              <a:t>Homo </a:t>
            </a:r>
            <a:r>
              <a:rPr lang="cs-CZ" altLang="cs-CZ" sz="3600" b="1" i="1" dirty="0" err="1"/>
              <a:t>floresiensis</a:t>
            </a:r>
            <a:r>
              <a:rPr lang="cs-CZ" altLang="cs-CZ" sz="3600" b="1" i="1" dirty="0"/>
              <a:t> </a:t>
            </a:r>
            <a:r>
              <a:rPr lang="cs-CZ" altLang="cs-CZ" sz="1800" b="1" i="1" dirty="0"/>
              <a:t>(</a:t>
            </a:r>
            <a:r>
              <a:rPr lang="cs-CZ" altLang="cs-CZ" sz="1800" dirty="0"/>
              <a:t>„Hobit“</a:t>
            </a:r>
            <a:r>
              <a:rPr lang="cs-CZ" altLang="cs-CZ" sz="1800" b="1" i="1" dirty="0"/>
              <a:t>)</a:t>
            </a:r>
            <a:r>
              <a:rPr lang="cs-CZ" altLang="cs-CZ" sz="3600" b="1" i="1" dirty="0"/>
              <a:t/>
            </a:r>
            <a:br>
              <a:rPr lang="cs-CZ" altLang="cs-CZ" sz="3600" b="1" i="1" dirty="0"/>
            </a:br>
            <a:r>
              <a:rPr lang="cs-CZ" altLang="cs-CZ" sz="3600" dirty="0"/>
              <a:t>95 - 13 </a:t>
            </a:r>
            <a:r>
              <a:rPr lang="cs-CZ" altLang="cs-CZ" sz="3600" dirty="0" err="1"/>
              <a:t>ky</a:t>
            </a:r>
            <a:r>
              <a:rPr lang="cs-CZ" altLang="cs-CZ" sz="3600" dirty="0"/>
              <a:t>, </a:t>
            </a:r>
            <a:r>
              <a:rPr lang="cs-CZ" altLang="cs-CZ" sz="3600" dirty="0" err="1"/>
              <a:t>Flores</a:t>
            </a:r>
            <a:r>
              <a:rPr lang="cs-CZ" altLang="cs-CZ" sz="3600" dirty="0"/>
              <a:t>, </a:t>
            </a:r>
            <a:r>
              <a:rPr lang="cs-CZ" altLang="cs-CZ" sz="3600" dirty="0" err="1"/>
              <a:t>Indonesie</a:t>
            </a:r>
            <a:endParaRPr lang="cs-CZ" altLang="cs-CZ" sz="36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2123728" y="2564904"/>
            <a:ext cx="2304256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výška cca 1 m</a:t>
            </a:r>
          </a:p>
          <a:p>
            <a:r>
              <a:rPr lang="cs-CZ" dirty="0"/>
              <a:t>váha 25 kg</a:t>
            </a:r>
          </a:p>
          <a:p>
            <a:r>
              <a:rPr lang="cs-CZ" dirty="0"/>
              <a:t>mozkovna 416 cm</a:t>
            </a:r>
            <a:r>
              <a:rPr lang="cs-CZ" baseline="30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7127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Výživa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err="1"/>
              <a:t>Gracilizace</a:t>
            </a:r>
            <a:r>
              <a:rPr lang="cs-CZ" sz="2000" dirty="0"/>
              <a:t> zadní části chrupu žvýkací funkce tuhé potravy ustupují roli předních při chytání, trhání a ukusování</a:t>
            </a:r>
          </a:p>
          <a:p>
            <a:r>
              <a:rPr lang="cs-CZ" sz="2000" dirty="0"/>
              <a:t>Sídliště v období interglaciálu poblíž vodních nádrží a toků = orientace na lov stádní zvěře (předpoklad sezónního využití vajec vodních ptáků, rostlinných plodů, kořenů a semen)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45024"/>
            <a:ext cx="3721596" cy="26237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497711"/>
            <a:ext cx="2710542" cy="29183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30904"/>
            <a:ext cx="1633364" cy="128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1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346050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/>
              <a:t>Zvětšující se mozek</a:t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1960" y="908720"/>
            <a:ext cx="8229600" cy="604664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…měnící se trávicí trakt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5"/>
          <a:stretch/>
        </p:blipFill>
        <p:spPr>
          <a:xfrm>
            <a:off x="6444208" y="1988840"/>
            <a:ext cx="2416161" cy="373085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949582" y="5882328"/>
            <a:ext cx="27041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err="1"/>
              <a:t>Stevens</a:t>
            </a:r>
            <a:r>
              <a:rPr lang="cs-CZ" sz="900" dirty="0"/>
              <a:t>, </a:t>
            </a:r>
            <a:r>
              <a:rPr lang="cs-CZ" sz="900" dirty="0" err="1"/>
              <a:t>Hume</a:t>
            </a:r>
            <a:r>
              <a:rPr lang="cs-CZ" sz="900" dirty="0"/>
              <a:t> 1995, 75.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55082" y="1527175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poměru k velikosti těla = člověk relativně malý trávicí trakt; mezidruhové rozdíly u hominidů</a:t>
            </a: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19094"/>
              </p:ext>
            </p:extLst>
          </p:nvPr>
        </p:nvGraphicFramePr>
        <p:xfrm>
          <a:off x="545609" y="2708920"/>
          <a:ext cx="547260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0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8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86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400" b="1" dirty="0"/>
                        <a:t>Typ orgánu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i="1" dirty="0"/>
                        <a:t>Homo sapiens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i="1" dirty="0"/>
                        <a:t>Pan</a:t>
                      </a:r>
                      <a:r>
                        <a:rPr lang="cs-CZ" sz="1400" b="1" dirty="0"/>
                        <a:t>,</a:t>
                      </a:r>
                      <a:r>
                        <a:rPr lang="cs-CZ" sz="1400" b="1" baseline="0" dirty="0"/>
                        <a:t> </a:t>
                      </a:r>
                      <a:r>
                        <a:rPr lang="cs-CZ" sz="1400" b="1" baseline="0" dirty="0" err="1"/>
                        <a:t>sp</a:t>
                      </a:r>
                      <a:r>
                        <a:rPr lang="cs-CZ" sz="1400" b="1" baseline="0" dirty="0"/>
                        <a:t>./</a:t>
                      </a:r>
                      <a:r>
                        <a:rPr lang="cs-CZ" sz="1400" b="1" i="1" baseline="0" dirty="0" err="1"/>
                        <a:t>Pongo</a:t>
                      </a:r>
                      <a:r>
                        <a:rPr lang="cs-CZ" sz="1400" b="1" baseline="0" dirty="0"/>
                        <a:t>, </a:t>
                      </a:r>
                      <a:r>
                        <a:rPr lang="cs-CZ" sz="1400" b="1" baseline="0" dirty="0" err="1"/>
                        <a:t>sp</a:t>
                      </a:r>
                      <a:r>
                        <a:rPr lang="cs-CZ" sz="1400" b="1" baseline="0" dirty="0"/>
                        <a:t>.</a:t>
                      </a:r>
                      <a:endParaRPr lang="cs-CZ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žaludek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10-24%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17-20%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tenké střevo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56-67%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23-28%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tlusté střevo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17-23%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52-54%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468085" y="4468380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Interpretace I </a:t>
            </a:r>
            <a:r>
              <a:rPr lang="cs-CZ" dirty="0"/>
              <a:t>(</a:t>
            </a:r>
            <a:r>
              <a:rPr lang="cs-CZ" dirty="0" err="1"/>
              <a:t>Milton</a:t>
            </a:r>
            <a:r>
              <a:rPr lang="cs-CZ" dirty="0"/>
              <a:t>, 1987): „před“ příprava potravy předními končetinami (vč. očištění potravy) = adaptace na vysoce kvalitní potravu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525906"/>
            <a:ext cx="1560554" cy="104796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371475"/>
            <a:ext cx="914400" cy="125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6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23528" y="1268760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/>
              <a:t>Leslie</a:t>
            </a:r>
            <a:r>
              <a:rPr lang="cs-CZ" b="1" dirty="0"/>
              <a:t> </a:t>
            </a:r>
            <a:r>
              <a:rPr lang="cs-CZ" b="1" dirty="0" err="1"/>
              <a:t>Aielle</a:t>
            </a:r>
            <a:r>
              <a:rPr lang="cs-CZ" b="1" dirty="0"/>
              <a:t> a Peter </a:t>
            </a:r>
            <a:r>
              <a:rPr lang="cs-CZ" b="1" dirty="0" err="1"/>
              <a:t>Wheeler</a:t>
            </a:r>
            <a:r>
              <a:rPr lang="cs-CZ" b="1" dirty="0"/>
              <a:t> </a:t>
            </a:r>
            <a:r>
              <a:rPr lang="cs-CZ" dirty="0"/>
              <a:t>= zvýšené nároky lidského mozku vyváženy zkrácením trávicího traktu </a:t>
            </a:r>
            <a:r>
              <a:rPr lang="cs-CZ" dirty="0">
                <a:latin typeface="Calibri"/>
              </a:rPr>
              <a:t>↑ navýšení energetických nároků (tlak na dostatek kvalitní a lehce stravitelné potravy)</a:t>
            </a:r>
          </a:p>
          <a:p>
            <a:endParaRPr lang="cs-CZ" dirty="0"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Calibri"/>
              </a:rPr>
              <a:t>První doklady před 1 my z Afriky </a:t>
            </a:r>
            <a:r>
              <a:rPr lang="cs-CZ" dirty="0">
                <a:latin typeface="Calibri"/>
              </a:rPr>
              <a:t>≠ těžko průkazné a nesystematické:</a:t>
            </a:r>
          </a:p>
          <a:p>
            <a:r>
              <a:rPr lang="cs-CZ" dirty="0">
                <a:latin typeface="Calibri"/>
              </a:rPr>
              <a:t>a) ojediněle červeně propálený sediment (střední </a:t>
            </a:r>
            <a:r>
              <a:rPr lang="cs-CZ" dirty="0" err="1">
                <a:latin typeface="Calibri"/>
              </a:rPr>
              <a:t>Awaš</a:t>
            </a:r>
            <a:r>
              <a:rPr lang="cs-CZ" dirty="0">
                <a:latin typeface="Calibri"/>
              </a:rPr>
              <a:t>, </a:t>
            </a:r>
            <a:r>
              <a:rPr lang="cs-CZ" dirty="0" err="1">
                <a:latin typeface="Calibri"/>
              </a:rPr>
              <a:t>Gadeb</a:t>
            </a:r>
            <a:r>
              <a:rPr lang="cs-CZ" dirty="0">
                <a:latin typeface="Calibri"/>
              </a:rPr>
              <a:t>, </a:t>
            </a:r>
            <a:r>
              <a:rPr lang="cs-CZ" dirty="0" err="1">
                <a:latin typeface="Calibri"/>
              </a:rPr>
              <a:t>Koobi</a:t>
            </a:r>
            <a:r>
              <a:rPr lang="cs-CZ" dirty="0">
                <a:latin typeface="Calibri"/>
              </a:rPr>
              <a:t> </a:t>
            </a:r>
            <a:r>
              <a:rPr lang="cs-CZ" dirty="0" err="1">
                <a:latin typeface="Calibri"/>
              </a:rPr>
              <a:t>Foora</a:t>
            </a:r>
            <a:r>
              <a:rPr lang="cs-CZ" dirty="0">
                <a:latin typeface="Calibri"/>
              </a:rPr>
              <a:t>);</a:t>
            </a:r>
          </a:p>
          <a:p>
            <a:r>
              <a:rPr lang="cs-CZ" dirty="0">
                <a:latin typeface="Calibri"/>
              </a:rPr>
              <a:t>b) přepálené úlomky kostí, hlíny a kamenných artefaktů, avšak teplota nepřesáhla 600⁰C (</a:t>
            </a:r>
            <a:r>
              <a:rPr lang="cs-CZ" dirty="0" err="1">
                <a:latin typeface="Calibri"/>
              </a:rPr>
              <a:t>Chesowanja</a:t>
            </a:r>
            <a:r>
              <a:rPr lang="cs-CZ" dirty="0">
                <a:latin typeface="Calibri"/>
              </a:rPr>
              <a:t>, </a:t>
            </a:r>
            <a:r>
              <a:rPr lang="cs-CZ" dirty="0" err="1">
                <a:latin typeface="Calibri"/>
              </a:rPr>
              <a:t>Swartskrans</a:t>
            </a:r>
            <a:r>
              <a:rPr lang="cs-CZ" dirty="0">
                <a:latin typeface="Calibri"/>
              </a:rPr>
              <a:t>, </a:t>
            </a:r>
            <a:r>
              <a:rPr lang="cs-CZ" dirty="0" err="1">
                <a:latin typeface="Calibri"/>
              </a:rPr>
              <a:t>Olduvai</a:t>
            </a:r>
            <a:r>
              <a:rPr lang="cs-CZ" dirty="0">
                <a:latin typeface="Calibri"/>
              </a:rPr>
              <a:t>)</a:t>
            </a:r>
          </a:p>
          <a:p>
            <a:r>
              <a:rPr lang="cs-CZ" dirty="0">
                <a:latin typeface="Calibri"/>
              </a:rPr>
              <a:t>→ někdy interpretovány jako pozůstatky po přírodních požárech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0744"/>
            <a:ext cx="2952328" cy="196464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328" y="4920744"/>
            <a:ext cx="2952328" cy="196464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920744"/>
            <a:ext cx="2952328" cy="196464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472" y="4920744"/>
            <a:ext cx="2952328" cy="196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2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Rectangle 8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9413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b="1" dirty="0"/>
              <a:t>Rekapitulace</a:t>
            </a:r>
            <a:r>
              <a:rPr lang="cs-CZ" sz="2200" dirty="0">
                <a:latin typeface="+mn-lt"/>
              </a:rPr>
              <a:t/>
            </a:r>
            <a:br>
              <a:rPr lang="cs-CZ" sz="2200" dirty="0">
                <a:latin typeface="+mn-lt"/>
              </a:rPr>
            </a:br>
            <a:endParaRPr lang="cs-CZ" sz="2200" dirty="0">
              <a:latin typeface="+mn-lt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04371"/>
            <a:ext cx="5499432" cy="3672408"/>
          </a:xfrm>
        </p:spPr>
      </p:pic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457200" y="5076779"/>
            <a:ext cx="8229600" cy="570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1600" dirty="0"/>
              <a:t>Přechod k bipedii</a:t>
            </a:r>
          </a:p>
          <a:p>
            <a:pPr algn="l">
              <a:defRPr/>
            </a:pPr>
            <a:endParaRPr lang="cs-CZ" sz="1800" dirty="0">
              <a:latin typeface="+mn-lt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076779"/>
            <a:ext cx="4038600" cy="1462251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268" y="1556792"/>
            <a:ext cx="2247900" cy="2990850"/>
          </a:xfrm>
          <a:prstGeom prst="rect">
            <a:avLst/>
          </a:prstGeom>
        </p:spPr>
      </p:pic>
      <p:sp>
        <p:nvSpPr>
          <p:cNvPr id="13" name="Rectangle 8"/>
          <p:cNvSpPr txBox="1">
            <a:spLocks noChangeArrowheads="1"/>
          </p:cNvSpPr>
          <p:nvPr/>
        </p:nvSpPr>
        <p:spPr>
          <a:xfrm>
            <a:off x="457200" y="5430180"/>
            <a:ext cx="8229600" cy="1252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1600" dirty="0" err="1"/>
              <a:t>Gracilizace</a:t>
            </a:r>
            <a:r>
              <a:rPr lang="cs-CZ" sz="1600" dirty="0"/>
              <a:t> chrupu/čelistí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cs-CZ" sz="1600" dirty="0"/>
              <a:t>mimo </a:t>
            </a:r>
            <a:r>
              <a:rPr lang="cs-CZ" sz="1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robustní australopitéky</a:t>
            </a:r>
            <a:r>
              <a:rPr lang="cs-CZ" sz="1600" dirty="0"/>
              <a:t>!</a:t>
            </a:r>
          </a:p>
          <a:p>
            <a:pPr algn="l">
              <a:defRPr/>
            </a:pPr>
            <a:r>
              <a:rPr lang="cs-CZ" sz="1600" dirty="0"/>
              <a:t>Zvětšování </a:t>
            </a:r>
            <a:r>
              <a:rPr lang="cs-CZ" sz="1600" dirty="0" err="1"/>
              <a:t>neurokrania</a:t>
            </a:r>
            <a:endParaRPr lang="cs-CZ" sz="1600" dirty="0"/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cs-CZ" sz="1600" dirty="0"/>
              <a:t>především od rodu 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</a:t>
            </a:r>
            <a:endParaRPr lang="cs-CZ" sz="1600" dirty="0"/>
          </a:p>
          <a:p>
            <a:pPr algn="l">
              <a:defRPr/>
            </a:pPr>
            <a:endParaRPr lang="cs-CZ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972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Oheň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580621"/>
            <a:ext cx="2245196" cy="161756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509120"/>
            <a:ext cx="2383532" cy="176056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707904" y="6289488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i="1" dirty="0" err="1"/>
              <a:t>Aegilops</a:t>
            </a:r>
            <a:r>
              <a:rPr lang="cs-CZ" sz="1050" i="1" dirty="0"/>
              <a:t> </a:t>
            </a:r>
            <a:r>
              <a:rPr lang="cs-CZ" sz="1050" i="1" dirty="0" err="1"/>
              <a:t>cf</a:t>
            </a:r>
            <a:r>
              <a:rPr lang="cs-CZ" sz="1050" i="1" dirty="0"/>
              <a:t>. </a:t>
            </a:r>
            <a:r>
              <a:rPr lang="cs-CZ" sz="1050" i="1" dirty="0" err="1"/>
              <a:t>geniculata</a:t>
            </a:r>
            <a:endParaRPr lang="cs-CZ" sz="1050" i="1" dirty="0"/>
          </a:p>
        </p:txBody>
      </p:sp>
      <p:sp>
        <p:nvSpPr>
          <p:cNvPr id="7" name="Obdélník 6"/>
          <p:cNvSpPr/>
          <p:nvPr/>
        </p:nvSpPr>
        <p:spPr>
          <a:xfrm>
            <a:off x="6300192" y="6289488"/>
            <a:ext cx="17556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i="1" dirty="0"/>
              <a:t>Olea </a:t>
            </a:r>
            <a:r>
              <a:rPr lang="cs-CZ" sz="1000" i="1" dirty="0" err="1"/>
              <a:t>europaea</a:t>
            </a:r>
            <a:r>
              <a:rPr lang="cs-CZ" sz="1000" dirty="0"/>
              <a:t> </a:t>
            </a:r>
            <a:r>
              <a:rPr lang="cs-CZ" sz="1000" dirty="0" err="1"/>
              <a:t>subsp</a:t>
            </a:r>
            <a:r>
              <a:rPr lang="cs-CZ" sz="1000" dirty="0"/>
              <a:t>. </a:t>
            </a:r>
            <a:r>
              <a:rPr lang="cs-CZ" sz="1000" i="1" dirty="0" err="1"/>
              <a:t>oleaster</a:t>
            </a:r>
            <a:endParaRPr lang="cs-CZ" sz="10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318200"/>
            <a:ext cx="935825" cy="195148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83428" y="6426181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/>
              <a:t>Gesher</a:t>
            </a:r>
            <a:r>
              <a:rPr lang="cs-CZ" sz="1400" b="1" dirty="0"/>
              <a:t> </a:t>
            </a:r>
            <a:r>
              <a:rPr lang="cs-CZ" sz="1400" b="1" dirty="0" err="1"/>
              <a:t>Benot</a:t>
            </a:r>
            <a:r>
              <a:rPr lang="cs-CZ" sz="1400" b="1" dirty="0"/>
              <a:t> </a:t>
            </a:r>
            <a:r>
              <a:rPr lang="cs-CZ" sz="1400" b="1" dirty="0" err="1"/>
              <a:t>Ya´akov</a:t>
            </a:r>
            <a:endParaRPr lang="cs-CZ" sz="1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23528" y="1268760"/>
            <a:ext cx="8496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Schopnost rozdělat, uchovat a používat oheň </a:t>
            </a:r>
            <a:r>
              <a:rPr lang="cs-CZ" dirty="0"/>
              <a:t>= zřejmě podmiňující faktor pro migraci z Afriky do Eurasie</a:t>
            </a:r>
            <a:endParaRPr lang="cs-CZ" dirty="0"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"/>
              </a:rPr>
              <a:t>Průkaznost používání ohně: dlouhou stratigrafickou sekvenci, lokalizovanou na jednom místě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/>
              <a:t>Gesher</a:t>
            </a:r>
            <a:r>
              <a:rPr lang="cs-CZ" b="1" dirty="0"/>
              <a:t> </a:t>
            </a:r>
            <a:r>
              <a:rPr lang="cs-CZ" b="1" dirty="0" err="1"/>
              <a:t>Benot</a:t>
            </a:r>
            <a:r>
              <a:rPr lang="cs-CZ" b="1" dirty="0"/>
              <a:t> </a:t>
            </a:r>
            <a:r>
              <a:rPr lang="cs-CZ" b="1" dirty="0" err="1"/>
              <a:t>Ya´akov</a:t>
            </a:r>
            <a:r>
              <a:rPr lang="cs-CZ" b="1" dirty="0"/>
              <a:t> </a:t>
            </a:r>
            <a:r>
              <a:rPr lang="cs-CZ" dirty="0"/>
              <a:t>(0,79 my)</a:t>
            </a: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>
                <a:latin typeface="Calibri"/>
              </a:rPr>
              <a:t>Čou-kchou-tien</a:t>
            </a:r>
            <a:r>
              <a:rPr lang="cs-CZ" dirty="0">
                <a:latin typeface="Calibri"/>
              </a:rPr>
              <a:t> (0,4-0,5 my)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"/>
              </a:rPr>
              <a:t>Nepřímý doklad = </a:t>
            </a:r>
            <a:r>
              <a:rPr lang="cs-CZ" b="1" dirty="0">
                <a:latin typeface="Calibri"/>
              </a:rPr>
              <a:t>Stránská skála</a:t>
            </a:r>
            <a:r>
              <a:rPr lang="cs-CZ" dirty="0">
                <a:latin typeface="Calibri"/>
              </a:rPr>
              <a:t> (</a:t>
            </a:r>
            <a:r>
              <a:rPr lang="cs-CZ" dirty="0" err="1">
                <a:latin typeface="Calibri"/>
              </a:rPr>
              <a:t>redeponované</a:t>
            </a:r>
            <a:r>
              <a:rPr lang="cs-CZ" dirty="0">
                <a:latin typeface="Calibri"/>
              </a:rPr>
              <a:t> přepálené kameny ve vysokém stupni spálení)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"/>
              </a:rPr>
              <a:t>Systematické použití ohně v Eurasii (0,4-0,23 my): </a:t>
            </a:r>
            <a:r>
              <a:rPr lang="cs-CZ" dirty="0" err="1">
                <a:latin typeface="Calibri"/>
              </a:rPr>
              <a:t>Terra</a:t>
            </a:r>
            <a:r>
              <a:rPr lang="cs-CZ" dirty="0">
                <a:latin typeface="Calibri"/>
              </a:rPr>
              <a:t> </a:t>
            </a:r>
            <a:r>
              <a:rPr lang="cs-CZ" dirty="0" err="1">
                <a:latin typeface="Calibri"/>
              </a:rPr>
              <a:t>Amata</a:t>
            </a:r>
            <a:r>
              <a:rPr lang="cs-CZ" dirty="0">
                <a:latin typeface="Calibri"/>
              </a:rPr>
              <a:t>, </a:t>
            </a:r>
            <a:r>
              <a:rPr lang="cs-CZ" dirty="0" err="1">
                <a:latin typeface="Calibri"/>
              </a:rPr>
              <a:t>Qesem</a:t>
            </a:r>
            <a:r>
              <a:rPr lang="cs-CZ" dirty="0">
                <a:latin typeface="Calibri"/>
              </a:rPr>
              <a:t>, </a:t>
            </a:r>
            <a:r>
              <a:rPr lang="cs-CZ" dirty="0" err="1">
                <a:latin typeface="Calibri"/>
              </a:rPr>
              <a:t>Vértésszölös</a:t>
            </a:r>
            <a:r>
              <a:rPr lang="cs-CZ" dirty="0">
                <a:latin typeface="Calibri"/>
              </a:rPr>
              <a:t>, </a:t>
            </a:r>
            <a:r>
              <a:rPr lang="cs-CZ" dirty="0" err="1">
                <a:latin typeface="Calibri"/>
              </a:rPr>
              <a:t>Bilzingsleben</a:t>
            </a:r>
            <a:r>
              <a:rPr lang="cs-CZ" dirty="0">
                <a:latin typeface="Calibri"/>
              </a:rPr>
              <a:t>, Přezletice a Račiněves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849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3527" y="260648"/>
            <a:ext cx="8686800" cy="1143000"/>
          </a:xfrm>
        </p:spPr>
        <p:txBody>
          <a:bodyPr>
            <a:no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Tepelně upravená potrava z evoluční perspektivy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2476871"/>
          </a:xfrm>
        </p:spPr>
        <p:txBody>
          <a:bodyPr>
            <a:normAutofit/>
          </a:bodyPr>
          <a:lstStyle/>
          <a:p>
            <a:r>
              <a:rPr lang="cs-CZ" sz="2000" b="1" dirty="0"/>
              <a:t>Biologicky a kulturně významné </a:t>
            </a:r>
            <a:r>
              <a:rPr lang="cs-CZ" sz="2000" dirty="0"/>
              <a:t>= zvýšení energetického přísunu potravy; snížení energie spotřebované na trávení syrové potravy; možnost inkorporace nových potravních prvků; zlepšení hygieny (detoxikace, snížení </a:t>
            </a:r>
            <a:r>
              <a:rPr lang="cs-CZ" sz="2000" dirty="0" err="1"/>
              <a:t>parazitálních</a:t>
            </a:r>
            <a:r>
              <a:rPr lang="cs-CZ" sz="2000" dirty="0"/>
              <a:t> rizik…); skladování potravy; upevnění sociálních vazeb…</a:t>
            </a:r>
          </a:p>
          <a:p>
            <a:r>
              <a:rPr lang="cs-CZ" sz="2000" b="1" dirty="0"/>
              <a:t>Obtížně hodnotitelné negativní důsledky </a:t>
            </a:r>
            <a:r>
              <a:rPr lang="cs-CZ" sz="2000" dirty="0"/>
              <a:t>= např. vliv kouře a jiných produktů hoření na dýchací soustavu, záněty očí a slepotu; nebezpečí otravy při nedokonalém spalování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8" r="4260"/>
          <a:stretch/>
        </p:blipFill>
        <p:spPr>
          <a:xfrm>
            <a:off x="3923928" y="4111771"/>
            <a:ext cx="1330265" cy="114190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330522"/>
            <a:ext cx="1468249" cy="194260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221088"/>
            <a:ext cx="1440160" cy="165264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90890"/>
            <a:ext cx="2805836" cy="211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0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Potravní strategie</a:t>
            </a:r>
            <a:br>
              <a:rPr lang="cs-CZ" b="1" dirty="0"/>
            </a:br>
            <a:r>
              <a:rPr lang="cs-CZ" sz="2200" dirty="0"/>
              <a:t>návratnost energie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79110"/>
            <a:ext cx="2438405" cy="168728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031" y="1290388"/>
            <a:ext cx="2269491" cy="147162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2762011"/>
            <a:ext cx="1673138" cy="167313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90388"/>
            <a:ext cx="2351980" cy="168872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53136"/>
            <a:ext cx="2019237" cy="189359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297" y="4435149"/>
            <a:ext cx="2864959" cy="1822004"/>
          </a:xfrm>
          <a:prstGeom prst="rect">
            <a:avLst/>
          </a:prstGeom>
        </p:spPr>
      </p:pic>
      <p:cxnSp>
        <p:nvCxnSpPr>
          <p:cNvPr id="13" name="Přímá spojnice se šipkou 12"/>
          <p:cNvCxnSpPr/>
          <p:nvPr/>
        </p:nvCxnSpPr>
        <p:spPr>
          <a:xfrm flipH="1" flipV="1">
            <a:off x="3356727" y="2276872"/>
            <a:ext cx="63145" cy="4104456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5724128" y="4869160"/>
            <a:ext cx="0" cy="1512168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5724128" y="3284984"/>
            <a:ext cx="0" cy="3096344"/>
          </a:xfrm>
          <a:prstGeom prst="straightConnector1">
            <a:avLst/>
          </a:prstGeom>
          <a:ln w="889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3923928" y="171662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technologie</a:t>
            </a:r>
          </a:p>
        </p:txBody>
      </p:sp>
      <p:cxnSp>
        <p:nvCxnSpPr>
          <p:cNvPr id="25" name="Přímá spojnice se šipkou 24"/>
          <p:cNvCxnSpPr/>
          <p:nvPr/>
        </p:nvCxnSpPr>
        <p:spPr>
          <a:xfrm flipH="1" flipV="1">
            <a:off x="3363662" y="1484784"/>
            <a:ext cx="75332" cy="4896544"/>
          </a:xfrm>
          <a:prstGeom prst="straightConnector1">
            <a:avLst/>
          </a:prstGeom>
          <a:ln w="889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Obrázek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91" y="4376929"/>
            <a:ext cx="1911113" cy="1327162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91" y="2085959"/>
            <a:ext cx="1882564" cy="231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8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Potravní strategie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/>
          <a:lstStyle/>
          <a:p>
            <a:r>
              <a:rPr lang="cs-CZ" sz="2000" dirty="0"/>
              <a:t>Maso</a:t>
            </a:r>
          </a:p>
          <a:p>
            <a:pPr lvl="1"/>
            <a:r>
              <a:rPr lang="cs-CZ" sz="1600" dirty="0"/>
              <a:t>Nadbytek může rozvracet hospodaření těla s dusíkem a vápníkem, 80-90% masa v potravě může vyvolat hladovění i při dostatečném přísunu kalorií (úbytek svalstva)</a:t>
            </a:r>
          </a:p>
          <a:p>
            <a:pPr lvl="1"/>
            <a:r>
              <a:rPr lang="cs-CZ" sz="1600" dirty="0"/>
              <a:t>Afričtí </a:t>
            </a:r>
            <a:r>
              <a:rPr lang="cs-CZ" sz="1600" dirty="0" err="1"/>
              <a:t>Hadzové</a:t>
            </a:r>
            <a:r>
              <a:rPr lang="cs-CZ" sz="1600" dirty="0"/>
              <a:t> během vydařené lovecké sezony ztrácí více tělesné hmotnosti než v lovecky méně úspěšném období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90165"/>
            <a:ext cx="3816424" cy="253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89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" t="7395" r="2459" b="2795"/>
          <a:stretch/>
        </p:blipFill>
        <p:spPr>
          <a:xfrm>
            <a:off x="2051720" y="836712"/>
            <a:ext cx="5411303" cy="4942396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143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23528" y="1268760"/>
            <a:ext cx="84969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Richard </a:t>
            </a:r>
            <a:r>
              <a:rPr lang="en-US" dirty="0" err="1"/>
              <a:t>Wrangham</a:t>
            </a:r>
            <a:r>
              <a:rPr lang="en-US" dirty="0"/>
              <a:t>: Fire Starch Meat and Honey </a:t>
            </a:r>
            <a:r>
              <a:rPr lang="cs-CZ" dirty="0"/>
              <a:t>(a další videa v </a:t>
            </a:r>
            <a:r>
              <a:rPr lang="cs-CZ" dirty="0" err="1"/>
              <a:t>playlistu</a:t>
            </a:r>
            <a:r>
              <a:rPr lang="cs-CZ" dirty="0"/>
              <a:t>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>
                <a:hlinkClick r:id="rId3"/>
              </a:rPr>
              <a:t>https://www.youtube.com/watch?v=VnN-QeMgJ_U&amp;index=3&amp;list=PLepHs0thoryOXUSs5LkIy-bCv3Bkbz9Fz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4474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724400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i="1" dirty="0"/>
              <a:t>Homo </a:t>
            </a:r>
            <a:r>
              <a:rPr lang="cs-CZ" sz="3600" b="1" i="1" dirty="0" err="1"/>
              <a:t>rudolfensis</a:t>
            </a: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2800" dirty="0" err="1"/>
              <a:t>Vých</a:t>
            </a:r>
            <a:r>
              <a:rPr lang="cs-CZ" sz="2800" dirty="0"/>
              <a:t>. Afrika, 2,5 – 1,8 my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1573"/>
            <a:ext cx="5266928" cy="1618595"/>
          </a:xfrm>
        </p:spPr>
        <p:txBody>
          <a:bodyPr/>
          <a:lstStyle/>
          <a:p>
            <a:r>
              <a:rPr lang="cs-CZ" altLang="cs-CZ" sz="1800" i="1" dirty="0"/>
              <a:t>z</a:t>
            </a:r>
            <a:r>
              <a:rPr lang="cs-CZ" altLang="cs-CZ" sz="1800" dirty="0"/>
              <a:t>aoblená mozkovna 600-800 cm</a:t>
            </a:r>
            <a:r>
              <a:rPr lang="cs-CZ" altLang="cs-CZ" sz="1800" baseline="30000" dirty="0"/>
              <a:t>3</a:t>
            </a:r>
            <a:r>
              <a:rPr lang="cs-CZ" altLang="cs-CZ" sz="1800" dirty="0"/>
              <a:t>, gracilní postava do 150 cm</a:t>
            </a:r>
          </a:p>
          <a:p>
            <a:r>
              <a:rPr lang="cs-CZ" altLang="cs-CZ" sz="1800" dirty="0"/>
              <a:t>Archaické znaky australopitéků: vystupující lícní kosti, post-orbitální zúžení, robustní zadní chrup</a:t>
            </a:r>
            <a:endParaRPr lang="cs-CZ" altLang="cs-CZ" sz="1800" baseline="30000" dirty="0"/>
          </a:p>
        </p:txBody>
      </p:sp>
      <p:pic>
        <p:nvPicPr>
          <p:cNvPr id="8" name="Picture 7" descr="Homo rudolfensi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00192" y="283492"/>
            <a:ext cx="2321843" cy="2875746"/>
          </a:xfr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3218795"/>
            <a:ext cx="47244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b="1" i="1" dirty="0"/>
              <a:t>Homo </a:t>
            </a:r>
            <a:r>
              <a:rPr lang="cs-CZ" sz="3600" b="1" i="1" dirty="0" err="1"/>
              <a:t>habilis</a:t>
            </a: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2800" dirty="0"/>
              <a:t>Jih. a </a:t>
            </a:r>
            <a:r>
              <a:rPr lang="cs-CZ" sz="2800" dirty="0" err="1"/>
              <a:t>Vých</a:t>
            </a:r>
            <a:r>
              <a:rPr lang="cs-CZ" sz="2800" dirty="0"/>
              <a:t>. Afrika, 2,2 – 1,4 my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4358620"/>
            <a:ext cx="5266928" cy="1618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800" dirty="0"/>
              <a:t>kapacita mozkovny nižší  500-687; max. 730 cm</a:t>
            </a:r>
            <a:r>
              <a:rPr lang="cs-CZ" altLang="cs-CZ" sz="1800" baseline="30000" dirty="0"/>
              <a:t>3</a:t>
            </a:r>
            <a:r>
              <a:rPr lang="cs-CZ" altLang="cs-CZ" sz="1800" dirty="0"/>
              <a:t>, zvětšování frontálních laloků mozku (</a:t>
            </a:r>
            <a:r>
              <a:rPr lang="cs-CZ" altLang="cs-CZ" sz="1800" dirty="0" err="1"/>
              <a:t>Brocovy</a:t>
            </a:r>
            <a:r>
              <a:rPr lang="cs-CZ" altLang="cs-CZ" sz="1800" dirty="0"/>
              <a:t> oblasti), zvyšuje se čelo</a:t>
            </a:r>
          </a:p>
          <a:p>
            <a:r>
              <a:rPr lang="cs-CZ" altLang="cs-CZ" sz="1800" dirty="0"/>
              <a:t>efektivní chůze a běh</a:t>
            </a:r>
          </a:p>
          <a:p>
            <a:r>
              <a:rPr lang="cs-CZ" altLang="cs-CZ" sz="1800" dirty="0"/>
              <a:t>zvětšování I a C, zmenšování P a M = indicie druhu</a:t>
            </a:r>
            <a:endParaRPr lang="cs-CZ" altLang="cs-CZ" sz="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392" y="3501008"/>
            <a:ext cx="2786747" cy="278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22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755576" y="4851172"/>
            <a:ext cx="8280920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dirty="0"/>
              <a:t>2,0-1,0 my klima v Africe poměrně aridní (robustní australopitéci ještě přežívají)</a:t>
            </a:r>
          </a:p>
          <a:p>
            <a:r>
              <a:rPr lang="cs-CZ" altLang="cs-CZ" dirty="0"/>
              <a:t>Migrace </a:t>
            </a:r>
            <a:r>
              <a:rPr lang="cs-CZ" altLang="cs-CZ" i="1" dirty="0"/>
              <a:t>Homo</a:t>
            </a:r>
            <a:r>
              <a:rPr lang="cs-CZ" altLang="cs-CZ" dirty="0"/>
              <a:t>, </a:t>
            </a:r>
            <a:r>
              <a:rPr lang="cs-CZ" altLang="cs-CZ" dirty="0" err="1"/>
              <a:t>sp</a:t>
            </a:r>
            <a:r>
              <a:rPr lang="cs-CZ" altLang="cs-CZ" dirty="0"/>
              <a:t>. </a:t>
            </a:r>
            <a:r>
              <a:rPr lang="cs-CZ" altLang="cs-CZ" sz="1600" dirty="0"/>
              <a:t>(</a:t>
            </a:r>
            <a:r>
              <a:rPr lang="cs-CZ" altLang="cs-CZ" sz="1600" i="1" dirty="0"/>
              <a:t>H. </a:t>
            </a:r>
            <a:r>
              <a:rPr lang="cs-CZ" altLang="cs-CZ" sz="1600" i="1" dirty="0" err="1"/>
              <a:t>ergaster</a:t>
            </a:r>
            <a:r>
              <a:rPr lang="cs-CZ" altLang="cs-CZ" sz="1600" i="1" dirty="0"/>
              <a:t> (</a:t>
            </a:r>
            <a:r>
              <a:rPr lang="cs-CZ" altLang="cs-CZ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cs-CZ" altLang="cs-CZ" sz="1600" i="1" dirty="0"/>
              <a:t>); </a:t>
            </a:r>
            <a:r>
              <a:rPr lang="cs-CZ" altLang="cs-CZ" sz="1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H. </a:t>
            </a:r>
            <a:r>
              <a:rPr lang="cs-CZ" altLang="cs-CZ" sz="16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erectus</a:t>
            </a:r>
            <a:r>
              <a:rPr lang="cs-CZ" altLang="cs-CZ" sz="1600" i="1" dirty="0"/>
              <a:t>; </a:t>
            </a:r>
            <a:r>
              <a:rPr lang="cs-CZ" altLang="cs-CZ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H. </a:t>
            </a:r>
            <a:r>
              <a:rPr lang="cs-CZ" altLang="cs-CZ" sz="1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antecessor</a:t>
            </a:r>
            <a:r>
              <a:rPr lang="cs-CZ" altLang="cs-CZ" sz="1600" dirty="0"/>
              <a:t>; </a:t>
            </a:r>
            <a:r>
              <a:rPr lang="cs-CZ" altLang="cs-CZ" sz="1600" i="1" dirty="0"/>
              <a:t>H. </a:t>
            </a:r>
            <a:r>
              <a:rPr lang="cs-CZ" altLang="cs-CZ" sz="1600" i="1" dirty="0" err="1"/>
              <a:t>rhodesiensis</a:t>
            </a:r>
            <a:r>
              <a:rPr lang="cs-CZ" altLang="cs-CZ" sz="1600" i="1" dirty="0"/>
              <a:t>; H. </a:t>
            </a:r>
            <a:r>
              <a:rPr lang="cs-CZ" altLang="cs-CZ" sz="1600" i="1" dirty="0" err="1"/>
              <a:t>heidelbergensis</a:t>
            </a:r>
            <a:r>
              <a:rPr lang="cs-CZ" altLang="cs-CZ" sz="1600" dirty="0"/>
              <a:t>)</a:t>
            </a:r>
          </a:p>
          <a:p>
            <a:r>
              <a:rPr lang="cs-CZ" altLang="cs-CZ" dirty="0"/>
              <a:t>Význam klimatických pásem a zeměpisné šířky – délka a úhel osvitu; sezónnost</a:t>
            </a:r>
          </a:p>
          <a:p>
            <a:r>
              <a:rPr lang="cs-CZ" altLang="cs-CZ" dirty="0"/>
              <a:t>= tlak na plánování; přizpůsobení potravních strategií a efektivní komunikace mezi skupinami/jednotlivci</a:t>
            </a:r>
          </a:p>
        </p:txBody>
      </p:sp>
      <p:pic>
        <p:nvPicPr>
          <p:cNvPr id="5" name="Picture 4" descr="VII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5761"/>
            <a:ext cx="702801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26" y="169181"/>
            <a:ext cx="6840760" cy="455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6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45780"/>
            <a:ext cx="4724400" cy="1139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600" b="1" i="1" dirty="0"/>
              <a:t>Homo </a:t>
            </a:r>
            <a:r>
              <a:rPr lang="cs-CZ" sz="3600" b="1" i="1" dirty="0" err="1"/>
              <a:t>ergaster</a:t>
            </a: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2800" dirty="0"/>
              <a:t>Jih. A </a:t>
            </a:r>
            <a:r>
              <a:rPr lang="cs-CZ" sz="2800" dirty="0" err="1"/>
              <a:t>Vých</a:t>
            </a:r>
            <a:r>
              <a:rPr lang="cs-CZ" sz="2800" dirty="0"/>
              <a:t>. Afrika, 1,8 – 1,4 my</a:t>
            </a:r>
            <a:br>
              <a:rPr lang="cs-CZ" sz="2800" dirty="0"/>
            </a:br>
            <a:r>
              <a:rPr lang="cs-CZ" sz="1600" dirty="0"/>
              <a:t>Lokality: </a:t>
            </a:r>
            <a:r>
              <a:rPr lang="cs-CZ" sz="1600" dirty="0" err="1"/>
              <a:t>Nariokotome</a:t>
            </a:r>
            <a:r>
              <a:rPr lang="cs-CZ" sz="1600" dirty="0"/>
              <a:t>, </a:t>
            </a:r>
            <a:r>
              <a:rPr lang="cs-CZ" sz="1600" dirty="0" err="1"/>
              <a:t>Koobi</a:t>
            </a:r>
            <a:r>
              <a:rPr lang="cs-CZ" sz="1600" dirty="0"/>
              <a:t> </a:t>
            </a:r>
            <a:r>
              <a:rPr lang="cs-CZ" sz="1600" dirty="0" err="1"/>
              <a:t>Fora</a:t>
            </a:r>
            <a:r>
              <a:rPr lang="cs-CZ" sz="1600" dirty="0"/>
              <a:t>, </a:t>
            </a:r>
            <a:r>
              <a:rPr lang="cs-CZ" sz="1600" dirty="0" err="1"/>
              <a:t>Ileret</a:t>
            </a:r>
            <a:r>
              <a:rPr lang="cs-CZ" sz="1600" dirty="0"/>
              <a:t>, </a:t>
            </a:r>
            <a:r>
              <a:rPr lang="cs-CZ" sz="1600" dirty="0" err="1"/>
              <a:t>Dmanisi</a:t>
            </a:r>
            <a:endParaRPr lang="cs-CZ" sz="16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13932"/>
            <a:ext cx="5266928" cy="2925621"/>
          </a:xfrm>
        </p:spPr>
        <p:txBody>
          <a:bodyPr>
            <a:normAutofit/>
          </a:bodyPr>
          <a:lstStyle/>
          <a:p>
            <a:r>
              <a:rPr lang="cs-CZ" sz="1800" dirty="0"/>
              <a:t>první průnik do Eurasie?</a:t>
            </a:r>
          </a:p>
          <a:p>
            <a:r>
              <a:rPr lang="cs-CZ" altLang="cs-CZ" sz="1800" dirty="0"/>
              <a:t>mozkovna 600-950 cm</a:t>
            </a:r>
            <a:r>
              <a:rPr lang="cs-CZ" altLang="cs-CZ" sz="1800" baseline="30000" dirty="0"/>
              <a:t>3</a:t>
            </a:r>
          </a:p>
          <a:p>
            <a:pPr>
              <a:lnSpc>
                <a:spcPct val="80000"/>
              </a:lnSpc>
              <a:defRPr/>
            </a:pPr>
            <a:r>
              <a:rPr lang="cs-CZ" sz="1800" dirty="0"/>
              <a:t>Kapacita mozkovny 600-950 cm</a:t>
            </a:r>
            <a:r>
              <a:rPr lang="cs-CZ" sz="1800" baseline="30000" dirty="0"/>
              <a:t>3</a:t>
            </a:r>
          </a:p>
          <a:p>
            <a:pPr>
              <a:lnSpc>
                <a:spcPct val="80000"/>
              </a:lnSpc>
              <a:defRPr/>
            </a:pPr>
            <a:r>
              <a:rPr lang="cs-CZ" sz="1800" dirty="0"/>
              <a:t>Výraznější obličejová část (plochý a široký nos)</a:t>
            </a:r>
          </a:p>
          <a:p>
            <a:pPr>
              <a:lnSpc>
                <a:spcPct val="80000"/>
              </a:lnSpc>
              <a:defRPr/>
            </a:pPr>
            <a:r>
              <a:rPr lang="cs-CZ" sz="1800" dirty="0"/>
              <a:t>Menší spodní čelist</a:t>
            </a:r>
          </a:p>
          <a:p>
            <a:pPr>
              <a:lnSpc>
                <a:spcPct val="80000"/>
              </a:lnSpc>
              <a:defRPr/>
            </a:pPr>
            <a:r>
              <a:rPr lang="cs-CZ" sz="1800" dirty="0"/>
              <a:t>Menší tloušťka kostí</a:t>
            </a:r>
          </a:p>
          <a:p>
            <a:endParaRPr lang="cs-CZ" altLang="cs-CZ" sz="1800" baseline="300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57200" y="420472"/>
            <a:ext cx="5266928" cy="2066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800" b="1" dirty="0"/>
              <a:t>První migranti</a:t>
            </a:r>
          </a:p>
          <a:p>
            <a:pPr marL="0" indent="0" algn="ctr">
              <a:buNone/>
            </a:pPr>
            <a:endParaRPr lang="cs-CZ" altLang="cs-CZ" sz="800" b="1" dirty="0"/>
          </a:p>
          <a:p>
            <a:r>
              <a:rPr lang="cs-CZ" altLang="cs-CZ" sz="2400" baseline="30000" dirty="0"/>
              <a:t>Zvyšování postavy a adaptace k bipedii</a:t>
            </a:r>
          </a:p>
          <a:p>
            <a:r>
              <a:rPr lang="cs-CZ" altLang="cs-CZ" sz="2400" baseline="30000" dirty="0"/>
              <a:t>Snižování pohlavního dimorfismu</a:t>
            </a:r>
          </a:p>
          <a:p>
            <a:r>
              <a:rPr lang="cs-CZ" altLang="cs-CZ" sz="2400" baseline="30000" dirty="0"/>
              <a:t>Zvětšování mozkovny – zmenšování chrupu/čelistí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20472"/>
            <a:ext cx="3362325" cy="2266950"/>
          </a:xfrm>
          <a:prstGeom prst="rect">
            <a:avLst/>
          </a:prstGeom>
        </p:spPr>
      </p:pic>
      <p:pic>
        <p:nvPicPr>
          <p:cNvPr id="14" name="Picture 4" descr="Homo ergaster (3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8184" y="3356992"/>
            <a:ext cx="1795995" cy="21387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omo ergaster (2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872" y="4553017"/>
            <a:ext cx="2412940" cy="20553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48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01740"/>
            <a:ext cx="4906888" cy="2695364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400" dirty="0" err="1"/>
              <a:t>Nariokotome</a:t>
            </a:r>
            <a:r>
              <a:rPr lang="cs-CZ" altLang="cs-CZ" sz="2400" dirty="0"/>
              <a:t> boy (</a:t>
            </a:r>
            <a:r>
              <a:rPr lang="cs-CZ" altLang="cs-CZ" sz="2400" dirty="0" err="1"/>
              <a:t>Turkana</a:t>
            </a:r>
            <a:r>
              <a:rPr lang="cs-CZ" altLang="cs-CZ" sz="2400" dirty="0"/>
              <a:t> v Keni)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2400" dirty="0"/>
          </a:p>
          <a:p>
            <a:pPr>
              <a:lnSpc>
                <a:spcPct val="80000"/>
              </a:lnSpc>
              <a:defRPr/>
            </a:pPr>
            <a:r>
              <a:rPr lang="cs-CZ" altLang="cs-CZ" sz="1800" dirty="0"/>
              <a:t>chlapec 11-14 let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1800" dirty="0"/>
              <a:t>Odhady pro dospělé jedince: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1400" dirty="0"/>
              <a:t>Mozkovna 880 cm</a:t>
            </a:r>
            <a:r>
              <a:rPr lang="cs-CZ" altLang="cs-CZ" sz="1400" baseline="30000" dirty="0"/>
              <a:t>3  </a:t>
            </a:r>
            <a:r>
              <a:rPr lang="cs-CZ" altLang="cs-CZ" sz="1400" dirty="0"/>
              <a:t>-&gt; 909 cm</a:t>
            </a:r>
            <a:r>
              <a:rPr lang="cs-CZ" altLang="cs-CZ" sz="1400" baseline="30000" dirty="0"/>
              <a:t>3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1400" dirty="0"/>
              <a:t>Výška 1,65 m -&gt; 1,80 m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1400" dirty="0"/>
              <a:t>Hmotnost 47 kg -&gt; 68 kg</a:t>
            </a:r>
          </a:p>
          <a:p>
            <a:pPr>
              <a:lnSpc>
                <a:spcPct val="80000"/>
              </a:lnSpc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97104"/>
            <a:ext cx="3794438" cy="25296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20688"/>
            <a:ext cx="3456384" cy="543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77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3505200" cy="2084387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/>
              <a:t>Kratší a širší čelisti</a:t>
            </a:r>
            <a:br>
              <a:rPr lang="cs-CZ" sz="2400" dirty="0"/>
            </a:br>
            <a:r>
              <a:rPr lang="cs-CZ" sz="2400" dirty="0"/>
              <a:t>zuby celkově malé</a:t>
            </a:r>
            <a:br>
              <a:rPr lang="cs-CZ" sz="2400" dirty="0"/>
            </a:br>
            <a:r>
              <a:rPr lang="cs-CZ" sz="2400" dirty="0"/>
              <a:t>KNM-ER 992</a:t>
            </a:r>
          </a:p>
        </p:txBody>
      </p:sp>
      <p:pic>
        <p:nvPicPr>
          <p:cNvPr id="9219" name="Picture 4" descr="Homo ergas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762000"/>
            <a:ext cx="4992688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918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Rectangle 8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9413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b="1" dirty="0"/>
              <a:t>Eurasie: </a:t>
            </a:r>
            <a:r>
              <a:rPr lang="cs-CZ" sz="4000" b="1" dirty="0" err="1"/>
              <a:t>Dmanisi</a:t>
            </a:r>
            <a:r>
              <a:rPr lang="cs-CZ" sz="4000" b="1" dirty="0"/>
              <a:t/>
            </a:r>
            <a:br>
              <a:rPr lang="cs-CZ" sz="4000" b="1" dirty="0"/>
            </a:br>
            <a:r>
              <a:rPr lang="cs-CZ" sz="2200" dirty="0">
                <a:latin typeface="+mn-lt"/>
              </a:rPr>
              <a:t>nad datem 1.8 my</a:t>
            </a:r>
            <a:br>
              <a:rPr lang="cs-CZ" sz="2200" dirty="0">
                <a:latin typeface="+mn-lt"/>
              </a:rPr>
            </a:br>
            <a:r>
              <a:rPr lang="cs-CZ" sz="2200" dirty="0">
                <a:latin typeface="+mn-lt"/>
              </a:rPr>
              <a:t>slon, etruský nosorožec, kůň, </a:t>
            </a:r>
            <a:r>
              <a:rPr lang="cs-CZ" sz="2200" dirty="0" err="1">
                <a:latin typeface="+mn-lt"/>
              </a:rPr>
              <a:t>machairodus</a:t>
            </a:r>
            <a:r>
              <a:rPr lang="cs-CZ" sz="2200" dirty="0">
                <a:latin typeface="+mn-lt"/>
              </a:rPr>
              <a:t>, pštros</a:t>
            </a:r>
            <a:br>
              <a:rPr lang="cs-CZ" sz="2200" dirty="0">
                <a:latin typeface="+mn-lt"/>
              </a:rPr>
            </a:br>
            <a:endParaRPr lang="cs-CZ" sz="2200" dirty="0">
              <a:latin typeface="+mn-lt"/>
            </a:endParaRPr>
          </a:p>
        </p:txBody>
      </p:sp>
      <p:pic>
        <p:nvPicPr>
          <p:cNvPr id="11267" name="Picture 4" descr="dm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925" y="2392363"/>
            <a:ext cx="3611563" cy="294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7" descr="dmanis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1088" y="1600200"/>
            <a:ext cx="355123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442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724400" cy="113982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i="1" dirty="0"/>
              <a:t>Homo </a:t>
            </a:r>
            <a:r>
              <a:rPr lang="cs-CZ" sz="3600" b="1" i="1" dirty="0" err="1"/>
              <a:t>erectus</a:t>
            </a: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2800" dirty="0"/>
              <a:t>Afrika, Asie, 1,5 – 0,5 my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1"/>
            <a:ext cx="4637314" cy="319695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cs-CZ" sz="1800" dirty="0"/>
              <a:t>První naleziště: </a:t>
            </a:r>
            <a:r>
              <a:rPr lang="cs-CZ" sz="1800" dirty="0" err="1"/>
              <a:t>Trinil</a:t>
            </a:r>
            <a:r>
              <a:rPr lang="cs-CZ" sz="1800" dirty="0"/>
              <a:t> (Jáva), E. </a:t>
            </a:r>
            <a:r>
              <a:rPr lang="cs-CZ" sz="1800" dirty="0" err="1"/>
              <a:t>Dubois</a:t>
            </a:r>
            <a:r>
              <a:rPr lang="cs-CZ" sz="1800" dirty="0"/>
              <a:t> 1891</a:t>
            </a:r>
          </a:p>
          <a:p>
            <a:pPr eaLnBrk="1" hangingPunct="1">
              <a:defRPr/>
            </a:pPr>
            <a:r>
              <a:rPr lang="cs-CZ" sz="1800" dirty="0"/>
              <a:t>Afrika, Čína, Jáva:</a:t>
            </a:r>
          </a:p>
          <a:p>
            <a:r>
              <a:rPr lang="cs-CZ" altLang="cs-CZ" sz="1800" dirty="0"/>
              <a:t>Vysoká, vzpřímená postava adaptovaná k chůzi a běhu</a:t>
            </a:r>
          </a:p>
          <a:p>
            <a:r>
              <a:rPr lang="cs-CZ" altLang="cs-CZ" sz="1800" dirty="0"/>
              <a:t>160-178 cm, 50-70 kg</a:t>
            </a:r>
          </a:p>
          <a:p>
            <a:r>
              <a:rPr lang="cs-CZ" altLang="cs-CZ" sz="1800" dirty="0"/>
              <a:t>Zesílení stavby dlouhých kostí i lebky</a:t>
            </a:r>
          </a:p>
          <a:p>
            <a:pPr eaLnBrk="1" hangingPunct="1">
              <a:defRPr/>
            </a:pPr>
            <a:r>
              <a:rPr lang="cs-CZ" sz="1800" dirty="0"/>
              <a:t>Velikost mozkovny: 750-1225 cm</a:t>
            </a:r>
            <a:r>
              <a:rPr lang="cs-CZ" sz="1800" baseline="30000" dirty="0"/>
              <a:t>3</a:t>
            </a:r>
            <a:r>
              <a:rPr lang="cs-CZ" sz="1800" dirty="0"/>
              <a:t>, úzká a nízká, zalomená v týlní val</a:t>
            </a:r>
          </a:p>
          <a:p>
            <a:pPr eaLnBrk="1" hangingPunct="1">
              <a:defRPr/>
            </a:pPr>
            <a:r>
              <a:rPr lang="cs-CZ" sz="1800" dirty="0"/>
              <a:t>Masívní, dozadu ubíhající zploštělé čelo, výrazný nadočnicový val</a:t>
            </a:r>
          </a:p>
          <a:p>
            <a:pPr eaLnBrk="1" hangingPunct="1">
              <a:defRPr/>
            </a:pPr>
            <a:r>
              <a:rPr lang="cs-CZ" sz="1800" dirty="0"/>
              <a:t>Velké lícní kosti, dopředu vystupující obličej, široký nos, čelisti i patro</a:t>
            </a:r>
          </a:p>
          <a:p>
            <a:pPr>
              <a:defRPr/>
            </a:pPr>
            <a:r>
              <a:rPr lang="cs-CZ" altLang="cs-CZ" sz="1800" dirty="0"/>
              <a:t>Zadní zuby relativně zmenšené</a:t>
            </a:r>
            <a:endParaRPr lang="cs-CZ" sz="1800" dirty="0"/>
          </a:p>
          <a:p>
            <a:pPr eaLnBrk="1" hangingPunct="1">
              <a:defRPr/>
            </a:pPr>
            <a:endParaRPr lang="cs-CZ" sz="18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800" dirty="0" err="1"/>
              <a:t>Čou</a:t>
            </a:r>
            <a:r>
              <a:rPr lang="cs-CZ" sz="1800" dirty="0"/>
              <a:t>-</a:t>
            </a:r>
            <a:r>
              <a:rPr lang="cs-CZ" sz="1800" dirty="0" err="1"/>
              <a:t>kchou</a:t>
            </a:r>
            <a:r>
              <a:rPr lang="cs-CZ" sz="1800" dirty="0"/>
              <a:t>-</a:t>
            </a:r>
            <a:r>
              <a:rPr lang="cs-CZ" sz="1800" dirty="0" err="1"/>
              <a:t>tien</a:t>
            </a:r>
            <a:endParaRPr lang="cs-CZ" sz="1800" dirty="0"/>
          </a:p>
        </p:txBody>
      </p:sp>
      <p:pic>
        <p:nvPicPr>
          <p:cNvPr id="14340" name="Picture 5" descr="Homo erectu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0"/>
            <a:ext cx="2909888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7" descr="Homo erectus (4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3276600"/>
            <a:ext cx="2911475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8" y="4653136"/>
            <a:ext cx="4566709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869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1997</TotalTime>
  <Words>967</Words>
  <Application>Microsoft Office PowerPoint</Application>
  <PresentationFormat>Předvádění na obrazovce (4:3)</PresentationFormat>
  <Paragraphs>145</Paragraphs>
  <Slides>25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systému Office</vt:lpstr>
      <vt:lpstr>Prezentace aplikace PowerPoint</vt:lpstr>
      <vt:lpstr>Rekapitulace </vt:lpstr>
      <vt:lpstr>Homo rudolfensis Vých. Afrika, 2,5 – 1,8 my</vt:lpstr>
      <vt:lpstr>Prezentace aplikace PowerPoint</vt:lpstr>
      <vt:lpstr>Homo ergaster Jih. A Vých. Afrika, 1,8 – 1,4 my Lokality: Nariokotome, Koobi Fora, Ileret, Dmanisi</vt:lpstr>
      <vt:lpstr>Prezentace aplikace PowerPoint</vt:lpstr>
      <vt:lpstr>Kratší a širší čelisti zuby celkově malé KNM-ER 992</vt:lpstr>
      <vt:lpstr>Eurasie: Dmanisi nad datem 1.8 my slon, etruský nosorožec, kůň, machairodus, pštros </vt:lpstr>
      <vt:lpstr>Homo erectus Afrika, Asie, 1,5 – 0,5 my</vt:lpstr>
      <vt:lpstr>Homo antecessor 1,2-0,7 my, Atapuerca, Afrika?</vt:lpstr>
      <vt:lpstr>Homo heidelbergensis 0,7-0,2 my  („preneandertálec“, „anteneandertálec“ „archaický Homo sapiens“)</vt:lpstr>
      <vt:lpstr>Čelist, dentice</vt:lpstr>
      <vt:lpstr>Miguelón, 400 ky absces čelisti, v důsledku postižení zubním kazem</vt:lpstr>
      <vt:lpstr>Prezentace aplikace PowerPoint</vt:lpstr>
      <vt:lpstr>Afrika: Homo heidelbergensis x H. rhodensiensis? Bodo, Broken Hill Robustní obličej, masívní nadočnicové oblouky, tloušťka lebeční kosti 10 zubů s kazem Částečně zhojené zranění</vt:lpstr>
      <vt:lpstr>Prezentace aplikace PowerPoint</vt:lpstr>
      <vt:lpstr>Výživa</vt:lpstr>
      <vt:lpstr>Zvětšující se mozek   </vt:lpstr>
      <vt:lpstr>Oheň</vt:lpstr>
      <vt:lpstr>Oheň</vt:lpstr>
      <vt:lpstr>Tepelně upravená potrava z evoluční perspektivy</vt:lpstr>
      <vt:lpstr>Potravní strategie návratnost energie</vt:lpstr>
      <vt:lpstr>Potravní strategie</vt:lpstr>
      <vt:lpstr>Prezentace aplikace PowerPoint</vt:lpstr>
      <vt:lpstr>Video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Sandra</dc:creator>
  <cp:lastModifiedBy>Sandra</cp:lastModifiedBy>
  <cp:revision>75</cp:revision>
  <dcterms:created xsi:type="dcterms:W3CDTF">2014-10-14T10:40:21Z</dcterms:created>
  <dcterms:modified xsi:type="dcterms:W3CDTF">2016-11-04T08:26:17Z</dcterms:modified>
</cp:coreProperties>
</file>