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73" r:id="rId3"/>
    <p:sldId id="274" r:id="rId4"/>
    <p:sldId id="275" r:id="rId5"/>
    <p:sldId id="316" r:id="rId6"/>
    <p:sldId id="287" r:id="rId7"/>
    <p:sldId id="276" r:id="rId8"/>
    <p:sldId id="308" r:id="rId9"/>
    <p:sldId id="314" r:id="rId10"/>
    <p:sldId id="345" r:id="rId11"/>
    <p:sldId id="347" r:id="rId12"/>
    <p:sldId id="346" r:id="rId13"/>
    <p:sldId id="350" r:id="rId14"/>
    <p:sldId id="351" r:id="rId15"/>
    <p:sldId id="348" r:id="rId16"/>
    <p:sldId id="352" r:id="rId17"/>
    <p:sldId id="353" r:id="rId18"/>
    <p:sldId id="349" r:id="rId19"/>
    <p:sldId id="354" r:id="rId20"/>
    <p:sldId id="355" r:id="rId21"/>
    <p:sldId id="356" r:id="rId22"/>
    <p:sldId id="317" r:id="rId23"/>
    <p:sldId id="323" r:id="rId24"/>
    <p:sldId id="318" r:id="rId25"/>
    <p:sldId id="324" r:id="rId26"/>
    <p:sldId id="325" r:id="rId27"/>
    <p:sldId id="321" r:id="rId28"/>
    <p:sldId id="329" r:id="rId29"/>
    <p:sldId id="326" r:id="rId30"/>
    <p:sldId id="290" r:id="rId31"/>
    <p:sldId id="328" r:id="rId32"/>
    <p:sldId id="327" r:id="rId33"/>
    <p:sldId id="332" r:id="rId34"/>
    <p:sldId id="331" r:id="rId35"/>
    <p:sldId id="304" r:id="rId36"/>
    <p:sldId id="336" r:id="rId37"/>
    <p:sldId id="334" r:id="rId38"/>
    <p:sldId id="337" r:id="rId39"/>
    <p:sldId id="283" r:id="rId40"/>
    <p:sldId id="339" r:id="rId41"/>
    <p:sldId id="284" r:id="rId42"/>
    <p:sldId id="269" r:id="rId43"/>
    <p:sldId id="263" r:id="rId44"/>
    <p:sldId id="333" r:id="rId45"/>
    <p:sldId id="258" r:id="rId46"/>
    <p:sldId id="292" r:id="rId47"/>
    <p:sldId id="289" r:id="rId48"/>
    <p:sldId id="340" r:id="rId49"/>
    <p:sldId id="343" r:id="rId50"/>
    <p:sldId id="268" r:id="rId51"/>
    <p:sldId id="286" r:id="rId52"/>
    <p:sldId id="344" r:id="rId5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000066"/>
    <a:srgbClr val="FF3300"/>
    <a:srgbClr val="660033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82699" autoAdjust="0"/>
  </p:normalViewPr>
  <p:slideViewPr>
    <p:cSldViewPr>
      <p:cViewPr>
        <p:scale>
          <a:sx n="66" d="100"/>
          <a:sy n="66" d="100"/>
        </p:scale>
        <p:origin x="-144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sazelova@sci.muni.cz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sazelova@sci.muni.cz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5372C4-A67D-40FC-98D7-15F3E63D492E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92124FFC-E840-460D-B03E-59C2944E6E05}">
      <dgm:prSet phldrT="[Text]"/>
      <dgm:spPr>
        <a:solidFill>
          <a:schemeClr val="dk2">
            <a:hueOff val="0"/>
            <a:satOff val="0"/>
            <a:lumOff val="0"/>
            <a:alpha val="85000"/>
          </a:schemeClr>
        </a:solidFill>
      </dgm:spPr>
      <dgm:t>
        <a:bodyPr/>
        <a:lstStyle/>
        <a:p>
          <a:pPr algn="ctr"/>
          <a:r>
            <a:rPr lang="cs-CZ" u="none" dirty="0"/>
            <a:t>Vývoj výživy člověka</a:t>
          </a:r>
        </a:p>
      </dgm:t>
    </dgm:pt>
    <dgm:pt modelId="{6726E1BA-D6B2-4A91-850F-FBF2EB5A31B3}" type="parTrans" cxnId="{9360CC53-404F-45FD-9FFA-D10DF6FDEFB0}">
      <dgm:prSet/>
      <dgm:spPr/>
      <dgm:t>
        <a:bodyPr/>
        <a:lstStyle/>
        <a:p>
          <a:endParaRPr lang="cs-CZ" u="sng"/>
        </a:p>
      </dgm:t>
    </dgm:pt>
    <dgm:pt modelId="{E59C3028-D809-4014-83FA-13946E585B35}" type="sibTrans" cxnId="{9360CC53-404F-45FD-9FFA-D10DF6FDEFB0}">
      <dgm:prSet/>
      <dgm:spPr/>
      <dgm:t>
        <a:bodyPr/>
        <a:lstStyle/>
        <a:p>
          <a:endParaRPr lang="cs-CZ" u="sng"/>
        </a:p>
      </dgm:t>
    </dgm:pt>
    <dgm:pt modelId="{2FB70B6E-ED61-4FFD-954D-A400A60A5D8E}">
      <dgm:prSet phldrT="[Text]" custT="1"/>
      <dgm:spPr>
        <a:solidFill>
          <a:schemeClr val="dk2">
            <a:hueOff val="0"/>
            <a:satOff val="0"/>
            <a:lumOff val="0"/>
            <a:alpha val="85000"/>
          </a:schemeClr>
        </a:solidFill>
      </dgm:spPr>
      <dgm:t>
        <a:bodyPr/>
        <a:lstStyle/>
        <a:p>
          <a:pPr algn="ctr"/>
          <a:r>
            <a:rPr lang="cs-CZ" sz="2400" i="0" u="none" dirty="0"/>
            <a:t>Australopitéci</a:t>
          </a:r>
          <a:r>
            <a:rPr lang="cs-CZ" sz="2400" u="none" dirty="0"/>
            <a:t> až nejstarší </a:t>
          </a:r>
          <a:r>
            <a:rPr lang="cs-CZ" sz="2400" i="1" u="none" dirty="0"/>
            <a:t>Homo</a:t>
          </a:r>
        </a:p>
      </dgm:t>
    </dgm:pt>
    <dgm:pt modelId="{16764619-4435-4AFC-9CFD-6096F237D998}" type="parTrans" cxnId="{B3AE7D6D-4EFE-421F-9209-6B63C1A57F51}">
      <dgm:prSet/>
      <dgm:spPr/>
      <dgm:t>
        <a:bodyPr/>
        <a:lstStyle/>
        <a:p>
          <a:endParaRPr lang="cs-CZ" u="sng"/>
        </a:p>
      </dgm:t>
    </dgm:pt>
    <dgm:pt modelId="{D1A64016-E0E1-46AA-B864-754E737F322C}" type="sibTrans" cxnId="{B3AE7D6D-4EFE-421F-9209-6B63C1A57F51}">
      <dgm:prSet/>
      <dgm:spPr/>
      <dgm:t>
        <a:bodyPr/>
        <a:lstStyle/>
        <a:p>
          <a:endParaRPr lang="cs-CZ" u="sng"/>
        </a:p>
      </dgm:t>
    </dgm:pt>
    <dgm:pt modelId="{3749ABD2-E382-47D6-8B6F-508BD907522A}">
      <dgm:prSet phldrT="[Text]" custT="1"/>
      <dgm:spPr>
        <a:solidFill>
          <a:schemeClr val="dk2">
            <a:hueOff val="0"/>
            <a:satOff val="0"/>
            <a:lumOff val="0"/>
            <a:alpha val="85000"/>
          </a:schemeClr>
        </a:solidFill>
      </dgm:spPr>
      <dgm:t>
        <a:bodyPr/>
        <a:lstStyle/>
        <a:p>
          <a:pPr algn="ctr"/>
          <a:r>
            <a:rPr lang="cs-CZ" sz="1200" u="none" dirty="0"/>
            <a:t>doc. Mgr. Sandra </a:t>
          </a:r>
          <a:r>
            <a:rPr lang="cs-CZ" sz="1200" u="none" dirty="0" err="1"/>
            <a:t>Sázelová</a:t>
          </a:r>
          <a:r>
            <a:rPr lang="cs-CZ" sz="1200" u="none" dirty="0"/>
            <a:t>, </a:t>
          </a:r>
          <a:r>
            <a:rPr lang="cs-CZ" sz="1200" u="none" dirty="0" err="1"/>
            <a:t>Ph.D</a:t>
          </a:r>
          <a:r>
            <a:rPr lang="cs-CZ" sz="1200" u="none" dirty="0"/>
            <a:t>.</a:t>
          </a:r>
        </a:p>
        <a:p>
          <a:pPr algn="ctr"/>
          <a:r>
            <a:rPr lang="cs-CZ" sz="1200" u="none" dirty="0"/>
            <a:t>Ústav antropologie </a:t>
          </a:r>
          <a:r>
            <a:rPr lang="cs-CZ" sz="1200" u="none" dirty="0" err="1"/>
            <a:t>PřF</a:t>
          </a:r>
          <a:r>
            <a:rPr lang="cs-CZ" sz="1200" u="none" dirty="0"/>
            <a:t>, MU</a:t>
          </a:r>
        </a:p>
        <a:p>
          <a:pPr algn="ctr"/>
          <a:r>
            <a:rPr lang="cs-CZ" sz="1200" u="none" dirty="0">
              <a:hlinkClick xmlns:r="http://schemas.openxmlformats.org/officeDocument/2006/relationships" r:id="rId1"/>
            </a:rPr>
            <a:t>sazelova@sci.muni.cz</a:t>
          </a:r>
          <a:endParaRPr lang="cs-CZ" sz="1200" u="none" dirty="0"/>
        </a:p>
      </dgm:t>
    </dgm:pt>
    <dgm:pt modelId="{AC96FFF3-53D6-4381-92D0-C824D9EE67ED}" type="parTrans" cxnId="{182F89E4-2821-4076-BF96-6C759310E285}">
      <dgm:prSet/>
      <dgm:spPr/>
      <dgm:t>
        <a:bodyPr/>
        <a:lstStyle/>
        <a:p>
          <a:endParaRPr lang="cs-CZ" u="sng"/>
        </a:p>
      </dgm:t>
    </dgm:pt>
    <dgm:pt modelId="{924A14B0-FDFD-44EA-B24C-DE891548F34B}" type="sibTrans" cxnId="{182F89E4-2821-4076-BF96-6C759310E285}">
      <dgm:prSet/>
      <dgm:spPr/>
      <dgm:t>
        <a:bodyPr/>
        <a:lstStyle/>
        <a:p>
          <a:endParaRPr lang="cs-CZ" u="sng"/>
        </a:p>
      </dgm:t>
    </dgm:pt>
    <dgm:pt modelId="{75667841-1E22-45A7-95B2-7C9F6842D013}" type="pres">
      <dgm:prSet presAssocID="{F35372C4-A67D-40FC-98D7-15F3E63D492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DF6D36D-D683-4165-BB12-C79C8556500D}" type="pres">
      <dgm:prSet presAssocID="{92124FFC-E840-460D-B03E-59C2944E6E05}" presName="parentLin" presStyleCnt="0"/>
      <dgm:spPr/>
    </dgm:pt>
    <dgm:pt modelId="{9D27E93E-3771-4A65-86AA-37CFA1498A87}" type="pres">
      <dgm:prSet presAssocID="{92124FFC-E840-460D-B03E-59C2944E6E05}" presName="parentLeftMargin" presStyleLbl="node1" presStyleIdx="0" presStyleCnt="3"/>
      <dgm:spPr/>
      <dgm:t>
        <a:bodyPr/>
        <a:lstStyle/>
        <a:p>
          <a:endParaRPr lang="cs-CZ"/>
        </a:p>
      </dgm:t>
    </dgm:pt>
    <dgm:pt modelId="{4A20A0A1-03D1-4B7E-8591-74925BCE3C44}" type="pres">
      <dgm:prSet presAssocID="{92124FFC-E840-460D-B03E-59C2944E6E05}" presName="parentText" presStyleLbl="node1" presStyleIdx="0" presStyleCnt="3" custScaleX="9470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B204D10-2196-463F-BB0E-0CDD9F205495}" type="pres">
      <dgm:prSet presAssocID="{92124FFC-E840-460D-B03E-59C2944E6E05}" presName="negativeSpace" presStyleCnt="0"/>
      <dgm:spPr/>
    </dgm:pt>
    <dgm:pt modelId="{E1D424EC-1A9D-41D9-8393-65557936EBD0}" type="pres">
      <dgm:prSet presAssocID="{92124FFC-E840-460D-B03E-59C2944E6E05}" presName="childText" presStyleLbl="conFgAcc1" presStyleIdx="0" presStyleCnt="3">
        <dgm:presLayoutVars>
          <dgm:bulletEnabled val="1"/>
        </dgm:presLayoutVars>
      </dgm:prSet>
      <dgm:spPr>
        <a:solidFill>
          <a:schemeClr val="lt2">
            <a:hueOff val="0"/>
            <a:satOff val="0"/>
            <a:lumOff val="0"/>
            <a:alpha val="40000"/>
          </a:schemeClr>
        </a:solidFill>
      </dgm:spPr>
    </dgm:pt>
    <dgm:pt modelId="{F118EEBF-4A14-4F08-A415-9BDEF6038B48}" type="pres">
      <dgm:prSet presAssocID="{E59C3028-D809-4014-83FA-13946E585B35}" presName="spaceBetweenRectangles" presStyleCnt="0"/>
      <dgm:spPr/>
    </dgm:pt>
    <dgm:pt modelId="{DAF272BA-0296-4FE4-BA01-904F222D8F42}" type="pres">
      <dgm:prSet presAssocID="{2FB70B6E-ED61-4FFD-954D-A400A60A5D8E}" presName="parentLin" presStyleCnt="0"/>
      <dgm:spPr/>
    </dgm:pt>
    <dgm:pt modelId="{E37CE4CE-05AA-4177-B44D-02E5EDF31AB2}" type="pres">
      <dgm:prSet presAssocID="{2FB70B6E-ED61-4FFD-954D-A400A60A5D8E}" presName="parentLeftMargin" presStyleLbl="node1" presStyleIdx="0" presStyleCnt="3"/>
      <dgm:spPr/>
      <dgm:t>
        <a:bodyPr/>
        <a:lstStyle/>
        <a:p>
          <a:endParaRPr lang="cs-CZ"/>
        </a:p>
      </dgm:t>
    </dgm:pt>
    <dgm:pt modelId="{95252F92-C857-4168-A050-C1690386D31D}" type="pres">
      <dgm:prSet presAssocID="{2FB70B6E-ED61-4FFD-954D-A400A60A5D8E}" presName="parentText" presStyleLbl="node1" presStyleIdx="1" presStyleCnt="3" custScaleX="109274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459A511-9318-4DA5-B07C-B248AF55FCC3}" type="pres">
      <dgm:prSet presAssocID="{2FB70B6E-ED61-4FFD-954D-A400A60A5D8E}" presName="negativeSpace" presStyleCnt="0"/>
      <dgm:spPr/>
    </dgm:pt>
    <dgm:pt modelId="{30813A76-9BA9-4105-9A55-208712365687}" type="pres">
      <dgm:prSet presAssocID="{2FB70B6E-ED61-4FFD-954D-A400A60A5D8E}" presName="childText" presStyleLbl="conFgAcc1" presStyleIdx="1" presStyleCnt="3">
        <dgm:presLayoutVars>
          <dgm:bulletEnabled val="1"/>
        </dgm:presLayoutVars>
      </dgm:prSet>
      <dgm:spPr>
        <a:solidFill>
          <a:schemeClr val="lt2">
            <a:hueOff val="0"/>
            <a:satOff val="0"/>
            <a:lumOff val="0"/>
            <a:alpha val="40000"/>
          </a:schemeClr>
        </a:solidFill>
      </dgm:spPr>
    </dgm:pt>
    <dgm:pt modelId="{9E66F0EE-A8D7-4D50-831F-6ABC93957090}" type="pres">
      <dgm:prSet presAssocID="{D1A64016-E0E1-46AA-B864-754E737F322C}" presName="spaceBetweenRectangles" presStyleCnt="0"/>
      <dgm:spPr/>
    </dgm:pt>
    <dgm:pt modelId="{86C7F4F3-8C9A-469B-9E6E-1568AE49E548}" type="pres">
      <dgm:prSet presAssocID="{3749ABD2-E382-47D6-8B6F-508BD907522A}" presName="parentLin" presStyleCnt="0"/>
      <dgm:spPr/>
    </dgm:pt>
    <dgm:pt modelId="{41B6B28D-9AFF-454F-B9B6-7F1ADC0EF2A9}" type="pres">
      <dgm:prSet presAssocID="{3749ABD2-E382-47D6-8B6F-508BD907522A}" presName="parentLeftMargin" presStyleLbl="node1" presStyleIdx="1" presStyleCnt="3"/>
      <dgm:spPr/>
      <dgm:t>
        <a:bodyPr/>
        <a:lstStyle/>
        <a:p>
          <a:endParaRPr lang="cs-CZ"/>
        </a:p>
      </dgm:t>
    </dgm:pt>
    <dgm:pt modelId="{CACBC3D0-E842-4617-B297-FC183623AB15}" type="pres">
      <dgm:prSet presAssocID="{3749ABD2-E382-47D6-8B6F-508BD907522A}" presName="parentText" presStyleLbl="node1" presStyleIdx="2" presStyleCnt="3" custScaleX="5879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3ECFD21-225A-42F1-8975-68093C150A7B}" type="pres">
      <dgm:prSet presAssocID="{3749ABD2-E382-47D6-8B6F-508BD907522A}" presName="negativeSpace" presStyleCnt="0"/>
      <dgm:spPr/>
    </dgm:pt>
    <dgm:pt modelId="{32D636B3-9828-43B4-A09E-84D68ACE6330}" type="pres">
      <dgm:prSet presAssocID="{3749ABD2-E382-47D6-8B6F-508BD907522A}" presName="childText" presStyleLbl="conFgAcc1" presStyleIdx="2" presStyleCnt="3">
        <dgm:presLayoutVars>
          <dgm:bulletEnabled val="1"/>
        </dgm:presLayoutVars>
      </dgm:prSet>
      <dgm:spPr>
        <a:solidFill>
          <a:schemeClr val="lt2">
            <a:hueOff val="0"/>
            <a:satOff val="0"/>
            <a:lumOff val="0"/>
            <a:alpha val="40000"/>
          </a:schemeClr>
        </a:solidFill>
      </dgm:spPr>
    </dgm:pt>
  </dgm:ptLst>
  <dgm:cxnLst>
    <dgm:cxn modelId="{418B2DBA-A051-4D40-B0FA-7D16925DCA44}" type="presOf" srcId="{2FB70B6E-ED61-4FFD-954D-A400A60A5D8E}" destId="{E37CE4CE-05AA-4177-B44D-02E5EDF31AB2}" srcOrd="0" destOrd="0" presId="urn:microsoft.com/office/officeart/2005/8/layout/list1"/>
    <dgm:cxn modelId="{FFFDE0A4-427C-407B-A691-E996815FCCBE}" type="presOf" srcId="{92124FFC-E840-460D-B03E-59C2944E6E05}" destId="{9D27E93E-3771-4A65-86AA-37CFA1498A87}" srcOrd="0" destOrd="0" presId="urn:microsoft.com/office/officeart/2005/8/layout/list1"/>
    <dgm:cxn modelId="{55F39E01-9D7B-4A48-8BE2-60F98B538D8E}" type="presOf" srcId="{3749ABD2-E382-47D6-8B6F-508BD907522A}" destId="{CACBC3D0-E842-4617-B297-FC183623AB15}" srcOrd="1" destOrd="0" presId="urn:microsoft.com/office/officeart/2005/8/layout/list1"/>
    <dgm:cxn modelId="{1E3A1C0B-74FC-4484-8E49-0753B5061F78}" type="presOf" srcId="{2FB70B6E-ED61-4FFD-954D-A400A60A5D8E}" destId="{95252F92-C857-4168-A050-C1690386D31D}" srcOrd="1" destOrd="0" presId="urn:microsoft.com/office/officeart/2005/8/layout/list1"/>
    <dgm:cxn modelId="{B26CC9CE-6D84-457F-B777-8EDC63A98D45}" type="presOf" srcId="{92124FFC-E840-460D-B03E-59C2944E6E05}" destId="{4A20A0A1-03D1-4B7E-8591-74925BCE3C44}" srcOrd="1" destOrd="0" presId="urn:microsoft.com/office/officeart/2005/8/layout/list1"/>
    <dgm:cxn modelId="{4B39830B-2915-4EED-BCC0-8946D9C018BF}" type="presOf" srcId="{3749ABD2-E382-47D6-8B6F-508BD907522A}" destId="{41B6B28D-9AFF-454F-B9B6-7F1ADC0EF2A9}" srcOrd="0" destOrd="0" presId="urn:microsoft.com/office/officeart/2005/8/layout/list1"/>
    <dgm:cxn modelId="{B3AE7D6D-4EFE-421F-9209-6B63C1A57F51}" srcId="{F35372C4-A67D-40FC-98D7-15F3E63D492E}" destId="{2FB70B6E-ED61-4FFD-954D-A400A60A5D8E}" srcOrd="1" destOrd="0" parTransId="{16764619-4435-4AFC-9CFD-6096F237D998}" sibTransId="{D1A64016-E0E1-46AA-B864-754E737F322C}"/>
    <dgm:cxn modelId="{9360CC53-404F-45FD-9FFA-D10DF6FDEFB0}" srcId="{F35372C4-A67D-40FC-98D7-15F3E63D492E}" destId="{92124FFC-E840-460D-B03E-59C2944E6E05}" srcOrd="0" destOrd="0" parTransId="{6726E1BA-D6B2-4A91-850F-FBF2EB5A31B3}" sibTransId="{E59C3028-D809-4014-83FA-13946E585B35}"/>
    <dgm:cxn modelId="{182F89E4-2821-4076-BF96-6C759310E285}" srcId="{F35372C4-A67D-40FC-98D7-15F3E63D492E}" destId="{3749ABD2-E382-47D6-8B6F-508BD907522A}" srcOrd="2" destOrd="0" parTransId="{AC96FFF3-53D6-4381-92D0-C824D9EE67ED}" sibTransId="{924A14B0-FDFD-44EA-B24C-DE891548F34B}"/>
    <dgm:cxn modelId="{1BDF7298-7DB4-4272-AD90-E7D7C2755448}" type="presOf" srcId="{F35372C4-A67D-40FC-98D7-15F3E63D492E}" destId="{75667841-1E22-45A7-95B2-7C9F6842D013}" srcOrd="0" destOrd="0" presId="urn:microsoft.com/office/officeart/2005/8/layout/list1"/>
    <dgm:cxn modelId="{84DA14C0-9DCF-416D-A0CA-B23D24F77A3A}" type="presParOf" srcId="{75667841-1E22-45A7-95B2-7C9F6842D013}" destId="{0DF6D36D-D683-4165-BB12-C79C8556500D}" srcOrd="0" destOrd="0" presId="urn:microsoft.com/office/officeart/2005/8/layout/list1"/>
    <dgm:cxn modelId="{11B13CE7-63A4-4126-A527-AA97F0CBFA67}" type="presParOf" srcId="{0DF6D36D-D683-4165-BB12-C79C8556500D}" destId="{9D27E93E-3771-4A65-86AA-37CFA1498A87}" srcOrd="0" destOrd="0" presId="urn:microsoft.com/office/officeart/2005/8/layout/list1"/>
    <dgm:cxn modelId="{4ABD9813-345C-4A1A-A2DE-C8017125B909}" type="presParOf" srcId="{0DF6D36D-D683-4165-BB12-C79C8556500D}" destId="{4A20A0A1-03D1-4B7E-8591-74925BCE3C44}" srcOrd="1" destOrd="0" presId="urn:microsoft.com/office/officeart/2005/8/layout/list1"/>
    <dgm:cxn modelId="{4791551A-3B09-4E36-A017-27F67F12F814}" type="presParOf" srcId="{75667841-1E22-45A7-95B2-7C9F6842D013}" destId="{2B204D10-2196-463F-BB0E-0CDD9F205495}" srcOrd="1" destOrd="0" presId="urn:microsoft.com/office/officeart/2005/8/layout/list1"/>
    <dgm:cxn modelId="{9CAA3F4E-A6CD-42DB-B813-F9736128F2F0}" type="presParOf" srcId="{75667841-1E22-45A7-95B2-7C9F6842D013}" destId="{E1D424EC-1A9D-41D9-8393-65557936EBD0}" srcOrd="2" destOrd="0" presId="urn:microsoft.com/office/officeart/2005/8/layout/list1"/>
    <dgm:cxn modelId="{E166EE35-73D3-484D-847A-D64141305DE9}" type="presParOf" srcId="{75667841-1E22-45A7-95B2-7C9F6842D013}" destId="{F118EEBF-4A14-4F08-A415-9BDEF6038B48}" srcOrd="3" destOrd="0" presId="urn:microsoft.com/office/officeart/2005/8/layout/list1"/>
    <dgm:cxn modelId="{8B624D26-C68D-417D-9262-7C61C00711CE}" type="presParOf" srcId="{75667841-1E22-45A7-95B2-7C9F6842D013}" destId="{DAF272BA-0296-4FE4-BA01-904F222D8F42}" srcOrd="4" destOrd="0" presId="urn:microsoft.com/office/officeart/2005/8/layout/list1"/>
    <dgm:cxn modelId="{305A516D-DA37-40CC-895E-9E2B99D5857C}" type="presParOf" srcId="{DAF272BA-0296-4FE4-BA01-904F222D8F42}" destId="{E37CE4CE-05AA-4177-B44D-02E5EDF31AB2}" srcOrd="0" destOrd="0" presId="urn:microsoft.com/office/officeart/2005/8/layout/list1"/>
    <dgm:cxn modelId="{53020155-EA5F-4407-97B1-68AEBB6F8BA7}" type="presParOf" srcId="{DAF272BA-0296-4FE4-BA01-904F222D8F42}" destId="{95252F92-C857-4168-A050-C1690386D31D}" srcOrd="1" destOrd="0" presId="urn:microsoft.com/office/officeart/2005/8/layout/list1"/>
    <dgm:cxn modelId="{58F1E427-C270-48AF-B12D-B77792B27935}" type="presParOf" srcId="{75667841-1E22-45A7-95B2-7C9F6842D013}" destId="{A459A511-9318-4DA5-B07C-B248AF55FCC3}" srcOrd="5" destOrd="0" presId="urn:microsoft.com/office/officeart/2005/8/layout/list1"/>
    <dgm:cxn modelId="{3EC759B8-44B0-46AD-9E94-804CCE748714}" type="presParOf" srcId="{75667841-1E22-45A7-95B2-7C9F6842D013}" destId="{30813A76-9BA9-4105-9A55-208712365687}" srcOrd="6" destOrd="0" presId="urn:microsoft.com/office/officeart/2005/8/layout/list1"/>
    <dgm:cxn modelId="{B43FB0ED-D3C6-499C-97D4-6A2B4033D1B2}" type="presParOf" srcId="{75667841-1E22-45A7-95B2-7C9F6842D013}" destId="{9E66F0EE-A8D7-4D50-831F-6ABC93957090}" srcOrd="7" destOrd="0" presId="urn:microsoft.com/office/officeart/2005/8/layout/list1"/>
    <dgm:cxn modelId="{AE9C57ED-8418-4165-9BFE-A0F57139B8B5}" type="presParOf" srcId="{75667841-1E22-45A7-95B2-7C9F6842D013}" destId="{86C7F4F3-8C9A-469B-9E6E-1568AE49E548}" srcOrd="8" destOrd="0" presId="urn:microsoft.com/office/officeart/2005/8/layout/list1"/>
    <dgm:cxn modelId="{FDA20757-E95D-43F4-9ECA-A11999098C44}" type="presParOf" srcId="{86C7F4F3-8C9A-469B-9E6E-1568AE49E548}" destId="{41B6B28D-9AFF-454F-B9B6-7F1ADC0EF2A9}" srcOrd="0" destOrd="0" presId="urn:microsoft.com/office/officeart/2005/8/layout/list1"/>
    <dgm:cxn modelId="{E62E99C4-CF1B-40FB-8545-40FF4026E51A}" type="presParOf" srcId="{86C7F4F3-8C9A-469B-9E6E-1568AE49E548}" destId="{CACBC3D0-E842-4617-B297-FC183623AB15}" srcOrd="1" destOrd="0" presId="urn:microsoft.com/office/officeart/2005/8/layout/list1"/>
    <dgm:cxn modelId="{A3677A48-76FA-47A4-931D-CF12B611497A}" type="presParOf" srcId="{75667841-1E22-45A7-95B2-7C9F6842D013}" destId="{63ECFD21-225A-42F1-8975-68093C150A7B}" srcOrd="9" destOrd="0" presId="urn:microsoft.com/office/officeart/2005/8/layout/list1"/>
    <dgm:cxn modelId="{5FDB0BE3-912F-4BFE-8FE4-7115BDF13099}" type="presParOf" srcId="{75667841-1E22-45A7-95B2-7C9F6842D013}" destId="{32D636B3-9828-43B4-A09E-84D68ACE633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424EC-1A9D-41D9-8393-65557936EBD0}">
      <dsp:nvSpPr>
        <dsp:cNvPr id="0" name=""/>
        <dsp:cNvSpPr/>
      </dsp:nvSpPr>
      <dsp:spPr>
        <a:xfrm>
          <a:off x="0" y="464019"/>
          <a:ext cx="7429552" cy="781200"/>
        </a:xfrm>
        <a:prstGeom prst="rect">
          <a:avLst/>
        </a:prstGeom>
        <a:solidFill>
          <a:schemeClr val="lt2">
            <a:hueOff val="0"/>
            <a:satOff val="0"/>
            <a:lumOff val="0"/>
            <a:alpha val="4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20A0A1-03D1-4B7E-8591-74925BCE3C44}">
      <dsp:nvSpPr>
        <dsp:cNvPr id="0" name=""/>
        <dsp:cNvSpPr/>
      </dsp:nvSpPr>
      <dsp:spPr>
        <a:xfrm>
          <a:off x="371477" y="6459"/>
          <a:ext cx="4925154" cy="915120"/>
        </a:xfrm>
        <a:prstGeom prst="roundRect">
          <a:avLst/>
        </a:prstGeom>
        <a:solidFill>
          <a:schemeClr val="dk2">
            <a:hueOff val="0"/>
            <a:satOff val="0"/>
            <a:lumOff val="0"/>
            <a:alpha val="8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574" tIns="0" rIns="196574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u="none" kern="1200" dirty="0"/>
            <a:t>Vývoj výživy člověka</a:t>
          </a:r>
        </a:p>
      </dsp:txBody>
      <dsp:txXfrm>
        <a:off x="416149" y="51131"/>
        <a:ext cx="4835810" cy="825776"/>
      </dsp:txXfrm>
    </dsp:sp>
    <dsp:sp modelId="{30813A76-9BA9-4105-9A55-208712365687}">
      <dsp:nvSpPr>
        <dsp:cNvPr id="0" name=""/>
        <dsp:cNvSpPr/>
      </dsp:nvSpPr>
      <dsp:spPr>
        <a:xfrm>
          <a:off x="0" y="1870179"/>
          <a:ext cx="7429552" cy="781200"/>
        </a:xfrm>
        <a:prstGeom prst="rect">
          <a:avLst/>
        </a:prstGeom>
        <a:solidFill>
          <a:schemeClr val="lt2">
            <a:hueOff val="0"/>
            <a:satOff val="0"/>
            <a:lumOff val="0"/>
            <a:alpha val="4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52F92-C857-4168-A050-C1690386D31D}">
      <dsp:nvSpPr>
        <dsp:cNvPr id="0" name=""/>
        <dsp:cNvSpPr/>
      </dsp:nvSpPr>
      <dsp:spPr>
        <a:xfrm>
          <a:off x="371477" y="1412619"/>
          <a:ext cx="5682998" cy="915120"/>
        </a:xfrm>
        <a:prstGeom prst="roundRect">
          <a:avLst/>
        </a:prstGeom>
        <a:solidFill>
          <a:schemeClr val="dk2">
            <a:hueOff val="0"/>
            <a:satOff val="0"/>
            <a:lumOff val="0"/>
            <a:alpha val="8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574" tIns="0" rIns="196574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i="0" u="none" kern="1200" dirty="0"/>
            <a:t>Australopitéci</a:t>
          </a:r>
          <a:r>
            <a:rPr lang="cs-CZ" sz="2400" u="none" kern="1200" dirty="0"/>
            <a:t> až nejstarší </a:t>
          </a:r>
          <a:r>
            <a:rPr lang="cs-CZ" sz="2400" i="1" u="none" kern="1200" dirty="0"/>
            <a:t>Homo</a:t>
          </a:r>
        </a:p>
      </dsp:txBody>
      <dsp:txXfrm>
        <a:off x="416149" y="1457291"/>
        <a:ext cx="5593654" cy="825776"/>
      </dsp:txXfrm>
    </dsp:sp>
    <dsp:sp modelId="{32D636B3-9828-43B4-A09E-84D68ACE6330}">
      <dsp:nvSpPr>
        <dsp:cNvPr id="0" name=""/>
        <dsp:cNvSpPr/>
      </dsp:nvSpPr>
      <dsp:spPr>
        <a:xfrm>
          <a:off x="0" y="3276340"/>
          <a:ext cx="7429552" cy="781200"/>
        </a:xfrm>
        <a:prstGeom prst="rect">
          <a:avLst/>
        </a:prstGeom>
        <a:solidFill>
          <a:schemeClr val="lt2">
            <a:hueOff val="0"/>
            <a:satOff val="0"/>
            <a:lumOff val="0"/>
            <a:alpha val="4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BC3D0-E842-4617-B297-FC183623AB15}">
      <dsp:nvSpPr>
        <dsp:cNvPr id="0" name=""/>
        <dsp:cNvSpPr/>
      </dsp:nvSpPr>
      <dsp:spPr>
        <a:xfrm>
          <a:off x="371477" y="2818780"/>
          <a:ext cx="3057535" cy="915120"/>
        </a:xfrm>
        <a:prstGeom prst="roundRect">
          <a:avLst/>
        </a:prstGeom>
        <a:solidFill>
          <a:schemeClr val="dk2">
            <a:hueOff val="0"/>
            <a:satOff val="0"/>
            <a:lumOff val="0"/>
            <a:alpha val="8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574" tIns="0" rIns="196574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u="none" kern="1200" dirty="0"/>
            <a:t>doc. Mgr. Sandra </a:t>
          </a:r>
          <a:r>
            <a:rPr lang="cs-CZ" sz="1200" u="none" kern="1200" dirty="0" err="1"/>
            <a:t>Sázelová</a:t>
          </a:r>
          <a:r>
            <a:rPr lang="cs-CZ" sz="1200" u="none" kern="1200" dirty="0"/>
            <a:t>, </a:t>
          </a:r>
          <a:r>
            <a:rPr lang="cs-CZ" sz="1200" u="none" kern="1200" dirty="0" err="1"/>
            <a:t>Ph.D</a:t>
          </a:r>
          <a:r>
            <a:rPr lang="cs-CZ" sz="1200" u="none" kern="1200" dirty="0"/>
            <a:t>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u="none" kern="1200" dirty="0"/>
            <a:t>Ústav antropologie </a:t>
          </a:r>
          <a:r>
            <a:rPr lang="cs-CZ" sz="1200" u="none" kern="1200" dirty="0" err="1"/>
            <a:t>PřF</a:t>
          </a:r>
          <a:r>
            <a:rPr lang="cs-CZ" sz="1200" u="none" kern="1200" dirty="0"/>
            <a:t>, MU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u="none" kern="1200" dirty="0">
              <a:hlinkClick xmlns:r="http://schemas.openxmlformats.org/officeDocument/2006/relationships" r:id="rId1"/>
            </a:rPr>
            <a:t>sazelova@sci.muni.cz</a:t>
          </a:r>
          <a:endParaRPr lang="cs-CZ" sz="1200" u="none" kern="1200" dirty="0"/>
        </a:p>
      </dsp:txBody>
      <dsp:txXfrm>
        <a:off x="416149" y="2863452"/>
        <a:ext cx="2968191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C71852-B944-4F5D-9BE1-56BA8FFB359C}" type="datetimeFigureOut">
              <a:rPr lang="cs-CZ"/>
              <a:pPr>
                <a:defRPr/>
              </a:pPr>
              <a:t>4.11.2016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D8582E5-731A-460B-8E3F-7D441A57E7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7645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rizona_State_University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 err="1"/>
              <a:t>Crashcourse</a:t>
            </a:r>
            <a:r>
              <a:rPr lang="cs-CZ" altLang="cs-CZ" dirty="0"/>
              <a:t>: </a:t>
            </a:r>
            <a:r>
              <a:rPr lang="cs-CZ" altLang="cs-CZ" dirty="0" err="1"/>
              <a:t>Human</a:t>
            </a:r>
            <a:r>
              <a:rPr lang="cs-CZ" altLang="cs-CZ" dirty="0"/>
              <a:t> </a:t>
            </a:r>
            <a:r>
              <a:rPr lang="cs-CZ" altLang="cs-CZ" dirty="0" err="1"/>
              <a:t>evolution</a:t>
            </a:r>
            <a:r>
              <a:rPr lang="cs-CZ" altLang="cs-CZ" dirty="0"/>
              <a:t> https://www.youtube.com/watch?v=UPggkvB9_dc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 err="1"/>
              <a:t>Australopiths</a:t>
            </a:r>
            <a:r>
              <a:rPr lang="cs-CZ" altLang="cs-CZ" dirty="0"/>
              <a:t> diet: https://www.youtube.com/watch?v=sloeS8Vx0hI&amp;list=PLepHs0thoryOXUSs5LkIy-bCv3Bkbz9Fz&amp;index=6</a:t>
            </a:r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4D667D-BF31-452A-9241-125AEF62E3E4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9982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2180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657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0950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2889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7966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933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9010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7603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8412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dirty="0"/>
              <a:t>Na nějaký jídlo jsme adaptovaní, ale potrava, kterou nakonec konzumujeme je podmíněná kulturou (u nás není moc běžné konzumovat hmyz,…)</a:t>
            </a:r>
          </a:p>
        </p:txBody>
      </p:sp>
      <p:sp>
        <p:nvSpPr>
          <p:cNvPr id="501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E14EC9-008B-42B9-B5D8-3243F1F7AEA2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Zásadní vliv bipedie:</a:t>
            </a:r>
          </a:p>
          <a:p>
            <a:r>
              <a:rPr lang="cs-CZ" dirty="0"/>
              <a:t>Postavení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magnum</a:t>
            </a:r>
            <a:endParaRPr lang="cs-CZ" dirty="0"/>
          </a:p>
          <a:p>
            <a:r>
              <a:rPr lang="cs-CZ" dirty="0"/>
              <a:t>Široký trup, páteř </a:t>
            </a:r>
            <a:r>
              <a:rPr lang="cs-CZ" dirty="0" err="1"/>
              <a:t>ventrálněji</a:t>
            </a:r>
            <a:r>
              <a:rPr lang="cs-CZ" dirty="0"/>
              <a:t> kvůli</a:t>
            </a:r>
            <a:r>
              <a:rPr lang="cs-CZ" baseline="0" dirty="0"/>
              <a:t> těžišti</a:t>
            </a:r>
          </a:p>
          <a:p>
            <a:r>
              <a:rPr lang="cs-CZ" baseline="0" dirty="0"/>
              <a:t>Široká nízká pánev</a:t>
            </a:r>
          </a:p>
          <a:p>
            <a:r>
              <a:rPr lang="cs-CZ" baseline="0" dirty="0"/>
              <a:t>Postavení kloubů</a:t>
            </a:r>
          </a:p>
          <a:p>
            <a:r>
              <a:rPr lang="cs-CZ" baseline="0" dirty="0"/>
              <a:t>Klenba nohy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22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Energetika pohybu – využívání širšího areálu / ekologické</a:t>
            </a:r>
            <a:r>
              <a:rPr lang="cs-CZ" baseline="0" dirty="0"/>
              <a:t> změny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23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Zvětšování </a:t>
            </a:r>
            <a:r>
              <a:rPr lang="cs-CZ" dirty="0" err="1"/>
              <a:t>neurokrania</a:t>
            </a:r>
            <a:r>
              <a:rPr lang="cs-CZ" dirty="0"/>
              <a:t> na úkor </a:t>
            </a:r>
            <a:r>
              <a:rPr lang="cs-CZ" dirty="0" err="1"/>
              <a:t>splanchnokrania</a:t>
            </a:r>
            <a:r>
              <a:rPr lang="cs-CZ" dirty="0"/>
              <a:t>, menší</a:t>
            </a:r>
            <a:r>
              <a:rPr lang="cs-CZ" baseline="0" dirty="0"/>
              <a:t> čelisti, menší zuby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200" dirty="0"/>
              <a:t>Posun týlního otvoru vpřed,</a:t>
            </a:r>
            <a:r>
              <a:rPr lang="cs-CZ" altLang="cs-CZ" sz="1200" baseline="0" dirty="0"/>
              <a:t> ustupuje </a:t>
            </a:r>
            <a:r>
              <a:rPr lang="cs-CZ" altLang="cs-CZ" sz="1200" baseline="0" dirty="0" err="1"/>
              <a:t>prognacie</a:t>
            </a:r>
            <a:r>
              <a:rPr lang="cs-CZ" altLang="cs-CZ" sz="1200" baseline="0" dirty="0"/>
              <a:t> horní čelisti / vertikálně zploštěný obličej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1200" baseline="0" dirty="0"/>
              <a:t>Mizí </a:t>
            </a:r>
            <a:r>
              <a:rPr lang="cs-CZ" altLang="cs-CZ" sz="1200" baseline="0" dirty="0" err="1"/>
              <a:t>robusticita</a:t>
            </a:r>
            <a:r>
              <a:rPr lang="cs-CZ" altLang="cs-CZ" sz="1200" baseline="0" dirty="0"/>
              <a:t> / struktury pro úpony svalů a zpevnění lebky</a:t>
            </a:r>
            <a:endParaRPr lang="cs-CZ" altLang="cs-CZ" sz="12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25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altLang="cs-CZ" sz="1200" dirty="0"/>
              <a:t>u robustních </a:t>
            </a:r>
            <a:r>
              <a:rPr lang="cs-CZ" altLang="cs-CZ" sz="1200" dirty="0" err="1"/>
              <a:t>australopitéků</a:t>
            </a:r>
            <a:r>
              <a:rPr lang="cs-CZ" altLang="cs-CZ" sz="1200" dirty="0"/>
              <a:t>  hypertrofický růst: Spánkový sval (</a:t>
            </a:r>
            <a:r>
              <a:rPr lang="cs-CZ" altLang="cs-CZ" sz="1200" i="1" dirty="0" err="1"/>
              <a:t>musculus</a:t>
            </a:r>
            <a:r>
              <a:rPr lang="cs-CZ" altLang="cs-CZ" sz="1200" i="1" dirty="0"/>
              <a:t> </a:t>
            </a:r>
            <a:r>
              <a:rPr lang="cs-CZ" altLang="cs-CZ" sz="1200" i="1" dirty="0" err="1"/>
              <a:t>temporalis</a:t>
            </a:r>
            <a:r>
              <a:rPr lang="cs-CZ" altLang="cs-CZ" sz="1200" i="1" dirty="0"/>
              <a:t>)</a:t>
            </a:r>
            <a:r>
              <a:rPr lang="cs-CZ" altLang="cs-CZ" sz="1200" dirty="0"/>
              <a:t> na sagitálním hřebenu a na mohutné spodní čelisti. Žvýkací svaly (</a:t>
            </a:r>
            <a:r>
              <a:rPr lang="cs-CZ" altLang="cs-CZ" sz="1200" i="1" dirty="0" err="1"/>
              <a:t>musculus</a:t>
            </a:r>
            <a:r>
              <a:rPr lang="cs-CZ" altLang="cs-CZ" sz="1200" i="1" dirty="0"/>
              <a:t> </a:t>
            </a:r>
            <a:r>
              <a:rPr lang="cs-CZ" altLang="cs-CZ" sz="1200" i="1" dirty="0" err="1"/>
              <a:t>masseter</a:t>
            </a:r>
            <a:r>
              <a:rPr lang="cs-CZ" altLang="cs-CZ" sz="1200" i="1" dirty="0"/>
              <a:t>)</a:t>
            </a:r>
            <a:r>
              <a:rPr lang="cs-CZ" altLang="cs-CZ" sz="1200" dirty="0"/>
              <a:t> na zesílené jařmové oblouky a na spodní čelisti.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26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Aiello, L. C., Wheeler, P. (1995): The Expensive-Tissue Hypothesis: The Brain and the Digestive System in Human and Primate Evolution. </a:t>
            </a:r>
            <a:r>
              <a:rPr lang="en-US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 Anthropology </a:t>
            </a:r>
            <a:endParaRPr lang="cs-CZ" sz="1200" i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(zvětšování mozku na úkor jiných orgánů – trávícího traktu)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Vs.</a:t>
            </a:r>
          </a:p>
          <a:p>
            <a:r>
              <a:rPr lang="en-US" dirty="0"/>
              <a:t>Ana </a:t>
            </a:r>
            <a:r>
              <a:rPr lang="en-US" dirty="0" err="1"/>
              <a:t>Navarrete</a:t>
            </a:r>
            <a:r>
              <a:rPr lang="en-US" dirty="0"/>
              <a:t>, </a:t>
            </a:r>
            <a:r>
              <a:rPr lang="en-US" dirty="0" err="1"/>
              <a:t>Carel</a:t>
            </a:r>
            <a:r>
              <a:rPr lang="en-US" dirty="0"/>
              <a:t> P. van </a:t>
            </a:r>
            <a:r>
              <a:rPr lang="en-US" dirty="0" err="1"/>
              <a:t>Schaik</a:t>
            </a:r>
            <a:r>
              <a:rPr lang="en-US" dirty="0"/>
              <a:t>, Karin </a:t>
            </a:r>
            <a:r>
              <a:rPr lang="en-US" dirty="0" err="1"/>
              <a:t>Isler</a:t>
            </a:r>
            <a:r>
              <a:rPr lang="cs-CZ" dirty="0"/>
              <a:t> (2011):</a:t>
            </a:r>
            <a:r>
              <a:rPr lang="en-US" dirty="0"/>
              <a:t> </a:t>
            </a:r>
            <a:r>
              <a:rPr lang="en-US" b="0" dirty="0" err="1"/>
              <a:t>Energetics</a:t>
            </a:r>
            <a:r>
              <a:rPr lang="en-US" b="0" dirty="0"/>
              <a:t> and the evolution of human brain size</a:t>
            </a:r>
            <a:r>
              <a:rPr lang="en-US" dirty="0"/>
              <a:t>. </a:t>
            </a:r>
            <a:r>
              <a:rPr lang="en-US" i="1" dirty="0"/>
              <a:t>Nature</a:t>
            </a:r>
            <a:endParaRPr lang="cs-CZ" i="1" dirty="0"/>
          </a:p>
          <a:p>
            <a:r>
              <a:rPr lang="cs-CZ" i="0" dirty="0"/>
              <a:t>(zvětšování</a:t>
            </a:r>
            <a:r>
              <a:rPr lang="cs-CZ" i="0" baseline="0" dirty="0"/>
              <a:t> mozku díky společné péči o potomka, vyvážený roční příjem potravy – bez nutnosti vytvářet tukové zásoby, které zvyšují energetické nároky při pohybu; čili buď zásoba tuku proti hladovění nebo lepší mozek s kterým se potrava lépe hledá; zároveň bipední pohyb je nejmíň zatížen při vyšším zastoupení tuku</a:t>
            </a:r>
            <a:r>
              <a:rPr lang="cs-CZ" i="0" dirty="0"/>
              <a:t>)</a:t>
            </a:r>
          </a:p>
          <a:p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27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Zubní vzorec 2.1.2.3 je archaický, společný již pro úzkonosé opice </a:t>
            </a:r>
            <a:endParaRPr lang="cs-CZ" altLang="cs-CZ" sz="1400" b="0" dirty="0"/>
          </a:p>
          <a:p>
            <a:r>
              <a:rPr lang="cs-CZ" altLang="cs-CZ" sz="1400" b="0" dirty="0"/>
              <a:t>Odhad věku </a:t>
            </a:r>
            <a:r>
              <a:rPr lang="cs-CZ" altLang="cs-CZ" sz="1200" dirty="0"/>
              <a:t>= rychlost prořezávání zubů</a:t>
            </a:r>
          </a:p>
          <a:p>
            <a:r>
              <a:rPr lang="cs-CZ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cs-CZ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Rozloţení</a:t>
            </a:r>
            <a:r>
              <a:rPr lang="cs-CZ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deformačních sil na lebce 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Au. 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africanus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(a) skus pouze na stoličkách, (b) skus na stoličkách a třenových zubech, (c) skus pouze na třenových zubech </a:t>
            </a:r>
          </a:p>
          <a:p>
            <a:r>
              <a:rPr lang="cs-CZ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-Srovnání mikroskopické abraze okluzní plochy stoliček (A) 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Au. 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anamensis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(B) Au. 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afarensis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kaţdý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snímek má velikost 208 x 280 </a:t>
            </a:r>
            <a:r>
              <a:rPr lang="el-GR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28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Vývoj střižných hrbolů u rodu 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Lophocebus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albigena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tvrdá a křehká strava, 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Macaca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fascicularis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měkčí strava, 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Presbytis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rubicunda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tuhé listy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Všeobecně: </a:t>
            </a:r>
            <a:r>
              <a:rPr lang="cs-CZ" dirty="0" err="1"/>
              <a:t>Fruits</a:t>
            </a:r>
            <a:r>
              <a:rPr lang="cs-CZ" dirty="0"/>
              <a:t>,</a:t>
            </a:r>
            <a:r>
              <a:rPr lang="cs-CZ" baseline="0" dirty="0"/>
              <a:t> </a:t>
            </a:r>
            <a:r>
              <a:rPr lang="cs-CZ" baseline="0" dirty="0" err="1"/>
              <a:t>seeds</a:t>
            </a:r>
            <a:r>
              <a:rPr lang="cs-CZ" baseline="0" dirty="0"/>
              <a:t>, </a:t>
            </a:r>
            <a:r>
              <a:rPr lang="en-US" dirty="0"/>
              <a:t>leaves, flowers, roots, and bark</a:t>
            </a:r>
            <a:endParaRPr lang="cs-CZ" sz="1200" i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29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3B04A1-9EB9-4FA2-B2D1-31F184425C0A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cs-CZ" dirty="0"/>
              <a:t>morphology can suggest what a tooth is capable of processing, tooth wear can tell us how a tooth is used</a:t>
            </a:r>
            <a:endParaRPr lang="cs-CZ" altLang="cs-CZ" dirty="0"/>
          </a:p>
          <a:p>
            <a:r>
              <a:rPr lang="en-US" altLang="cs-CZ" dirty="0"/>
              <a:t>In fact, while orangutans rely on hard food objects more than any other apes, showing thus a larger proportion of crushing wear, gorillas exhibit an increase in shearing wear, which is interpreted as an adaptation to a </a:t>
            </a:r>
            <a:r>
              <a:rPr lang="en-US" altLang="cs-CZ" dirty="0" err="1"/>
              <a:t>folivorous</a:t>
            </a:r>
            <a:r>
              <a:rPr lang="en-US" altLang="cs-CZ" dirty="0"/>
              <a:t> diet. Finally, the "intermediate" tooth </a:t>
            </a:r>
            <a:r>
              <a:rPr lang="en-US" altLang="cs-CZ" dirty="0" err="1"/>
              <a:t>macrowear</a:t>
            </a:r>
            <a:r>
              <a:rPr lang="en-US" altLang="cs-CZ" dirty="0"/>
              <a:t> found in chimpanzees, mirrors their highly variable diet</a:t>
            </a:r>
            <a:r>
              <a:rPr lang="cs-CZ" altLang="cs-CZ" dirty="0"/>
              <a:t> (</a:t>
            </a:r>
            <a:r>
              <a:rPr lang="en-US" altLang="cs-CZ" b="1" dirty="0"/>
              <a:t>Dental </a:t>
            </a:r>
            <a:r>
              <a:rPr lang="en-US" altLang="cs-CZ" b="1" dirty="0" err="1"/>
              <a:t>macrowear</a:t>
            </a:r>
            <a:r>
              <a:rPr lang="en-US" altLang="cs-CZ" b="1" dirty="0"/>
              <a:t> analysis in Great Apes</a:t>
            </a:r>
            <a:r>
              <a:rPr lang="cs-CZ" altLang="cs-CZ" dirty="0"/>
              <a:t>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31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Dynamické: od 1925 au. africanus až poslední objevy: au. garhi 1997, au. sediba 2010, au. deyiremeda 2015, homo naledi 2015</a:t>
            </a:r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608D33-F9FC-4FBD-94E2-3499BEC80F4E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Snímky okluzních ploch u zubů savců pořízené elektronovou mikroskopií, (a) nosorožec (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grazer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(b) žirafa (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browser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(c) gepard (masožravec), (d) orangutan (plodožravec), (e) hyena (mrchožrout), (f) 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Australopithecus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robustus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měřítko 200 </a:t>
            </a:r>
            <a:r>
              <a:rPr lang="el-GR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32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</a:t>
            </a:r>
            <a:r>
              <a:rPr lang="cs-CZ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C, </a:t>
            </a:r>
            <a:r>
              <a:rPr lang="cs-CZ" sz="1200" b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</a:t>
            </a:r>
            <a:r>
              <a:rPr lang="cs-CZ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C, </a:t>
            </a:r>
            <a:r>
              <a:rPr lang="cs-CZ" sz="1200" b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</a:t>
            </a:r>
            <a:r>
              <a:rPr lang="cs-CZ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O, </a:t>
            </a:r>
            <a:r>
              <a:rPr lang="cs-CZ" sz="1200" b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</a:t>
            </a:r>
            <a:r>
              <a:rPr lang="cs-CZ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O, </a:t>
            </a:r>
            <a:r>
              <a:rPr lang="cs-CZ" sz="1200" b="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</a:t>
            </a:r>
            <a:r>
              <a:rPr lang="cs-CZ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a poměr izotopů stroncia/vápníku </a:t>
            </a:r>
            <a:r>
              <a:rPr lang="cs-CZ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</a:t>
            </a:r>
            <a:r>
              <a:rPr lang="cs-CZ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Sr/</a:t>
            </a:r>
            <a:r>
              <a:rPr lang="cs-CZ" sz="12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86</a:t>
            </a:r>
            <a:r>
              <a:rPr lang="cs-CZ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 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582E5-731A-460B-8E3F-7D441A57E7FF}" type="slidenum">
              <a:rPr lang="cs-CZ" altLang="cs-CZ" smtClean="0"/>
              <a:pPr>
                <a:defRPr/>
              </a:pPr>
              <a:t>33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 err="1"/>
              <a:t>Fallback</a:t>
            </a:r>
            <a:r>
              <a:rPr lang="cs-CZ" altLang="cs-CZ" dirty="0"/>
              <a:t> </a:t>
            </a:r>
            <a:r>
              <a:rPr lang="cs-CZ" altLang="cs-CZ" dirty="0" err="1"/>
              <a:t>foods</a:t>
            </a:r>
            <a:r>
              <a:rPr lang="cs-CZ" altLang="cs-CZ" dirty="0"/>
              <a:t> are </a:t>
            </a:r>
            <a:r>
              <a:rPr lang="cs-CZ" altLang="cs-CZ" dirty="0" err="1"/>
              <a:t>particularly</a:t>
            </a:r>
            <a:r>
              <a:rPr lang="cs-CZ" altLang="cs-CZ" dirty="0"/>
              <a:t> </a:t>
            </a:r>
            <a:r>
              <a:rPr lang="en-US" altLang="cs-CZ" dirty="0"/>
              <a:t>important components of the diet because they represent</a:t>
            </a:r>
            <a:r>
              <a:rPr lang="cs-CZ" altLang="cs-CZ" dirty="0"/>
              <a:t> </a:t>
            </a:r>
            <a:r>
              <a:rPr lang="en-US" altLang="cs-CZ" dirty="0"/>
              <a:t>the kinds of food to which anatomical and foraging specializations</a:t>
            </a:r>
            <a:r>
              <a:rPr lang="cs-CZ" altLang="cs-CZ" dirty="0"/>
              <a:t> </a:t>
            </a:r>
            <a:r>
              <a:rPr lang="en-US" altLang="cs-CZ" dirty="0"/>
              <a:t>are expected to be adapted</a:t>
            </a:r>
            <a:endParaRPr lang="cs-CZ" altLang="cs-CZ" dirty="0"/>
          </a:p>
          <a:p>
            <a:endParaRPr lang="cs-CZ" dirty="0"/>
          </a:p>
          <a:p>
            <a:r>
              <a:rPr lang="cs-CZ" dirty="0"/>
              <a:t>In </a:t>
            </a:r>
            <a:r>
              <a:rPr lang="cs-CZ" dirty="0" err="1"/>
              <a:t>Tanzanian</a:t>
            </a:r>
            <a:r>
              <a:rPr lang="cs-CZ" dirty="0"/>
              <a:t> </a:t>
            </a:r>
            <a:r>
              <a:rPr lang="en-US" dirty="0"/>
              <a:t>savanna woodland, for example, Vincent (1984)</a:t>
            </a:r>
            <a:r>
              <a:rPr lang="cs-CZ" dirty="0"/>
              <a:t> </a:t>
            </a:r>
            <a:r>
              <a:rPr lang="en-US" dirty="0"/>
              <a:t>found densities of edible tubers averaging 40,000 kg per</a:t>
            </a:r>
            <a:r>
              <a:rPr lang="cs-CZ" dirty="0"/>
              <a:t> </a:t>
            </a:r>
            <a:r>
              <a:rPr lang="en-US" dirty="0"/>
              <a:t>km2, compared</a:t>
            </a:r>
            <a:r>
              <a:rPr lang="cs-CZ" dirty="0"/>
              <a:t> </a:t>
            </a:r>
            <a:r>
              <a:rPr lang="en-US" dirty="0"/>
              <a:t>with only 100 kg per km2 found by</a:t>
            </a:r>
            <a:r>
              <a:rPr lang="cs-CZ" dirty="0"/>
              <a:t> </a:t>
            </a:r>
            <a:r>
              <a:rPr lang="en-US" dirty="0" err="1"/>
              <a:t>Hladik</a:t>
            </a:r>
            <a:r>
              <a:rPr lang="cs-CZ" dirty="0"/>
              <a:t> </a:t>
            </a:r>
            <a:r>
              <a:rPr lang="en-US" dirty="0"/>
              <a:t>and </a:t>
            </a:r>
            <a:r>
              <a:rPr lang="en-US" dirty="0" err="1"/>
              <a:t>Hladik</a:t>
            </a:r>
            <a:r>
              <a:rPr lang="en-US" dirty="0"/>
              <a:t> (1990) in a rain forest of the Central African</a:t>
            </a:r>
            <a:r>
              <a:rPr lang="cs-CZ" dirty="0"/>
              <a:t> </a:t>
            </a:r>
            <a:r>
              <a:rPr lang="en-US" dirty="0"/>
              <a:t>Republic. (Even at a density of 100 kg per km2</a:t>
            </a:r>
            <a:r>
              <a:rPr lang="cs-CZ" dirty="0"/>
              <a:t> </a:t>
            </a:r>
            <a:r>
              <a:rPr lang="cs-CZ" dirty="0" err="1"/>
              <a:t>Hladik</a:t>
            </a:r>
            <a:endParaRPr lang="cs-CZ" dirty="0"/>
          </a:p>
          <a:p>
            <a:r>
              <a:rPr lang="en-US" dirty="0"/>
              <a:t>and </a:t>
            </a:r>
            <a:r>
              <a:rPr lang="en-US" dirty="0" err="1"/>
              <a:t>Hladik</a:t>
            </a:r>
            <a:r>
              <a:rPr lang="en-US" dirty="0"/>
              <a:t> considered them sufficiently abundant to</a:t>
            </a:r>
            <a:r>
              <a:rPr lang="cs-CZ" dirty="0"/>
              <a:t> support a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population</a:t>
            </a:r>
            <a:r>
              <a:rPr lang="cs-CZ" dirty="0"/>
              <a:t>.)</a:t>
            </a:r>
          </a:p>
          <a:p>
            <a:endParaRPr lang="cs-CZ" dirty="0"/>
          </a:p>
          <a:p>
            <a:r>
              <a:rPr lang="cs-CZ" dirty="0"/>
              <a:t>Že byly nouzové potraviny přítomny v miocénních/</a:t>
            </a:r>
            <a:r>
              <a:rPr lang="cs-CZ" dirty="0" err="1"/>
              <a:t>pliocénních</a:t>
            </a:r>
            <a:r>
              <a:rPr lang="cs-CZ" dirty="0"/>
              <a:t> savanách, dokazují nálezy </a:t>
            </a:r>
            <a:r>
              <a:rPr lang="cs-CZ" dirty="0" err="1"/>
              <a:t>rypošovitých</a:t>
            </a:r>
            <a:r>
              <a:rPr lang="cs-CZ" dirty="0"/>
              <a:t> a </a:t>
            </a:r>
            <a:r>
              <a:rPr lang="cs-CZ" dirty="0" err="1"/>
              <a:t>slepcovitých</a:t>
            </a:r>
            <a:r>
              <a:rPr lang="cs-CZ" dirty="0"/>
              <a:t> v lokalitách s nálezy hominidů</a:t>
            </a:r>
          </a:p>
          <a:p>
            <a:endParaRPr lang="cs-CZ" dirty="0"/>
          </a:p>
          <a:p>
            <a:r>
              <a:rPr lang="cs-CZ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Analýzou povrchu kostí využívaných jako nástroje, lze rozlišit opotřebení v důsledku:</a:t>
            </a:r>
          </a:p>
          <a:p>
            <a:r>
              <a:rPr lang="cs-CZ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zásahu do termitiště</a:t>
            </a:r>
          </a:p>
          <a:p>
            <a:r>
              <a:rPr lang="cs-CZ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získávání podzemních částí rostlin</a:t>
            </a:r>
          </a:p>
          <a:p>
            <a:r>
              <a:rPr lang="cs-CZ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odstraňování tvrdých obalů plodů</a:t>
            </a:r>
          </a:p>
          <a:p>
            <a:r>
              <a:rPr lang="cs-CZ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Australopithecus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robustus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Swartkrans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Drimolen</a:t>
            </a:r>
            <a:r>
              <a:rPr lang="cs-CZ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endParaRPr lang="cs-CZ" dirty="0"/>
          </a:p>
        </p:txBody>
      </p:sp>
      <p:sp>
        <p:nvSpPr>
          <p:cNvPr id="675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DDFE71-D8DA-4D1E-9394-0832B0A9E53C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studies of the evolution of human</a:t>
            </a:r>
            <a:r>
              <a:rPr lang="cs-CZ" dirty="0"/>
              <a:t> </a:t>
            </a:r>
            <a:r>
              <a:rPr lang="en-US" dirty="0"/>
              <a:t>feeding behavior often focus on dietary composition without considering extra-oral</a:t>
            </a:r>
            <a:r>
              <a:rPr lang="cs-CZ" dirty="0"/>
              <a:t> </a:t>
            </a:r>
            <a:r>
              <a:rPr lang="en-US" dirty="0"/>
              <a:t>food-processing in general or cooking in particular</a:t>
            </a: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Evoluční důležitost ohně? Zřejmé doklady používání ohně od 300ky, ale během té doby žádné zjevné evoluční změny</a:t>
            </a:r>
          </a:p>
          <a:p>
            <a:pPr marL="228600" indent="-228600">
              <a:buFontTx/>
              <a:buAutoNum type="arabicParenR"/>
              <a:defRPr/>
            </a:pPr>
            <a:r>
              <a:rPr lang="cs-CZ" dirty="0"/>
              <a:t>Schopnost vařit přišla pozdě na to, aby se projevili nějaké evoluční změny tj. 25ky pro vaření, předtím užívání ohně ale ne k vaření; asi těžko, i šimpanz profituje z lesních požárů a z volně „uvařené“ potravy </a:t>
            </a:r>
          </a:p>
          <a:p>
            <a:pPr marL="228600" indent="-228600">
              <a:buFontTx/>
              <a:buAutoNum type="arabicParenR"/>
              <a:defRPr/>
            </a:pPr>
            <a:r>
              <a:rPr lang="cs-CZ" dirty="0"/>
              <a:t>Vaření opravdu přišlo v období středního paleolitu (cca 350ky), ale jeho následky byly minimální (zmenšování velikosti zubů)</a:t>
            </a:r>
          </a:p>
          <a:p>
            <a:pPr marL="228600" indent="-228600">
              <a:buFontTx/>
              <a:buAutoNum type="arabicParenR"/>
              <a:defRPr/>
            </a:pPr>
            <a:r>
              <a:rPr lang="cs-CZ" dirty="0"/>
              <a:t>Jde o schopnost, která změnila člověka od </a:t>
            </a:r>
            <a:r>
              <a:rPr lang="cs-CZ" dirty="0" err="1"/>
              <a:t>australopitéků</a:t>
            </a:r>
            <a:r>
              <a:rPr lang="cs-CZ" dirty="0"/>
              <a:t> (menší zuby, čelist, tenké střevo; větší mozek, větší tělesný objem…) tj. mohla se objevit již cca před 1,5my </a:t>
            </a:r>
          </a:p>
          <a:p>
            <a:pPr marL="228600" indent="-228600">
              <a:buFontTx/>
              <a:buAutoNum type="arabicParenR"/>
              <a:defRPr/>
            </a:pPr>
            <a:endParaRPr lang="cs-CZ" dirty="0"/>
          </a:p>
          <a:p>
            <a:pPr marL="228600" indent="-228600">
              <a:defRPr/>
            </a:pPr>
            <a:r>
              <a:rPr lang="cs-CZ" dirty="0" err="1"/>
              <a:t>Btw</a:t>
            </a:r>
            <a:r>
              <a:rPr lang="cs-CZ" dirty="0"/>
              <a:t>. Další změny cca před 200ky (homo sapiens </a:t>
            </a:r>
            <a:r>
              <a:rPr lang="cs-CZ" dirty="0" err="1"/>
              <a:t>sapiens</a:t>
            </a:r>
            <a:r>
              <a:rPr lang="cs-CZ" dirty="0"/>
              <a:t>) osídlení </a:t>
            </a:r>
            <a:r>
              <a:rPr lang="cs-CZ" dirty="0" err="1"/>
              <a:t>periglaciální</a:t>
            </a:r>
            <a:r>
              <a:rPr lang="cs-CZ" dirty="0"/>
              <a:t> oblasti: větší závislost na vaření: menší zuby</a:t>
            </a:r>
          </a:p>
        </p:txBody>
      </p:sp>
      <p:sp>
        <p:nvSpPr>
          <p:cNvPr id="655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9C34648-5383-42D9-A2FC-4A137289891A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I</a:t>
            </a:r>
            <a:r>
              <a:rPr lang="en-US" altLang="cs-CZ"/>
              <a:t>n the desert badlands of northwestern Kenya, scientists have discovered stone tools that date back some 3.3 million years</a:t>
            </a:r>
            <a:endParaRPr lang="cs-CZ" altLang="cs-CZ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CB9D50-EEEE-4019-A8EC-27DBA8D06BD0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With the appearance of </a:t>
            </a:r>
            <a:r>
              <a:rPr lang="en-US" i="1" dirty="0"/>
              <a:t>H. erectus</a:t>
            </a:r>
            <a:r>
              <a:rPr lang="en-US" dirty="0"/>
              <a:t>, there are indications</a:t>
            </a:r>
            <a:r>
              <a:rPr lang="cs-CZ" dirty="0"/>
              <a:t> </a:t>
            </a:r>
            <a:r>
              <a:rPr lang="en-US" dirty="0"/>
              <a:t>that “early humans were able in some manner to</a:t>
            </a:r>
            <a:r>
              <a:rPr lang="cs-CZ" dirty="0"/>
              <a:t> </a:t>
            </a:r>
            <a:r>
              <a:rPr lang="en-US" dirty="0"/>
              <a:t>greatly improve their intake and uptake of energy, apparently</a:t>
            </a:r>
            <a:r>
              <a:rPr lang="cs-CZ" dirty="0"/>
              <a:t> </a:t>
            </a:r>
            <a:r>
              <a:rPr lang="en-US" dirty="0"/>
              <a:t>without any decrease in dietary quality” (Milton</a:t>
            </a:r>
            <a:r>
              <a:rPr lang="cs-CZ" dirty="0"/>
              <a:t> </a:t>
            </a:r>
            <a:r>
              <a:rPr lang="en-US" dirty="0"/>
              <a:t>1987:106). Particularly strong signals are an increase</a:t>
            </a:r>
            <a:r>
              <a:rPr lang="cs-CZ" dirty="0"/>
              <a:t> </a:t>
            </a:r>
            <a:r>
              <a:rPr lang="en-US" dirty="0"/>
              <a:t>in body mass (McHenry 1992, 1994), reduction in molar</a:t>
            </a:r>
            <a:r>
              <a:rPr lang="cs-CZ" dirty="0"/>
              <a:t> </a:t>
            </a:r>
            <a:r>
              <a:rPr lang="en-US" dirty="0"/>
              <a:t>size and enamel thickness (Wood 1981, Isaac 1983), and</a:t>
            </a:r>
            <a:r>
              <a:rPr lang="cs-CZ" dirty="0"/>
              <a:t> </a:t>
            </a:r>
            <a:r>
              <a:rPr lang="en-US" dirty="0"/>
              <a:t>increase in brain volume (Holloway 1979, Milton 1987,</a:t>
            </a:r>
          </a:p>
          <a:p>
            <a:pPr>
              <a:defRPr/>
            </a:pPr>
            <a:r>
              <a:rPr lang="en-US" dirty="0"/>
              <a:t>Leonard and Robertson 1994, Aiello and Wheeler 1995,</a:t>
            </a:r>
          </a:p>
          <a:p>
            <a:pPr>
              <a:defRPr/>
            </a:pPr>
            <a:r>
              <a:rPr lang="cs-CZ" dirty="0" err="1"/>
              <a:t>Kappelman</a:t>
            </a:r>
            <a:r>
              <a:rPr lang="cs-CZ" dirty="0"/>
              <a:t> 1996). </a:t>
            </a:r>
            <a:r>
              <a:rPr lang="cs-CZ" dirty="0" err="1"/>
              <a:t>Comparative</a:t>
            </a:r>
            <a:r>
              <a:rPr lang="cs-CZ" dirty="0"/>
              <a:t> data on </a:t>
            </a:r>
            <a:r>
              <a:rPr lang="cs-CZ" dirty="0" err="1"/>
              <a:t>primate</a:t>
            </a:r>
            <a:r>
              <a:rPr lang="cs-CZ" dirty="0"/>
              <a:t> </a:t>
            </a:r>
            <a:r>
              <a:rPr lang="cs-CZ" dirty="0" err="1"/>
              <a:t>energetics</a:t>
            </a:r>
            <a:endParaRPr lang="cs-CZ" dirty="0"/>
          </a:p>
          <a:p>
            <a:pPr>
              <a:defRPr/>
            </a:pPr>
            <a:r>
              <a:rPr lang="en-US" dirty="0"/>
              <a:t>suggest that total daily energy expenditure rose</a:t>
            </a:r>
          </a:p>
          <a:p>
            <a:pPr>
              <a:defRPr/>
            </a:pPr>
            <a:r>
              <a:rPr lang="en-US" dirty="0"/>
              <a:t>from australopithecines to </a:t>
            </a:r>
            <a:r>
              <a:rPr lang="en-US" i="1" dirty="0"/>
              <a:t>H. erectus </a:t>
            </a:r>
            <a:r>
              <a:rPr lang="en-US" dirty="0"/>
              <a:t>by a factor of at</a:t>
            </a:r>
          </a:p>
          <a:p>
            <a:pPr>
              <a:defRPr/>
            </a:pPr>
            <a:r>
              <a:rPr lang="en-US" dirty="0"/>
              <a:t>least 40–45% and probably (assuming a human-style foraging</a:t>
            </a:r>
          </a:p>
          <a:p>
            <a:pPr>
              <a:defRPr/>
            </a:pPr>
            <a:r>
              <a:rPr lang="cs-CZ" dirty="0" err="1"/>
              <a:t>strategy</a:t>
            </a:r>
            <a:r>
              <a:rPr lang="cs-CZ" dirty="0"/>
              <a:t> in </a:t>
            </a:r>
            <a:r>
              <a:rPr lang="cs-CZ" i="1" dirty="0"/>
              <a:t>H. </a:t>
            </a:r>
            <a:r>
              <a:rPr lang="cs-CZ" i="1" dirty="0" err="1"/>
              <a:t>erectus</a:t>
            </a:r>
            <a:r>
              <a:rPr lang="cs-CZ" dirty="0"/>
              <a:t>)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Byl příjem masa zásadní změna?</a:t>
            </a:r>
          </a:p>
          <a:p>
            <a:pPr>
              <a:defRPr/>
            </a:pPr>
            <a:r>
              <a:rPr lang="en-US" dirty="0"/>
              <a:t>wild meat is a low-fat food which</a:t>
            </a:r>
            <a:r>
              <a:rPr lang="cs-CZ" dirty="0"/>
              <a:t> </a:t>
            </a:r>
            <a:r>
              <a:rPr lang="en-US" dirty="0"/>
              <a:t>may have low nutritional quality during lean periods</a:t>
            </a:r>
            <a:endParaRPr lang="cs-CZ" dirty="0"/>
          </a:p>
          <a:p>
            <a:pPr>
              <a:defRPr/>
            </a:pPr>
            <a:r>
              <a:rPr lang="cs-CZ" dirty="0"/>
              <a:t>Rostlinná potrava jako základ, především ta tepelně opracovaná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59EE9E5-EF00-4199-BD09-7AA7CACB4E46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262A9D-897A-4BF8-8EDC-5B721FF57614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04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27BCA7-32DC-4D5F-9E9C-083D3160CB05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14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8BF760-77A3-4EC4-8C2B-A96250EC563E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 have tried to compare the amount of</a:t>
            </a:r>
            <a:r>
              <a:rPr lang="cs-CZ" dirty="0"/>
              <a:t> </a:t>
            </a:r>
            <a:r>
              <a:rPr lang="en-US" dirty="0"/>
              <a:t>energy gained by adding meat to a </a:t>
            </a:r>
            <a:r>
              <a:rPr lang="en-US" dirty="0" err="1"/>
              <a:t>prehuman</a:t>
            </a:r>
            <a:r>
              <a:rPr lang="en-US" dirty="0"/>
              <a:t> plant diet</a:t>
            </a:r>
            <a:r>
              <a:rPr lang="cs-CZ" dirty="0"/>
              <a:t> </a:t>
            </a:r>
            <a:r>
              <a:rPr lang="en-US" dirty="0"/>
              <a:t>versus maintaining the same plant items in the diet and</a:t>
            </a:r>
            <a:r>
              <a:rPr lang="cs-CZ" dirty="0"/>
              <a:t> </a:t>
            </a:r>
            <a:r>
              <a:rPr lang="en-US" dirty="0"/>
              <a:t>cooking them. Our (necessarily crude) estimates suggest</a:t>
            </a:r>
            <a:r>
              <a:rPr lang="cs-CZ" dirty="0"/>
              <a:t> </a:t>
            </a:r>
            <a:r>
              <a:rPr lang="en-US" dirty="0"/>
              <a:t>that cooking raises energy intake substantially more</a:t>
            </a:r>
            <a:r>
              <a:rPr lang="cs-CZ" dirty="0"/>
              <a:t> </a:t>
            </a:r>
            <a:r>
              <a:rPr lang="en-US" dirty="0"/>
              <a:t>than substituting meat for plant items (tables 1 and 2).</a:t>
            </a:r>
            <a:endParaRPr lang="cs-CZ" dirty="0"/>
          </a:p>
          <a:p>
            <a:endParaRPr lang="cs-CZ" dirty="0"/>
          </a:p>
          <a:p>
            <a:r>
              <a:rPr lang="en-US" dirty="0"/>
              <a:t>the increased energy availability allowed by cooking</a:t>
            </a:r>
            <a:r>
              <a:rPr lang="cs-CZ" dirty="0"/>
              <a:t> </a:t>
            </a:r>
            <a:r>
              <a:rPr lang="en-US" dirty="0"/>
              <a:t>plant materials played a permissive role in the intensification</a:t>
            </a:r>
            <a:r>
              <a:rPr lang="cs-CZ" dirty="0"/>
              <a:t> </a:t>
            </a:r>
            <a:r>
              <a:rPr lang="en-US" dirty="0"/>
              <a:t>of hunting—a high-risk, high-gain activity—</a:t>
            </a:r>
            <a:r>
              <a:rPr lang="cs-CZ" dirty="0"/>
              <a:t> </a:t>
            </a:r>
            <a:r>
              <a:rPr lang="en-US" dirty="0"/>
              <a:t>much the way periods of fruit abundance seem to</a:t>
            </a:r>
            <a:r>
              <a:rPr lang="cs-CZ" dirty="0"/>
              <a:t> </a:t>
            </a:r>
            <a:r>
              <a:rPr lang="en-US" dirty="0"/>
              <a:t>allow intensification of chimpanzee hunting</a:t>
            </a:r>
            <a:endParaRPr lang="cs-CZ" dirty="0"/>
          </a:p>
        </p:txBody>
      </p:sp>
      <p:sp>
        <p:nvSpPr>
          <p:cNvPr id="686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EBBFA2-BA9D-4655-B53B-EC5FC1037132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dirty="0"/>
              <a:t>Primáti cca 65 </a:t>
            </a:r>
            <a:r>
              <a:rPr lang="cs-CZ" dirty="0" err="1"/>
              <a:t>myr</a:t>
            </a:r>
            <a:endParaRPr lang="cs-CZ" dirty="0"/>
          </a:p>
          <a:p>
            <a:r>
              <a:rPr lang="cs-CZ" dirty="0" err="1"/>
              <a:t>Hominidi</a:t>
            </a:r>
            <a:r>
              <a:rPr lang="cs-CZ" baseline="0" dirty="0"/>
              <a:t> – velcí </a:t>
            </a:r>
            <a:r>
              <a:rPr lang="cs-CZ" baseline="0" dirty="0" err="1"/>
              <a:t>lidoopi</a:t>
            </a:r>
            <a:r>
              <a:rPr lang="cs-CZ" baseline="0" dirty="0"/>
              <a:t> (odštěpením </a:t>
            </a:r>
            <a:r>
              <a:rPr lang="cs-CZ" baseline="0" dirty="0" err="1"/>
              <a:t>gibonů</a:t>
            </a:r>
            <a:r>
              <a:rPr lang="cs-CZ" baseline="0" dirty="0"/>
              <a:t> cca 20 </a:t>
            </a:r>
            <a:r>
              <a:rPr lang="cs-CZ" baseline="0" dirty="0" err="1"/>
              <a:t>myr</a:t>
            </a:r>
            <a:r>
              <a:rPr lang="cs-CZ" baseline="0" dirty="0"/>
              <a:t>)</a:t>
            </a:r>
            <a:endParaRPr lang="cs-CZ" dirty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608D33-F9FC-4FBD-94E2-3499BEC80F4E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/>
              <a:t>A v bezčasí určitě nebyli, protože zažívali</a:t>
            </a:r>
            <a:r>
              <a:rPr lang="cs-CZ" altLang="cs-CZ" baseline="0" dirty="0"/>
              <a:t> spoustu cyklů, které museli vnímat, aby se uživili (</a:t>
            </a:r>
            <a:r>
              <a:rPr lang="cs-CZ" altLang="cs-CZ" baseline="0" dirty="0" err="1"/>
              <a:t>sezonalita</a:t>
            </a:r>
            <a:r>
              <a:rPr lang="cs-CZ" altLang="cs-CZ" baseline="0" dirty="0"/>
              <a:t>)</a:t>
            </a:r>
            <a:endParaRPr lang="cs-CZ" altLang="cs-CZ" dirty="0"/>
          </a:p>
        </p:txBody>
      </p:sp>
      <p:sp>
        <p:nvSpPr>
          <p:cNvPr id="624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A6F897-C31A-452C-B84D-FF1D1CF1AB1A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634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24330D-FB44-4B49-BEE5-1284AF0FCAB5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cs-CZ" dirty="0"/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FD6686-B597-41DB-BF75-3AECA8E1D65B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cs-CZ" dirty="0"/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FD6686-B597-41DB-BF75-3AECA8E1D65B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9E1DEC-1CBA-4AFD-A1D3-0546D59F7A88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cs-CZ" dirty="0"/>
          </a:p>
        </p:txBody>
      </p:sp>
      <p:sp>
        <p:nvSpPr>
          <p:cNvPr id="665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FD6686-B597-41DB-BF75-3AECA8E1D65B}" type="slidenum">
              <a:rPr lang="cs-CZ" altLang="cs-CZ" smtClean="0"/>
              <a:pPr/>
              <a:t>52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dirty="0" err="1"/>
              <a:t>australopithecus</a:t>
            </a:r>
            <a:r>
              <a:rPr lang="cs-CZ" altLang="cs-CZ" dirty="0"/>
              <a:t> </a:t>
            </a:r>
            <a:r>
              <a:rPr lang="cs-CZ" altLang="cs-CZ" dirty="0" err="1"/>
              <a:t>deyiremeda</a:t>
            </a:r>
            <a:r>
              <a:rPr lang="cs-CZ" altLang="cs-CZ" dirty="0"/>
              <a:t> </a:t>
            </a:r>
            <a:r>
              <a:rPr lang="en-US" altLang="cs-CZ" dirty="0"/>
              <a:t>3.3–3.5 million years ago in northern Ethiopia</a:t>
            </a:r>
            <a:r>
              <a:rPr lang="cs-CZ" altLang="cs-CZ" dirty="0"/>
              <a:t> (</a:t>
            </a:r>
            <a:r>
              <a:rPr lang="en-US" altLang="cs-CZ" dirty="0"/>
              <a:t>William </a:t>
            </a:r>
            <a:r>
              <a:rPr lang="en-US" altLang="cs-CZ" dirty="0" err="1"/>
              <a:t>Kimbel</a:t>
            </a:r>
            <a:r>
              <a:rPr lang="en-US" altLang="cs-CZ" dirty="0"/>
              <a:t>, a paleoanthropologist at </a:t>
            </a:r>
            <a:r>
              <a:rPr lang="en-US" altLang="cs-CZ" dirty="0">
                <a:hlinkClick r:id="rId3" tooltip="Arizona State University"/>
              </a:rPr>
              <a:t>Arizona State University</a:t>
            </a:r>
            <a:r>
              <a:rPr lang="en-US" altLang="cs-CZ" dirty="0"/>
              <a:t> says the distinctions between the specimen and </a:t>
            </a:r>
            <a:r>
              <a:rPr lang="en-US" altLang="cs-CZ" i="1" dirty="0"/>
              <a:t>A. </a:t>
            </a:r>
            <a:r>
              <a:rPr lang="en-US" altLang="cs-CZ" i="1" dirty="0" err="1"/>
              <a:t>afarensis</a:t>
            </a:r>
            <a:r>
              <a:rPr lang="en-US" altLang="cs-CZ" dirty="0"/>
              <a:t> "are pretty subtle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Archaičtí – velké špičáky, dlouhé přední končetiny (bipedie i pohyb</a:t>
            </a:r>
            <a:r>
              <a:rPr lang="cs-CZ" altLang="cs-CZ" baseline="0" dirty="0"/>
              <a:t> na stromech)</a:t>
            </a:r>
          </a:p>
          <a:p>
            <a:r>
              <a:rPr lang="cs-CZ" altLang="cs-CZ" baseline="0" dirty="0"/>
              <a:t>Přechodní – zmenšují se zuby, více znaků pro bipedii (přesouvání těžiště)</a:t>
            </a:r>
          </a:p>
          <a:p>
            <a:r>
              <a:rPr lang="cs-CZ" altLang="cs-CZ" baseline="0" dirty="0"/>
              <a:t>Robustní – masivní lebka, zuby, žvýkací svalstvo</a:t>
            </a:r>
            <a:endParaRPr lang="cs-CZ" altLang="cs-CZ" dirty="0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400982-1975-42F0-8D45-35ED11BC67C7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7469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9CF1AB-1ADA-4371-8EC1-8EA590A9ED25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386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396B5-73DE-4404-B3B1-EE7E6ADB80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612D3-11CD-41FF-88B9-CE330B03BD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33603-FD4A-42E5-ADAD-1157088EC3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DFB2F-9B85-4C24-B98B-0C77425C61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20E79-EB2F-424F-93ED-CC22F0C275D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1CE9E-1A0F-445D-8B88-E585DFC6B81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B117D-47B4-44C7-B6EE-EE24D3C587A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3B3E5-8F1A-485F-B2F3-8C434A809F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9312F-59C3-47B2-B044-BEEA0E2AC69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68CCC-F51D-497A-8C72-A4C7EEDBF0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E1A24-883B-49BB-B828-FB29B5A5B7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C71DC-B9FF-4309-A867-F1CC8CA07F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05FCC-3D72-45E2-BFE5-6EB6C5DB2A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4CACC58-C2C6-4A59-B142-D50E45AE45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1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10.jpeg"/><Relationship Id="rId7" Type="http://schemas.openxmlformats.org/officeDocument/2006/relationships/image" Target="../media/image1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88.jpeg"/><Relationship Id="rId9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PggkvB9_dc" TargetMode="External"/><Relationship Id="rId7" Type="http://schemas.openxmlformats.org/officeDocument/2006/relationships/hyperlink" Target="https://www.youtube.com/watch?v=IFACrIx5SZ0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Sn8sTmGTE8s" TargetMode="External"/><Relationship Id="rId5" Type="http://schemas.openxmlformats.org/officeDocument/2006/relationships/hyperlink" Target="https://www.youtube.com/watch?v=A1WBs74W4ik" TargetMode="External"/><Relationship Id="rId4" Type="http://schemas.openxmlformats.org/officeDocument/2006/relationships/hyperlink" Target="https://www.youtube.com/watch?v=sloeS8Vx0hI&amp;list=PLepHs0thoryOXUSs5LkIy-bCv3Bkbz9Fz&amp;index=6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286759232"/>
              </p:ext>
            </p:extLst>
          </p:nvPr>
        </p:nvGraphicFramePr>
        <p:xfrm>
          <a:off x="500034" y="2000240"/>
          <a:ext cx="74295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Zaoblený obdélník 10"/>
          <p:cNvSpPr/>
          <p:nvPr/>
        </p:nvSpPr>
        <p:spPr>
          <a:xfrm>
            <a:off x="5940152" y="5445224"/>
            <a:ext cx="1775120" cy="485246"/>
          </a:xfrm>
          <a:prstGeom prst="round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Tomáš Janoušek</a:t>
            </a:r>
          </a:p>
          <a:p>
            <a:pPr algn="ctr"/>
            <a:r>
              <a:rPr lang="cs-CZ" sz="1200" dirty="0"/>
              <a:t>326922@mail.muni.cz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Nejstarší hominidé</a:t>
            </a: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cca 7 - 4,3 mil. let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179512" y="1844824"/>
            <a:ext cx="8507288" cy="4824535"/>
          </a:xfrm>
        </p:spPr>
        <p:txBody>
          <a:bodyPr/>
          <a:lstStyle/>
          <a:p>
            <a:r>
              <a:rPr lang="cs-CZ" sz="2000" b="1" i="1" dirty="0" err="1"/>
              <a:t>Sahelanthropus</a:t>
            </a:r>
            <a:r>
              <a:rPr lang="cs-CZ" sz="2000" b="1" i="1" dirty="0"/>
              <a:t> </a:t>
            </a:r>
            <a:r>
              <a:rPr lang="cs-CZ" sz="2000" b="1" i="1" dirty="0" err="1"/>
              <a:t>tchadensis</a:t>
            </a:r>
            <a:r>
              <a:rPr lang="cs-CZ" sz="2000" b="1" i="1" dirty="0"/>
              <a:t> </a:t>
            </a:r>
            <a:r>
              <a:rPr lang="cs-CZ" sz="2000" dirty="0"/>
              <a:t>(7-6 mil., Čad)</a:t>
            </a:r>
          </a:p>
          <a:p>
            <a:pPr lvl="1"/>
            <a:r>
              <a:rPr lang="cs-CZ" sz="1600" dirty="0"/>
              <a:t>Lebka TM 266-01-060-1 „</a:t>
            </a:r>
            <a:r>
              <a:rPr lang="cs-CZ" sz="1600" dirty="0" err="1"/>
              <a:t>Toumaï</a:t>
            </a:r>
            <a:r>
              <a:rPr lang="cs-CZ" sz="1600" dirty="0"/>
              <a:t>“ (naděje života)</a:t>
            </a:r>
          </a:p>
          <a:p>
            <a:pPr lvl="1"/>
            <a:r>
              <a:rPr lang="cs-CZ" sz="1600" dirty="0"/>
              <a:t>A další fragmentární části skeletů</a:t>
            </a:r>
          </a:p>
          <a:p>
            <a:pPr lvl="1"/>
            <a:r>
              <a:rPr lang="cs-CZ" sz="1600" dirty="0"/>
              <a:t>Plochý obličej (na rozdíl od australopitéků), výrazný nadočnicový val, postavení báze lebky naznačuje příklon k bipedii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  <a:p>
            <a:r>
              <a:rPr lang="cs-CZ" sz="2000" b="1" i="1" dirty="0" err="1"/>
              <a:t>Orrorin</a:t>
            </a:r>
            <a:r>
              <a:rPr lang="cs-CZ" sz="2000" b="1" i="1" dirty="0"/>
              <a:t> </a:t>
            </a:r>
            <a:r>
              <a:rPr lang="cs-CZ" sz="2000" b="1" i="1" dirty="0" err="1"/>
              <a:t>tugenensis</a:t>
            </a:r>
            <a:r>
              <a:rPr lang="cs-CZ" sz="2000" b="1" i="1" dirty="0"/>
              <a:t> </a:t>
            </a:r>
            <a:r>
              <a:rPr lang="cs-CZ" sz="2000" dirty="0"/>
              <a:t>(6,2-5,6 mil., Keňa)</a:t>
            </a:r>
          </a:p>
          <a:p>
            <a:pPr lvl="1"/>
            <a:r>
              <a:rPr lang="cs-CZ" sz="1600" dirty="0"/>
              <a:t>20 fragmentů kostí včetně zubů</a:t>
            </a:r>
          </a:p>
          <a:p>
            <a:pPr lvl="1"/>
            <a:r>
              <a:rPr lang="cs-CZ" sz="1600" dirty="0"/>
              <a:t>proximální část kosti stehenní naznačuje příklon k bipedii</a:t>
            </a:r>
          </a:p>
          <a:p>
            <a:pPr lvl="1"/>
            <a:r>
              <a:rPr lang="cs-CZ" sz="1600" dirty="0"/>
              <a:t>Malé zuby oproti australopitékům</a:t>
            </a:r>
          </a:p>
          <a:p>
            <a:pPr marL="457200" lvl="1" indent="0">
              <a:buNone/>
            </a:pPr>
            <a:endParaRPr lang="cs-CZ" sz="16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10" name="Zástupný symbol pro obsah 1"/>
          <p:cNvSpPr>
            <a:spLocks noGrp="1"/>
          </p:cNvSpPr>
          <p:nvPr>
            <p:ph sz="half" idx="1"/>
          </p:nvPr>
        </p:nvSpPr>
        <p:spPr>
          <a:xfrm>
            <a:off x="454079" y="848632"/>
            <a:ext cx="8229600" cy="576064"/>
          </a:xfrm>
        </p:spPr>
        <p:txBody>
          <a:bodyPr/>
          <a:lstStyle/>
          <a:p>
            <a:pPr marL="0" indent="0" algn="just">
              <a:buNone/>
            </a:pPr>
            <a:endParaRPr lang="cs-CZ" sz="1600" dirty="0"/>
          </a:p>
          <a:p>
            <a:pPr marL="0" indent="0" algn="just">
              <a:buNone/>
            </a:pPr>
            <a:r>
              <a:rPr lang="cs-CZ" sz="1600" dirty="0"/>
              <a:t>Většinou fragmentární a špatně zachovalé nálezy (výjimkou je „</a:t>
            </a:r>
            <a:r>
              <a:rPr lang="cs-CZ" sz="1600" dirty="0" err="1"/>
              <a:t>Ardi</a:t>
            </a:r>
            <a:r>
              <a:rPr lang="cs-CZ" sz="1600" dirty="0"/>
              <a:t>“)</a:t>
            </a:r>
          </a:p>
          <a:p>
            <a:pPr marL="0" indent="0" algn="just">
              <a:buNone/>
            </a:pPr>
            <a:r>
              <a:rPr lang="cs-CZ" sz="1600" dirty="0"/>
              <a:t>Nejasná návaznost na rod </a:t>
            </a:r>
            <a:r>
              <a:rPr lang="cs-CZ" sz="1600" i="1" dirty="0"/>
              <a:t>Homo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79" y="3356992"/>
            <a:ext cx="1912008" cy="161070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87" y="3356912"/>
            <a:ext cx="2212970" cy="161002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725144"/>
            <a:ext cx="2566364" cy="19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37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Nejstarší hominidé</a:t>
            </a: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cca 7 - 4,3 mil. let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8507288" cy="2592287"/>
          </a:xfrm>
        </p:spPr>
        <p:txBody>
          <a:bodyPr/>
          <a:lstStyle/>
          <a:p>
            <a:r>
              <a:rPr lang="cs-CZ" sz="2000" b="1" i="1" dirty="0" err="1"/>
              <a:t>Ardipithecus</a:t>
            </a:r>
            <a:r>
              <a:rPr lang="cs-CZ" sz="2000" b="1" i="1" dirty="0"/>
              <a:t> </a:t>
            </a:r>
            <a:r>
              <a:rPr lang="cs-CZ" sz="2000" b="1" i="1" dirty="0" err="1"/>
              <a:t>kadabba</a:t>
            </a:r>
            <a:r>
              <a:rPr lang="cs-CZ" sz="2000" b="1" i="1" dirty="0"/>
              <a:t> </a:t>
            </a:r>
            <a:r>
              <a:rPr lang="cs-CZ" sz="2000" dirty="0"/>
              <a:t>(5,8-5,2 mil., Etiopie)</a:t>
            </a:r>
          </a:p>
          <a:p>
            <a:pPr lvl="1"/>
            <a:r>
              <a:rPr lang="cs-CZ" sz="1600" dirty="0"/>
              <a:t>Morfologicky něco mezi šimpanzem a </a:t>
            </a:r>
            <a:r>
              <a:rPr lang="cs-CZ" sz="1600" i="1" dirty="0"/>
              <a:t>Au. </a:t>
            </a:r>
            <a:r>
              <a:rPr lang="cs-CZ" sz="1600" i="1" dirty="0" err="1"/>
              <a:t>Afarensis</a:t>
            </a:r>
            <a:endParaRPr lang="cs-CZ" sz="1600" i="1" dirty="0"/>
          </a:p>
          <a:p>
            <a:pPr lvl="1"/>
            <a:r>
              <a:rPr lang="cs-CZ" sz="1600" dirty="0"/>
              <a:t>Tenká zubní sklovina</a:t>
            </a:r>
          </a:p>
          <a:p>
            <a:pPr lvl="1"/>
            <a:r>
              <a:rPr lang="cs-CZ" sz="1600" dirty="0"/>
              <a:t>Články prstů a pažní kost uzpůsobeny pro pohyb na stromech</a:t>
            </a:r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b="1" i="1" dirty="0" err="1"/>
              <a:t>Ardipithecus</a:t>
            </a:r>
            <a:r>
              <a:rPr lang="cs-CZ" sz="2000" b="1" i="1" dirty="0"/>
              <a:t> </a:t>
            </a:r>
            <a:r>
              <a:rPr lang="cs-CZ" sz="2000" b="1" i="1" dirty="0" err="1"/>
              <a:t>ramidus</a:t>
            </a:r>
            <a:r>
              <a:rPr lang="cs-CZ" sz="2000" b="1" i="1" dirty="0"/>
              <a:t> </a:t>
            </a:r>
            <a:r>
              <a:rPr lang="cs-CZ" sz="2000" dirty="0"/>
              <a:t>(4,5-4,3 mil., Etiopie)</a:t>
            </a:r>
          </a:p>
          <a:p>
            <a:pPr lvl="1"/>
            <a:r>
              <a:rPr lang="cs-CZ" sz="1600" dirty="0"/>
              <a:t>samice „</a:t>
            </a:r>
            <a:r>
              <a:rPr lang="cs-CZ" sz="1600" dirty="0" err="1"/>
              <a:t>Ardi</a:t>
            </a:r>
            <a:r>
              <a:rPr lang="cs-CZ" sz="1600" dirty="0"/>
              <a:t>“ cca 45% zachovalého skeletu</a:t>
            </a:r>
          </a:p>
          <a:p>
            <a:pPr marL="457200" lvl="1" indent="0">
              <a:buNone/>
            </a:pPr>
            <a:endParaRPr lang="cs-CZ" sz="1600" dirty="0"/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73514"/>
            <a:ext cx="4343838" cy="27964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6" y="3873514"/>
            <a:ext cx="1370268" cy="279646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8" y="1220343"/>
            <a:ext cx="2448272" cy="22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7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Australopitéci</a:t>
            </a: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archaičtí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199" y="1484784"/>
            <a:ext cx="8226479" cy="4641379"/>
          </a:xfrm>
        </p:spPr>
        <p:txBody>
          <a:bodyPr/>
          <a:lstStyle/>
          <a:p>
            <a:r>
              <a:rPr lang="cs-CZ" sz="2000" b="1" i="1" dirty="0" err="1"/>
              <a:t>Australopithecus</a:t>
            </a:r>
            <a:r>
              <a:rPr lang="cs-CZ" sz="2000" b="1" i="1" dirty="0"/>
              <a:t> </a:t>
            </a:r>
            <a:r>
              <a:rPr lang="cs-CZ" sz="2000" b="1" i="1" dirty="0" err="1"/>
              <a:t>anamensis</a:t>
            </a:r>
            <a:r>
              <a:rPr lang="cs-CZ" sz="2000" b="1" i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vých</a:t>
            </a:r>
            <a:r>
              <a:rPr lang="cs-CZ" sz="2000" dirty="0"/>
              <a:t>. Afrika, 4,2 – 3,9 my)</a:t>
            </a:r>
          </a:p>
          <a:p>
            <a:pPr lvl="1"/>
            <a:r>
              <a:rPr lang="cs-CZ" sz="1600" dirty="0"/>
              <a:t>značný pohlavní dimorfismus:</a:t>
            </a:r>
          </a:p>
          <a:p>
            <a:pPr lvl="2"/>
            <a:r>
              <a:rPr lang="cs-CZ" sz="1600" dirty="0"/>
              <a:t>výška samce 155 cm / samice 130 cm</a:t>
            </a:r>
          </a:p>
          <a:p>
            <a:pPr lvl="2"/>
            <a:r>
              <a:rPr lang="cs-CZ" sz="1600" dirty="0"/>
              <a:t>váha samce 59 kg / samice 33 kg</a:t>
            </a:r>
          </a:p>
          <a:p>
            <a:pPr lvl="1"/>
            <a:r>
              <a:rPr lang="cs-CZ" sz="1600" dirty="0"/>
              <a:t>znaky bipedie: rozšířené kloubní plochy holenní kosti</a:t>
            </a:r>
          </a:p>
          <a:p>
            <a:pPr lvl="1"/>
            <a:endParaRPr lang="cs-CZ" sz="1600" dirty="0"/>
          </a:p>
          <a:p>
            <a:endParaRPr lang="cs-CZ" dirty="0"/>
          </a:p>
        </p:txBody>
      </p:sp>
      <p:pic>
        <p:nvPicPr>
          <p:cNvPr id="4" name="Picture 4" descr="Australopithecus anamensi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239" y="3434879"/>
            <a:ext cx="2107746" cy="25790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img4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872" y="3434879"/>
            <a:ext cx="22288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g4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17383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713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Australopitéci</a:t>
            </a: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archaičtí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199" y="1052736"/>
            <a:ext cx="8226479" cy="5073427"/>
          </a:xfrm>
        </p:spPr>
        <p:txBody>
          <a:bodyPr/>
          <a:lstStyle/>
          <a:p>
            <a:r>
              <a:rPr lang="cs-CZ" sz="2000" b="1" i="1" dirty="0" err="1"/>
              <a:t>Australopithecus</a:t>
            </a:r>
            <a:r>
              <a:rPr lang="cs-CZ" sz="2000" b="1" i="1" dirty="0"/>
              <a:t> </a:t>
            </a:r>
            <a:r>
              <a:rPr lang="cs-CZ" sz="2000" b="1" i="1" dirty="0" err="1"/>
              <a:t>afarensis</a:t>
            </a:r>
            <a:r>
              <a:rPr lang="cs-CZ" sz="2000" b="1" i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vých</a:t>
            </a:r>
            <a:r>
              <a:rPr lang="cs-CZ" sz="2000" dirty="0"/>
              <a:t>. Afrika, 4 – 3 my)</a:t>
            </a:r>
          </a:p>
          <a:p>
            <a:pPr lvl="1"/>
            <a:r>
              <a:rPr lang="cs-CZ" sz="1600" dirty="0"/>
              <a:t>Velký pohlavní dimorfismus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b="1" i="1" dirty="0" err="1"/>
              <a:t>Australopithecus</a:t>
            </a:r>
            <a:r>
              <a:rPr lang="cs-CZ" sz="2000" b="1" i="1" dirty="0"/>
              <a:t> </a:t>
            </a:r>
            <a:r>
              <a:rPr lang="cs-CZ" sz="2000" b="1" i="1" dirty="0" err="1"/>
              <a:t>deyiremeda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vých</a:t>
            </a:r>
            <a:r>
              <a:rPr lang="cs-CZ" sz="2000" dirty="0"/>
              <a:t>. Afrika, 3,5 – 3,3 my)</a:t>
            </a:r>
          </a:p>
          <a:p>
            <a:pPr lvl="1"/>
            <a:r>
              <a:rPr lang="cs-CZ" sz="1600" dirty="0"/>
              <a:t>Objev 2011, podobná morfologie jako </a:t>
            </a:r>
            <a:r>
              <a:rPr lang="cs-CZ" sz="1600" i="1" dirty="0"/>
              <a:t>Au. </a:t>
            </a:r>
            <a:r>
              <a:rPr lang="cs-CZ" sz="1600" i="1" dirty="0" err="1"/>
              <a:t>afarensis</a:t>
            </a:r>
            <a:endParaRPr lang="cs-CZ" sz="1600" i="1" dirty="0"/>
          </a:p>
          <a:p>
            <a:pPr lvl="1"/>
            <a:endParaRPr lang="cs-CZ" sz="1600" dirty="0"/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5964" y="1988840"/>
            <a:ext cx="1377917" cy="33242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88840"/>
            <a:ext cx="2247900" cy="33242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8" y="3589033"/>
            <a:ext cx="1816217" cy="18162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8" y="1772816"/>
            <a:ext cx="1816217" cy="181621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294905" y="1675273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samice „Lucy“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84" y="2322215"/>
            <a:ext cx="2247900" cy="29908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627845" y="1983050"/>
            <a:ext cx="2160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Otisky chodidel v </a:t>
            </a:r>
            <a:r>
              <a:rPr lang="cs-CZ" sz="1400" dirty="0" err="1"/>
              <a:t>Leatoli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07483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Australopitéci</a:t>
            </a: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archaičtí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199" y="1484784"/>
            <a:ext cx="8226479" cy="4641379"/>
          </a:xfrm>
        </p:spPr>
        <p:txBody>
          <a:bodyPr/>
          <a:lstStyle/>
          <a:p>
            <a:r>
              <a:rPr lang="cs-CZ" sz="2000" b="1" i="1" dirty="0" err="1"/>
              <a:t>Australopithecus</a:t>
            </a:r>
            <a:r>
              <a:rPr lang="cs-CZ" sz="2000" b="1" i="1" dirty="0"/>
              <a:t> </a:t>
            </a:r>
            <a:r>
              <a:rPr lang="cs-CZ" sz="2000" b="1" i="1" dirty="0" err="1"/>
              <a:t>bahrelghazali</a:t>
            </a:r>
            <a:r>
              <a:rPr lang="cs-CZ" sz="2000" b="1" i="1" dirty="0"/>
              <a:t> </a:t>
            </a:r>
            <a:r>
              <a:rPr lang="cs-CZ" sz="2000" dirty="0"/>
              <a:t>(Čad, 3,5 – 3 my)</a:t>
            </a:r>
          </a:p>
          <a:p>
            <a:pPr lvl="1"/>
            <a:r>
              <a:rPr lang="cs-CZ" sz="1600" dirty="0"/>
              <a:t>Morfologicky podobný </a:t>
            </a:r>
            <a:r>
              <a:rPr lang="cs-CZ" sz="1600" i="1" dirty="0"/>
              <a:t>Au. </a:t>
            </a:r>
            <a:r>
              <a:rPr lang="cs-CZ" sz="1600" i="1" dirty="0" err="1"/>
              <a:t>Afarensis</a:t>
            </a:r>
            <a:endParaRPr lang="cs-CZ" sz="1600" i="1" dirty="0"/>
          </a:p>
          <a:p>
            <a:pPr lvl="1"/>
            <a:r>
              <a:rPr lang="cs-CZ" sz="1600" dirty="0"/>
              <a:t>Zajímavý svým rozšířením na západ od východoafrického riftu, ale lokální podmínky podobné</a:t>
            </a:r>
          </a:p>
          <a:p>
            <a:endParaRPr lang="cs-CZ" dirty="0"/>
          </a:p>
        </p:txBody>
      </p:sp>
      <p:pic>
        <p:nvPicPr>
          <p:cNvPr id="4" name="Picture 4" descr="Australopithecus bahrelghazal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1138" y="3212976"/>
            <a:ext cx="4038600" cy="260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682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Australopitéci</a:t>
            </a: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přechodní (gracilní)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199" y="1484784"/>
            <a:ext cx="8226479" cy="4641379"/>
          </a:xfrm>
        </p:spPr>
        <p:txBody>
          <a:bodyPr/>
          <a:lstStyle/>
          <a:p>
            <a:r>
              <a:rPr lang="cs-CZ" sz="2000" b="1" i="1" dirty="0" err="1"/>
              <a:t>Australopithecus</a:t>
            </a:r>
            <a:r>
              <a:rPr lang="cs-CZ" sz="2000" b="1" i="1" dirty="0"/>
              <a:t> </a:t>
            </a:r>
            <a:r>
              <a:rPr lang="cs-CZ" sz="2000" b="1" i="1" dirty="0" err="1"/>
              <a:t>africanus</a:t>
            </a:r>
            <a:r>
              <a:rPr lang="cs-CZ" sz="2000" b="1" i="1" dirty="0"/>
              <a:t> </a:t>
            </a:r>
            <a:r>
              <a:rPr lang="cs-CZ" sz="2000" dirty="0"/>
              <a:t>(jižní Afrika, 3 – 2,4 my)</a:t>
            </a:r>
          </a:p>
          <a:p>
            <a:pPr lvl="1"/>
            <a:r>
              <a:rPr lang="cs-CZ" sz="1600" dirty="0"/>
              <a:t>výška samec 137 cm / samice 114 cm</a:t>
            </a:r>
          </a:p>
          <a:p>
            <a:pPr lvl="1"/>
            <a:r>
              <a:rPr lang="cs-CZ" sz="1600" dirty="0"/>
              <a:t>váha samec 48 kg / samice 30 kg</a:t>
            </a:r>
          </a:p>
          <a:p>
            <a:pPr lvl="1"/>
            <a:r>
              <a:rPr lang="cs-CZ" sz="1600" dirty="0"/>
              <a:t>Objem mozku 430 – 515 cm3</a:t>
            </a:r>
          </a:p>
          <a:p>
            <a:pPr lvl="1"/>
            <a:r>
              <a:rPr lang="cs-CZ" sz="1600" dirty="0"/>
              <a:t>Obličejová část gracilnější, </a:t>
            </a:r>
            <a:r>
              <a:rPr lang="cs-CZ" sz="1600" dirty="0" err="1"/>
              <a:t>prognacie</a:t>
            </a:r>
            <a:r>
              <a:rPr lang="cs-CZ" sz="1600" dirty="0"/>
              <a:t> není tak výrazná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214923"/>
            <a:ext cx="2924944" cy="2924944"/>
          </a:xfrm>
          <a:prstGeom prst="rect">
            <a:avLst/>
          </a:prstGeom>
        </p:spPr>
      </p:pic>
      <p:pic>
        <p:nvPicPr>
          <p:cNvPr id="5" name="Picture 5" descr="Australopithecus africanus (5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3212976"/>
            <a:ext cx="29718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932544" y="617030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Taungské</a:t>
            </a:r>
            <a:r>
              <a:rPr lang="cs-CZ" sz="1600" dirty="0"/>
              <a:t> dítě</a:t>
            </a:r>
          </a:p>
        </p:txBody>
      </p:sp>
    </p:spTree>
    <p:extLst>
      <p:ext uri="{BB962C8B-B14F-4D97-AF65-F5344CB8AC3E}">
        <p14:creationId xmlns:p14="http://schemas.microsoft.com/office/powerpoint/2010/main" val="382657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Australopitéci</a:t>
            </a: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přechodní (gracilní)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8226478" cy="4641379"/>
          </a:xfrm>
        </p:spPr>
        <p:txBody>
          <a:bodyPr/>
          <a:lstStyle/>
          <a:p>
            <a:r>
              <a:rPr lang="cs-CZ" sz="2000" b="1" i="1" dirty="0" err="1"/>
              <a:t>Australopithecus</a:t>
            </a:r>
            <a:r>
              <a:rPr lang="cs-CZ" sz="2000" b="1" i="1" dirty="0"/>
              <a:t> </a:t>
            </a:r>
            <a:r>
              <a:rPr lang="cs-CZ" sz="2000" b="1" i="1" dirty="0" err="1"/>
              <a:t>garhi</a:t>
            </a:r>
            <a:r>
              <a:rPr lang="cs-CZ" sz="2000" b="1" i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vých</a:t>
            </a:r>
            <a:r>
              <a:rPr lang="cs-CZ" sz="2000" dirty="0"/>
              <a:t>. Afrika, 3 – 2,4 my)</a:t>
            </a:r>
          </a:p>
          <a:p>
            <a:pPr lvl="1"/>
            <a:r>
              <a:rPr lang="cs-CZ" sz="1600" dirty="0"/>
              <a:t>Mozaika znaků australopitéků a raných </a:t>
            </a:r>
            <a:r>
              <a:rPr lang="cs-CZ" sz="1600" i="1" dirty="0"/>
              <a:t>Homo</a:t>
            </a:r>
          </a:p>
          <a:p>
            <a:pPr lvl="1"/>
            <a:r>
              <a:rPr lang="cs-CZ" sz="1600" dirty="0"/>
              <a:t>Mozkovna 450 -500 cm3</a:t>
            </a:r>
          </a:p>
          <a:p>
            <a:pPr lvl="1"/>
            <a:r>
              <a:rPr lang="cs-CZ" sz="1600" dirty="0"/>
              <a:t>Delší stehenní kosti</a:t>
            </a:r>
          </a:p>
          <a:p>
            <a:pPr lvl="1"/>
            <a:endParaRPr lang="cs-CZ" sz="1600" dirty="0"/>
          </a:p>
          <a:p>
            <a:r>
              <a:rPr lang="cs-CZ" sz="2000" dirty="0"/>
              <a:t>První doklady o využívání masa  </a:t>
            </a:r>
          </a:p>
          <a:p>
            <a:pPr lvl="1"/>
            <a:r>
              <a:rPr lang="cs-CZ" sz="1600" dirty="0"/>
              <a:t>Současník rodu Homo</a:t>
            </a:r>
          </a:p>
          <a:p>
            <a:pPr lvl="1"/>
            <a:r>
              <a:rPr lang="cs-CZ" sz="1600" dirty="0"/>
              <a:t>není jasné, kdo stopy zanechal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62" y="2276872"/>
            <a:ext cx="3235315" cy="41078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65530"/>
            <a:ext cx="4718504" cy="231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13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Australopitéci</a:t>
            </a: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přechodní (gracilní)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199" y="1484784"/>
            <a:ext cx="8226479" cy="4641379"/>
          </a:xfrm>
        </p:spPr>
        <p:txBody>
          <a:bodyPr/>
          <a:lstStyle/>
          <a:p>
            <a:r>
              <a:rPr lang="cs-CZ" sz="2000" b="1" i="1" dirty="0" err="1"/>
              <a:t>Australopithecus</a:t>
            </a:r>
            <a:r>
              <a:rPr lang="cs-CZ" sz="2000" b="1" i="1" dirty="0"/>
              <a:t> </a:t>
            </a:r>
            <a:r>
              <a:rPr lang="cs-CZ" sz="2000" b="1" i="1" dirty="0" err="1"/>
              <a:t>sediba</a:t>
            </a:r>
            <a:r>
              <a:rPr lang="cs-CZ" sz="2000" b="1" i="1" dirty="0"/>
              <a:t> </a:t>
            </a:r>
            <a:r>
              <a:rPr lang="cs-CZ" sz="2000" dirty="0"/>
              <a:t>(jižní Afrika, 1,9 my)</a:t>
            </a:r>
          </a:p>
          <a:p>
            <a:pPr lvl="1"/>
            <a:r>
              <a:rPr lang="cs-CZ" sz="1600" dirty="0"/>
              <a:t>Morfologicky na pomezí rodu Homo a australopitéků</a:t>
            </a:r>
          </a:p>
          <a:p>
            <a:pPr lvl="1"/>
            <a:r>
              <a:rPr lang="cs-CZ" sz="1600" dirty="0"/>
              <a:t>Časově také už zasahuje do výskytu rodu Homo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4944"/>
            <a:ext cx="4358572" cy="333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27" y="4513794"/>
            <a:ext cx="4071831" cy="108745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64115" y="3212976"/>
            <a:ext cx="4071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Fytolity nalezené v zubním kameni </a:t>
            </a:r>
            <a:r>
              <a:rPr lang="cs-CZ" sz="1400" i="1" dirty="0"/>
              <a:t>Au. </a:t>
            </a:r>
            <a:r>
              <a:rPr lang="cs-CZ" sz="1400" i="1" dirty="0" err="1"/>
              <a:t>Sediba</a:t>
            </a:r>
            <a:endParaRPr lang="cs-CZ" sz="1400" dirty="0"/>
          </a:p>
          <a:p>
            <a:pPr marL="342900" indent="-342900">
              <a:buAutoNum type="alphaLcParenBoth"/>
            </a:pPr>
            <a:r>
              <a:rPr lang="cs-CZ" sz="1400" dirty="0"/>
              <a:t>fytolit z dvouděložné ovocné rostliny</a:t>
            </a:r>
          </a:p>
          <a:p>
            <a:pPr marL="342900" indent="-342900">
              <a:buAutoNum type="alphaLcParenBoth"/>
            </a:pPr>
            <a:r>
              <a:rPr lang="cs-CZ" sz="1400" dirty="0"/>
              <a:t>fytolit z kůry nebo dřeva dvouděložné rostliny</a:t>
            </a:r>
          </a:p>
          <a:p>
            <a:pPr marL="342900" indent="-342900">
              <a:buAutoNum type="alphaLcParenBoth"/>
            </a:pPr>
            <a:r>
              <a:rPr lang="cs-CZ" sz="1400" dirty="0"/>
              <a:t>fytolit z traviny</a:t>
            </a:r>
          </a:p>
          <a:p>
            <a:pPr marL="342900" indent="-342900">
              <a:buAutoNum type="alphaLcParenBoth"/>
            </a:pPr>
            <a:r>
              <a:rPr lang="cs-CZ" sz="1400" dirty="0"/>
              <a:t>fytolit rostliny z čeledi </a:t>
            </a:r>
            <a:r>
              <a:rPr lang="cs-CZ" sz="1400" i="1" dirty="0" err="1"/>
              <a:t>Cyperaceae</a:t>
            </a:r>
            <a:r>
              <a:rPr lang="cs-CZ" sz="1400" i="1" dirty="0"/>
              <a:t> </a:t>
            </a:r>
            <a:r>
              <a:rPr lang="cs-CZ" sz="1400" dirty="0"/>
              <a:t>	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5377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Australopitéci</a:t>
            </a: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megadontní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(robustní)</a:t>
            </a:r>
            <a:endParaRPr lang="cs-CZ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199" y="1484784"/>
            <a:ext cx="8226479" cy="4641379"/>
          </a:xfrm>
        </p:spPr>
        <p:txBody>
          <a:bodyPr/>
          <a:lstStyle/>
          <a:p>
            <a:r>
              <a:rPr lang="cs-CZ" sz="2000" b="1" i="1" dirty="0" err="1"/>
              <a:t>Australopithecus</a:t>
            </a:r>
            <a:r>
              <a:rPr lang="cs-CZ" sz="2000" b="1" i="1" dirty="0"/>
              <a:t> </a:t>
            </a:r>
            <a:r>
              <a:rPr lang="cs-CZ" sz="2000" b="1" i="1" dirty="0" err="1"/>
              <a:t>aethiopicus</a:t>
            </a:r>
            <a:r>
              <a:rPr lang="cs-CZ" sz="2000" b="1" i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vých</a:t>
            </a:r>
            <a:r>
              <a:rPr lang="cs-CZ" sz="2000" dirty="0"/>
              <a:t>. Afrika, 2,7 – 2,4 my)</a:t>
            </a:r>
          </a:p>
          <a:p>
            <a:pPr lvl="1"/>
            <a:r>
              <a:rPr lang="cs-CZ" sz="1600" dirty="0"/>
              <a:t>výrazná </a:t>
            </a:r>
            <a:r>
              <a:rPr lang="cs-CZ" sz="1600" dirty="0" err="1"/>
              <a:t>prognacie</a:t>
            </a:r>
            <a:r>
              <a:rPr lang="cs-CZ" sz="1600" dirty="0"/>
              <a:t> – dlouhé čelisti</a:t>
            </a:r>
          </a:p>
          <a:p>
            <a:pPr lvl="1"/>
            <a:r>
              <a:rPr lang="cs-CZ" sz="1600" dirty="0"/>
              <a:t>robustní lebka, výrazný sagitální hřeben</a:t>
            </a:r>
          </a:p>
          <a:p>
            <a:pPr lvl="1"/>
            <a:r>
              <a:rPr lang="cs-CZ" sz="1600" dirty="0"/>
              <a:t>Mozkovna 410 cm3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 bwMode="auto">
          <a:xfrm>
            <a:off x="457377" y="909946"/>
            <a:ext cx="8229600" cy="49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někdy jako rod </a:t>
            </a:r>
            <a:r>
              <a:rPr lang="cs-CZ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Paranthropus</a:t>
            </a:r>
            <a:endParaRPr lang="cs-CZ" sz="1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56" y="3319534"/>
            <a:ext cx="7498964" cy="280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24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Australopitéci</a:t>
            </a: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megadontní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(robustní)</a:t>
            </a:r>
            <a:endParaRPr lang="cs-CZ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199" y="1484784"/>
            <a:ext cx="8226479" cy="4641379"/>
          </a:xfrm>
        </p:spPr>
        <p:txBody>
          <a:bodyPr/>
          <a:lstStyle/>
          <a:p>
            <a:r>
              <a:rPr lang="cs-CZ" sz="2000" b="1" i="1" dirty="0" err="1"/>
              <a:t>Australopithecus</a:t>
            </a:r>
            <a:r>
              <a:rPr lang="cs-CZ" sz="2000" b="1" i="1" dirty="0"/>
              <a:t> </a:t>
            </a:r>
            <a:r>
              <a:rPr lang="cs-CZ" sz="2000" b="1" i="1" dirty="0" err="1"/>
              <a:t>boisei</a:t>
            </a:r>
            <a:r>
              <a:rPr lang="cs-CZ" sz="2000" b="1" i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vých</a:t>
            </a:r>
            <a:r>
              <a:rPr lang="cs-CZ" sz="2000" dirty="0"/>
              <a:t>. Afrika, 2,3 – 1,4 my)</a:t>
            </a:r>
          </a:p>
          <a:p>
            <a:pPr lvl="1"/>
            <a:r>
              <a:rPr lang="cs-CZ" sz="1600" dirty="0"/>
              <a:t>Robustní lebka, sagitální hřeben a kostěné pilíře podél nosního otvoru</a:t>
            </a:r>
          </a:p>
          <a:p>
            <a:pPr lvl="1"/>
            <a:r>
              <a:rPr lang="cs-CZ" sz="1600" dirty="0"/>
              <a:t>Výrazný sexuální dimorfismus</a:t>
            </a:r>
          </a:p>
          <a:p>
            <a:pPr lvl="1"/>
            <a:r>
              <a:rPr lang="cs-CZ" sz="1600" dirty="0"/>
              <a:t>Výška samců 137 cm / samic 124 cm</a:t>
            </a:r>
          </a:p>
          <a:p>
            <a:pPr lvl="1"/>
            <a:r>
              <a:rPr lang="cs-CZ" sz="1600" dirty="0"/>
              <a:t>Váha samce 49 kg / samic 34 kg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 bwMode="auto">
          <a:xfrm>
            <a:off x="457377" y="909946"/>
            <a:ext cx="8229600" cy="49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někdy jako rod </a:t>
            </a:r>
            <a:r>
              <a:rPr lang="cs-CZ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Paranthropus</a:t>
            </a:r>
            <a:endParaRPr lang="cs-CZ" sz="1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94644"/>
            <a:ext cx="5293642" cy="160663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02097" y="5471331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Srovnání zubních oblouků horní čelisti</a:t>
            </a:r>
          </a:p>
          <a:p>
            <a:r>
              <a:rPr lang="cs-CZ" sz="1600" dirty="0"/>
              <a:t>(A) </a:t>
            </a:r>
            <a:r>
              <a:rPr lang="cs-CZ" sz="1600" i="1" dirty="0"/>
              <a:t>Au. </a:t>
            </a:r>
            <a:r>
              <a:rPr lang="cs-CZ" sz="1600" i="1" dirty="0" err="1"/>
              <a:t>afarensis</a:t>
            </a:r>
            <a:r>
              <a:rPr lang="cs-CZ" sz="1600" dirty="0"/>
              <a:t>, (B) </a:t>
            </a:r>
            <a:r>
              <a:rPr lang="cs-CZ" sz="1600" i="1" dirty="0"/>
              <a:t>Au. </a:t>
            </a:r>
            <a:r>
              <a:rPr lang="cs-CZ" sz="1600" i="1" dirty="0" err="1"/>
              <a:t>boisei</a:t>
            </a:r>
            <a:r>
              <a:rPr lang="cs-CZ" sz="1600" dirty="0"/>
              <a:t>, (C) </a:t>
            </a:r>
            <a:r>
              <a:rPr lang="cs-CZ" sz="1600" i="1" dirty="0"/>
              <a:t>Au. </a:t>
            </a:r>
            <a:r>
              <a:rPr lang="cs-CZ" sz="1600" i="1" dirty="0" err="1"/>
              <a:t>garhi</a:t>
            </a:r>
            <a:r>
              <a:rPr lang="cs-CZ" sz="1600" i="1" dirty="0"/>
              <a:t> </a:t>
            </a:r>
            <a:endParaRPr lang="cs-CZ" sz="1600" dirty="0"/>
          </a:p>
        </p:txBody>
      </p:sp>
      <p:pic>
        <p:nvPicPr>
          <p:cNvPr id="7" name="Picture 4" descr="Australopithecus boisei (2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4473" y="2348880"/>
            <a:ext cx="2831085" cy="2686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186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/>
          </p:cNvSpPr>
          <p:nvPr>
            <p:ph type="title"/>
          </p:nvPr>
        </p:nvSpPr>
        <p:spPr>
          <a:xfrm>
            <a:off x="1643063" y="285750"/>
            <a:ext cx="5900737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itchFamily="34" charset="0"/>
              </a:rPr>
              <a:t>Paleoantropologie</a:t>
            </a:r>
          </a:p>
        </p:txBody>
      </p:sp>
      <p:sp>
        <p:nvSpPr>
          <p:cNvPr id="18534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35975" cy="40433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altLang="cs-CZ" dirty="0">
                <a:solidFill>
                  <a:srgbClr val="A824A2"/>
                </a:solidFill>
                <a:latin typeface="Lucida Sans Unicode" pitchFamily="34" charset="0"/>
              </a:rPr>
              <a:t>a</a:t>
            </a:r>
            <a:r>
              <a:rPr lang="cs-CZ" altLang="cs-CZ" dirty="0">
                <a:solidFill>
                  <a:srgbClr val="911F8C"/>
                </a:solidFill>
                <a:latin typeface="Lucida Sans Unicode" pitchFamily="34" charset="0"/>
              </a:rPr>
              <a:t>) </a:t>
            </a:r>
            <a:r>
              <a:rPr lang="cs-CZ" altLang="cs-CZ" dirty="0">
                <a:solidFill>
                  <a:srgbClr val="911F8C"/>
                </a:solidFill>
              </a:rPr>
              <a:t>Biologická evoluce </a:t>
            </a:r>
            <a:r>
              <a:rPr lang="cs-CZ" altLang="cs-CZ" dirty="0"/>
              <a:t>= </a:t>
            </a:r>
            <a:r>
              <a:rPr lang="cs-CZ" altLang="cs-CZ" sz="2800" dirty="0"/>
              <a:t>geneticky podmíněná a dědičná změna vlastností organismů mezi generacemi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cs-CZ" altLang="cs-CZ" dirty="0">
                <a:solidFill>
                  <a:srgbClr val="911F8C"/>
                </a:solidFill>
              </a:rPr>
              <a:t>b) Kulturní evoluce </a:t>
            </a:r>
            <a:r>
              <a:rPr lang="cs-CZ" altLang="cs-CZ" dirty="0"/>
              <a:t>=</a:t>
            </a:r>
            <a:r>
              <a:rPr lang="cs-CZ" altLang="cs-CZ" dirty="0">
                <a:solidFill>
                  <a:schemeClr val="folHlink"/>
                </a:solidFill>
              </a:rPr>
              <a:t> </a:t>
            </a:r>
            <a:r>
              <a:rPr lang="cs-CZ" altLang="cs-CZ" sz="2800" dirty="0"/>
              <a:t>kulturní adaptace předávané  mezi generacemi prostřednictvím učení a tradice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cs-CZ" altLang="cs-CZ" sz="16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600" u="sng" dirty="0">
                <a:solidFill>
                  <a:srgbClr val="911F8C"/>
                </a:solidFill>
              </a:rPr>
              <a:t>Evoluce:</a:t>
            </a:r>
            <a:r>
              <a:rPr lang="cs-CZ" altLang="cs-CZ" sz="2600" dirty="0">
                <a:solidFill>
                  <a:srgbClr val="911F8C"/>
                </a:solidFill>
              </a:rPr>
              <a:t> </a:t>
            </a:r>
            <a:r>
              <a:rPr lang="cs-CZ" altLang="cs-CZ" sz="2400" dirty="0"/>
              <a:t>kumulace změn, účelné uspořádání (adaptace), oportunistická (nenachází globální optima), není progresivní a nemá záměr ani cíl (= ani přežití druhů!)</a:t>
            </a:r>
            <a:endParaRPr lang="cs-CZ" altLang="cs-CZ" sz="2400" dirty="0">
              <a:solidFill>
                <a:schemeClr val="tx2"/>
              </a:solidFill>
            </a:endParaRPr>
          </a:p>
        </p:txBody>
      </p:sp>
      <p:pic>
        <p:nvPicPr>
          <p:cNvPr id="5124" name="Picture 4" descr="stop"/>
          <p:cNvPicPr>
            <a:picLocks noChangeAspect="1" noChangeArrowheads="1"/>
          </p:cNvPicPr>
          <p:nvPr/>
        </p:nvPicPr>
        <p:blipFill>
          <a:blip r:embed="rId3" cstate="print"/>
          <a:srcRect l="6685" t="13599" r="8403" b="24026"/>
          <a:stretch>
            <a:fillRect/>
          </a:stretch>
        </p:blipFill>
        <p:spPr bwMode="auto">
          <a:xfrm>
            <a:off x="7432675" y="0"/>
            <a:ext cx="17113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nc_evolution_080103_ms"/>
          <p:cNvPicPr>
            <a:picLocks noChangeAspect="1" noChangeArrowheads="1"/>
          </p:cNvPicPr>
          <p:nvPr/>
        </p:nvPicPr>
        <p:blipFill>
          <a:blip r:embed="rId4" cstate="print"/>
          <a:srcRect b="15190"/>
          <a:stretch>
            <a:fillRect/>
          </a:stretch>
        </p:blipFill>
        <p:spPr bwMode="auto">
          <a:xfrm>
            <a:off x="0" y="0"/>
            <a:ext cx="19081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Australopitéci</a:t>
            </a:r>
            <a:b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megadontní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(robustní)</a:t>
            </a:r>
            <a:endParaRPr lang="cs-CZ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199" y="1484784"/>
            <a:ext cx="8226479" cy="4641379"/>
          </a:xfrm>
        </p:spPr>
        <p:txBody>
          <a:bodyPr/>
          <a:lstStyle/>
          <a:p>
            <a:r>
              <a:rPr lang="cs-CZ" sz="2000" b="1" i="1" dirty="0" err="1"/>
              <a:t>Australopithecus</a:t>
            </a:r>
            <a:r>
              <a:rPr lang="cs-CZ" sz="2000" b="1" i="1" dirty="0"/>
              <a:t> </a:t>
            </a:r>
            <a:r>
              <a:rPr lang="cs-CZ" sz="2000" b="1" i="1" dirty="0" err="1"/>
              <a:t>robustus</a:t>
            </a:r>
            <a:r>
              <a:rPr lang="cs-CZ" sz="2000" b="1" i="1" dirty="0"/>
              <a:t> </a:t>
            </a:r>
            <a:r>
              <a:rPr lang="cs-CZ" sz="2000" dirty="0"/>
              <a:t>(jižní Afrika, 2,2 – 1,5 my)</a:t>
            </a:r>
          </a:p>
          <a:p>
            <a:pPr lvl="1"/>
            <a:r>
              <a:rPr lang="cs-CZ" sz="1600" dirty="0"/>
              <a:t>Robustní lebka, sagitální hřebe, plochá lebka</a:t>
            </a:r>
          </a:p>
          <a:p>
            <a:pPr lvl="1"/>
            <a:r>
              <a:rPr lang="cs-CZ" sz="1600" dirty="0"/>
              <a:t>Výrazný sexuální dimorfismus</a:t>
            </a:r>
          </a:p>
          <a:p>
            <a:pPr lvl="1"/>
            <a:r>
              <a:rPr lang="cs-CZ" sz="1600" dirty="0"/>
              <a:t>Výška samců 132 cm / samic 110 cm</a:t>
            </a:r>
          </a:p>
          <a:p>
            <a:pPr lvl="1"/>
            <a:r>
              <a:rPr lang="cs-CZ" sz="1600" dirty="0"/>
              <a:t>Váha samce 47 kg / samic 32 kg</a:t>
            </a:r>
          </a:p>
          <a:p>
            <a:pPr lvl="1"/>
            <a:r>
              <a:rPr lang="cs-CZ" sz="1600" dirty="0"/>
              <a:t>Mozkovna cca 530 cm3</a:t>
            </a:r>
          </a:p>
          <a:p>
            <a:pPr lvl="1"/>
            <a:r>
              <a:rPr lang="cs-CZ" sz="1600" dirty="0"/>
              <a:t>Mohutné zadní zuby</a:t>
            </a:r>
          </a:p>
          <a:p>
            <a:endParaRPr lang="cs-CZ" sz="2000" dirty="0"/>
          </a:p>
        </p:txBody>
      </p:sp>
      <p:sp>
        <p:nvSpPr>
          <p:cNvPr id="4" name="Nadpis 1"/>
          <p:cNvSpPr txBox="1">
            <a:spLocks/>
          </p:cNvSpPr>
          <p:nvPr/>
        </p:nvSpPr>
        <p:spPr bwMode="auto">
          <a:xfrm>
            <a:off x="457377" y="909946"/>
            <a:ext cx="8229600" cy="49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někdy jako rod </a:t>
            </a:r>
            <a:r>
              <a:rPr lang="cs-CZ" sz="1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Paranthropus</a:t>
            </a:r>
            <a:endParaRPr lang="cs-CZ" sz="1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343001"/>
            <a:ext cx="2924944" cy="2924944"/>
          </a:xfrm>
          <a:prstGeom prst="rect">
            <a:avLst/>
          </a:prstGeom>
        </p:spPr>
      </p:pic>
      <p:pic>
        <p:nvPicPr>
          <p:cNvPr id="6" name="Picture 4" descr="Australopithecus robustus (4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8472" y="3717032"/>
            <a:ext cx="2941966" cy="29378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371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Australopitéci?</a:t>
            </a:r>
            <a:endParaRPr lang="cs-CZ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199" y="1484784"/>
            <a:ext cx="8226479" cy="4641379"/>
          </a:xfrm>
        </p:spPr>
        <p:txBody>
          <a:bodyPr/>
          <a:lstStyle/>
          <a:p>
            <a:r>
              <a:rPr lang="cs-CZ" sz="2000" b="1" i="1" dirty="0" err="1"/>
              <a:t>Kenyanthropus</a:t>
            </a:r>
            <a:r>
              <a:rPr lang="cs-CZ" sz="2000" b="1" i="1" dirty="0"/>
              <a:t> </a:t>
            </a:r>
            <a:r>
              <a:rPr lang="cs-CZ" sz="2000" b="1" i="1" dirty="0" err="1"/>
              <a:t>platyops</a:t>
            </a:r>
            <a:r>
              <a:rPr lang="cs-CZ" sz="2000" b="1" i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vých</a:t>
            </a:r>
            <a:r>
              <a:rPr lang="cs-CZ" sz="2000" dirty="0"/>
              <a:t>. Afrika, 3,5 – 3,3 my)</a:t>
            </a:r>
          </a:p>
          <a:p>
            <a:pPr lvl="1"/>
            <a:r>
              <a:rPr lang="cs-CZ" sz="1600" dirty="0"/>
              <a:t>Nejasná vazba na ostatní australopitéky i rod </a:t>
            </a:r>
            <a:r>
              <a:rPr lang="cs-CZ" sz="1600" i="1" dirty="0"/>
              <a:t>Homo</a:t>
            </a:r>
          </a:p>
          <a:p>
            <a:pPr lvl="1"/>
            <a:r>
              <a:rPr lang="cs-CZ" sz="1600" dirty="0"/>
              <a:t>Neobvykle malé M1 oproti dalším zadním zubům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14" y="3140968"/>
            <a:ext cx="5832648" cy="28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53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Funkční morfologické komplexy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1800" dirty="0"/>
              <a:t>KNM ER 1813 homo </a:t>
            </a:r>
            <a:r>
              <a:rPr lang="cs-CZ" sz="1800" dirty="0" err="1"/>
              <a:t>habilis</a:t>
            </a:r>
            <a:endParaRPr lang="cs-CZ" sz="1800" dirty="0"/>
          </a:p>
          <a:p>
            <a:r>
              <a:rPr lang="cs-CZ" sz="1800" dirty="0"/>
              <a:t>KNM ER 3733 homo </a:t>
            </a:r>
            <a:r>
              <a:rPr lang="cs-CZ" sz="1800" dirty="0" err="1"/>
              <a:t>ergaster</a:t>
            </a:r>
            <a:endParaRPr lang="cs-CZ" sz="1800" dirty="0"/>
          </a:p>
          <a:p>
            <a:r>
              <a:rPr lang="cs-CZ" sz="1800" dirty="0" err="1"/>
              <a:t>Knm</a:t>
            </a:r>
            <a:r>
              <a:rPr lang="cs-CZ" sz="1800" dirty="0"/>
              <a:t> </a:t>
            </a:r>
            <a:r>
              <a:rPr lang="cs-CZ" sz="1800" dirty="0" err="1"/>
              <a:t>er</a:t>
            </a:r>
            <a:r>
              <a:rPr lang="cs-CZ" sz="1800" dirty="0"/>
              <a:t> 1470 homo </a:t>
            </a:r>
            <a:r>
              <a:rPr lang="cs-CZ" sz="1800" dirty="0" err="1"/>
              <a:t>rudolfensis</a:t>
            </a:r>
            <a:endParaRPr lang="cs-CZ" sz="1800" dirty="0"/>
          </a:p>
          <a:p>
            <a:r>
              <a:rPr lang="cs-CZ" sz="1800" dirty="0"/>
              <a:t>KNM WT 17000 au. </a:t>
            </a:r>
            <a:r>
              <a:rPr lang="cs-CZ" sz="1800" dirty="0" err="1"/>
              <a:t>aethiopicus</a:t>
            </a:r>
            <a:endParaRPr lang="cs-CZ" sz="1800" dirty="0"/>
          </a:p>
          <a:p>
            <a:r>
              <a:rPr lang="cs-CZ" sz="1800" dirty="0"/>
              <a:t>SK 48 au. </a:t>
            </a:r>
            <a:r>
              <a:rPr lang="cs-CZ" sz="1800" dirty="0" err="1"/>
              <a:t>robustus</a:t>
            </a:r>
            <a:endParaRPr lang="cs-CZ" sz="1800" dirty="0"/>
          </a:p>
          <a:p>
            <a:r>
              <a:rPr lang="cs-CZ" sz="1800" dirty="0"/>
              <a:t>STS 5, STS 71 au. </a:t>
            </a:r>
            <a:r>
              <a:rPr lang="cs-CZ" sz="1800" dirty="0" err="1"/>
              <a:t>africanus</a:t>
            </a:r>
            <a:endParaRPr lang="cs-CZ" sz="1800" dirty="0"/>
          </a:p>
        </p:txBody>
      </p:sp>
      <p:pic>
        <p:nvPicPr>
          <p:cNvPr id="8" name="Obrázek 7" descr="komparace člověk au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214422"/>
            <a:ext cx="8128000" cy="5346700"/>
          </a:xfrm>
          <a:prstGeom prst="rect">
            <a:avLst/>
          </a:prstGeom>
        </p:spPr>
      </p:pic>
      <p:pic>
        <p:nvPicPr>
          <p:cNvPr id="14" name="Picture 4" descr="img376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288" y="1628775"/>
            <a:ext cx="4059237" cy="50419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13315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428596" y="5507023"/>
            <a:ext cx="4471990" cy="1350977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400" dirty="0" err="1"/>
              <a:t>Schema</a:t>
            </a:r>
            <a:r>
              <a:rPr lang="cs-CZ" altLang="cs-CZ" sz="2400" dirty="0"/>
              <a:t> vzpřímené postavy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800" dirty="0"/>
              <a:t>- Lukovitě prohnuté zakřivení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800" dirty="0"/>
              <a:t>- 2 lordózy, 2 kyfózy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/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4857752" y="4071942"/>
            <a:ext cx="3251200" cy="1312847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  <a:defRPr/>
            </a:pPr>
            <a:endParaRPr lang="cs-CZ" sz="2000" i="1" dirty="0"/>
          </a:p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cs-CZ" sz="2400" dirty="0"/>
              <a:t>Změna těžiště</a:t>
            </a:r>
          </a:p>
          <a:p>
            <a:pPr>
              <a:lnSpc>
                <a:spcPct val="90000"/>
              </a:lnSpc>
              <a:defRPr/>
            </a:pPr>
            <a:endParaRPr lang="cs-CZ" sz="2000" i="1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cs-CZ" sz="2000" i="1" dirty="0"/>
          </a:p>
        </p:txBody>
      </p:sp>
      <p:pic>
        <p:nvPicPr>
          <p:cNvPr id="13317" name="Picture 4" descr="img37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20" y="285728"/>
            <a:ext cx="4391026" cy="4492862"/>
          </a:xfrm>
        </p:spPr>
      </p:pic>
      <p:pic>
        <p:nvPicPr>
          <p:cNvPr id="13318" name="Picture 7" descr="img38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57752" y="714356"/>
            <a:ext cx="4038600" cy="1835150"/>
          </a:xfrm>
        </p:spPr>
      </p:pic>
      <p:sp>
        <p:nvSpPr>
          <p:cNvPr id="10" name="Obdélník 9"/>
          <p:cNvSpPr/>
          <p:nvPr/>
        </p:nvSpPr>
        <p:spPr>
          <a:xfrm rot="-3000000">
            <a:off x="3691718" y="4744226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400" i="1" dirty="0"/>
              <a:t>H. sapiens</a:t>
            </a:r>
            <a:endParaRPr lang="cs-CZ" altLang="cs-CZ" sz="1400" dirty="0"/>
          </a:p>
        </p:txBody>
      </p:sp>
      <p:sp>
        <p:nvSpPr>
          <p:cNvPr id="11" name="Obdélník 10"/>
          <p:cNvSpPr/>
          <p:nvPr/>
        </p:nvSpPr>
        <p:spPr>
          <a:xfrm rot="-3000000">
            <a:off x="2691586" y="4815665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400" i="1" dirty="0"/>
              <a:t>H. </a:t>
            </a:r>
            <a:r>
              <a:rPr lang="cs-CZ" altLang="cs-CZ" sz="1400" i="1" dirty="0" err="1"/>
              <a:t>neanderthalensis</a:t>
            </a:r>
            <a:endParaRPr lang="cs-CZ" altLang="cs-CZ" sz="1400" dirty="0"/>
          </a:p>
        </p:txBody>
      </p:sp>
      <p:sp>
        <p:nvSpPr>
          <p:cNvPr id="12" name="Obdélník 11"/>
          <p:cNvSpPr/>
          <p:nvPr/>
        </p:nvSpPr>
        <p:spPr>
          <a:xfrm rot="-3000000">
            <a:off x="1691454" y="4744227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400" i="1" dirty="0" err="1"/>
              <a:t>Australopithecus</a:t>
            </a:r>
            <a:endParaRPr lang="cs-CZ" altLang="cs-CZ" sz="1400" dirty="0"/>
          </a:p>
        </p:txBody>
      </p:sp>
      <p:sp>
        <p:nvSpPr>
          <p:cNvPr id="13" name="Obdélník 12"/>
          <p:cNvSpPr/>
          <p:nvPr/>
        </p:nvSpPr>
        <p:spPr>
          <a:xfrm rot="-3000000">
            <a:off x="619884" y="4529913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1400" i="1" dirty="0" err="1"/>
              <a:t>Gorilla</a:t>
            </a:r>
            <a:endParaRPr lang="cs-CZ" altLang="cs-CZ" sz="1400" dirty="0"/>
          </a:p>
        </p:txBody>
      </p:sp>
      <p:sp>
        <p:nvSpPr>
          <p:cNvPr id="14" name="Obdélník 13"/>
          <p:cNvSpPr/>
          <p:nvPr/>
        </p:nvSpPr>
        <p:spPr>
          <a:xfrm rot="-3000000">
            <a:off x="4372790" y="3029738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1400" i="1" dirty="0" err="1"/>
              <a:t>Hylobates</a:t>
            </a:r>
            <a:r>
              <a:rPr lang="cs-CZ" sz="1400" i="1" dirty="0"/>
              <a:t>  </a:t>
            </a:r>
            <a:r>
              <a:rPr lang="cs-CZ" sz="1400" dirty="0"/>
              <a:t>(</a:t>
            </a:r>
            <a:r>
              <a:rPr lang="cs-CZ" sz="1400" dirty="0" err="1"/>
              <a:t>gibon</a:t>
            </a:r>
            <a:r>
              <a:rPr lang="cs-CZ" sz="1400" dirty="0"/>
              <a:t>)</a:t>
            </a:r>
          </a:p>
        </p:txBody>
      </p:sp>
      <p:sp>
        <p:nvSpPr>
          <p:cNvPr id="15" name="Obdélník 14"/>
          <p:cNvSpPr/>
          <p:nvPr/>
        </p:nvSpPr>
        <p:spPr>
          <a:xfrm rot="-3000000">
            <a:off x="4801418" y="2958301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1400" i="1" dirty="0"/>
              <a:t>Pan </a:t>
            </a:r>
            <a:r>
              <a:rPr lang="cs-CZ" sz="1400" dirty="0"/>
              <a:t>(šimpanz)</a:t>
            </a:r>
          </a:p>
        </p:txBody>
      </p:sp>
      <p:sp>
        <p:nvSpPr>
          <p:cNvPr id="16" name="Obdélník 15"/>
          <p:cNvSpPr/>
          <p:nvPr/>
        </p:nvSpPr>
        <p:spPr>
          <a:xfrm rot="-3000000">
            <a:off x="5301486" y="2958300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1400" i="1" dirty="0" err="1"/>
              <a:t>Gorilla</a:t>
            </a:r>
            <a:r>
              <a:rPr lang="cs-CZ" sz="1400" i="1" dirty="0"/>
              <a:t> </a:t>
            </a:r>
            <a:r>
              <a:rPr lang="cs-CZ" sz="1400" dirty="0"/>
              <a:t>(gorila)</a:t>
            </a:r>
          </a:p>
        </p:txBody>
      </p:sp>
      <p:sp>
        <p:nvSpPr>
          <p:cNvPr id="17" name="Obdélník 16"/>
          <p:cNvSpPr/>
          <p:nvPr/>
        </p:nvSpPr>
        <p:spPr>
          <a:xfrm rot="-3000000">
            <a:off x="6301617" y="3029739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1400" i="1" dirty="0" err="1"/>
              <a:t>Australopithecus</a:t>
            </a:r>
            <a:endParaRPr lang="cs-CZ" sz="1400" dirty="0"/>
          </a:p>
        </p:txBody>
      </p:sp>
      <p:sp>
        <p:nvSpPr>
          <p:cNvPr id="18" name="Obdélník 17"/>
          <p:cNvSpPr/>
          <p:nvPr/>
        </p:nvSpPr>
        <p:spPr>
          <a:xfrm rot="-3000000">
            <a:off x="7516062" y="2672548"/>
            <a:ext cx="1329210" cy="2862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1400" i="1" dirty="0"/>
              <a:t>Homo</a:t>
            </a:r>
            <a:endParaRPr lang="cs-CZ" sz="1400" dirty="0"/>
          </a:p>
        </p:txBody>
      </p:sp>
      <p:sp>
        <p:nvSpPr>
          <p:cNvPr id="20" name="Rectangle 12"/>
          <p:cNvSpPr txBox="1">
            <a:spLocks noChangeArrowheads="1"/>
          </p:cNvSpPr>
          <p:nvPr/>
        </p:nvSpPr>
        <p:spPr bwMode="auto">
          <a:xfrm>
            <a:off x="4857752" y="285728"/>
            <a:ext cx="325120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Tvar pánve</a:t>
            </a:r>
            <a:endParaRPr kumimoji="0" lang="cs-CZ" sz="20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Lebka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6572264" y="1214422"/>
            <a:ext cx="2114536" cy="5286412"/>
          </a:xfrm>
        </p:spPr>
        <p:txBody>
          <a:bodyPr/>
          <a:lstStyle/>
          <a:p>
            <a:r>
              <a:rPr lang="cs-CZ" sz="1100" b="1" dirty="0">
                <a:solidFill>
                  <a:srgbClr val="C00000"/>
                </a:solidFill>
              </a:rPr>
              <a:t>STS 5</a:t>
            </a:r>
          </a:p>
          <a:p>
            <a:pPr>
              <a:buNone/>
            </a:pPr>
            <a:r>
              <a:rPr lang="cs-CZ" sz="1100" b="1" dirty="0">
                <a:solidFill>
                  <a:srgbClr val="C00000"/>
                </a:solidFill>
              </a:rPr>
              <a:t>	</a:t>
            </a:r>
            <a:r>
              <a:rPr lang="cs-CZ" sz="1100" b="1" i="1" dirty="0">
                <a:solidFill>
                  <a:srgbClr val="C00000"/>
                </a:solidFill>
              </a:rPr>
              <a:t>Au. </a:t>
            </a:r>
            <a:r>
              <a:rPr lang="cs-CZ" sz="1100" b="1" i="1" dirty="0" err="1">
                <a:solidFill>
                  <a:srgbClr val="C00000"/>
                </a:solidFill>
              </a:rPr>
              <a:t>africanus</a:t>
            </a:r>
            <a:endParaRPr lang="cs-CZ" sz="1100" b="1" i="1" dirty="0">
              <a:solidFill>
                <a:srgbClr val="C00000"/>
              </a:solidFill>
            </a:endParaRPr>
          </a:p>
          <a:p>
            <a:pPr>
              <a:buNone/>
            </a:pPr>
            <a:endParaRPr lang="cs-CZ" sz="1100" b="1" dirty="0"/>
          </a:p>
          <a:p>
            <a:r>
              <a:rPr lang="cs-CZ" sz="1100" b="1" dirty="0">
                <a:solidFill>
                  <a:srgbClr val="7030A0"/>
                </a:solidFill>
              </a:rPr>
              <a:t>KNM WT 17000</a:t>
            </a:r>
          </a:p>
          <a:p>
            <a:pPr>
              <a:buNone/>
            </a:pPr>
            <a:r>
              <a:rPr lang="cs-CZ" sz="1100" b="1" dirty="0">
                <a:solidFill>
                  <a:srgbClr val="7030A0"/>
                </a:solidFill>
              </a:rPr>
              <a:t>	</a:t>
            </a:r>
            <a:r>
              <a:rPr lang="cs-CZ" sz="1100" b="1" i="1" dirty="0">
                <a:solidFill>
                  <a:srgbClr val="7030A0"/>
                </a:solidFill>
              </a:rPr>
              <a:t>Au. </a:t>
            </a:r>
            <a:r>
              <a:rPr lang="cs-CZ" sz="1100" b="1" i="1" dirty="0" err="1">
                <a:solidFill>
                  <a:srgbClr val="7030A0"/>
                </a:solidFill>
              </a:rPr>
              <a:t>aethiopicus</a:t>
            </a:r>
            <a:endParaRPr lang="cs-CZ" sz="1100" b="1" i="1" dirty="0">
              <a:solidFill>
                <a:srgbClr val="7030A0"/>
              </a:solidFill>
            </a:endParaRPr>
          </a:p>
          <a:p>
            <a:endParaRPr lang="cs-CZ" sz="1100" b="1" dirty="0"/>
          </a:p>
          <a:p>
            <a:r>
              <a:rPr lang="cs-CZ" sz="1100" b="1" dirty="0">
                <a:solidFill>
                  <a:srgbClr val="002060"/>
                </a:solidFill>
              </a:rPr>
              <a:t>KNM ER 1813 </a:t>
            </a:r>
          </a:p>
          <a:p>
            <a:pPr>
              <a:buNone/>
            </a:pPr>
            <a:r>
              <a:rPr lang="cs-CZ" sz="1100" b="1" dirty="0">
                <a:solidFill>
                  <a:srgbClr val="002060"/>
                </a:solidFill>
              </a:rPr>
              <a:t>	</a:t>
            </a:r>
            <a:r>
              <a:rPr lang="cs-CZ" sz="1100" b="1" i="1" dirty="0">
                <a:solidFill>
                  <a:srgbClr val="002060"/>
                </a:solidFill>
              </a:rPr>
              <a:t>Homo </a:t>
            </a:r>
            <a:r>
              <a:rPr lang="cs-CZ" sz="1100" b="1" i="1" dirty="0" err="1">
                <a:solidFill>
                  <a:srgbClr val="002060"/>
                </a:solidFill>
              </a:rPr>
              <a:t>habilis</a:t>
            </a:r>
            <a:endParaRPr lang="cs-CZ" sz="1100" b="1" i="1" dirty="0">
              <a:solidFill>
                <a:srgbClr val="002060"/>
              </a:solidFill>
            </a:endParaRPr>
          </a:p>
          <a:p>
            <a:endParaRPr lang="cs-CZ" sz="1100" b="1" dirty="0"/>
          </a:p>
          <a:p>
            <a:r>
              <a:rPr lang="cs-CZ" sz="1100" b="1" dirty="0">
                <a:solidFill>
                  <a:srgbClr val="C00000"/>
                </a:solidFill>
              </a:rPr>
              <a:t>STS 71</a:t>
            </a:r>
          </a:p>
          <a:p>
            <a:pPr>
              <a:buNone/>
            </a:pPr>
            <a:r>
              <a:rPr lang="cs-CZ" sz="1100" b="1" dirty="0">
                <a:solidFill>
                  <a:srgbClr val="C00000"/>
                </a:solidFill>
              </a:rPr>
              <a:t>	</a:t>
            </a:r>
            <a:r>
              <a:rPr lang="cs-CZ" sz="1100" b="1" i="1" dirty="0">
                <a:solidFill>
                  <a:srgbClr val="C00000"/>
                </a:solidFill>
              </a:rPr>
              <a:t>Au. </a:t>
            </a:r>
            <a:r>
              <a:rPr lang="cs-CZ" sz="1100" b="1" i="1" dirty="0" err="1">
                <a:solidFill>
                  <a:srgbClr val="C00000"/>
                </a:solidFill>
              </a:rPr>
              <a:t>africanus</a:t>
            </a:r>
            <a:endParaRPr lang="cs-CZ" sz="1100" b="1" i="1" dirty="0">
              <a:solidFill>
                <a:srgbClr val="C00000"/>
              </a:solidFill>
            </a:endParaRPr>
          </a:p>
          <a:p>
            <a:pPr>
              <a:buNone/>
            </a:pPr>
            <a:endParaRPr lang="cs-CZ" sz="1100" b="1" dirty="0"/>
          </a:p>
          <a:p>
            <a:r>
              <a:rPr lang="cs-CZ" sz="1100" b="1" dirty="0">
                <a:solidFill>
                  <a:srgbClr val="7030A0"/>
                </a:solidFill>
              </a:rPr>
              <a:t>SK 48</a:t>
            </a:r>
          </a:p>
          <a:p>
            <a:pPr>
              <a:buNone/>
            </a:pPr>
            <a:r>
              <a:rPr lang="cs-CZ" sz="1100" b="1" dirty="0">
                <a:solidFill>
                  <a:srgbClr val="7030A0"/>
                </a:solidFill>
              </a:rPr>
              <a:t>	</a:t>
            </a:r>
            <a:r>
              <a:rPr lang="cs-CZ" sz="1100" b="1" i="1" dirty="0">
                <a:solidFill>
                  <a:srgbClr val="7030A0"/>
                </a:solidFill>
              </a:rPr>
              <a:t>Au. </a:t>
            </a:r>
            <a:r>
              <a:rPr lang="cs-CZ" sz="1100" b="1" i="1" dirty="0" err="1">
                <a:solidFill>
                  <a:srgbClr val="7030A0"/>
                </a:solidFill>
              </a:rPr>
              <a:t>robustus</a:t>
            </a:r>
            <a:endParaRPr lang="cs-CZ" sz="1100" b="1" i="1" dirty="0">
              <a:solidFill>
                <a:srgbClr val="7030A0"/>
              </a:solidFill>
            </a:endParaRPr>
          </a:p>
          <a:p>
            <a:pPr>
              <a:buNone/>
            </a:pPr>
            <a:endParaRPr lang="cs-CZ" sz="1100" b="1" dirty="0">
              <a:solidFill>
                <a:srgbClr val="002060"/>
              </a:solidFill>
            </a:endParaRPr>
          </a:p>
          <a:p>
            <a:r>
              <a:rPr lang="cs-CZ" sz="1100" b="1" dirty="0">
                <a:solidFill>
                  <a:srgbClr val="002060"/>
                </a:solidFill>
              </a:rPr>
              <a:t>KNM ER 1470</a:t>
            </a:r>
          </a:p>
          <a:p>
            <a:pPr>
              <a:buNone/>
            </a:pPr>
            <a:r>
              <a:rPr lang="cs-CZ" sz="1100" b="1" dirty="0">
                <a:solidFill>
                  <a:srgbClr val="002060"/>
                </a:solidFill>
              </a:rPr>
              <a:t>	</a:t>
            </a:r>
            <a:r>
              <a:rPr lang="cs-CZ" sz="1100" b="1" i="1" dirty="0">
                <a:solidFill>
                  <a:srgbClr val="002060"/>
                </a:solidFill>
              </a:rPr>
              <a:t>Homo </a:t>
            </a:r>
            <a:r>
              <a:rPr lang="cs-CZ" sz="1100" b="1" i="1" dirty="0" err="1">
                <a:solidFill>
                  <a:srgbClr val="002060"/>
                </a:solidFill>
              </a:rPr>
              <a:t>rudolfensis</a:t>
            </a:r>
            <a:endParaRPr lang="cs-CZ" sz="1100" b="1" i="1" dirty="0">
              <a:solidFill>
                <a:srgbClr val="002060"/>
              </a:solidFill>
            </a:endParaRPr>
          </a:p>
          <a:p>
            <a:endParaRPr lang="cs-CZ" sz="1100" b="1" dirty="0">
              <a:solidFill>
                <a:srgbClr val="002060"/>
              </a:solidFill>
            </a:endParaRPr>
          </a:p>
          <a:p>
            <a:r>
              <a:rPr lang="cs-CZ" sz="1100" b="1" dirty="0">
                <a:solidFill>
                  <a:srgbClr val="002060"/>
                </a:solidFill>
              </a:rPr>
              <a:t>KNM ER 3733 </a:t>
            </a:r>
          </a:p>
          <a:p>
            <a:pPr>
              <a:buNone/>
            </a:pPr>
            <a:r>
              <a:rPr lang="cs-CZ" sz="1100" b="1" dirty="0">
                <a:solidFill>
                  <a:srgbClr val="002060"/>
                </a:solidFill>
              </a:rPr>
              <a:t>	</a:t>
            </a:r>
            <a:r>
              <a:rPr lang="cs-CZ" sz="1100" b="1" i="1" dirty="0">
                <a:solidFill>
                  <a:srgbClr val="002060"/>
                </a:solidFill>
              </a:rPr>
              <a:t>Homo </a:t>
            </a:r>
            <a:r>
              <a:rPr lang="cs-CZ" sz="1100" b="1" i="1" dirty="0" err="1">
                <a:solidFill>
                  <a:srgbClr val="002060"/>
                </a:solidFill>
              </a:rPr>
              <a:t>ergaster</a:t>
            </a:r>
            <a:endParaRPr lang="cs-CZ" sz="1100" b="1" i="1" dirty="0">
              <a:solidFill>
                <a:srgbClr val="002060"/>
              </a:solidFill>
            </a:endParaRPr>
          </a:p>
          <a:p>
            <a:pPr>
              <a:buNone/>
            </a:pPr>
            <a:endParaRPr lang="cs-CZ" sz="1200" b="1" dirty="0"/>
          </a:p>
        </p:txBody>
      </p:sp>
      <p:pic>
        <p:nvPicPr>
          <p:cNvPr id="8" name="Obrázek 7" descr="lebk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5" y="1092347"/>
            <a:ext cx="6072230" cy="545131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1000100" y="2571744"/>
            <a:ext cx="428628" cy="21431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2857488" y="2571744"/>
            <a:ext cx="785818" cy="214314"/>
          </a:xfrm>
          <a:prstGeom prst="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5000628" y="2357430"/>
            <a:ext cx="785818" cy="214314"/>
          </a:xfrm>
          <a:prstGeom prst="rect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928926" y="4143380"/>
            <a:ext cx="428628" cy="214314"/>
          </a:xfrm>
          <a:prstGeom prst="rect">
            <a:avLst/>
          </a:prstGeom>
          <a:noFill/>
          <a:ln w="444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857224" y="4143380"/>
            <a:ext cx="428628" cy="21431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4857752" y="4143380"/>
            <a:ext cx="714380" cy="214314"/>
          </a:xfrm>
          <a:prstGeom prst="rect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2928926" y="6072206"/>
            <a:ext cx="785818" cy="214314"/>
          </a:xfrm>
          <a:prstGeom prst="rect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Picture 4" descr="Australopithecus aethiopicus (3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357422" y="1142984"/>
            <a:ext cx="2314571" cy="1781125"/>
          </a:xfrm>
        </p:spPr>
      </p:pic>
      <p:pic>
        <p:nvPicPr>
          <p:cNvPr id="19" name="Picture 10" descr="Australopithecus africanus (5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8596" y="2786058"/>
            <a:ext cx="2009771" cy="1704474"/>
          </a:xfrm>
        </p:spPr>
      </p:pic>
      <p:pic>
        <p:nvPicPr>
          <p:cNvPr id="20" name="Picture 15" descr="Homo rudolfensis (2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72000" y="2643182"/>
            <a:ext cx="2008185" cy="1858582"/>
          </a:xfrm>
        </p:spPr>
      </p:pic>
      <p:pic>
        <p:nvPicPr>
          <p:cNvPr id="21" name="Picture 18" descr="Homo ergaster (2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500298" y="4429132"/>
            <a:ext cx="2045233" cy="1760535"/>
          </a:xfrm>
          <a:prstGeom prst="rect">
            <a:avLst/>
          </a:prstGeom>
        </p:spPr>
      </p:pic>
      <p:pic>
        <p:nvPicPr>
          <p:cNvPr id="23" name="Obrázek 22" descr="SK 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28860" y="2786058"/>
            <a:ext cx="1909390" cy="1612095"/>
          </a:xfrm>
          <a:prstGeom prst="rect">
            <a:avLst/>
          </a:prstGeom>
        </p:spPr>
      </p:pic>
      <p:pic>
        <p:nvPicPr>
          <p:cNvPr id="24" name="Obrázek 23" descr="sts 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596" y="1285860"/>
            <a:ext cx="1963959" cy="1398461"/>
          </a:xfrm>
          <a:prstGeom prst="rect">
            <a:avLst/>
          </a:prstGeom>
        </p:spPr>
      </p:pic>
      <p:pic>
        <p:nvPicPr>
          <p:cNvPr id="25" name="Obrázek 24" descr="KNM ER 181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86314" y="1142984"/>
            <a:ext cx="1862810" cy="1571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Lebka</a:t>
            </a:r>
          </a:p>
        </p:txBody>
      </p:sp>
      <p:pic>
        <p:nvPicPr>
          <p:cNvPr id="27" name="Zástupný symbol pro obsah 26" descr="Aiello 1996 hominid faces CZ (205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00100" y="1357298"/>
            <a:ext cx="7292063" cy="4929222"/>
          </a:xfrm>
        </p:spPr>
      </p:pic>
      <p:sp>
        <p:nvSpPr>
          <p:cNvPr id="26" name="Zástupný symbol pro obsah 25"/>
          <p:cNvSpPr>
            <a:spLocks noGrp="1"/>
          </p:cNvSpPr>
          <p:nvPr>
            <p:ph sz="half" idx="2"/>
          </p:nvPr>
        </p:nvSpPr>
        <p:spPr>
          <a:xfrm>
            <a:off x="2285984" y="1071546"/>
            <a:ext cx="1852626" cy="328602"/>
          </a:xfrm>
        </p:spPr>
        <p:txBody>
          <a:bodyPr/>
          <a:lstStyle/>
          <a:p>
            <a:pPr>
              <a:buNone/>
            </a:pPr>
            <a:r>
              <a:rPr lang="cs-CZ" sz="1400" b="1" i="1" dirty="0"/>
              <a:t>Au. </a:t>
            </a:r>
            <a:r>
              <a:rPr lang="cs-CZ" sz="1400" b="1" i="1" dirty="0" err="1"/>
              <a:t>africanus</a:t>
            </a:r>
            <a:endParaRPr lang="cs-CZ" sz="1400" b="1" i="1" dirty="0"/>
          </a:p>
        </p:txBody>
      </p:sp>
      <p:sp>
        <p:nvSpPr>
          <p:cNvPr id="28" name="Zástupný symbol pro obsah 25"/>
          <p:cNvSpPr>
            <a:spLocks noGrp="1"/>
          </p:cNvSpPr>
          <p:nvPr>
            <p:ph sz="half" idx="2"/>
          </p:nvPr>
        </p:nvSpPr>
        <p:spPr>
          <a:xfrm>
            <a:off x="5286380" y="1071546"/>
            <a:ext cx="1852626" cy="328602"/>
          </a:xfrm>
        </p:spPr>
        <p:txBody>
          <a:bodyPr/>
          <a:lstStyle/>
          <a:p>
            <a:pPr>
              <a:buNone/>
            </a:pPr>
            <a:r>
              <a:rPr lang="cs-CZ" sz="1400" b="1" i="1" dirty="0"/>
              <a:t>Au. </a:t>
            </a:r>
            <a:r>
              <a:rPr lang="cs-CZ" sz="1400" b="1" i="1" dirty="0" err="1"/>
              <a:t>robustus</a:t>
            </a:r>
            <a:endParaRPr lang="cs-CZ" sz="1400" b="1" i="1" dirty="0"/>
          </a:p>
        </p:txBody>
      </p:sp>
      <p:sp>
        <p:nvSpPr>
          <p:cNvPr id="29" name="Zástupný symbol pro obsah 25"/>
          <p:cNvSpPr>
            <a:spLocks noGrp="1"/>
          </p:cNvSpPr>
          <p:nvPr>
            <p:ph sz="half" idx="2"/>
          </p:nvPr>
        </p:nvSpPr>
        <p:spPr>
          <a:xfrm>
            <a:off x="2643174" y="6286520"/>
            <a:ext cx="785818" cy="328602"/>
          </a:xfrm>
        </p:spPr>
        <p:txBody>
          <a:bodyPr/>
          <a:lstStyle/>
          <a:p>
            <a:pPr>
              <a:buNone/>
            </a:pPr>
            <a:r>
              <a:rPr lang="cs-CZ" sz="1400" b="1" i="1" dirty="0"/>
              <a:t>Homo</a:t>
            </a:r>
          </a:p>
        </p:txBody>
      </p:sp>
      <p:sp>
        <p:nvSpPr>
          <p:cNvPr id="30" name="Zástupný symbol pro obsah 25"/>
          <p:cNvSpPr>
            <a:spLocks noGrp="1"/>
          </p:cNvSpPr>
          <p:nvPr>
            <p:ph sz="half" idx="2"/>
          </p:nvPr>
        </p:nvSpPr>
        <p:spPr>
          <a:xfrm>
            <a:off x="5214942" y="6286520"/>
            <a:ext cx="1143008" cy="357190"/>
          </a:xfrm>
        </p:spPr>
        <p:txBody>
          <a:bodyPr/>
          <a:lstStyle/>
          <a:p>
            <a:pPr>
              <a:buNone/>
            </a:pPr>
            <a:r>
              <a:rPr lang="cs-CZ" sz="1400" b="1" i="1" dirty="0"/>
              <a:t>Au. </a:t>
            </a:r>
            <a:r>
              <a:rPr lang="cs-CZ" sz="1400" b="1" i="1" dirty="0" err="1"/>
              <a:t>boisei</a:t>
            </a:r>
            <a:endParaRPr lang="cs-CZ" sz="1400" b="1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Lebka</a:t>
            </a:r>
          </a:p>
        </p:txBody>
      </p:sp>
      <p:sp>
        <p:nvSpPr>
          <p:cNvPr id="13" name="Rectangle 11"/>
          <p:cNvSpPr txBox="1">
            <a:spLocks noChangeArrowheads="1"/>
          </p:cNvSpPr>
          <p:nvPr/>
        </p:nvSpPr>
        <p:spPr bwMode="auto">
          <a:xfrm>
            <a:off x="2143108" y="1285860"/>
            <a:ext cx="4900618" cy="876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Upnutí jazykových svalů na mandibule </a:t>
            </a:r>
            <a:endParaRPr kumimoji="0" lang="cs-CZ" alt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4" descr="img37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71670" y="1714488"/>
            <a:ext cx="5275268" cy="1428760"/>
          </a:xfrm>
        </p:spPr>
      </p:pic>
      <p:pic>
        <p:nvPicPr>
          <p:cNvPr id="15" name="Picture 7" descr="img38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14546" y="4000504"/>
            <a:ext cx="4608512" cy="1941512"/>
          </a:xfrm>
        </p:spPr>
      </p:pic>
      <p:sp>
        <p:nvSpPr>
          <p:cNvPr id="16" name="Zástupný symbol pro obsah 25"/>
          <p:cNvSpPr txBox="1">
            <a:spLocks/>
          </p:cNvSpPr>
          <p:nvPr/>
        </p:nvSpPr>
        <p:spPr bwMode="auto">
          <a:xfrm>
            <a:off x="2214546" y="6286520"/>
            <a:ext cx="1852626" cy="32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400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sz="1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Pongo</a:t>
            </a:r>
            <a:r>
              <a:rPr kumimoji="0" lang="cs-CZ" sz="1400" b="0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400" b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(orangutan)</a:t>
            </a:r>
            <a:endParaRPr kumimoji="0" lang="cs-CZ" sz="14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Zástupný symbol pro obsah 25"/>
          <p:cNvSpPr txBox="1">
            <a:spLocks/>
          </p:cNvSpPr>
          <p:nvPr/>
        </p:nvSpPr>
        <p:spPr bwMode="auto">
          <a:xfrm>
            <a:off x="3500430" y="6000768"/>
            <a:ext cx="2291051" cy="39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400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sz="1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Homo </a:t>
            </a:r>
            <a:r>
              <a:rPr kumimoji="0" lang="cs-CZ" sz="1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neanderthalensis</a:t>
            </a:r>
            <a:endParaRPr kumimoji="0" lang="cs-CZ" sz="14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Zástupný symbol pro obsah 25"/>
          <p:cNvSpPr txBox="1">
            <a:spLocks/>
          </p:cNvSpPr>
          <p:nvPr/>
        </p:nvSpPr>
        <p:spPr bwMode="auto">
          <a:xfrm>
            <a:off x="5286380" y="6286520"/>
            <a:ext cx="1852626" cy="32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400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altLang="cs-CZ" sz="1400" i="1" dirty="0"/>
              <a:t>Homo sapiens</a:t>
            </a:r>
            <a:endParaRPr kumimoji="0" lang="cs-CZ" sz="14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Zástupný symbol pro obsah 25"/>
          <p:cNvSpPr txBox="1">
            <a:spLocks/>
          </p:cNvSpPr>
          <p:nvPr/>
        </p:nvSpPr>
        <p:spPr bwMode="auto">
          <a:xfrm>
            <a:off x="2000232" y="3143248"/>
            <a:ext cx="1852626" cy="32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400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sz="1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 </a:t>
            </a:r>
            <a:r>
              <a:rPr kumimoji="0" lang="cs-CZ" sz="1400" b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(šimpanz)</a:t>
            </a:r>
            <a:endParaRPr kumimoji="0" lang="cs-CZ" sz="14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Zástupný symbol pro obsah 25"/>
          <p:cNvSpPr txBox="1">
            <a:spLocks/>
          </p:cNvSpPr>
          <p:nvPr/>
        </p:nvSpPr>
        <p:spPr bwMode="auto">
          <a:xfrm>
            <a:off x="3500430" y="3143248"/>
            <a:ext cx="228601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400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altLang="cs-CZ" sz="1400" i="1" dirty="0"/>
              <a:t>Homo </a:t>
            </a:r>
            <a:r>
              <a:rPr lang="cs-CZ" altLang="cs-CZ" sz="1400" i="1" dirty="0" err="1"/>
              <a:t>heidelbergensis</a:t>
            </a:r>
            <a:endParaRPr kumimoji="0" lang="cs-CZ" sz="14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ectangle 11"/>
          <p:cNvSpPr txBox="1">
            <a:spLocks noChangeArrowheads="1"/>
          </p:cNvSpPr>
          <p:nvPr/>
        </p:nvSpPr>
        <p:spPr bwMode="auto">
          <a:xfrm>
            <a:off x="2295508" y="3643314"/>
            <a:ext cx="4900618" cy="876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Žvýkací svaly (m. </a:t>
            </a:r>
            <a:r>
              <a:rPr kumimoji="0" lang="cs-CZ" altLang="cs-CZ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temporalis</a:t>
            </a:r>
            <a:r>
              <a:rPr kumimoji="0" lang="cs-CZ" alt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22" name="Zástupný symbol pro obsah 25"/>
          <p:cNvSpPr txBox="1">
            <a:spLocks/>
          </p:cNvSpPr>
          <p:nvPr/>
        </p:nvSpPr>
        <p:spPr bwMode="auto">
          <a:xfrm>
            <a:off x="5715008" y="3143248"/>
            <a:ext cx="228601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94000" lon="0" rev="0"/>
            </a:camera>
            <a:lightRig rig="threePt" dir="t"/>
          </a:scene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cs-CZ" altLang="cs-CZ" sz="1400" i="1" dirty="0"/>
              <a:t>Homo sapiens</a:t>
            </a:r>
            <a:endParaRPr kumimoji="0" lang="cs-CZ" sz="14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4114800" cy="1143000"/>
          </a:xfrm>
        </p:spPr>
        <p:txBody>
          <a:bodyPr/>
          <a:lstStyle/>
          <a:p>
            <a:r>
              <a:rPr lang="cs-CZ" altLang="cs-CZ" dirty="0"/>
              <a:t>Mozek</a:t>
            </a:r>
          </a:p>
        </p:txBody>
      </p:sp>
      <p:sp>
        <p:nvSpPr>
          <p:cNvPr id="16387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329114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Zvětšování a rozvoj mozku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Váha se relativně zvyšuje vůči váze těla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Ale i komplexní neurální reorganizace</a:t>
            </a:r>
          </a:p>
        </p:txBody>
      </p:sp>
      <p:sp>
        <p:nvSpPr>
          <p:cNvPr id="16388" name="Rectangle 9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16389" name="Picture 4" descr="img37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404813"/>
            <a:ext cx="4265612" cy="5832475"/>
          </a:xfrm>
        </p:spPr>
      </p:pic>
      <p:sp>
        <p:nvSpPr>
          <p:cNvPr id="6" name="TextovéPole 5"/>
          <p:cNvSpPr txBox="1"/>
          <p:nvPr/>
        </p:nvSpPr>
        <p:spPr>
          <a:xfrm>
            <a:off x="5857884" y="285728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H. Sapiens </a:t>
            </a:r>
          </a:p>
          <a:p>
            <a:r>
              <a:rPr lang="cs-CZ" sz="1600" dirty="0"/>
              <a:t>(včetně mikrocefalie)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57884" y="1357298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H. </a:t>
            </a:r>
            <a:r>
              <a:rPr lang="cs-CZ" sz="1600" i="1" dirty="0" err="1"/>
              <a:t>neanderthalensis</a:t>
            </a:r>
            <a:endParaRPr lang="cs-CZ" sz="1600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57884" y="221455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H. </a:t>
            </a:r>
            <a:r>
              <a:rPr lang="cs-CZ" sz="1600" i="1" dirty="0" err="1"/>
              <a:t>erectus</a:t>
            </a:r>
            <a:endParaRPr lang="cs-CZ" sz="16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5857884" y="3000372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/>
              <a:t>Australopith</a:t>
            </a:r>
            <a:r>
              <a:rPr lang="cs-CZ" sz="1600" i="1" dirty="0"/>
              <a:t>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857884" y="3857628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/>
              <a:t>Gorilla</a:t>
            </a:r>
            <a:endParaRPr lang="cs-CZ" sz="1600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1619250" y="0"/>
            <a:ext cx="5627688" cy="1125538"/>
          </a:xfrm>
        </p:spPr>
        <p:txBody>
          <a:bodyPr/>
          <a:lstStyle/>
          <a:p>
            <a:pPr>
              <a:defRPr/>
            </a:pPr>
            <a:r>
              <a:rPr lang="cs-CZ" sz="1800" dirty="0"/>
              <a:t>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Evoluce dentice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052513"/>
            <a:ext cx="8353425" cy="1019165"/>
          </a:xfrm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cs-CZ" altLang="cs-CZ" sz="2400" b="1" dirty="0"/>
              <a:t>Primáti</a:t>
            </a:r>
            <a:r>
              <a:rPr lang="cs-CZ" altLang="cs-CZ" sz="2400" dirty="0"/>
              <a:t>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u="sng" dirty="0"/>
              <a:t>původní formule</a:t>
            </a:r>
            <a:r>
              <a:rPr lang="cs-CZ" altLang="cs-CZ" sz="1800" dirty="0"/>
              <a:t>: I 3/3, C 1/1, P 4/4, M 3/3</a:t>
            </a:r>
            <a:r>
              <a:rPr lang="cs-CZ" altLang="cs-CZ" sz="1600" dirty="0"/>
              <a:t> (prořezávání M1, I1, I2, </a:t>
            </a:r>
            <a:r>
              <a:rPr lang="cs-CZ" altLang="cs-CZ" sz="1600" dirty="0">
                <a:solidFill>
                  <a:srgbClr val="FF0000"/>
                </a:solidFill>
              </a:rPr>
              <a:t>M2</a:t>
            </a:r>
            <a:r>
              <a:rPr lang="cs-CZ" altLang="cs-CZ" sz="1600" dirty="0"/>
              <a:t>, </a:t>
            </a:r>
            <a:r>
              <a:rPr lang="cs-CZ" altLang="cs-CZ" sz="1600" dirty="0">
                <a:solidFill>
                  <a:srgbClr val="FF0000"/>
                </a:solidFill>
              </a:rPr>
              <a:t>P1-P4</a:t>
            </a:r>
            <a:r>
              <a:rPr lang="cs-CZ" altLang="cs-CZ" sz="1600" dirty="0"/>
              <a:t>, </a:t>
            </a:r>
            <a:r>
              <a:rPr lang="cs-CZ" altLang="cs-CZ" sz="1600" dirty="0">
                <a:solidFill>
                  <a:srgbClr val="FF0000"/>
                </a:solidFill>
              </a:rPr>
              <a:t>C</a:t>
            </a:r>
            <a:r>
              <a:rPr lang="cs-CZ" altLang="cs-CZ" sz="1600" dirty="0"/>
              <a:t>, M3)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u="sng" dirty="0"/>
              <a:t>redukce až na</a:t>
            </a:r>
            <a:r>
              <a:rPr lang="cs-CZ" altLang="cs-CZ" sz="1800" dirty="0"/>
              <a:t>: I 2/2, C 1/1, P 2/2, M 3/3 </a:t>
            </a:r>
            <a:r>
              <a:rPr lang="cs-CZ" altLang="cs-CZ" sz="1600" dirty="0"/>
              <a:t>(prořezávání M1, I1, I2, </a:t>
            </a:r>
            <a:r>
              <a:rPr lang="cs-CZ" altLang="cs-CZ" sz="1600" dirty="0">
                <a:solidFill>
                  <a:srgbClr val="FF0000"/>
                </a:solidFill>
              </a:rPr>
              <a:t>P1</a:t>
            </a:r>
            <a:r>
              <a:rPr lang="cs-CZ" altLang="cs-CZ" sz="1600" dirty="0"/>
              <a:t>,</a:t>
            </a:r>
            <a:r>
              <a:rPr lang="cs-CZ" altLang="cs-CZ" sz="1600" dirty="0">
                <a:solidFill>
                  <a:srgbClr val="FF0000"/>
                </a:solidFill>
              </a:rPr>
              <a:t> C</a:t>
            </a:r>
            <a:r>
              <a:rPr lang="cs-CZ" altLang="cs-CZ" sz="1600" dirty="0"/>
              <a:t>,</a:t>
            </a:r>
            <a:r>
              <a:rPr lang="cs-CZ" altLang="cs-CZ" sz="1600" dirty="0">
                <a:solidFill>
                  <a:srgbClr val="FF0000"/>
                </a:solidFill>
              </a:rPr>
              <a:t> P2</a:t>
            </a:r>
            <a:r>
              <a:rPr lang="cs-CZ" altLang="cs-CZ" sz="1600" dirty="0"/>
              <a:t>,</a:t>
            </a:r>
            <a:r>
              <a:rPr lang="cs-CZ" altLang="cs-CZ" sz="1600" dirty="0">
                <a:solidFill>
                  <a:srgbClr val="FF0000"/>
                </a:solidFill>
              </a:rPr>
              <a:t> M2</a:t>
            </a:r>
            <a:r>
              <a:rPr lang="cs-CZ" altLang="cs-CZ" sz="1600" dirty="0"/>
              <a:t>, M3)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1800" dirty="0"/>
          </a:p>
        </p:txBody>
      </p:sp>
      <p:pic>
        <p:nvPicPr>
          <p:cNvPr id="8" name="Obrázek 7" descr="tee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2071678"/>
            <a:ext cx="4864865" cy="2267027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4500570"/>
            <a:ext cx="64579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357158" y="2214554"/>
            <a:ext cx="32861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altLang="cs-CZ" dirty="0">
                <a:latin typeface="Lucida Sans" pitchFamily="34" charset="0"/>
              </a:rPr>
              <a:t>Morfologie zubu / čelisti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57158" y="2500306"/>
            <a:ext cx="25003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altLang="cs-CZ" dirty="0">
                <a:latin typeface="Lucida Sans" pitchFamily="34" charset="0"/>
              </a:rPr>
              <a:t>Mechanika skusu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57158" y="2786058"/>
            <a:ext cx="228601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altLang="cs-CZ" dirty="0">
                <a:latin typeface="Lucida Sans" pitchFamily="34" charset="0"/>
              </a:rPr>
              <a:t>Mocnost skloviny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57158" y="3071810"/>
            <a:ext cx="2685351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altLang="cs-CZ" dirty="0">
                <a:latin typeface="Lucida Sans" pitchFamily="34" charset="0"/>
              </a:rPr>
              <a:t>Abraze okluzní plochy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00504"/>
            <a:ext cx="3786214" cy="247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14754" y="4500570"/>
            <a:ext cx="505781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bdélník 16"/>
          <p:cNvSpPr/>
          <p:nvPr/>
        </p:nvSpPr>
        <p:spPr>
          <a:xfrm>
            <a:off x="6572264" y="3071810"/>
            <a:ext cx="428628" cy="3571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ovací šipka 18"/>
          <p:cNvCxnSpPr>
            <a:stCxn id="17" idx="2"/>
          </p:cNvCxnSpPr>
          <p:nvPr/>
        </p:nvCxnSpPr>
        <p:spPr>
          <a:xfrm rot="5400000">
            <a:off x="6286512" y="3929066"/>
            <a:ext cx="100013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 19"/>
          <p:cNvSpPr/>
          <p:nvPr/>
        </p:nvSpPr>
        <p:spPr>
          <a:xfrm>
            <a:off x="357158" y="3357562"/>
            <a:ext cx="210826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altLang="cs-CZ" dirty="0">
                <a:latin typeface="Lucida Sans" pitchFamily="34" charset="0"/>
              </a:rPr>
              <a:t>Izotopické studie</a:t>
            </a:r>
          </a:p>
        </p:txBody>
      </p:sp>
      <p:pic>
        <p:nvPicPr>
          <p:cNvPr id="21" name="Obrázek 20" descr="isotope_studi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3952164"/>
            <a:ext cx="3714776" cy="2513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7" grpId="0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358246" cy="1125538"/>
          </a:xfrm>
        </p:spPr>
        <p:txBody>
          <a:bodyPr/>
          <a:lstStyle/>
          <a:p>
            <a:pPr>
              <a:defRPr/>
            </a:pPr>
            <a:r>
              <a:rPr lang="cs-CZ" sz="1800" dirty="0"/>
              <a:t>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Evoluce dentice - morfologie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6"/>
            <a:ext cx="33432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Lophocebus albige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480" y="928670"/>
            <a:ext cx="2675689" cy="1759468"/>
          </a:xfrm>
          <a:prstGeom prst="rect">
            <a:avLst/>
          </a:prstGeom>
        </p:spPr>
      </p:pic>
      <p:pic>
        <p:nvPicPr>
          <p:cNvPr id="10" name="Obrázek 9" descr="Macaca fasciculari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480" y="2500306"/>
            <a:ext cx="2857520" cy="2147469"/>
          </a:xfrm>
          <a:prstGeom prst="rect">
            <a:avLst/>
          </a:prstGeom>
        </p:spPr>
      </p:pic>
      <p:pic>
        <p:nvPicPr>
          <p:cNvPr id="11" name="Obrázek 10" descr="Presbytis rubicund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480" y="4643446"/>
            <a:ext cx="2838878" cy="1891194"/>
          </a:xfrm>
          <a:prstGeom prst="rect">
            <a:avLst/>
          </a:prstGeom>
        </p:spPr>
      </p:pic>
      <p:pic>
        <p:nvPicPr>
          <p:cNvPr id="12" name="Obrázek 11" descr="Hard-foo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7620" y="928670"/>
            <a:ext cx="2428892" cy="1494703"/>
          </a:xfrm>
          <a:prstGeom prst="rect">
            <a:avLst/>
          </a:prstGeom>
        </p:spPr>
      </p:pic>
      <p:pic>
        <p:nvPicPr>
          <p:cNvPr id="13" name="Obrázek 12" descr="leav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29058" y="4572008"/>
            <a:ext cx="2190750" cy="2085975"/>
          </a:xfrm>
          <a:prstGeom prst="rect">
            <a:avLst/>
          </a:prstGeom>
        </p:spPr>
      </p:pic>
      <p:sp>
        <p:nvSpPr>
          <p:cNvPr id="15" name="Obousměrná svislá šipka 14"/>
          <p:cNvSpPr/>
          <p:nvPr/>
        </p:nvSpPr>
        <p:spPr>
          <a:xfrm>
            <a:off x="4786314" y="2571744"/>
            <a:ext cx="500066" cy="1928826"/>
          </a:xfrm>
          <a:prstGeom prst="up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885825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itchFamily="34" charset="0"/>
              </a:rPr>
              <a:t>Doklady evoluce v paleoantropolo</a:t>
            </a:r>
            <a:r>
              <a:rPr lang="cs-CZ" sz="3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gii</a:t>
            </a:r>
            <a:endParaRPr lang="en-US" sz="3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>
          <a:xfrm>
            <a:off x="0" y="1428750"/>
            <a:ext cx="5572125" cy="4500563"/>
          </a:xfrm>
        </p:spPr>
        <p:txBody>
          <a:bodyPr/>
          <a:lstStyle/>
          <a:p>
            <a:pPr marL="608013" indent="-571500" eaLnBrk="1" hangingPunct="1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cs-CZ" altLang="cs-CZ">
                <a:solidFill>
                  <a:srgbClr val="911F8C"/>
                </a:solidFill>
              </a:rPr>
              <a:t>PŘÍMÉ</a:t>
            </a:r>
          </a:p>
          <a:p>
            <a:pPr marL="944563" lvl="1" indent="-495300" eaLnBrk="1" hangingPunct="1">
              <a:lnSpc>
                <a:spcPct val="90000"/>
              </a:lnSpc>
              <a:buFont typeface="Wingdings 2" pitchFamily="18" charset="2"/>
              <a:buChar char=""/>
            </a:pPr>
            <a:r>
              <a:rPr lang="cs-CZ" altLang="cs-CZ" sz="2200"/>
              <a:t>fosilizované zbytky těl, hroby</a:t>
            </a:r>
          </a:p>
          <a:p>
            <a:pPr marL="944563" lvl="1" indent="-495300" eaLnBrk="1" hangingPunct="1">
              <a:lnSpc>
                <a:spcPct val="90000"/>
              </a:lnSpc>
              <a:buFont typeface="Wingdings 2" pitchFamily="18" charset="2"/>
              <a:buChar char=""/>
            </a:pPr>
            <a:r>
              <a:rPr lang="cs-CZ" altLang="cs-CZ" sz="2200"/>
              <a:t>sídliště, artefakty, aj.</a:t>
            </a:r>
          </a:p>
          <a:p>
            <a:pPr marL="608013" indent="-571500" eaLnBrk="1" hangingPunct="1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cs-CZ" altLang="cs-CZ">
                <a:solidFill>
                  <a:srgbClr val="911F8C"/>
                </a:solidFill>
              </a:rPr>
              <a:t>NEPŘÍMÉ </a:t>
            </a:r>
            <a:r>
              <a:rPr lang="cs-CZ" altLang="cs-CZ" sz="2000">
                <a:solidFill>
                  <a:srgbClr val="911F8C"/>
                </a:solidFill>
              </a:rPr>
              <a:t>(analogie)</a:t>
            </a:r>
          </a:p>
          <a:p>
            <a:pPr marL="944563" lvl="1" indent="-495300" eaLnBrk="1" hangingPunct="1">
              <a:lnSpc>
                <a:spcPct val="90000"/>
              </a:lnSpc>
              <a:buFont typeface="Wingdings 2" pitchFamily="18" charset="2"/>
              <a:buChar char=""/>
            </a:pPr>
            <a:r>
              <a:rPr lang="cs-CZ" altLang="cs-CZ" sz="2200"/>
              <a:t>výzkum současných primátů </a:t>
            </a:r>
          </a:p>
          <a:p>
            <a:pPr marL="944563" lvl="1" indent="-495300" eaLnBrk="1" hangingPunct="1">
              <a:lnSpc>
                <a:spcPct val="90000"/>
              </a:lnSpc>
              <a:buFont typeface="Wingdings 2" pitchFamily="18" charset="2"/>
              <a:buChar char=""/>
            </a:pPr>
            <a:r>
              <a:rPr lang="cs-CZ" altLang="cs-CZ" sz="2200"/>
              <a:t>studium recentních lidských populací</a:t>
            </a:r>
          </a:p>
          <a:p>
            <a:pPr marL="944563" lvl="1" indent="-495300" eaLnBrk="1" hangingPunct="1">
              <a:lnSpc>
                <a:spcPct val="90000"/>
              </a:lnSpc>
              <a:buFont typeface="Wingdings 2" pitchFamily="18" charset="2"/>
              <a:buChar char=""/>
            </a:pPr>
            <a:r>
              <a:rPr lang="cs-CZ" altLang="cs-CZ" sz="2200"/>
              <a:t>experimentální rekonstrukce</a:t>
            </a:r>
          </a:p>
          <a:p>
            <a:pPr marL="608013" indent="-571500" eaLnBrk="1" hangingPunct="1">
              <a:lnSpc>
                <a:spcPct val="90000"/>
              </a:lnSpc>
              <a:buFont typeface="Wingdings 2" pitchFamily="18" charset="2"/>
              <a:buAutoNum type="arabicPeriod"/>
            </a:pPr>
            <a:r>
              <a:rPr lang="cs-CZ" altLang="cs-CZ">
                <a:solidFill>
                  <a:srgbClr val="911F8C"/>
                </a:solidFill>
              </a:rPr>
              <a:t>TEORETICKÉ</a:t>
            </a:r>
          </a:p>
          <a:p>
            <a:pPr marL="944563" lvl="1" indent="-495300" eaLnBrk="1" hangingPunct="1">
              <a:lnSpc>
                <a:spcPct val="90000"/>
              </a:lnSpc>
              <a:buFont typeface="Wingdings 2" pitchFamily="18" charset="2"/>
              <a:buChar char=""/>
            </a:pPr>
            <a:r>
              <a:rPr lang="cs-CZ" altLang="cs-CZ" sz="2200"/>
              <a:t>analýza paleontologického a neontologického materiálu</a:t>
            </a:r>
            <a:endParaRPr lang="en-US" altLang="cs-CZ" sz="2200"/>
          </a:p>
        </p:txBody>
      </p:sp>
      <p:pic>
        <p:nvPicPr>
          <p:cNvPr id="107524" name="Picture 4" descr="hominids2_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1071563"/>
            <a:ext cx="3814763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 descr="shau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75" y="2928938"/>
            <a:ext cx="254793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6" descr="dorsal-view-of-a-goyet-dog-b-and-c-wolf-skul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4500563"/>
            <a:ext cx="277336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98438" y="1000108"/>
            <a:ext cx="4587876" cy="328614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/>
          <a:p>
            <a:pPr marL="342900" indent="-342900" eaLnBrk="1" hangingPunct="1"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3"/>
              </a:buBlip>
              <a:defRPr/>
            </a:pPr>
            <a:endParaRPr lang="cs-CZ" sz="700" kern="0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None/>
              <a:defRPr/>
            </a:pPr>
            <a:r>
              <a:rPr lang="cs-CZ" b="1" kern="0" dirty="0">
                <a:latin typeface="+mn-lt"/>
                <a:cs typeface="+mn-cs"/>
              </a:rPr>
              <a:t> </a:t>
            </a:r>
            <a:r>
              <a:rPr lang="cs-CZ" altLang="cs-CZ" sz="1600" dirty="0"/>
              <a:t>Více místa pro potravu na premolárech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None/>
              <a:defRPr/>
            </a:pPr>
            <a:endParaRPr lang="cs-CZ" altLang="cs-CZ" sz="1600" dirty="0"/>
          </a:p>
          <a:p>
            <a:r>
              <a:rPr lang="cs-CZ" altLang="cs-CZ" sz="1600" dirty="0"/>
              <a:t>Generování síly při skusu na premolárech</a:t>
            </a:r>
          </a:p>
          <a:p>
            <a:r>
              <a:rPr lang="cs-CZ" altLang="cs-CZ" sz="1600" dirty="0"/>
              <a:t>nad premoláry výztužné prvky</a:t>
            </a:r>
          </a:p>
          <a:p>
            <a:endParaRPr lang="cs-CZ" altLang="cs-CZ" sz="1600" dirty="0"/>
          </a:p>
          <a:p>
            <a:r>
              <a:rPr lang="cs-CZ" altLang="cs-CZ" sz="1600" dirty="0"/>
              <a:t>Na stoličkách generována menší síla skusu</a:t>
            </a:r>
          </a:p>
          <a:p>
            <a:r>
              <a:rPr lang="cs-CZ" altLang="cs-CZ" sz="1600" dirty="0"/>
              <a:t>rozmělnění už připraveného sousta</a:t>
            </a:r>
          </a:p>
          <a:p>
            <a:endParaRPr lang="cs-CZ" altLang="cs-CZ" sz="1600" dirty="0"/>
          </a:p>
          <a:p>
            <a:r>
              <a:rPr lang="cs-CZ" altLang="cs-CZ" sz="1600" dirty="0"/>
              <a:t>zátěž redukujících adaptace</a:t>
            </a:r>
          </a:p>
          <a:p>
            <a:r>
              <a:rPr lang="cs-CZ" altLang="cs-CZ" sz="1600" dirty="0"/>
              <a:t>Důležité pro živočichy závislé na tvrdé potravě</a:t>
            </a:r>
          </a:p>
          <a:p>
            <a:endParaRPr lang="cs-CZ" altLang="cs-CZ" sz="1600" dirty="0"/>
          </a:p>
          <a:p>
            <a:r>
              <a:rPr lang="cs-CZ" altLang="cs-CZ" sz="1600" dirty="0"/>
              <a:t>Robustní </a:t>
            </a:r>
            <a:r>
              <a:rPr lang="cs-CZ" altLang="cs-CZ" sz="1600" dirty="0" err="1"/>
              <a:t>australopitéci</a:t>
            </a:r>
            <a:r>
              <a:rPr lang="cs-CZ" altLang="cs-CZ" sz="1600" dirty="0"/>
              <a:t> – vyvinutější muskulatura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9525" y="404813"/>
            <a:ext cx="9144000" cy="806450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Žvýkací aparát a </a:t>
            </a:r>
            <a:r>
              <a:rPr lang="cs-CZ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kraniofaciální</a:t>
            </a:r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adaptace</a:t>
            </a:r>
          </a:p>
        </p:txBody>
      </p:sp>
      <p:pic>
        <p:nvPicPr>
          <p:cNvPr id="28676" name="Obrázok 11" descr="africanus_STS5_JDDHJH_3qtr_r_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5000636"/>
            <a:ext cx="2208213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Obrázok 12" descr="boisei_OH5_skull_CC_rt_3qtr_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27598"/>
            <a:ext cx="2462212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00034" y="4500570"/>
            <a:ext cx="142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kern="0" dirty="0"/>
              <a:t>Au. </a:t>
            </a:r>
            <a:r>
              <a:rPr lang="cs-CZ" sz="1600" i="1" kern="0" dirty="0" err="1"/>
              <a:t>boisei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14612" y="4500570"/>
            <a:ext cx="1643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kern="0" dirty="0"/>
              <a:t>Au. </a:t>
            </a:r>
            <a:r>
              <a:rPr lang="cs-CZ" sz="1600" i="1" kern="0" dirty="0" err="1"/>
              <a:t>africanus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2214554"/>
            <a:ext cx="4095999" cy="441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4643438" y="1643050"/>
            <a:ext cx="235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kern="0" dirty="0" err="1"/>
              <a:t>Macaca</a:t>
            </a:r>
            <a:r>
              <a:rPr lang="cs-CZ" sz="1600" i="1" kern="0" dirty="0"/>
              <a:t> </a:t>
            </a:r>
            <a:r>
              <a:rPr lang="cs-CZ" sz="1600" i="1" kern="0" dirty="0" err="1"/>
              <a:t>fascicularis</a:t>
            </a:r>
            <a:r>
              <a:rPr lang="cs-CZ" sz="1600" i="1" kern="0" dirty="0"/>
              <a:t> </a:t>
            </a:r>
            <a:r>
              <a:rPr lang="cs-CZ" sz="1600" kern="0" dirty="0"/>
              <a:t>(makak jávský)</a:t>
            </a:r>
            <a:endParaRPr lang="cs-CZ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072330" y="1714488"/>
            <a:ext cx="1714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kern="0" dirty="0"/>
              <a:t>Au. </a:t>
            </a:r>
            <a:r>
              <a:rPr lang="cs-CZ" sz="1600" i="1" kern="0" dirty="0" err="1"/>
              <a:t>africanus</a:t>
            </a:r>
            <a:endParaRPr lang="cs-CZ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8670"/>
            <a:ext cx="9144000" cy="1146175"/>
          </a:xfrm>
        </p:spPr>
        <p:txBody>
          <a:bodyPr/>
          <a:lstStyle/>
          <a:p>
            <a:pPr>
              <a:defRPr/>
            </a:pPr>
            <a:r>
              <a:rPr lang="cs-CZ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Srovnávací analýza </a:t>
            </a:r>
            <a:r>
              <a:rPr lang="cs-CZ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mikroabraze</a:t>
            </a:r>
            <a:endParaRPr lang="cs-CZ" sz="3200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6627" name="Obrázek 7" descr="Ungar a sponheimer 2011 microwear (191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768600"/>
            <a:ext cx="58578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ovéPole 8"/>
          <p:cNvSpPr txBox="1">
            <a:spLocks noChangeArrowheads="1"/>
          </p:cNvSpPr>
          <p:nvPr/>
        </p:nvSpPr>
        <p:spPr bwMode="auto">
          <a:xfrm>
            <a:off x="857250" y="2357438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i="1">
                <a:latin typeface="Georgia" pitchFamily="18" charset="0"/>
              </a:rPr>
              <a:t>Au. afarensis</a:t>
            </a:r>
          </a:p>
        </p:txBody>
      </p:sp>
      <p:sp>
        <p:nvSpPr>
          <p:cNvPr id="26629" name="TextovéPole 9"/>
          <p:cNvSpPr txBox="1">
            <a:spLocks noChangeArrowheads="1"/>
          </p:cNvSpPr>
          <p:nvPr/>
        </p:nvSpPr>
        <p:spPr bwMode="auto">
          <a:xfrm>
            <a:off x="3714750" y="2357438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i="1">
                <a:latin typeface="Georgia" pitchFamily="18" charset="0"/>
              </a:rPr>
              <a:t>Au. africanus</a:t>
            </a:r>
          </a:p>
        </p:txBody>
      </p:sp>
      <p:sp>
        <p:nvSpPr>
          <p:cNvPr id="26630" name="TextovéPole 10"/>
          <p:cNvSpPr txBox="1">
            <a:spLocks noChangeArrowheads="1"/>
          </p:cNvSpPr>
          <p:nvPr/>
        </p:nvSpPr>
        <p:spPr bwMode="auto">
          <a:xfrm>
            <a:off x="1000125" y="5143500"/>
            <a:ext cx="1857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altLang="cs-CZ" i="1" dirty="0">
                <a:latin typeface="Georgia" pitchFamily="18" charset="0"/>
              </a:rPr>
              <a:t>Au. </a:t>
            </a:r>
            <a:r>
              <a:rPr lang="cs-CZ" altLang="cs-CZ" i="1" dirty="0" err="1">
                <a:latin typeface="Georgia" pitchFamily="18" charset="0"/>
              </a:rPr>
              <a:t>boisei</a:t>
            </a:r>
            <a:endParaRPr lang="cs-CZ" altLang="cs-CZ" i="1" dirty="0">
              <a:latin typeface="Georgia" pitchFamily="18" charset="0"/>
            </a:endParaRPr>
          </a:p>
        </p:txBody>
      </p:sp>
      <p:sp>
        <p:nvSpPr>
          <p:cNvPr id="26631" name="TextovéPole 11"/>
          <p:cNvSpPr txBox="1">
            <a:spLocks noChangeArrowheads="1"/>
          </p:cNvSpPr>
          <p:nvPr/>
        </p:nvSpPr>
        <p:spPr bwMode="auto">
          <a:xfrm>
            <a:off x="3643313" y="5143500"/>
            <a:ext cx="1857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i="1">
                <a:latin typeface="Georgia" pitchFamily="18" charset="0"/>
              </a:rPr>
              <a:t>Au. robustus</a:t>
            </a:r>
          </a:p>
        </p:txBody>
      </p:sp>
      <p:sp>
        <p:nvSpPr>
          <p:cNvPr id="21" name="TextovéPole 20"/>
          <p:cNvSpPr txBox="1">
            <a:spLocks noChangeArrowheads="1"/>
          </p:cNvSpPr>
          <p:nvPr/>
        </p:nvSpPr>
        <p:spPr bwMode="auto">
          <a:xfrm>
            <a:off x="1000125" y="5429250"/>
            <a:ext cx="1857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cs-CZ" altLang="cs-CZ" i="1" dirty="0">
                <a:latin typeface="Georgia" pitchFamily="18" charset="0"/>
              </a:rPr>
              <a:t>(„</a:t>
            </a:r>
            <a:r>
              <a:rPr lang="cs-CZ" altLang="cs-CZ" i="1" dirty="0" err="1">
                <a:latin typeface="Georgia" pitchFamily="18" charset="0"/>
              </a:rPr>
              <a:t>nut</a:t>
            </a:r>
            <a:r>
              <a:rPr lang="cs-CZ" altLang="cs-CZ" i="1" dirty="0">
                <a:latin typeface="Georgia" pitchFamily="18" charset="0"/>
              </a:rPr>
              <a:t> </a:t>
            </a:r>
            <a:r>
              <a:rPr lang="cs-CZ" altLang="cs-CZ" i="1" dirty="0" err="1">
                <a:latin typeface="Georgia" pitchFamily="18" charset="0"/>
              </a:rPr>
              <a:t>cracker</a:t>
            </a:r>
            <a:r>
              <a:rPr lang="cs-CZ" altLang="cs-CZ" i="1" dirty="0">
                <a:latin typeface="Georgia" pitchFamily="18" charset="0"/>
              </a:rPr>
              <a:t>“ )</a:t>
            </a:r>
          </a:p>
        </p:txBody>
      </p:sp>
      <p:pic>
        <p:nvPicPr>
          <p:cNvPr id="26633" name="Obrázek 14" descr="ungar mikroabraz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4413" y="2500313"/>
            <a:ext cx="3049587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619250" y="0"/>
            <a:ext cx="562768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Evoluce dentice</a:t>
            </a:r>
            <a:endParaRPr kumimoji="0" lang="cs-CZ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Obrázek 12" descr="mikroabraz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4414" y="2285992"/>
            <a:ext cx="4429156" cy="3856419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 bwMode="auto">
          <a:xfrm>
            <a:off x="357158" y="1643050"/>
            <a:ext cx="578647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j-ea"/>
                <a:cs typeface="+mj-cs"/>
              </a:rPr>
              <a:t>Mikroabraze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j-ea"/>
                <a:cs typeface="+mj-cs"/>
              </a:rPr>
              <a:t> je přepisována v rámci dnů/týdnů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j-ea"/>
                <a:cs typeface="+mj-cs"/>
              </a:rPr>
              <a:t>zachycuje informaci o potravě</a:t>
            </a:r>
            <a:r>
              <a:rPr kumimoji="0" lang="cs-CZ" sz="20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j-ea"/>
                <a:cs typeface="+mj-cs"/>
              </a:rPr>
              <a:t> zkonzumované před smrtí organismu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2000" kern="0" dirty="0">
              <a:latin typeface="+mn-lt"/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000" kern="0" dirty="0">
                <a:latin typeface="+mn-lt"/>
                <a:ea typeface="+mj-ea"/>
                <a:cs typeface="+mj-cs"/>
              </a:rPr>
              <a:t>nezachycuje celé potravní spektrum organismu</a:t>
            </a:r>
            <a:endParaRPr kumimoji="0" lang="cs-CZ" sz="2000" b="0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48148E-6 L 0.27465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9" grpId="0"/>
      <p:bldP spid="26630" grpId="0"/>
      <p:bldP spid="26631" grpId="0"/>
      <p:bldP spid="21" grpId="0"/>
      <p:bldP spid="21" grpId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1619250" y="0"/>
            <a:ext cx="5627688" cy="1125538"/>
          </a:xfrm>
        </p:spPr>
        <p:txBody>
          <a:bodyPr/>
          <a:lstStyle/>
          <a:p>
            <a:pPr>
              <a:defRPr/>
            </a:pPr>
            <a:r>
              <a:rPr lang="cs-CZ" sz="1800" dirty="0"/>
              <a:t>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Evoluce dentice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071538" y="928670"/>
            <a:ext cx="7143800" cy="447661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cs-CZ" altLang="cs-CZ" sz="2400" dirty="0"/>
              <a:t>nosorožec		   žirafa		gepard</a:t>
            </a:r>
            <a:endParaRPr lang="cs-CZ" altLang="cs-CZ" sz="1800" i="1" dirty="0">
              <a:latin typeface="Lucida San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357298"/>
            <a:ext cx="6900510" cy="464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1000100" y="6000768"/>
            <a:ext cx="7143800" cy="44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orangutan		   hyena	</a:t>
            </a:r>
            <a:r>
              <a:rPr kumimoji="0" lang="cs-CZ" altLang="cs-CZ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cs-CZ" altLang="cs-CZ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au. </a:t>
            </a:r>
            <a:r>
              <a:rPr kumimoji="0" lang="cs-CZ" altLang="cs-CZ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robustus</a:t>
            </a:r>
            <a:endParaRPr kumimoji="0" lang="cs-CZ" altLang="cs-CZ" sz="18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" pitchFamily="34" charset="0"/>
              <a:ea typeface="+mn-ea"/>
              <a:cs typeface="+mn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14282" y="1357298"/>
            <a:ext cx="857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Měřítko 200 </a:t>
            </a:r>
            <a:r>
              <a:rPr lang="el-GR" sz="1400" i="1" dirty="0"/>
              <a:t>μ</a:t>
            </a:r>
            <a:r>
              <a:rPr lang="cs-CZ" sz="1400" i="1" dirty="0"/>
              <a:t>m</a:t>
            </a:r>
            <a:endParaRPr lang="cs-CZ" sz="1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13" y="476250"/>
            <a:ext cx="9144000" cy="1146175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Izotopické studie</a:t>
            </a:r>
            <a:endParaRPr lang="cs-CZ" sz="3200" b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655" name="Obdélník 14"/>
          <p:cNvSpPr>
            <a:spLocks noChangeArrowheads="1"/>
          </p:cNvSpPr>
          <p:nvPr/>
        </p:nvSpPr>
        <p:spPr bwMode="auto">
          <a:xfrm>
            <a:off x="285750" y="1357299"/>
            <a:ext cx="8643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cs-CZ" altLang="cs-CZ" dirty="0"/>
              <a:t>Analýza zkoumající izotopické složení materiálů</a:t>
            </a:r>
            <a:endParaRPr lang="sk-SK" altLang="cs-CZ" dirty="0"/>
          </a:p>
        </p:txBody>
      </p:sp>
      <p:pic>
        <p:nvPicPr>
          <p:cNvPr id="6" name="Obrázek 5" descr="wa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14489"/>
            <a:ext cx="9144000" cy="5143512"/>
          </a:xfrm>
          <a:prstGeom prst="rect">
            <a:avLst/>
          </a:prstGeom>
        </p:spPr>
      </p:pic>
      <p:pic>
        <p:nvPicPr>
          <p:cNvPr id="9" name="Obrázek 8" descr="waterisotop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4929198"/>
            <a:ext cx="4100510" cy="165597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857224" y="1714487"/>
            <a:ext cx="7215222" cy="38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dirty="0"/>
              <a:t>Prvky se v přírodě vyskytují většinou jako směs různých izotopů </a:t>
            </a:r>
          </a:p>
        </p:txBody>
      </p:sp>
      <p:sp>
        <p:nvSpPr>
          <p:cNvPr id="11" name="Obdélník 14"/>
          <p:cNvSpPr>
            <a:spLocks noChangeArrowheads="1"/>
          </p:cNvSpPr>
          <p:nvPr/>
        </p:nvSpPr>
        <p:spPr bwMode="auto">
          <a:xfrm>
            <a:off x="857224" y="2071678"/>
            <a:ext cx="807243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aseline="30000" dirty="0"/>
              <a:t>16</a:t>
            </a:r>
            <a:r>
              <a:rPr lang="cs-CZ" dirty="0"/>
              <a:t>O, </a:t>
            </a:r>
            <a:r>
              <a:rPr lang="cs-CZ" baseline="30000" dirty="0"/>
              <a:t>18</a:t>
            </a:r>
            <a:r>
              <a:rPr lang="cs-CZ" dirty="0"/>
              <a:t>O – získávání tekutin (z rostlin / z povrchových vodních zdrojů)</a:t>
            </a:r>
          </a:p>
          <a:p>
            <a:r>
              <a:rPr lang="cs-CZ" baseline="30000" dirty="0"/>
              <a:t> 13</a:t>
            </a:r>
            <a:r>
              <a:rPr lang="cs-CZ" dirty="0"/>
              <a:t>C,  </a:t>
            </a:r>
            <a:r>
              <a:rPr lang="cs-CZ" baseline="30000" dirty="0"/>
              <a:t>12</a:t>
            </a:r>
            <a:r>
              <a:rPr lang="cs-CZ" dirty="0"/>
              <a:t>C – typ rostlinné potravy</a:t>
            </a:r>
          </a:p>
          <a:p>
            <a:r>
              <a:rPr lang="cs-CZ" baseline="30000" dirty="0"/>
              <a:t>15</a:t>
            </a:r>
            <a:r>
              <a:rPr lang="cs-CZ" dirty="0"/>
              <a:t>N – určení trofické úrovně živočichů</a:t>
            </a:r>
          </a:p>
          <a:p>
            <a:r>
              <a:rPr lang="cs-CZ" dirty="0"/>
              <a:t>poměr izotopů stroncia/vápníku – stroncium z určitých částí rostlin</a:t>
            </a:r>
          </a:p>
          <a:p>
            <a:r>
              <a:rPr lang="cs-CZ" baseline="30000" dirty="0"/>
              <a:t>87</a:t>
            </a:r>
            <a:r>
              <a:rPr lang="cs-CZ" dirty="0"/>
              <a:t>Sr/</a:t>
            </a:r>
            <a:r>
              <a:rPr lang="cs-CZ" baseline="30000" dirty="0"/>
              <a:t>86</a:t>
            </a:r>
            <a:r>
              <a:rPr lang="cs-CZ" dirty="0"/>
              <a:t>Sr  - sledování migrací, oblasti se specifickým geochemickým složením</a:t>
            </a:r>
          </a:p>
        </p:txBody>
      </p:sp>
      <p:sp>
        <p:nvSpPr>
          <p:cNvPr id="8" name="Obdélník 14"/>
          <p:cNvSpPr>
            <a:spLocks noChangeArrowheads="1"/>
          </p:cNvSpPr>
          <p:nvPr/>
        </p:nvSpPr>
        <p:spPr bwMode="auto">
          <a:xfrm>
            <a:off x="857224" y="3714752"/>
            <a:ext cx="80724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/>
              <a:t>Informace získáváme z nejodolnější části skeletu – zubů</a:t>
            </a:r>
          </a:p>
          <a:p>
            <a:endParaRPr lang="cs-CZ" dirty="0"/>
          </a:p>
          <a:p>
            <a:r>
              <a:rPr lang="cs-CZ" dirty="0"/>
              <a:t>Analýza postihuje jen určitý časový úsek – tvorbu zubu</a:t>
            </a:r>
          </a:p>
          <a:p>
            <a:r>
              <a:rPr lang="cs-CZ" dirty="0"/>
              <a:t>- Získáváme informace o  výživě matky a výživě v dětství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grassl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00306"/>
            <a:ext cx="9144000" cy="4357694"/>
          </a:xfrm>
          <a:prstGeom prst="rect">
            <a:avLst/>
          </a:prstGeom>
        </p:spPr>
      </p:pic>
      <p:pic>
        <p:nvPicPr>
          <p:cNvPr id="25" name="Obrázek 24" descr="skelet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3571876"/>
            <a:ext cx="939514" cy="292893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13" y="476250"/>
            <a:ext cx="9144000" cy="1146175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Izotopické studie</a:t>
            </a:r>
            <a:endParaRPr lang="cs-CZ" sz="3200" b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7655" name="Obdélník 14"/>
          <p:cNvSpPr>
            <a:spLocks noChangeArrowheads="1"/>
          </p:cNvSpPr>
          <p:nvPr/>
        </p:nvSpPr>
        <p:spPr bwMode="auto">
          <a:xfrm>
            <a:off x="285750" y="1785926"/>
            <a:ext cx="8643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dirty="0"/>
              <a:t>Určité organismy akumulují specifické izotopy</a:t>
            </a:r>
          </a:p>
        </p:txBody>
      </p:sp>
      <p:pic>
        <p:nvPicPr>
          <p:cNvPr id="18" name="Obrázek 17" descr="human-bod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3571876"/>
            <a:ext cx="1398843" cy="2842810"/>
          </a:xfrm>
          <a:prstGeom prst="rect">
            <a:avLst/>
          </a:prstGeom>
        </p:spPr>
      </p:pic>
      <p:pic>
        <p:nvPicPr>
          <p:cNvPr id="9" name="Obrázek 8" descr="C3plant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2786058"/>
            <a:ext cx="2869641" cy="4071942"/>
          </a:xfrm>
          <a:prstGeom prst="rect">
            <a:avLst/>
          </a:prstGeom>
        </p:spPr>
      </p:pic>
      <p:pic>
        <p:nvPicPr>
          <p:cNvPr id="10" name="Obrázek 9" descr="C4plant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42412" y="2786058"/>
            <a:ext cx="2801587" cy="4071942"/>
          </a:xfrm>
          <a:prstGeom prst="rect">
            <a:avLst/>
          </a:prstGeom>
        </p:spPr>
      </p:pic>
      <p:sp>
        <p:nvSpPr>
          <p:cNvPr id="13" name="Šipka doprava 12"/>
          <p:cNvSpPr/>
          <p:nvPr/>
        </p:nvSpPr>
        <p:spPr>
          <a:xfrm>
            <a:off x="2928926" y="4357694"/>
            <a:ext cx="1357322" cy="500066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 rot="10800000">
            <a:off x="5286380" y="4357694"/>
            <a:ext cx="1357322" cy="50006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500562" y="457200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baseline="30000" dirty="0"/>
              <a:t>13</a:t>
            </a:r>
            <a:r>
              <a:rPr lang="cs-CZ" b="1" dirty="0"/>
              <a:t>C</a:t>
            </a:r>
          </a:p>
        </p:txBody>
      </p:sp>
      <p:sp>
        <p:nvSpPr>
          <p:cNvPr id="16" name="Obdélník 14"/>
          <p:cNvSpPr>
            <a:spLocks noChangeArrowheads="1"/>
          </p:cNvSpPr>
          <p:nvPr/>
        </p:nvSpPr>
        <p:spPr bwMode="auto">
          <a:xfrm>
            <a:off x="285720" y="1428736"/>
            <a:ext cx="8643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dirty="0"/>
              <a:t>Prostředí nabízí různé zdroje s různým izotopickým složením</a:t>
            </a:r>
            <a:endParaRPr lang="sk-SK" altLang="cs-CZ" dirty="0"/>
          </a:p>
        </p:txBody>
      </p:sp>
      <p:sp>
        <p:nvSpPr>
          <p:cNvPr id="19" name="Obdélník 14"/>
          <p:cNvSpPr>
            <a:spLocks noChangeArrowheads="1"/>
          </p:cNvSpPr>
          <p:nvPr/>
        </p:nvSpPr>
        <p:spPr bwMode="auto">
          <a:xfrm>
            <a:off x="285720" y="2143116"/>
            <a:ext cx="8643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dirty="0"/>
              <a:t>Konzumací další organismy zabudovávají do svých těl určitý podíl těchto látek</a:t>
            </a:r>
            <a:endParaRPr lang="sk-SK" alt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3214678" y="4429133"/>
            <a:ext cx="71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baseline="30000" dirty="0"/>
              <a:t>12</a:t>
            </a:r>
            <a:r>
              <a:rPr lang="cs-CZ" b="1" dirty="0"/>
              <a:t>C</a:t>
            </a:r>
          </a:p>
          <a:p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5715008" y="4429132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baseline="30000" dirty="0"/>
              <a:t>13</a:t>
            </a:r>
            <a:r>
              <a:rPr lang="cs-CZ" b="1" dirty="0"/>
              <a:t>C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  <p:bldP spid="13" grpId="0" animBg="1"/>
      <p:bldP spid="14" grpId="0" animBg="1"/>
      <p:bldP spid="15" grpId="1"/>
      <p:bldP spid="19" grpId="0"/>
      <p:bldP spid="20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13" y="476250"/>
            <a:ext cx="9144000" cy="1146175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Srovnávací analýza stabilních izotopů C</a:t>
            </a:r>
            <a:r>
              <a:rPr lang="cs-CZ" sz="32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</a:t>
            </a:r>
          </a:p>
        </p:txBody>
      </p:sp>
      <p:pic>
        <p:nvPicPr>
          <p:cNvPr id="27651" name="Obrázek 5" descr="Sponheimer et al. 2013 C variabilita v case (3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928813"/>
            <a:ext cx="4071938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Obrázek 6" descr="Sponheimer et al. 2013 C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6938" y="1928813"/>
            <a:ext cx="3741737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Přímá spojovací šipka 9"/>
          <p:cNvCxnSpPr/>
          <p:nvPr/>
        </p:nvCxnSpPr>
        <p:spPr>
          <a:xfrm flipV="1">
            <a:off x="785813" y="2928938"/>
            <a:ext cx="3500437" cy="1143000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TextovéPole 11"/>
          <p:cNvSpPr txBox="1">
            <a:spLocks noChangeArrowheads="1"/>
          </p:cNvSpPr>
          <p:nvPr/>
        </p:nvSpPr>
        <p:spPr bwMode="auto">
          <a:xfrm>
            <a:off x="500063" y="5572125"/>
            <a:ext cx="8143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dirty="0"/>
              <a:t>C3 rostliny – kumulují méně izotopu C</a:t>
            </a:r>
            <a:r>
              <a:rPr lang="cs-CZ" altLang="cs-CZ" baseline="30000" dirty="0"/>
              <a:t>13</a:t>
            </a:r>
            <a:r>
              <a:rPr lang="cs-CZ" altLang="cs-CZ" dirty="0"/>
              <a:t> (tropické stromy, keře, byliny)</a:t>
            </a:r>
          </a:p>
          <a:p>
            <a:pPr eaLnBrk="1" hangingPunct="1"/>
            <a:r>
              <a:rPr lang="cs-CZ" altLang="cs-CZ" dirty="0"/>
              <a:t>C4 rostliny – kumulují více izotopu C</a:t>
            </a:r>
            <a:r>
              <a:rPr lang="cs-CZ" altLang="cs-CZ" baseline="30000" dirty="0"/>
              <a:t>13</a:t>
            </a:r>
            <a:r>
              <a:rPr lang="cs-CZ" altLang="cs-CZ" dirty="0"/>
              <a:t> (tropické trávy)</a:t>
            </a:r>
          </a:p>
          <a:p>
            <a:pPr eaLnBrk="1" hangingPunct="1"/>
            <a:endParaRPr lang="cs-CZ" altLang="cs-CZ" dirty="0"/>
          </a:p>
        </p:txBody>
      </p:sp>
      <p:sp>
        <p:nvSpPr>
          <p:cNvPr id="27655" name="Obdélník 14"/>
          <p:cNvSpPr>
            <a:spLocks noChangeArrowheads="1"/>
          </p:cNvSpPr>
          <p:nvPr/>
        </p:nvSpPr>
        <p:spPr bwMode="auto">
          <a:xfrm>
            <a:off x="285750" y="1500188"/>
            <a:ext cx="8643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cs-CZ" dirty="0" err="1"/>
              <a:t>Zvyšující</a:t>
            </a:r>
            <a:r>
              <a:rPr lang="sk-SK" altLang="cs-CZ" dirty="0"/>
              <a:t> </a:t>
            </a:r>
            <a:r>
              <a:rPr lang="sk-SK" altLang="cs-CZ" dirty="0" err="1"/>
              <a:t>se</a:t>
            </a:r>
            <a:r>
              <a:rPr lang="sk-SK" altLang="cs-CZ" dirty="0"/>
              <a:t> </a:t>
            </a:r>
            <a:r>
              <a:rPr lang="sk-SK" altLang="cs-CZ" dirty="0" err="1"/>
              <a:t>podíl</a:t>
            </a:r>
            <a:r>
              <a:rPr lang="sk-SK" altLang="cs-CZ" dirty="0"/>
              <a:t> </a:t>
            </a:r>
            <a:r>
              <a:rPr lang="sk-SK" altLang="cs-CZ" dirty="0" err="1"/>
              <a:t>trav</a:t>
            </a:r>
            <a:r>
              <a:rPr lang="sk-SK" altLang="cs-CZ" dirty="0"/>
              <a:t> a </a:t>
            </a:r>
            <a:r>
              <a:rPr lang="sk-SK" altLang="cs-CZ" dirty="0" err="1"/>
              <a:t>jejich</a:t>
            </a:r>
            <a:r>
              <a:rPr lang="sk-SK" altLang="cs-CZ" dirty="0"/>
              <a:t> </a:t>
            </a:r>
            <a:r>
              <a:rPr lang="sk-SK" altLang="cs-CZ" dirty="0" err="1"/>
              <a:t>částí</a:t>
            </a:r>
            <a:r>
              <a:rPr lang="sk-SK" altLang="cs-CZ" dirty="0"/>
              <a:t> v </a:t>
            </a:r>
            <a:r>
              <a:rPr lang="sk-SK" altLang="cs-CZ" dirty="0" err="1"/>
              <a:t>potravě</a:t>
            </a:r>
            <a:r>
              <a:rPr lang="sk-SK" altLang="cs-CZ" dirty="0"/>
              <a:t> (i vodní trávy a </a:t>
            </a:r>
            <a:r>
              <a:rPr lang="sk-SK" altLang="cs-CZ" dirty="0" err="1"/>
              <a:t>jejich</a:t>
            </a:r>
            <a:r>
              <a:rPr lang="sk-SK" altLang="cs-CZ" dirty="0"/>
              <a:t> zásobní orgány)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lduvai_horizo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30737"/>
            <a:ext cx="9144000" cy="2427263"/>
          </a:xfrm>
          <a:prstGeom prst="rect">
            <a:avLst/>
          </a:prstGeom>
        </p:spPr>
      </p:pic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Sezonalita</a:t>
            </a:r>
            <a:r>
              <a:rPr lang="cs-CZ" altLang="cs-CZ" dirty="0"/>
              <a:t> – nouzové potraviny</a:t>
            </a:r>
          </a:p>
        </p:txBody>
      </p:sp>
      <p:pic>
        <p:nvPicPr>
          <p:cNvPr id="5" name="Obrázek 4" descr="bushman-digging-up-tub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1285860"/>
            <a:ext cx="2093701" cy="2791601"/>
          </a:xfrm>
          <a:prstGeom prst="rect">
            <a:avLst/>
          </a:prstGeom>
        </p:spPr>
      </p:pic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857628"/>
            <a:ext cx="372427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tuber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3857628"/>
            <a:ext cx="4071968" cy="267412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14282" y="2143116"/>
            <a:ext cx="692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/>
              <a:t>velký obsah vlákniny, špatná dostupnost, silná „kůra“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4282" y="2214554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altLang="cs-CZ" dirty="0"/>
          </a:p>
          <a:p>
            <a:r>
              <a:rPr lang="cs-CZ" altLang="cs-CZ" dirty="0"/>
              <a:t>Využívání předmětů k lepšímu získávání potravy</a:t>
            </a:r>
          </a:p>
          <a:p>
            <a:r>
              <a:rPr lang="cs-CZ" altLang="cs-CZ" dirty="0"/>
              <a:t>Zvýšení mobility, kognitivní adaptace, morfologické změny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14282" y="1785926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/>
              <a:t>Důležitý zdroj v období nedostatku kvalitnější potravy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14282" y="1357298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cs-CZ" dirty="0"/>
              <a:t>Podzemní orgány rostlin, kůra, listy, dřeň bylin</a:t>
            </a:r>
          </a:p>
        </p:txBody>
      </p:sp>
      <p:pic>
        <p:nvPicPr>
          <p:cNvPr id="13" name="Obrázek 12" descr="tool_wea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10" y="3555280"/>
            <a:ext cx="4071966" cy="3045173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4929190" y="3857628"/>
            <a:ext cx="3857620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dirty="0"/>
              <a:t>Analýzou povrchu kostí využívaných jako nástroje, lze rozlišit opotřebení v důsledku:</a:t>
            </a:r>
          </a:p>
          <a:p>
            <a:endParaRPr lang="cs-CZ" dirty="0"/>
          </a:p>
          <a:p>
            <a:pPr>
              <a:buFont typeface="Arial" pitchFamily="34" charset="0"/>
              <a:buChar char="•"/>
            </a:pPr>
            <a:r>
              <a:rPr lang="cs-CZ" dirty="0"/>
              <a:t> zásahu do termitiště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získávání podzemních částí rostlin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odstraňování tvrdých obalů plodů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Způsoby zpracování potravy</a:t>
            </a:r>
          </a:p>
        </p:txBody>
      </p:sp>
      <p:sp>
        <p:nvSpPr>
          <p:cNvPr id="4096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57298"/>
            <a:ext cx="7972452" cy="2114551"/>
          </a:xfrm>
        </p:spPr>
        <p:txBody>
          <a:bodyPr/>
          <a:lstStyle/>
          <a:p>
            <a:r>
              <a:rPr lang="cs-CZ" altLang="cs-CZ" sz="2000" dirty="0"/>
              <a:t>Tepelná úprava potravin</a:t>
            </a:r>
          </a:p>
          <a:p>
            <a:pPr lvl="1"/>
            <a:r>
              <a:rPr lang="cs-CZ" altLang="cs-CZ" sz="2000" dirty="0"/>
              <a:t>Zkrácení trávících procesů</a:t>
            </a:r>
          </a:p>
          <a:p>
            <a:pPr lvl="1"/>
            <a:r>
              <a:rPr lang="cs-CZ" altLang="cs-CZ" sz="2000" dirty="0"/>
              <a:t>Nižší energetický výdej na zpracování</a:t>
            </a:r>
          </a:p>
          <a:p>
            <a:pPr lvl="1"/>
            <a:r>
              <a:rPr lang="cs-CZ" altLang="cs-CZ" sz="2000" dirty="0"/>
              <a:t>Po úpravě lze konzumovat jinak těžko stravitelnou potravu (změkčení, odstranění toxinů)</a:t>
            </a:r>
          </a:p>
          <a:p>
            <a:r>
              <a:rPr lang="cs-CZ" altLang="cs-CZ" sz="2000" dirty="0"/>
              <a:t>Sušení, měkčení, máčení, klíčení,…</a:t>
            </a:r>
          </a:p>
        </p:txBody>
      </p:sp>
      <p:pic>
        <p:nvPicPr>
          <p:cNvPr id="4" name="Obrázek 3" descr="cook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3714752"/>
            <a:ext cx="4129872" cy="276701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4191000" cy="1322388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nejstarší Homo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2,5-0,5 mil.let</a:t>
            </a:r>
            <a:endParaRPr lang="cs-CZ" sz="4000" dirty="0"/>
          </a:p>
        </p:txBody>
      </p:sp>
      <p:pic>
        <p:nvPicPr>
          <p:cNvPr id="30723" name="Picture 4" descr="Homo habil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28600"/>
            <a:ext cx="1420813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Homo erect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3429000"/>
            <a:ext cx="1619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7" descr="Homo rudolfensi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524750" y="620713"/>
            <a:ext cx="1457325" cy="1804987"/>
          </a:xfrm>
        </p:spPr>
      </p:pic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323850" y="1412875"/>
            <a:ext cx="60833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v"/>
            </a:pPr>
            <a:r>
              <a:rPr lang="cs-CZ" altLang="cs-CZ" i="1"/>
              <a:t> </a:t>
            </a:r>
            <a:r>
              <a:rPr lang="cs-CZ" altLang="cs-CZ" b="1" i="1"/>
              <a:t>H. rudolphensis </a:t>
            </a:r>
            <a:r>
              <a:rPr lang="cs-CZ" altLang="cs-CZ"/>
              <a:t>2,5-1,9 mil.let, V Afrika (Keňa, Malawi)</a:t>
            </a:r>
          </a:p>
          <a:p>
            <a:pPr eaLnBrk="1" hangingPunct="1">
              <a:buFontTx/>
              <a:buChar char="•"/>
            </a:pPr>
            <a:r>
              <a:rPr lang="cs-CZ" altLang="cs-CZ" i="1"/>
              <a:t> z</a:t>
            </a:r>
            <a:r>
              <a:rPr lang="cs-CZ" altLang="cs-CZ"/>
              <a:t>aoblená mozkovna 600-800 cm</a:t>
            </a:r>
            <a:r>
              <a:rPr lang="cs-CZ" altLang="cs-CZ" baseline="30000"/>
              <a:t>3</a:t>
            </a:r>
            <a:r>
              <a:rPr lang="cs-CZ" altLang="cs-CZ"/>
              <a:t>, gracilní postava do 150 cm</a:t>
            </a:r>
            <a:endParaRPr lang="cs-CZ" altLang="cs-CZ" baseline="30000"/>
          </a:p>
          <a:p>
            <a:pPr eaLnBrk="1" hangingPunct="1"/>
            <a:endParaRPr lang="cs-CZ" altLang="cs-CZ" sz="800" i="1"/>
          </a:p>
        </p:txBody>
      </p:sp>
      <p:pic>
        <p:nvPicPr>
          <p:cNvPr id="30727" name="Picture 4" descr="Homo habili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940425" y="2997200"/>
            <a:ext cx="1244600" cy="1435100"/>
          </a:xfrm>
        </p:spPr>
      </p:pic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323850" y="2852738"/>
            <a:ext cx="55435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cs-CZ" altLang="cs-CZ" sz="800" i="1"/>
          </a:p>
          <a:p>
            <a:pPr eaLnBrk="1" hangingPunct="1">
              <a:buFont typeface="Wingdings" pitchFamily="2" charset="2"/>
              <a:buChar char="v"/>
            </a:pPr>
            <a:r>
              <a:rPr lang="cs-CZ" altLang="cs-CZ" b="1" i="1"/>
              <a:t> H. habilis </a:t>
            </a:r>
            <a:r>
              <a:rPr lang="cs-CZ" altLang="cs-CZ"/>
              <a:t>2,2-1,6 mil.let, J a V Afrika</a:t>
            </a:r>
          </a:p>
          <a:p>
            <a:pPr eaLnBrk="1" hangingPunct="1">
              <a:buFontTx/>
              <a:buChar char="•"/>
            </a:pPr>
            <a:r>
              <a:rPr lang="cs-CZ" altLang="cs-CZ"/>
              <a:t> kapacita mozkovny nižší  500-687; max. 730 cm</a:t>
            </a:r>
            <a:r>
              <a:rPr lang="cs-CZ" altLang="cs-CZ" baseline="30000"/>
              <a:t>3</a:t>
            </a:r>
            <a:r>
              <a:rPr lang="cs-CZ" altLang="cs-CZ"/>
              <a:t>, zvětšování frontálních laloků mozku (Brocovy oblasti) </a:t>
            </a:r>
          </a:p>
          <a:p>
            <a:pPr eaLnBrk="1" hangingPunct="1">
              <a:buFontTx/>
              <a:buChar char="•"/>
            </a:pPr>
            <a:r>
              <a:rPr lang="cs-CZ" altLang="cs-CZ" i="1"/>
              <a:t> </a:t>
            </a:r>
            <a:r>
              <a:rPr lang="cs-CZ" altLang="cs-CZ"/>
              <a:t>efektivní chůze a běh</a:t>
            </a:r>
          </a:p>
          <a:p>
            <a:pPr eaLnBrk="1" hangingPunct="1">
              <a:buFontTx/>
              <a:buChar char="•"/>
            </a:pPr>
            <a:r>
              <a:rPr lang="cs-CZ" altLang="cs-CZ"/>
              <a:t> zvětšování I a C, zmenšování P a M = indicie druhu</a:t>
            </a:r>
            <a:endParaRPr lang="cs-CZ" altLang="cs-CZ" sz="800"/>
          </a:p>
          <a:p>
            <a:pPr eaLnBrk="1" hangingPunct="1"/>
            <a:endParaRPr lang="cs-CZ" altLang="cs-CZ" sz="800"/>
          </a:p>
        </p:txBody>
      </p:sp>
      <p:pic>
        <p:nvPicPr>
          <p:cNvPr id="30729" name="Picture 4" descr="Homo habilis (3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364163" y="4652963"/>
            <a:ext cx="1882775" cy="1912937"/>
          </a:xfrm>
        </p:spPr>
      </p:pic>
      <p:pic>
        <p:nvPicPr>
          <p:cNvPr id="30730" name="Obrázek 9" descr="homo-habilis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63" y="4857750"/>
            <a:ext cx="177641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Obrázek 11" descr="Model_of_Homo_habilis_E4380203.jpg"/>
          <p:cNvPicPr>
            <a:picLocks noChangeAspect="1"/>
          </p:cNvPicPr>
          <p:nvPr/>
        </p:nvPicPr>
        <p:blipFill>
          <a:blip r:embed="rId8" cstate="print"/>
          <a:srcRect l="17099" r="25589" b="6055"/>
          <a:stretch>
            <a:fillRect/>
          </a:stretch>
        </p:blipFill>
        <p:spPr bwMode="auto">
          <a:xfrm>
            <a:off x="1285875" y="4857750"/>
            <a:ext cx="156368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Oldowan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389937" cy="20875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000" dirty="0"/>
              <a:t>Definován na základě artefaktů z </a:t>
            </a:r>
            <a:r>
              <a:rPr lang="cs-CZ" altLang="cs-CZ" sz="2000" dirty="0" err="1"/>
              <a:t>Bed</a:t>
            </a:r>
            <a:r>
              <a:rPr lang="cs-CZ" altLang="cs-CZ" sz="2000" dirty="0"/>
              <a:t> I-II v </a:t>
            </a:r>
            <a:r>
              <a:rPr lang="cs-CZ" altLang="cs-CZ" sz="2000" dirty="0" err="1"/>
              <a:t>Olduvajském</a:t>
            </a:r>
            <a:r>
              <a:rPr lang="cs-CZ" altLang="cs-CZ" sz="2000" dirty="0"/>
              <a:t> údolí = 1,7 - 1,5 </a:t>
            </a:r>
            <a:r>
              <a:rPr lang="cs-CZ" altLang="cs-CZ" sz="2000" dirty="0" err="1"/>
              <a:t>mil.let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r>
              <a:rPr lang="cs-CZ" altLang="cs-CZ" sz="2000" dirty="0"/>
              <a:t>Díky posledním nálezům z Keni už 3,3 mil. Let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= Štípání technologicky </a:t>
            </a:r>
            <a:r>
              <a:rPr lang="cs-CZ" altLang="cs-CZ" sz="2000" b="1" dirty="0"/>
              <a:t>jednodušší </a:t>
            </a:r>
            <a:r>
              <a:rPr lang="cs-CZ" altLang="cs-CZ" sz="2000" b="1" dirty="0" err="1"/>
              <a:t>drobnotvaré</a:t>
            </a:r>
            <a:r>
              <a:rPr lang="cs-CZ" altLang="cs-CZ" sz="2000" b="1" dirty="0"/>
              <a:t> industrie </a:t>
            </a:r>
            <a:r>
              <a:rPr lang="cs-CZ" altLang="cs-CZ" sz="2000" dirty="0"/>
              <a:t>z jádra (úštěpy </a:t>
            </a:r>
            <a:r>
              <a:rPr lang="en-US" altLang="cs-CZ" sz="2000" dirty="0"/>
              <a:t>&lt;</a:t>
            </a:r>
            <a:r>
              <a:rPr lang="cs-CZ" altLang="cs-CZ" sz="2000" dirty="0"/>
              <a:t> 10 cm);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cs-CZ" altLang="cs-CZ" sz="2000" dirty="0"/>
              <a:t> výroba může být připisována všem tehdy žijícím </a:t>
            </a:r>
            <a:r>
              <a:rPr lang="cs-CZ" altLang="cs-CZ" sz="2000" dirty="0" err="1"/>
              <a:t>homininům</a:t>
            </a:r>
            <a:r>
              <a:rPr lang="cs-CZ" altLang="cs-CZ" sz="2000" dirty="0"/>
              <a:t>.</a:t>
            </a:r>
            <a:endParaRPr lang="en-US" altLang="cs-CZ" sz="2000" i="1" dirty="0"/>
          </a:p>
        </p:txBody>
      </p:sp>
      <p:pic>
        <p:nvPicPr>
          <p:cNvPr id="6" name="Obrázek 5" descr="knapping-hand-stablization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857625"/>
            <a:ext cx="32766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Oldowan_chopper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42875"/>
            <a:ext cx="1751013" cy="1036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Obrázek 7" descr="oldowan tool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75" y="3429000"/>
            <a:ext cx="165258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Homo_habili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500" y="3429000"/>
            <a:ext cx="2428875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Sans Unicode" pitchFamily="34" charset="0"/>
              </a:rPr>
              <a:t>Metody paleoantropolo</a:t>
            </a:r>
            <a:r>
              <a:rPr lang="cs-CZ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gie</a:t>
            </a:r>
            <a:endParaRPr lang="en-US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428625" y="1571625"/>
            <a:ext cx="8064500" cy="1079500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dynamické a velmi kontroverzní studijní pole</a:t>
            </a:r>
          </a:p>
          <a:p>
            <a:pPr eaLnBrk="1" hangingPunct="1"/>
            <a:r>
              <a:rPr lang="cs-CZ" altLang="cs-CZ" sz="2800" dirty="0"/>
              <a:t>vychází ze studia fosilního materiálu</a:t>
            </a:r>
            <a:endParaRPr lang="en-US" altLang="cs-CZ" sz="2800" dirty="0"/>
          </a:p>
        </p:txBody>
      </p:sp>
      <p:sp>
        <p:nvSpPr>
          <p:cNvPr id="103428" name="AutoShape 4"/>
          <p:cNvSpPr>
            <a:spLocks noChangeArrowheads="1"/>
          </p:cNvSpPr>
          <p:nvPr/>
        </p:nvSpPr>
        <p:spPr bwMode="auto">
          <a:xfrm>
            <a:off x="3492500" y="2924175"/>
            <a:ext cx="936625" cy="1225550"/>
          </a:xfrm>
          <a:prstGeom prst="downArrow">
            <a:avLst>
              <a:gd name="adj1" fmla="val 50000"/>
              <a:gd name="adj2" fmla="val 32712"/>
            </a:avLst>
          </a:prstGeom>
          <a:solidFill>
            <a:srgbClr val="FF0000">
              <a:alpha val="7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eaLnBrk="1" hangingPunct="1"/>
            <a:endParaRPr lang="cs-CZ" altLang="cs-CZ">
              <a:latin typeface="Calibri" pitchFamily="34" charset="0"/>
            </a:endParaRPr>
          </a:p>
        </p:txBody>
      </p:sp>
      <p:sp>
        <p:nvSpPr>
          <p:cNvPr id="103429" name="Rectangle 5"/>
          <p:cNvSpPr>
            <a:spLocks/>
          </p:cNvSpPr>
          <p:nvPr/>
        </p:nvSpPr>
        <p:spPr bwMode="auto">
          <a:xfrm>
            <a:off x="323850" y="4581525"/>
            <a:ext cx="82804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9100" indent="-382588" eaLnBrk="1" hangingPunct="1">
              <a:spcBef>
                <a:spcPct val="20000"/>
              </a:spcBef>
              <a:buSzPct val="80000"/>
              <a:buFont typeface="Wingdings 2" pitchFamily="18" charset="2"/>
              <a:buChar char=""/>
              <a:defRPr/>
            </a:pPr>
            <a:r>
              <a:rPr lang="cs-CZ" sz="2400" dirty="0">
                <a:latin typeface="+mn-lt"/>
              </a:rPr>
              <a:t>mezery, „</a:t>
            </a:r>
            <a:r>
              <a:rPr lang="cs-CZ" sz="2400" dirty="0" err="1">
                <a:latin typeface="+mn-lt"/>
              </a:rPr>
              <a:t>missing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links</a:t>
            </a:r>
            <a:r>
              <a:rPr lang="cs-CZ" sz="2400" dirty="0">
                <a:latin typeface="+mn-lt"/>
              </a:rPr>
              <a:t>“</a:t>
            </a:r>
          </a:p>
          <a:p>
            <a:pPr marL="419100" indent="-382588" eaLnBrk="1" hangingPunct="1">
              <a:spcBef>
                <a:spcPct val="20000"/>
              </a:spcBef>
              <a:buSzPct val="80000"/>
              <a:buFont typeface="Wingdings 2" pitchFamily="18" charset="2"/>
              <a:buChar char=""/>
              <a:defRPr/>
            </a:pPr>
            <a:r>
              <a:rPr lang="cs-CZ" sz="2400" dirty="0">
                <a:latin typeface="+mn-lt"/>
              </a:rPr>
              <a:t>„chyby“ ve fosilním záznamu</a:t>
            </a:r>
          </a:p>
          <a:p>
            <a:pPr marL="419100" indent="-382588" eaLnBrk="1" hangingPunct="1">
              <a:spcBef>
                <a:spcPct val="20000"/>
              </a:spcBef>
              <a:buSzPct val="80000"/>
              <a:buFont typeface="Wingdings 2" pitchFamily="18" charset="2"/>
              <a:buChar char=""/>
              <a:defRPr/>
            </a:pPr>
            <a:r>
              <a:rPr lang="cs-CZ" sz="2400" dirty="0">
                <a:latin typeface="+mn-lt"/>
              </a:rPr>
              <a:t>taxonomie/sexuální dimorfismus </a:t>
            </a:r>
            <a:r>
              <a:rPr lang="cs-CZ" dirty="0">
                <a:latin typeface="+mn-lt"/>
              </a:rPr>
              <a:t>(A.</a:t>
            </a:r>
            <a:r>
              <a:rPr lang="cs-CZ" dirty="0" err="1">
                <a:latin typeface="+mn-lt"/>
              </a:rPr>
              <a:t>boisei</a:t>
            </a:r>
            <a:r>
              <a:rPr lang="cs-CZ" dirty="0">
                <a:latin typeface="+mn-lt"/>
              </a:rPr>
              <a:t> x A.</a:t>
            </a:r>
            <a:r>
              <a:rPr lang="cs-CZ" dirty="0" err="1">
                <a:latin typeface="+mn-lt"/>
              </a:rPr>
              <a:t>robustus</a:t>
            </a:r>
            <a:r>
              <a:rPr lang="cs-CZ" dirty="0">
                <a:latin typeface="+mn-lt"/>
              </a:rPr>
              <a:t>; H. </a:t>
            </a:r>
            <a:r>
              <a:rPr lang="cs-CZ" dirty="0" err="1">
                <a:latin typeface="+mn-lt"/>
              </a:rPr>
              <a:t>rudolphensis</a:t>
            </a:r>
            <a:r>
              <a:rPr lang="cs-CZ" dirty="0">
                <a:latin typeface="+mn-lt"/>
              </a:rPr>
              <a:t> x H. </a:t>
            </a:r>
            <a:r>
              <a:rPr lang="cs-CZ" dirty="0" err="1">
                <a:latin typeface="+mn-lt"/>
              </a:rPr>
              <a:t>habilis</a:t>
            </a:r>
            <a:r>
              <a:rPr lang="cs-CZ" dirty="0">
                <a:latin typeface="+mn-lt"/>
              </a:rPr>
              <a:t>)</a:t>
            </a:r>
          </a:p>
          <a:p>
            <a:pPr marL="419100" indent="-382588" eaLnBrk="1" hangingPunct="1">
              <a:spcBef>
                <a:spcPct val="20000"/>
              </a:spcBef>
              <a:buSzPct val="80000"/>
              <a:buFont typeface="Wingdings 2" pitchFamily="18" charset="2"/>
              <a:buChar char=""/>
              <a:defRPr/>
            </a:pPr>
            <a:r>
              <a:rPr lang="cs-CZ" sz="2400" dirty="0">
                <a:latin typeface="+mn-lt"/>
              </a:rPr>
              <a:t>spolupráce různých oborů </a:t>
            </a:r>
            <a:r>
              <a:rPr lang="cs-CZ" sz="2400" dirty="0">
                <a:latin typeface="+mn-lt"/>
                <a:sym typeface="Wingdings" pitchFamily="2" charset="2"/>
              </a:rPr>
              <a:t> komplexnost pohledu</a:t>
            </a:r>
          </a:p>
        </p:txBody>
      </p:sp>
      <p:pic>
        <p:nvPicPr>
          <p:cNvPr id="103430" name="Picture 6" descr="monkey-think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2708275"/>
            <a:ext cx="27590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4" descr="img3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2708275"/>
            <a:ext cx="765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 animBg="1"/>
      <p:bldP spid="1034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85750" y="714375"/>
            <a:ext cx="5976938" cy="4530725"/>
          </a:xfrm>
        </p:spPr>
        <p:txBody>
          <a:bodyPr/>
          <a:lstStyle/>
          <a:p>
            <a:pPr>
              <a:buFont typeface="Wingdings" pitchFamily="2" charset="2"/>
              <a:buChar char="v"/>
              <a:defRPr/>
            </a:pPr>
            <a:r>
              <a:rPr lang="cs-CZ" sz="1800" b="1" i="1" dirty="0"/>
              <a:t>H. </a:t>
            </a:r>
            <a:r>
              <a:rPr lang="cs-CZ" sz="1800" b="1" i="1" dirty="0" err="1"/>
              <a:t>ergaster</a:t>
            </a:r>
            <a:r>
              <a:rPr lang="cs-CZ" sz="1800" b="1" i="1" dirty="0"/>
              <a:t>  </a:t>
            </a:r>
            <a:r>
              <a:rPr lang="cs-CZ" sz="1800" dirty="0"/>
              <a:t>1,8-1,4 mil.let, J a V Afrika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1800" dirty="0"/>
              <a:t> průnik do Eurasie ? (</a:t>
            </a:r>
            <a:r>
              <a:rPr lang="cs-CZ" sz="1800" dirty="0" err="1"/>
              <a:t>Dmanisi</a:t>
            </a:r>
            <a:r>
              <a:rPr lang="cs-CZ" sz="1800" dirty="0"/>
              <a:t> v Gruzii)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1800" dirty="0"/>
              <a:t> kapacita mozkovny 600-950 cm</a:t>
            </a:r>
            <a:r>
              <a:rPr lang="cs-CZ" sz="1800" baseline="30000" dirty="0"/>
              <a:t>3</a:t>
            </a:r>
            <a:r>
              <a:rPr lang="cs-CZ" sz="1800" dirty="0"/>
              <a:t>, menší tloušťka kostí, moderní stavba </a:t>
            </a:r>
            <a:r>
              <a:rPr lang="cs-CZ" sz="1800" dirty="0" err="1"/>
              <a:t>postkraniálního</a:t>
            </a:r>
            <a:r>
              <a:rPr lang="cs-CZ" sz="1800" dirty="0"/>
              <a:t> skeletu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1800" dirty="0"/>
              <a:t> výška: 150-170 cm, váha kolem 60 kg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cs-CZ" sz="1800" b="1" i="1" dirty="0"/>
              <a:t>Homo </a:t>
            </a:r>
            <a:r>
              <a:rPr lang="cs-CZ" sz="1800" b="1" i="1" dirty="0" err="1"/>
              <a:t>erectus</a:t>
            </a:r>
            <a:r>
              <a:rPr lang="cs-CZ" sz="1800" b="1" i="1" dirty="0"/>
              <a:t> </a:t>
            </a:r>
            <a:r>
              <a:rPr lang="cs-CZ" sz="1800" dirty="0"/>
              <a:t>1,5-0,5 mil.let, Afrika, Asie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1800" dirty="0"/>
              <a:t>velikost mozkovny: 750-1225 cm</a:t>
            </a:r>
            <a:r>
              <a:rPr lang="cs-CZ" sz="1800" baseline="30000" dirty="0"/>
              <a:t>3</a:t>
            </a:r>
            <a:r>
              <a:rPr lang="cs-CZ" sz="1800" dirty="0"/>
              <a:t>, úzká a nízká, zalomená v týlní val</a:t>
            </a:r>
          </a:p>
          <a:p>
            <a:pPr>
              <a:defRPr/>
            </a:pPr>
            <a:r>
              <a:rPr lang="cs-CZ" sz="1800" dirty="0"/>
              <a:t>výška muži až 178 cm; ženy 160 cm, vysoká, štíhlá postava, chůze i běh, váha: muži 60-70 kg, ženy 50-60 kg</a:t>
            </a:r>
          </a:p>
          <a:p>
            <a:pPr>
              <a:defRPr/>
            </a:pPr>
            <a:r>
              <a:rPr lang="cs-CZ" sz="1800" dirty="0"/>
              <a:t>zesílení kostí, dlouhých i lebečních (až 1 cm)</a:t>
            </a:r>
          </a:p>
          <a:p>
            <a:pPr marL="0" indent="0">
              <a:buFontTx/>
              <a:buNone/>
              <a:defRPr/>
            </a:pPr>
            <a:endParaRPr lang="cs-CZ" sz="500" dirty="0"/>
          </a:p>
          <a:p>
            <a:pPr>
              <a:buFont typeface="Wingdings" pitchFamily="2" charset="2"/>
              <a:buChar char="v"/>
              <a:defRPr/>
            </a:pPr>
            <a:r>
              <a:rPr lang="cs-CZ" sz="1800" b="1" dirty="0"/>
              <a:t>Homo </a:t>
            </a:r>
            <a:r>
              <a:rPr lang="cs-CZ" sz="1800" b="1" dirty="0" err="1"/>
              <a:t>antecessor</a:t>
            </a:r>
            <a:r>
              <a:rPr lang="cs-CZ" sz="1800" dirty="0"/>
              <a:t> 1,2-0,7 mil.let, Evropa, Afrika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sz="1800" dirty="0"/>
              <a:t>kapacita mozkovny nad 1000 cm</a:t>
            </a:r>
            <a:r>
              <a:rPr lang="cs-CZ" sz="1800" baseline="30000" dirty="0"/>
              <a:t>3</a:t>
            </a:r>
            <a:r>
              <a:rPr lang="cs-CZ" sz="1800" dirty="0"/>
              <a:t>, dva nadočnicové oblouky, celkově </a:t>
            </a:r>
            <a:r>
              <a:rPr lang="cs-CZ" sz="1800" dirty="0" err="1"/>
              <a:t>sapientní</a:t>
            </a:r>
            <a:r>
              <a:rPr lang="cs-CZ" sz="1800" dirty="0"/>
              <a:t> znaky, ale jen adolescenti a děti</a:t>
            </a:r>
          </a:p>
          <a:p>
            <a:pPr>
              <a:buFont typeface="Arial" pitchFamily="34" charset="0"/>
              <a:buChar char="•"/>
              <a:defRPr/>
            </a:pPr>
            <a:endParaRPr lang="cs-CZ" sz="2000" dirty="0"/>
          </a:p>
          <a:p>
            <a:pPr>
              <a:buFont typeface="Arial" pitchFamily="34" charset="0"/>
              <a:buChar char="•"/>
              <a:defRPr/>
            </a:pPr>
            <a:endParaRPr lang="cs-CZ" sz="2000" dirty="0"/>
          </a:p>
          <a:p>
            <a:pPr>
              <a:buFont typeface="Arial" pitchFamily="34" charset="0"/>
              <a:buChar char="•"/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buFont typeface="Arial" pitchFamily="34" charset="0"/>
              <a:buChar char="•"/>
              <a:defRPr/>
            </a:pPr>
            <a:endParaRPr lang="cs-CZ" sz="2000" dirty="0"/>
          </a:p>
          <a:p>
            <a:pPr>
              <a:buFont typeface="Arial" pitchFamily="34" charset="0"/>
              <a:buChar char="•"/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  <p:pic>
        <p:nvPicPr>
          <p:cNvPr id="32771" name="Picture 5" descr="Homo erectu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80288" y="1557338"/>
            <a:ext cx="1536700" cy="1728787"/>
          </a:xfrm>
        </p:spPr>
      </p:pic>
      <p:pic>
        <p:nvPicPr>
          <p:cNvPr id="32772" name="Picture 10" descr="img4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5463" y="3573463"/>
            <a:ext cx="168116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 descr="dmanis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0" y="0"/>
            <a:ext cx="112871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Obrázek 6" descr="homo_erectus_jherectus_threeq_f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25" y="1643063"/>
            <a:ext cx="11112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Obrázek 8" descr="00000homoantecesor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5500688"/>
            <a:ext cx="2143125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Acheléen</a:t>
            </a:r>
            <a:endParaRPr lang="cs-CZ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2071688"/>
            <a:ext cx="4214813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z="2000"/>
              <a:t>nejstarší industrie pochází z </a:t>
            </a:r>
            <a:r>
              <a:rPr lang="cs-CZ" altLang="cs-CZ" sz="2000" b="1"/>
              <a:t>Hadaru</a:t>
            </a:r>
            <a:r>
              <a:rPr lang="cs-CZ" altLang="cs-CZ" sz="2000"/>
              <a:t> v Etiopii (1,5 mil. let) a z </a:t>
            </a:r>
            <a:r>
              <a:rPr lang="cs-CZ" altLang="cs-CZ" sz="2000" b="1"/>
              <a:t>Ubejdije</a:t>
            </a:r>
            <a:r>
              <a:rPr lang="cs-CZ" altLang="cs-CZ" sz="2000"/>
              <a:t> v Izraeli (1,4 mil. let); z </a:t>
            </a:r>
            <a:r>
              <a:rPr lang="cs-CZ" altLang="cs-CZ" sz="2000" b="1"/>
              <a:t>Cagny</a:t>
            </a:r>
            <a:r>
              <a:rPr lang="cs-CZ" altLang="cs-CZ" sz="2000"/>
              <a:t> a </a:t>
            </a:r>
            <a:r>
              <a:rPr lang="cs-CZ" altLang="cs-CZ" sz="2000" b="1"/>
              <a:t>Abeville</a:t>
            </a:r>
            <a:r>
              <a:rPr lang="cs-CZ" altLang="cs-CZ" sz="2000"/>
              <a:t> v údolí Sommy z FR a </a:t>
            </a:r>
            <a:r>
              <a:rPr lang="cs-CZ" altLang="cs-CZ" sz="2000" b="1"/>
              <a:t>Boxgrove</a:t>
            </a:r>
            <a:r>
              <a:rPr lang="cs-CZ" altLang="cs-CZ" sz="2000"/>
              <a:t> v UK (0,7 – 0,5 mil. let), </a:t>
            </a:r>
            <a:r>
              <a:rPr lang="cs-CZ" altLang="cs-CZ" sz="2000" b="1"/>
              <a:t>Přezletice</a:t>
            </a:r>
            <a:r>
              <a:rPr lang="cs-CZ" altLang="cs-CZ" sz="2000"/>
              <a:t> (0,5 mil. let)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= jednolitý technologický komplex s charakteristickými </a:t>
            </a:r>
            <a:r>
              <a:rPr lang="cs-CZ" altLang="cs-CZ" sz="2000" b="1"/>
              <a:t>sekáči</a:t>
            </a:r>
            <a:r>
              <a:rPr lang="cs-CZ" altLang="cs-CZ" sz="2000"/>
              <a:t> (chopper), </a:t>
            </a:r>
            <a:r>
              <a:rPr lang="cs-CZ" altLang="cs-CZ" sz="2000" b="1"/>
              <a:t>pěstními klíny </a:t>
            </a:r>
            <a:r>
              <a:rPr lang="cs-CZ" altLang="cs-CZ" sz="2000"/>
              <a:t>(hand-axe; až 19 cm), </a:t>
            </a:r>
            <a:r>
              <a:rPr lang="cs-CZ" altLang="cs-CZ" sz="2000" b="1"/>
              <a:t>sféroidy</a:t>
            </a:r>
            <a:r>
              <a:rPr lang="cs-CZ" altLang="cs-CZ" sz="2000"/>
              <a:t> (cca 7,5 cm), </a:t>
            </a:r>
            <a:r>
              <a:rPr lang="cs-CZ" altLang="cs-CZ" sz="2000" b="1"/>
              <a:t>drobnotvará industrie</a:t>
            </a:r>
            <a:r>
              <a:rPr lang="cs-CZ" altLang="cs-CZ" sz="2000"/>
              <a:t> (cca 3 cm)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cs-CZ" altLang="cs-CZ" sz="2000"/>
              <a:t>výroba připisována </a:t>
            </a:r>
            <a:r>
              <a:rPr lang="cs-CZ" altLang="cs-CZ" sz="2000" i="1"/>
              <a:t>H. erectus </a:t>
            </a:r>
            <a:r>
              <a:rPr lang="cs-CZ" altLang="cs-CZ" sz="2000"/>
              <a:t>(senso lato), </a:t>
            </a:r>
            <a:r>
              <a:rPr lang="cs-CZ" altLang="cs-CZ" sz="2000" i="1"/>
              <a:t>H. ergaster, H. heidelbergensis</a:t>
            </a:r>
          </a:p>
        </p:txBody>
      </p:sp>
      <p:pic>
        <p:nvPicPr>
          <p:cNvPr id="33796" name="Picture 4" descr="Cas_lovcu_Svoboda212 cop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1678" t="2875" r="1939" b="7253"/>
          <a:stretch>
            <a:fillRect/>
          </a:stretch>
        </p:blipFill>
        <p:spPr>
          <a:xfrm>
            <a:off x="642938" y="142875"/>
            <a:ext cx="1508125" cy="1760538"/>
          </a:xfrm>
        </p:spPr>
      </p:pic>
      <p:pic>
        <p:nvPicPr>
          <p:cNvPr id="5126" name="Picture 6" descr="Obrázek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0625" y="3929063"/>
            <a:ext cx="3538538" cy="2530475"/>
          </a:xfrm>
        </p:spPr>
      </p:pic>
      <p:pic>
        <p:nvPicPr>
          <p:cNvPr id="33798" name="Obrázek 7" descr="homo_erectu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38" y="1285875"/>
            <a:ext cx="2714625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285750" y="4429125"/>
            <a:ext cx="8858250" cy="18573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400" b="1" dirty="0">
                <a:solidFill>
                  <a:srgbClr val="FF0000"/>
                </a:solidFill>
              </a:rPr>
              <a:t>G. </a:t>
            </a:r>
            <a:r>
              <a:rPr lang="cs-CZ" altLang="cs-CZ" sz="2400" b="1" dirty="0" err="1">
                <a:solidFill>
                  <a:srgbClr val="FF0000"/>
                </a:solidFill>
              </a:rPr>
              <a:t>Isaac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1800" dirty="0">
                <a:solidFill>
                  <a:srgbClr val="FF0000"/>
                </a:solidFill>
              </a:rPr>
              <a:t>(70.léta 20. století) </a:t>
            </a:r>
            <a:r>
              <a:rPr lang="cs-CZ" altLang="cs-CZ" sz="2000" dirty="0">
                <a:solidFill>
                  <a:srgbClr val="FF0000"/>
                </a:solidFill>
              </a:rPr>
              <a:t>= prvky záměrnosti i plánovitosti lidského chování.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2400" b="1" dirty="0">
                <a:solidFill>
                  <a:srgbClr val="FF0000"/>
                </a:solidFill>
              </a:rPr>
              <a:t>L. </a:t>
            </a:r>
            <a:r>
              <a:rPr lang="cs-CZ" altLang="cs-CZ" sz="2400" b="1" dirty="0" err="1">
                <a:solidFill>
                  <a:srgbClr val="FF0000"/>
                </a:solidFill>
              </a:rPr>
              <a:t>Binford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1800" dirty="0">
                <a:solidFill>
                  <a:srgbClr val="FF0000"/>
                </a:solidFill>
              </a:rPr>
              <a:t>(1987) </a:t>
            </a:r>
            <a:r>
              <a:rPr lang="cs-CZ" altLang="cs-CZ" sz="2000" dirty="0">
                <a:solidFill>
                  <a:srgbClr val="FF0000"/>
                </a:solidFill>
              </a:rPr>
              <a:t>= pouze nahodilost a oportunismus v boji se šelmami.</a:t>
            </a:r>
          </a:p>
        </p:txBody>
      </p:sp>
      <p:pic>
        <p:nvPicPr>
          <p:cNvPr id="3" name="Picture 7" descr="img4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0"/>
            <a:ext cx="22669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Lovec / mrchožrout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071563"/>
            <a:ext cx="5929313" cy="36433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1800" dirty="0"/>
              <a:t> </a:t>
            </a:r>
            <a:r>
              <a:rPr lang="cs-CZ" altLang="cs-CZ" sz="1800" b="1" dirty="0" err="1"/>
              <a:t>Olduvai</a:t>
            </a:r>
            <a:r>
              <a:rPr lang="cs-CZ" altLang="cs-CZ" sz="1800" dirty="0"/>
              <a:t> (Tanzanie)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1800" dirty="0"/>
              <a:t> 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část jezera </a:t>
            </a:r>
            <a:r>
              <a:rPr lang="cs-CZ" altLang="cs-CZ" sz="1800" b="1" dirty="0" err="1"/>
              <a:t>Turkana</a:t>
            </a:r>
            <a:r>
              <a:rPr lang="cs-CZ" altLang="cs-CZ" sz="1800" dirty="0"/>
              <a:t> a </a:t>
            </a:r>
            <a:r>
              <a:rPr lang="cs-CZ" altLang="cs-CZ" sz="1800" b="1" dirty="0" err="1"/>
              <a:t>Olorgesaillie</a:t>
            </a:r>
            <a:r>
              <a:rPr lang="cs-CZ" altLang="cs-CZ" sz="1800" dirty="0"/>
              <a:t> (Keňa)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1800" dirty="0"/>
              <a:t> </a:t>
            </a:r>
            <a:r>
              <a:rPr lang="cs-CZ" altLang="cs-CZ" sz="1800" b="1" dirty="0" err="1"/>
              <a:t>Ubejdija</a:t>
            </a:r>
            <a:r>
              <a:rPr lang="cs-CZ" altLang="cs-CZ" sz="1800" dirty="0"/>
              <a:t> (Izrael)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= první známé kumulace zvířecích kostí s lidskými zásahy a v doprovodu kamenných artefaktů již před více než 1 mil. let.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1800" b="1" dirty="0" err="1"/>
              <a:t>Čou-kchou-tien</a:t>
            </a:r>
            <a:r>
              <a:rPr lang="cs-CZ" altLang="cs-CZ" sz="1800" b="1" dirty="0"/>
              <a:t> </a:t>
            </a:r>
            <a:r>
              <a:rPr lang="cs-CZ" altLang="cs-CZ" sz="1800" dirty="0"/>
              <a:t>(Čína)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cs-CZ" altLang="cs-CZ" sz="1800" b="1" dirty="0" err="1"/>
              <a:t>Torralba</a:t>
            </a:r>
            <a:r>
              <a:rPr lang="cs-CZ" altLang="cs-CZ" sz="1800" dirty="0"/>
              <a:t>, </a:t>
            </a:r>
            <a:r>
              <a:rPr lang="cs-CZ" altLang="cs-CZ" sz="1800" b="1" dirty="0" err="1"/>
              <a:t>Ambrona</a:t>
            </a:r>
            <a:r>
              <a:rPr lang="cs-CZ" altLang="cs-CZ" sz="1800" dirty="0"/>
              <a:t> (Španělsko)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dirty="0"/>
              <a:t>= kumulace zvířecích kostí v důsledku činnosti šelem (zejm. hyen, aj.)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 dirty="0">
              <a:solidFill>
                <a:srgbClr val="800080"/>
              </a:solidFill>
            </a:endParaRPr>
          </a:p>
        </p:txBody>
      </p:sp>
      <p:pic>
        <p:nvPicPr>
          <p:cNvPr id="35844" name="Obrázek 5" descr="guerrefeu.jpg"/>
          <p:cNvPicPr>
            <a:picLocks noChangeAspect="1"/>
          </p:cNvPicPr>
          <p:nvPr/>
        </p:nvPicPr>
        <p:blipFill>
          <a:blip r:embed="rId3" cstate="print"/>
          <a:srcRect t="14230" b="2307"/>
          <a:stretch>
            <a:fillRect/>
          </a:stretch>
        </p:blipFill>
        <p:spPr bwMode="auto">
          <a:xfrm>
            <a:off x="3214688" y="4286250"/>
            <a:ext cx="266700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Obrázek 6" descr="HobbitManDM_600x126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38" y="1285875"/>
            <a:ext cx="22860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Obrázek 3" descr="Homo Erectus eating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4429125"/>
            <a:ext cx="2271713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Zástupný symbol pro obsah 3" descr="meat_vs_cookin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57313"/>
            <a:ext cx="8229600" cy="3355975"/>
          </a:xfrm>
        </p:spPr>
      </p:pic>
      <p:pic>
        <p:nvPicPr>
          <p:cNvPr id="44036" name="Obrázek 4" descr="wild_food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4857750"/>
            <a:ext cx="30861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Šipka doprava 13"/>
          <p:cNvSpPr/>
          <p:nvPr/>
        </p:nvSpPr>
        <p:spPr>
          <a:xfrm>
            <a:off x="2643188" y="3571875"/>
            <a:ext cx="142875" cy="71438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Šipka doprava 14"/>
          <p:cNvSpPr/>
          <p:nvPr/>
        </p:nvSpPr>
        <p:spPr>
          <a:xfrm>
            <a:off x="4357688" y="3571875"/>
            <a:ext cx="142875" cy="71438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Šipka doprava 15"/>
          <p:cNvSpPr/>
          <p:nvPr/>
        </p:nvSpPr>
        <p:spPr>
          <a:xfrm>
            <a:off x="5572125" y="3571875"/>
            <a:ext cx="142875" cy="71438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Šipka doprava 16"/>
          <p:cNvSpPr/>
          <p:nvPr/>
        </p:nvSpPr>
        <p:spPr>
          <a:xfrm>
            <a:off x="6786563" y="3571875"/>
            <a:ext cx="142875" cy="71438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Šipka doprava 17"/>
          <p:cNvSpPr/>
          <p:nvPr/>
        </p:nvSpPr>
        <p:spPr>
          <a:xfrm>
            <a:off x="8001000" y="3571875"/>
            <a:ext cx="142875" cy="71438"/>
          </a:xfrm>
          <a:prstGeom prst="rightArrow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Vaření vs. maso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2571750"/>
            <a:ext cx="8358188" cy="3643313"/>
          </a:xfrm>
          <a:solidFill>
            <a:schemeClr val="bg1">
              <a:lumMod val="95000"/>
              <a:alpha val="64000"/>
            </a:schemeClr>
          </a:solidFill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dirty="0"/>
              <a:t>Pro &amp; proti:</a:t>
            </a: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cs-CZ" sz="1500" dirty="0"/>
              <a:t>První nástroje z </a:t>
            </a:r>
            <a:r>
              <a:rPr lang="cs-CZ" sz="1500" dirty="0" err="1"/>
              <a:t>Turkany</a:t>
            </a:r>
            <a:r>
              <a:rPr lang="cs-CZ" sz="1500" dirty="0"/>
              <a:t> po analýze pracovních stop = opracování dřeva a dalších měkkých rostlinných materiálů (</a:t>
            </a:r>
            <a:r>
              <a:rPr lang="cs-CZ" sz="1500" dirty="0" err="1"/>
              <a:t>Keeley</a:t>
            </a:r>
            <a:r>
              <a:rPr lang="cs-CZ" sz="1500" dirty="0"/>
              <a:t> </a:t>
            </a:r>
            <a:r>
              <a:rPr lang="cs-CZ" sz="1500" dirty="0" err="1"/>
              <a:t>and</a:t>
            </a:r>
            <a:r>
              <a:rPr lang="cs-CZ" sz="1500" dirty="0"/>
              <a:t> </a:t>
            </a:r>
            <a:r>
              <a:rPr lang="cs-CZ" sz="1500" dirty="0" err="1"/>
              <a:t>Toth</a:t>
            </a:r>
            <a:r>
              <a:rPr lang="cs-CZ" sz="1500" dirty="0"/>
              <a:t>, 1981; </a:t>
            </a:r>
            <a:r>
              <a:rPr lang="cs-CZ" sz="1500" dirty="0" err="1"/>
              <a:t>Dominguez</a:t>
            </a:r>
            <a:r>
              <a:rPr lang="cs-CZ" sz="1500" dirty="0"/>
              <a:t>-</a:t>
            </a:r>
            <a:r>
              <a:rPr lang="cs-CZ" sz="1500" dirty="0" err="1"/>
              <a:t>Rodrigo</a:t>
            </a:r>
            <a:r>
              <a:rPr lang="cs-CZ" sz="1500" dirty="0"/>
              <a:t> </a:t>
            </a:r>
            <a:r>
              <a:rPr lang="cs-CZ" sz="1500" dirty="0" err="1"/>
              <a:t>et</a:t>
            </a:r>
            <a:r>
              <a:rPr lang="cs-CZ" sz="1500" dirty="0"/>
              <a:t> </a:t>
            </a:r>
            <a:r>
              <a:rPr lang="cs-CZ" sz="1500" dirty="0" err="1"/>
              <a:t>al</a:t>
            </a:r>
            <a:r>
              <a:rPr lang="cs-CZ" sz="1500" dirty="0"/>
              <a:t>., 2001);</a:t>
            </a: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cs-CZ" sz="1500" dirty="0"/>
              <a:t>Podle etnologických analogií podobné artefakty pouze sekundárními </a:t>
            </a:r>
            <a:r>
              <a:rPr lang="cs-CZ" sz="1500" dirty="0">
                <a:sym typeface="Wingdings 3" pitchFamily="18" charset="2"/>
              </a:rPr>
              <a:t></a:t>
            </a:r>
            <a:r>
              <a:rPr lang="cs-CZ" sz="1500" dirty="0"/>
              <a:t> na přípravu dalších nástrojů z kosti, dřeva nebo jiné nestabilní materiály, které slouží při sběru a přípravě rostlinných pokrmů (</a:t>
            </a:r>
            <a:r>
              <a:rPr lang="cs-CZ" sz="1500" dirty="0" err="1"/>
              <a:t>Gould</a:t>
            </a:r>
            <a:r>
              <a:rPr lang="cs-CZ" sz="1500" dirty="0"/>
              <a:t> 1980);</a:t>
            </a: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cs-CZ" sz="1500" dirty="0"/>
              <a:t>Experimenty sice potvrdily, že se artefakty dají používat při porcování zvířat (</a:t>
            </a:r>
            <a:r>
              <a:rPr lang="cs-CZ" sz="1500" dirty="0" err="1"/>
              <a:t>Jones</a:t>
            </a:r>
            <a:r>
              <a:rPr lang="cs-CZ" sz="1500" dirty="0"/>
              <a:t> 1980), stejně tak jako v dalších aktivitách (</a:t>
            </a:r>
            <a:r>
              <a:rPr lang="cs-CZ" sz="1500" dirty="0" err="1"/>
              <a:t>Schick</a:t>
            </a:r>
            <a:r>
              <a:rPr lang="cs-CZ" sz="1500" dirty="0"/>
              <a:t> </a:t>
            </a:r>
            <a:r>
              <a:rPr lang="cs-CZ" sz="1500" dirty="0" err="1"/>
              <a:t>and</a:t>
            </a:r>
            <a:r>
              <a:rPr lang="cs-CZ" sz="1500" dirty="0"/>
              <a:t> </a:t>
            </a:r>
            <a:r>
              <a:rPr lang="cs-CZ" sz="1500" dirty="0" err="1"/>
              <a:t>Toth</a:t>
            </a:r>
            <a:r>
              <a:rPr lang="cs-CZ" sz="1500" dirty="0"/>
              <a:t> 1993);</a:t>
            </a: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cs-CZ" sz="1500" dirty="0"/>
              <a:t>Využívání</a:t>
            </a:r>
            <a:r>
              <a:rPr lang="cs-CZ" sz="1500" dirty="0">
                <a:solidFill>
                  <a:srgbClr val="800080"/>
                </a:solidFill>
              </a:rPr>
              <a:t> </a:t>
            </a:r>
            <a:r>
              <a:rPr lang="cs-CZ" sz="1500" dirty="0"/>
              <a:t>blízkých zdrojů jako argument pro nízké schopnosti plánování </a:t>
            </a:r>
            <a:r>
              <a:rPr lang="cs-CZ" sz="1500" dirty="0">
                <a:sym typeface="Wingdings 3" pitchFamily="18" charset="2"/>
              </a:rPr>
              <a:t> nespokojili se však s každou surovinou, své aktivity omezují na dostupné kvalitní zdroje (nástroje vyrábějí přímo na místě, kde je potřebují);</a:t>
            </a:r>
          </a:p>
          <a:p>
            <a:pPr eaLnBrk="1" hangingPunct="1">
              <a:buFontTx/>
              <a:buBlip>
                <a:blip r:embed="rId4"/>
              </a:buBlip>
              <a:defRPr/>
            </a:pPr>
            <a:r>
              <a:rPr lang="cs-CZ" sz="1500" dirty="0">
                <a:sym typeface="Wingdings 3" pitchFamily="18" charset="2"/>
              </a:rPr>
              <a:t>Popřeme-li plánování u archaických lovců, dostávají se do bezčasovosti (Svoboda 1999).</a:t>
            </a:r>
            <a:endParaRPr lang="cs-CZ" sz="1500" dirty="0"/>
          </a:p>
          <a:p>
            <a:pPr eaLnBrk="1" hangingPunct="1">
              <a:buFontTx/>
              <a:buBlip>
                <a:blip r:embed="rId4"/>
              </a:buBlip>
              <a:defRPr/>
            </a:pPr>
            <a:endParaRPr lang="cs-CZ" sz="1800" dirty="0"/>
          </a:p>
          <a:p>
            <a:pPr eaLnBrk="1" hangingPunct="1">
              <a:buFontTx/>
              <a:buBlip>
                <a:blip r:embed="rId4"/>
              </a:buBlip>
              <a:defRPr/>
            </a:pPr>
            <a:endParaRPr lang="cs-CZ" sz="1800" dirty="0"/>
          </a:p>
          <a:p>
            <a:pPr eaLnBrk="1" hangingPunct="1">
              <a:buFontTx/>
              <a:buBlip>
                <a:blip r:embed="rId4"/>
              </a:buBlip>
              <a:defRPr/>
            </a:pP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8388" y="842963"/>
            <a:ext cx="5813425" cy="476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Mortalita </a:t>
            </a:r>
            <a:r>
              <a:rPr lang="cs-CZ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bovidů</a:t>
            </a:r>
            <a:r>
              <a:rPr lang="cs-CZ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v </a:t>
            </a:r>
            <a:r>
              <a:rPr lang="cs-CZ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Olduvai</a:t>
            </a:r>
            <a:endParaRPr lang="cs-CZ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7891" name="Zástupný symbol pro obsah 2"/>
          <p:cNvSpPr>
            <a:spLocks noGrp="1"/>
          </p:cNvSpPr>
          <p:nvPr>
            <p:ph idx="1"/>
          </p:nvPr>
        </p:nvSpPr>
        <p:spPr>
          <a:xfrm>
            <a:off x="862013" y="2366963"/>
            <a:ext cx="7915275" cy="2187575"/>
          </a:xfrm>
        </p:spPr>
        <p:txBody>
          <a:bodyPr/>
          <a:lstStyle/>
          <a:p>
            <a:r>
              <a:rPr lang="cs-CZ" altLang="cs-CZ" sz="1400" dirty="0">
                <a:latin typeface="Trebuchet MS" pitchFamily="34" charset="0"/>
              </a:rPr>
              <a:t>vykopávky ve vrstvách </a:t>
            </a:r>
            <a:r>
              <a:rPr lang="cs-CZ" altLang="cs-CZ" sz="1400" dirty="0" err="1">
                <a:latin typeface="Trebuchet MS" pitchFamily="34" charset="0"/>
              </a:rPr>
              <a:t>Bed</a:t>
            </a:r>
            <a:r>
              <a:rPr lang="cs-CZ" altLang="cs-CZ" sz="1400" dirty="0">
                <a:latin typeface="Trebuchet MS" pitchFamily="34" charset="0"/>
              </a:rPr>
              <a:t> I / II (1,85 - 1,2 </a:t>
            </a:r>
            <a:r>
              <a:rPr lang="cs-CZ" altLang="cs-CZ" sz="1400" dirty="0" err="1">
                <a:latin typeface="Trebuchet MS" pitchFamily="34" charset="0"/>
              </a:rPr>
              <a:t>Ma</a:t>
            </a:r>
            <a:r>
              <a:rPr lang="cs-CZ" altLang="cs-CZ" sz="1400" dirty="0">
                <a:latin typeface="Trebuchet MS" pitchFamily="34" charset="0"/>
              </a:rPr>
              <a:t>) poskytly velké množství pozůstatků turovitých kopytníků, které bylo možné vytvořit na základě stupně prořezání chrupu a abraze zubů, rozčlenit do několika věkových kategorií </a:t>
            </a:r>
          </a:p>
          <a:p>
            <a:r>
              <a:rPr lang="cs-CZ" altLang="cs-CZ" sz="1400" dirty="0">
                <a:latin typeface="Trebuchet MS" pitchFamily="34" charset="0"/>
              </a:rPr>
              <a:t>tyto údaje byly podrobeny analýze a vytvořeny modifikované trojúhelníkové grafy, které srovnávaly věkové spektrum jednotlivých velikostních skupin turovitých ze zkoumané lokality a přirozených spekter, které byly získány studiem recentních predátorů, jako je například lev či levhart</a:t>
            </a:r>
          </a:p>
          <a:p>
            <a:r>
              <a:rPr lang="cs-CZ" altLang="cs-CZ" sz="1400" dirty="0">
                <a:latin typeface="Trebuchet MS" pitchFamily="34" charset="0"/>
              </a:rPr>
              <a:t>prezentované grafy ukazují, že ve skupině  ukazující mortalitu menších turů pravděpodobně hráli roli tehdejší zástupci rodu </a:t>
            </a:r>
            <a:r>
              <a:rPr lang="cs-CZ" altLang="cs-CZ" sz="1400" i="1" dirty="0">
                <a:latin typeface="Trebuchet MS" pitchFamily="34" charset="0"/>
              </a:rPr>
              <a:t>Homo</a:t>
            </a:r>
          </a:p>
          <a:p>
            <a:endParaRPr lang="cs-CZ" altLang="cs-CZ" sz="1400" i="1" dirty="0">
              <a:solidFill>
                <a:schemeClr val="bg1"/>
              </a:solidFill>
            </a:endParaRPr>
          </a:p>
        </p:txBody>
      </p:sp>
      <p:pic>
        <p:nvPicPr>
          <p:cNvPr id="37892" name="Obrázek 3" descr="288px-Olduvai_Gorge_or_Oldupai_Gor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9163" y="4625975"/>
            <a:ext cx="3606800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Obrázek 4" descr="Serengeti-&amp;-Olduvai-2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9875" y="4625975"/>
            <a:ext cx="162083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ovéPole 5"/>
          <p:cNvSpPr txBox="1">
            <a:spLocks noChangeArrowheads="1"/>
          </p:cNvSpPr>
          <p:nvPr/>
        </p:nvSpPr>
        <p:spPr bwMode="auto">
          <a:xfrm>
            <a:off x="6619875" y="6462713"/>
            <a:ext cx="18002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altLang="cs-CZ" sz="700">
                <a:solidFill>
                  <a:schemeClr val="bg1"/>
                </a:solidFill>
                <a:latin typeface="Trebuchet MS" pitchFamily="34" charset="0"/>
              </a:rPr>
              <a:t>http://www.trutv.com</a:t>
            </a:r>
          </a:p>
        </p:txBody>
      </p:sp>
      <p:sp>
        <p:nvSpPr>
          <p:cNvPr id="37895" name="TextovéPole 6"/>
          <p:cNvSpPr txBox="1">
            <a:spLocks noChangeArrowheads="1"/>
          </p:cNvSpPr>
          <p:nvPr/>
        </p:nvSpPr>
        <p:spPr bwMode="auto">
          <a:xfrm>
            <a:off x="2295525" y="6424613"/>
            <a:ext cx="339883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cs-CZ" sz="700">
                <a:solidFill>
                  <a:schemeClr val="bg1"/>
                </a:solidFill>
                <a:latin typeface="Trebuchet MS" pitchFamily="34" charset="0"/>
              </a:rPr>
              <a:t>Zdroj: http://en.wikipedia.org/wiki/File:Olduvai_Gorge_or_Oldupai_Gorge.jpg</a:t>
            </a:r>
          </a:p>
        </p:txBody>
      </p:sp>
      <p:sp>
        <p:nvSpPr>
          <p:cNvPr id="37896" name="Zaoblený obdélník 10"/>
          <p:cNvSpPr>
            <a:spLocks noChangeArrowheads="1"/>
          </p:cNvSpPr>
          <p:nvPr/>
        </p:nvSpPr>
        <p:spPr bwMode="auto">
          <a:xfrm>
            <a:off x="2170113" y="1552575"/>
            <a:ext cx="5435600" cy="5270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cs-CZ" altLang="cs-CZ" sz="2400">
              <a:latin typeface="Tahoma" pitchFamily="34" charset="0"/>
            </a:endParaRPr>
          </a:p>
        </p:txBody>
      </p:sp>
      <p:sp>
        <p:nvSpPr>
          <p:cNvPr id="37897" name="Obdélník 13"/>
          <p:cNvSpPr>
            <a:spLocks noChangeArrowheads="1"/>
          </p:cNvSpPr>
          <p:nvPr/>
        </p:nvSpPr>
        <p:spPr bwMode="auto">
          <a:xfrm>
            <a:off x="2449513" y="1617663"/>
            <a:ext cx="6694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cs-CZ" sz="800" b="1" u="sng">
                <a:latin typeface="Trebuchet MS" pitchFamily="34" charset="0"/>
              </a:rPr>
              <a:t>Bovid mortality profiles and early hominin meat-foraging capabilities at Olduvai Gorge, Tanzania</a:t>
            </a:r>
          </a:p>
          <a:p>
            <a:pPr eaLnBrk="1" hangingPunct="1"/>
            <a:r>
              <a:rPr lang="pt-BR" altLang="cs-CZ" sz="800">
                <a:latin typeface="Trebuchet MS" pitchFamily="34" charset="0"/>
              </a:rPr>
              <a:t>Henry Bunn1, Travis Pickering1, Manuel Domínguez-Rodrigo2</a:t>
            </a:r>
            <a:endParaRPr lang="cs-CZ" altLang="cs-CZ" sz="800">
              <a:latin typeface="Trebuchet MS" pitchFamily="34" charset="0"/>
            </a:endParaRPr>
          </a:p>
          <a:p>
            <a:pPr eaLnBrk="1" hangingPunct="1"/>
            <a:r>
              <a:rPr lang="en-US" altLang="cs-CZ" sz="800">
                <a:latin typeface="Trebuchet MS" pitchFamily="34" charset="0"/>
              </a:rPr>
              <a:t>1 - Anthropology; University of Wisconsin · 2 - Department of Prehistory; Complutense University</a:t>
            </a:r>
            <a:endParaRPr lang="cs-CZ" altLang="cs-CZ" sz="80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3921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Porotická</a:t>
            </a:r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hyperostóza</a:t>
            </a:r>
            <a:r>
              <a:rPr lang="cs-CZ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OH81</a:t>
            </a:r>
          </a:p>
        </p:txBody>
      </p:sp>
      <p:sp>
        <p:nvSpPr>
          <p:cNvPr id="38915" name="Zástupný symbol pro obsah 2"/>
          <p:cNvSpPr>
            <a:spLocks noGrp="1"/>
          </p:cNvSpPr>
          <p:nvPr>
            <p:ph idx="1"/>
          </p:nvPr>
        </p:nvSpPr>
        <p:spPr>
          <a:xfrm>
            <a:off x="835025" y="2755900"/>
            <a:ext cx="7766050" cy="1368425"/>
          </a:xfrm>
        </p:spPr>
        <p:txBody>
          <a:bodyPr/>
          <a:lstStyle/>
          <a:p>
            <a:r>
              <a:rPr lang="cs-CZ" altLang="cs-CZ" sz="2000" dirty="0"/>
              <a:t>Ojediněle u středo- (KNM-ES 11693) a </a:t>
            </a:r>
            <a:r>
              <a:rPr lang="cs-CZ" altLang="cs-CZ" sz="2000" dirty="0" err="1"/>
              <a:t>mladopaleol</a:t>
            </a:r>
            <a:r>
              <a:rPr lang="cs-CZ" altLang="cs-CZ" sz="2000" dirty="0"/>
              <a:t>. nálezů (</a:t>
            </a:r>
            <a:r>
              <a:rPr lang="cs-CZ" altLang="cs-CZ" sz="2000" dirty="0" err="1"/>
              <a:t>Villabruna</a:t>
            </a:r>
            <a:r>
              <a:rPr lang="cs-CZ" altLang="cs-CZ" sz="2000" dirty="0"/>
              <a:t> 1); častěji v holocénu</a:t>
            </a:r>
          </a:p>
          <a:p>
            <a:r>
              <a:rPr lang="cs-CZ" altLang="cs-CZ" sz="2000" dirty="0"/>
              <a:t>1,5 mil.let, u 2 </a:t>
            </a:r>
            <a:r>
              <a:rPr lang="cs-CZ" altLang="cs-CZ" sz="2000" dirty="0" err="1"/>
              <a:t>letého</a:t>
            </a:r>
            <a:r>
              <a:rPr lang="cs-CZ" altLang="cs-CZ" sz="2000" dirty="0"/>
              <a:t> dítěte </a:t>
            </a:r>
            <a:r>
              <a:rPr lang="cs-CZ" altLang="cs-CZ" sz="2000" dirty="0">
                <a:sym typeface="Wingdings" pitchFamily="2" charset="2"/>
              </a:rPr>
              <a:t> anémie z nedostatku masa ve výživě dítěte nebo jeho matky</a:t>
            </a:r>
            <a:endParaRPr lang="cs-CZ" altLang="cs-CZ" sz="2000" dirty="0"/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0300" y="4408488"/>
            <a:ext cx="291941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3375" y="4437063"/>
            <a:ext cx="25812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Obdélník 5"/>
          <p:cNvSpPr>
            <a:spLocks noChangeArrowheads="1"/>
          </p:cNvSpPr>
          <p:nvPr/>
        </p:nvSpPr>
        <p:spPr bwMode="auto">
          <a:xfrm>
            <a:off x="1392238" y="1600200"/>
            <a:ext cx="62563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cs-CZ" sz="800" b="1" u="sng" dirty="0">
                <a:latin typeface="Trebuchet MS" pitchFamily="34" charset="0"/>
              </a:rPr>
              <a:t>Earliest </a:t>
            </a:r>
            <a:r>
              <a:rPr lang="en-US" altLang="cs-CZ" sz="800" b="1" u="sng" dirty="0" err="1">
                <a:latin typeface="Trebuchet MS" pitchFamily="34" charset="0"/>
              </a:rPr>
              <a:t>Porotic</a:t>
            </a:r>
            <a:r>
              <a:rPr lang="en-US" altLang="cs-CZ" sz="800" b="1" u="sng" dirty="0">
                <a:latin typeface="Trebuchet MS" pitchFamily="34" charset="0"/>
              </a:rPr>
              <a:t> Hyperostosis on a 1.5-Million-Year-Old </a:t>
            </a:r>
            <a:r>
              <a:rPr lang="en-US" altLang="cs-CZ" sz="800" b="1" u="sng" dirty="0" err="1">
                <a:latin typeface="Trebuchet MS" pitchFamily="34" charset="0"/>
              </a:rPr>
              <a:t>Hominin</a:t>
            </a:r>
            <a:r>
              <a:rPr lang="en-US" altLang="cs-CZ" sz="800" b="1" u="sng" dirty="0">
                <a:latin typeface="Trebuchet MS" pitchFamily="34" charset="0"/>
              </a:rPr>
              <a:t> (Olduvai Gorge, Tanzania) and its</a:t>
            </a:r>
            <a:r>
              <a:rPr lang="cs-CZ" altLang="cs-CZ" sz="800" b="1" u="sng" dirty="0">
                <a:latin typeface="Trebuchet MS" pitchFamily="34" charset="0"/>
              </a:rPr>
              <a:t> </a:t>
            </a:r>
            <a:r>
              <a:rPr lang="en-US" altLang="cs-CZ" sz="800" b="1" u="sng" dirty="0">
                <a:latin typeface="Trebuchet MS" pitchFamily="34" charset="0"/>
              </a:rPr>
              <a:t>Bearing on Meat Consumption by Early Humans</a:t>
            </a:r>
          </a:p>
          <a:p>
            <a:pPr eaLnBrk="1" hangingPunct="1"/>
            <a:r>
              <a:rPr lang="cs-CZ" altLang="cs-CZ" sz="800" dirty="0">
                <a:latin typeface="Trebuchet MS" pitchFamily="34" charset="0"/>
              </a:rPr>
              <a:t>Manuel </a:t>
            </a:r>
            <a:r>
              <a:rPr lang="cs-CZ" altLang="cs-CZ" sz="800" dirty="0" err="1">
                <a:latin typeface="Trebuchet MS" pitchFamily="34" charset="0"/>
              </a:rPr>
              <a:t>Domínguez</a:t>
            </a:r>
            <a:r>
              <a:rPr lang="cs-CZ" altLang="cs-CZ" sz="800" dirty="0">
                <a:latin typeface="Trebuchet MS" pitchFamily="34" charset="0"/>
              </a:rPr>
              <a:t>-Rodrigo1, </a:t>
            </a:r>
            <a:r>
              <a:rPr lang="cs-CZ" altLang="cs-CZ" sz="800" dirty="0" err="1">
                <a:latin typeface="Trebuchet MS" pitchFamily="34" charset="0"/>
              </a:rPr>
              <a:t>Travis</a:t>
            </a:r>
            <a:r>
              <a:rPr lang="cs-CZ" altLang="cs-CZ" sz="800" dirty="0">
                <a:latin typeface="Trebuchet MS" pitchFamily="34" charset="0"/>
              </a:rPr>
              <a:t> Pickering2, </a:t>
            </a:r>
            <a:r>
              <a:rPr lang="cs-CZ" altLang="cs-CZ" sz="800" dirty="0" err="1">
                <a:latin typeface="Trebuchet MS" pitchFamily="34" charset="0"/>
              </a:rPr>
              <a:t>Fernando</a:t>
            </a:r>
            <a:r>
              <a:rPr lang="cs-CZ" altLang="cs-CZ" sz="800" dirty="0">
                <a:latin typeface="Trebuchet MS" pitchFamily="34" charset="0"/>
              </a:rPr>
              <a:t> </a:t>
            </a:r>
            <a:r>
              <a:rPr lang="cs-CZ" altLang="cs-CZ" sz="800" dirty="0" err="1">
                <a:latin typeface="Trebuchet MS" pitchFamily="34" charset="0"/>
              </a:rPr>
              <a:t>Diez</a:t>
            </a:r>
            <a:r>
              <a:rPr lang="cs-CZ" altLang="cs-CZ" sz="800" dirty="0">
                <a:latin typeface="Trebuchet MS" pitchFamily="34" charset="0"/>
              </a:rPr>
              <a:t>-Martin3, </a:t>
            </a:r>
            <a:r>
              <a:rPr lang="cs-CZ" altLang="cs-CZ" sz="800" dirty="0" err="1">
                <a:latin typeface="Trebuchet MS" pitchFamily="34" charset="0"/>
              </a:rPr>
              <a:t>Audax</a:t>
            </a:r>
            <a:r>
              <a:rPr lang="cs-CZ" altLang="cs-CZ" sz="800" dirty="0">
                <a:latin typeface="Trebuchet MS" pitchFamily="34" charset="0"/>
              </a:rPr>
              <a:t> Mabulla4, Charles Musiba5, </a:t>
            </a:r>
            <a:r>
              <a:rPr lang="cs-CZ" altLang="cs-CZ" sz="800" dirty="0" err="1">
                <a:latin typeface="Trebuchet MS" pitchFamily="34" charset="0"/>
              </a:rPr>
              <a:t>Enrique</a:t>
            </a:r>
            <a:endParaRPr lang="cs-CZ" altLang="cs-CZ" sz="800" dirty="0">
              <a:latin typeface="Trebuchet MS" pitchFamily="34" charset="0"/>
            </a:endParaRPr>
          </a:p>
          <a:p>
            <a:pPr eaLnBrk="1" hangingPunct="1"/>
            <a:r>
              <a:rPr lang="cs-CZ" altLang="cs-CZ" sz="800" dirty="0">
                <a:latin typeface="Trebuchet MS" pitchFamily="34" charset="0"/>
              </a:rPr>
              <a:t>Baquedano6, Henry Bunn2</a:t>
            </a:r>
          </a:p>
          <a:p>
            <a:pPr eaLnBrk="1" hangingPunct="1"/>
            <a:r>
              <a:rPr lang="en-US" altLang="cs-CZ" sz="800" dirty="0">
                <a:latin typeface="Trebuchet MS" pitchFamily="34" charset="0"/>
              </a:rPr>
              <a:t>1 - Prehistory; </a:t>
            </a:r>
            <a:r>
              <a:rPr lang="en-US" altLang="cs-CZ" sz="800" dirty="0" err="1">
                <a:latin typeface="Trebuchet MS" pitchFamily="34" charset="0"/>
              </a:rPr>
              <a:t>Complutense</a:t>
            </a:r>
            <a:r>
              <a:rPr lang="en-US" altLang="cs-CZ" sz="800" dirty="0">
                <a:latin typeface="Trebuchet MS" pitchFamily="34" charset="0"/>
              </a:rPr>
              <a:t> University · 2 - Department of Anthropology; Wisconsin University · 3 - Prehistory and</a:t>
            </a:r>
          </a:p>
          <a:p>
            <a:pPr eaLnBrk="1" hangingPunct="1"/>
            <a:r>
              <a:rPr lang="cs-CZ" altLang="cs-CZ" sz="800" dirty="0" err="1">
                <a:latin typeface="Trebuchet MS" pitchFamily="34" charset="0"/>
              </a:rPr>
              <a:t>Archaeology</a:t>
            </a:r>
            <a:r>
              <a:rPr lang="cs-CZ" altLang="cs-CZ" sz="800" dirty="0">
                <a:latin typeface="Trebuchet MS" pitchFamily="34" charset="0"/>
              </a:rPr>
              <a:t>; Valladolid University · 4 - </a:t>
            </a:r>
            <a:r>
              <a:rPr lang="cs-CZ" altLang="cs-CZ" sz="800" dirty="0" err="1">
                <a:latin typeface="Trebuchet MS" pitchFamily="34" charset="0"/>
              </a:rPr>
              <a:t>Archaeology</a:t>
            </a:r>
            <a:r>
              <a:rPr lang="cs-CZ" altLang="cs-CZ" sz="800" dirty="0">
                <a:latin typeface="Trebuchet MS" pitchFamily="34" charset="0"/>
              </a:rPr>
              <a:t>; Dar es </a:t>
            </a:r>
            <a:r>
              <a:rPr lang="cs-CZ" altLang="cs-CZ" sz="800" dirty="0" err="1">
                <a:latin typeface="Trebuchet MS" pitchFamily="34" charset="0"/>
              </a:rPr>
              <a:t>Salaam</a:t>
            </a:r>
            <a:r>
              <a:rPr lang="cs-CZ" altLang="cs-CZ" sz="800" dirty="0">
                <a:latin typeface="Trebuchet MS" pitchFamily="34" charset="0"/>
              </a:rPr>
              <a:t> University · 5 - </a:t>
            </a:r>
            <a:r>
              <a:rPr lang="cs-CZ" altLang="cs-CZ" sz="800" dirty="0" err="1">
                <a:latin typeface="Trebuchet MS" pitchFamily="34" charset="0"/>
              </a:rPr>
              <a:t>Anthropology</a:t>
            </a:r>
            <a:r>
              <a:rPr lang="cs-CZ" altLang="cs-CZ" sz="800" dirty="0">
                <a:latin typeface="Trebuchet MS" pitchFamily="34" charset="0"/>
              </a:rPr>
              <a:t>; Colorado University · 6 -</a:t>
            </a:r>
          </a:p>
          <a:p>
            <a:pPr eaLnBrk="1" hangingPunct="1"/>
            <a:r>
              <a:rPr lang="en-US" altLang="cs-CZ" sz="800" dirty="0">
                <a:latin typeface="Trebuchet MS" pitchFamily="34" charset="0"/>
              </a:rPr>
              <a:t>Institute of Evolution in Africa</a:t>
            </a:r>
            <a:endParaRPr lang="cs-CZ" altLang="cs-CZ" sz="800" dirty="0">
              <a:latin typeface="Trebuchet MS" pitchFamily="34" charset="0"/>
            </a:endParaRPr>
          </a:p>
        </p:txBody>
      </p:sp>
      <p:sp>
        <p:nvSpPr>
          <p:cNvPr id="38919" name="Zaoblený obdélník 8"/>
          <p:cNvSpPr>
            <a:spLocks noChangeArrowheads="1"/>
          </p:cNvSpPr>
          <p:nvPr/>
        </p:nvSpPr>
        <p:spPr bwMode="auto">
          <a:xfrm>
            <a:off x="1239838" y="1568450"/>
            <a:ext cx="6602412" cy="100806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cs-CZ" altLang="cs-CZ" sz="2400"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Potrava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42916"/>
          </a:xfrm>
        </p:spPr>
        <p:txBody>
          <a:bodyPr/>
          <a:lstStyle/>
          <a:p>
            <a:pPr>
              <a:buNone/>
              <a:defRPr/>
            </a:pPr>
            <a:r>
              <a:rPr lang="cs-CZ" sz="1600" dirty="0"/>
              <a:t>Ovoce, listy, zelené části rostlin, hlízy, kořeny, ořechy, semena, květy, med, hmyz, maso</a:t>
            </a:r>
            <a:endParaRPr lang="cs-CZ" sz="1600" dirty="0">
              <a:solidFill>
                <a:srgbClr val="FF0000"/>
              </a:solidFill>
            </a:endParaRPr>
          </a:p>
        </p:txBody>
      </p:sp>
      <p:pic>
        <p:nvPicPr>
          <p:cNvPr id="4" name="Obrázek 3" descr="tub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2357430"/>
            <a:ext cx="2857522" cy="1876581"/>
          </a:xfrm>
          <a:prstGeom prst="rect">
            <a:avLst/>
          </a:prstGeom>
        </p:spPr>
      </p:pic>
      <p:pic>
        <p:nvPicPr>
          <p:cNvPr id="5" name="Obrázek 4" descr="Hard-foo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1928802"/>
            <a:ext cx="2777152" cy="1709017"/>
          </a:xfrm>
          <a:prstGeom prst="rect">
            <a:avLst/>
          </a:prstGeom>
        </p:spPr>
      </p:pic>
      <p:pic>
        <p:nvPicPr>
          <p:cNvPr id="7" name="Obrázek 6" descr="eating-insect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6116" y="4214818"/>
            <a:ext cx="2857520" cy="1876580"/>
          </a:xfrm>
          <a:prstGeom prst="rect">
            <a:avLst/>
          </a:prstGeom>
        </p:spPr>
      </p:pic>
      <p:pic>
        <p:nvPicPr>
          <p:cNvPr id="8" name="Obrázek 7" descr="wild hone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14348" y="4286256"/>
            <a:ext cx="2571768" cy="1714512"/>
          </a:xfrm>
          <a:prstGeom prst="rect">
            <a:avLst/>
          </a:prstGeom>
        </p:spPr>
      </p:pic>
      <p:pic>
        <p:nvPicPr>
          <p:cNvPr id="10" name="Obrázek 9" descr="frui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10" y="2357430"/>
            <a:ext cx="2654881" cy="2000253"/>
          </a:xfrm>
          <a:prstGeom prst="rect">
            <a:avLst/>
          </a:prstGeom>
        </p:spPr>
      </p:pic>
      <p:pic>
        <p:nvPicPr>
          <p:cNvPr id="11" name="Obrázek 10" descr="mea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53136" y="3429000"/>
            <a:ext cx="2876550" cy="1590675"/>
          </a:xfrm>
          <a:prstGeom prst="rect">
            <a:avLst/>
          </a:prstGeom>
        </p:spPr>
      </p:pic>
      <p:pic>
        <p:nvPicPr>
          <p:cNvPr id="6" name="Obrázek 5" descr="leave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43636" y="4857760"/>
            <a:ext cx="1857388" cy="176855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Společnost a spolupráce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sz="2800" dirty="0" err="1"/>
              <a:t>Fission</a:t>
            </a:r>
            <a:r>
              <a:rPr lang="cs-CZ" sz="2800" dirty="0"/>
              <a:t>–</a:t>
            </a:r>
            <a:r>
              <a:rPr lang="cs-CZ" sz="2800" dirty="0" err="1"/>
              <a:t>fusion</a:t>
            </a:r>
            <a:r>
              <a:rPr lang="cs-CZ" sz="2800" dirty="0"/>
              <a:t> society</a:t>
            </a:r>
          </a:p>
          <a:p>
            <a:pPr lvl="1"/>
            <a:r>
              <a:rPr lang="cs-CZ" sz="2400" dirty="0"/>
              <a:t>Akumulace jedinců při odpočinku</a:t>
            </a:r>
          </a:p>
          <a:p>
            <a:pPr lvl="1"/>
            <a:r>
              <a:rPr lang="cs-CZ" sz="2400" dirty="0"/>
              <a:t>Rozdělování při hledání potravy</a:t>
            </a:r>
          </a:p>
          <a:p>
            <a:pPr lvl="1"/>
            <a:endParaRPr lang="cs-CZ" sz="2400" dirty="0"/>
          </a:p>
          <a:p>
            <a:r>
              <a:rPr lang="cs-CZ" sz="2800" dirty="0" err="1"/>
              <a:t>Sezonalita</a:t>
            </a:r>
            <a:r>
              <a:rPr lang="cs-CZ" sz="2800" dirty="0"/>
              <a:t>, menší hustota zdrojů</a:t>
            </a:r>
          </a:p>
          <a:p>
            <a:pPr lvl="1"/>
            <a:r>
              <a:rPr lang="cs-CZ" sz="2400" dirty="0"/>
              <a:t>Komunita se více štěpí</a:t>
            </a:r>
          </a:p>
          <a:p>
            <a:pPr lvl="1"/>
            <a:r>
              <a:rPr lang="cs-CZ" sz="2400" dirty="0"/>
              <a:t>Větší flexibilita společenstva</a:t>
            </a:r>
          </a:p>
          <a:p>
            <a:pPr lvl="2">
              <a:buNone/>
            </a:pPr>
            <a:endParaRPr lang="cs-CZ" dirty="0"/>
          </a:p>
          <a:p>
            <a:pPr lvl="2">
              <a:buNone/>
            </a:pPr>
            <a:r>
              <a:rPr lang="cs-CZ" sz="2000" dirty="0"/>
              <a:t>Sdílení zdrojů</a:t>
            </a:r>
          </a:p>
          <a:p>
            <a:pPr lvl="2">
              <a:buNone/>
            </a:pPr>
            <a:r>
              <a:rPr lang="cs-CZ" sz="2000" dirty="0"/>
              <a:t>rovnoměrnější příjem živin i v období nedostatku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Ecce</a:t>
            </a:r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Homo</a:t>
            </a:r>
            <a:endParaRPr lang="en-US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1000100" y="1214422"/>
            <a:ext cx="7492996" cy="1785950"/>
          </a:xfrm>
        </p:spPr>
        <p:txBody>
          <a:bodyPr/>
          <a:lstStyle/>
          <a:p>
            <a:pPr eaLnBrk="1" hangingPunct="1"/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Řád: 			primáti 		(</a:t>
            </a:r>
            <a:r>
              <a:rPr lang="cs-CZ" sz="1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Primates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eaLnBrk="1" hangingPunct="1"/>
            <a:r>
              <a:rPr lang="cs-CZ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Nadčeleď:		</a:t>
            </a:r>
            <a:r>
              <a:rPr lang="cs-CZ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hominoidi</a:t>
            </a:r>
            <a:r>
              <a:rPr lang="cs-CZ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(</a:t>
            </a:r>
            <a:r>
              <a:rPr lang="cs-CZ" sz="1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Hominoidea</a:t>
            </a:r>
            <a:r>
              <a:rPr lang="cs-CZ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eaLnBrk="1" hangingPunct="1"/>
            <a:r>
              <a:rPr lang="cs-CZ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Čeleď: 		</a:t>
            </a:r>
            <a:r>
              <a:rPr lang="cs-CZ" sz="18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hominidi</a:t>
            </a:r>
            <a:r>
              <a:rPr lang="cs-CZ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(</a:t>
            </a:r>
            <a:r>
              <a:rPr lang="cs-CZ" sz="18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Hominidae</a:t>
            </a:r>
            <a:r>
              <a:rPr lang="cs-CZ" sz="1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eaLnBrk="1" hangingPunct="1"/>
            <a:r>
              <a:rPr lang="cs-CZ" sz="1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Podčeleď:		</a:t>
            </a:r>
            <a:r>
              <a:rPr lang="cs-CZ" sz="18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homininé</a:t>
            </a:r>
            <a:r>
              <a:rPr lang="cs-CZ" sz="1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(</a:t>
            </a:r>
            <a:r>
              <a:rPr lang="cs-CZ" sz="1800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Homininae</a:t>
            </a:r>
            <a:r>
              <a:rPr lang="cs-CZ" sz="1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cs-CZ" sz="1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Tribus</a:t>
            </a:r>
            <a:r>
              <a:rPr lang="cs-CZ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		</a:t>
            </a:r>
            <a:r>
              <a:rPr lang="cs-CZ" sz="1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hominini</a:t>
            </a:r>
            <a:r>
              <a:rPr lang="cs-CZ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(</a:t>
            </a:r>
            <a:r>
              <a:rPr lang="cs-CZ" sz="1800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Hominini</a:t>
            </a:r>
            <a:r>
              <a:rPr lang="cs-CZ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/ </a:t>
            </a:r>
            <a:r>
              <a:rPr lang="cs-CZ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Hominidé </a:t>
            </a:r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cs-CZ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ek 7" descr="kladogr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2893204"/>
            <a:ext cx="4714908" cy="3536182"/>
          </a:xfrm>
          <a:prstGeom prst="rect">
            <a:avLst/>
          </a:prstGeom>
        </p:spPr>
      </p:pic>
      <p:sp>
        <p:nvSpPr>
          <p:cNvPr id="22" name="Rovnoramenný trojúhelník 21"/>
          <p:cNvSpPr/>
          <p:nvPr/>
        </p:nvSpPr>
        <p:spPr>
          <a:xfrm rot="10800000">
            <a:off x="3714744" y="4357694"/>
            <a:ext cx="2571768" cy="128588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Rovnoramenný trojúhelník 30"/>
          <p:cNvSpPr/>
          <p:nvPr/>
        </p:nvSpPr>
        <p:spPr>
          <a:xfrm rot="10800000">
            <a:off x="4357686" y="4357694"/>
            <a:ext cx="2000264" cy="92869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Rovnoramenný trojúhelník 31"/>
          <p:cNvSpPr/>
          <p:nvPr/>
        </p:nvSpPr>
        <p:spPr>
          <a:xfrm rot="10800000">
            <a:off x="4929190" y="4357694"/>
            <a:ext cx="1428760" cy="642942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Rovnoramenný trojúhelník 34"/>
          <p:cNvSpPr/>
          <p:nvPr/>
        </p:nvSpPr>
        <p:spPr>
          <a:xfrm rot="10800000">
            <a:off x="5429256" y="4357694"/>
            <a:ext cx="928694" cy="428628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6732240" y="3434364"/>
            <a:ext cx="1954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B0F0"/>
                </a:solidFill>
              </a:rPr>
              <a:t>Subtribus</a:t>
            </a:r>
            <a:r>
              <a:rPr lang="cs-CZ" b="1" dirty="0">
                <a:solidFill>
                  <a:srgbClr val="00B0F0"/>
                </a:solidFill>
              </a:rPr>
              <a:t>:</a:t>
            </a:r>
          </a:p>
          <a:p>
            <a:r>
              <a:rPr lang="cs-CZ" i="1" dirty="0" err="1">
                <a:solidFill>
                  <a:srgbClr val="00B0F0"/>
                </a:solidFill>
              </a:rPr>
              <a:t>Australopithecina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Hominina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10" name="Rovnoramenný trojúhelník 9"/>
          <p:cNvSpPr/>
          <p:nvPr/>
        </p:nvSpPr>
        <p:spPr>
          <a:xfrm rot="10800000">
            <a:off x="5884044" y="4357694"/>
            <a:ext cx="473905" cy="428628"/>
          </a:xfrm>
          <a:prstGeom prst="triangle">
            <a:avLst>
              <a:gd name="adj" fmla="val 10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  <p:bldP spid="31" grpId="0" animBg="1"/>
      <p:bldP spid="32" grpId="0" animBg="1"/>
      <p:bldP spid="35" grpId="0" animBg="1"/>
      <p:bldP spid="2" grpId="0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14876" y="142875"/>
            <a:ext cx="3186115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Sídliště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750" y="3357563"/>
            <a:ext cx="8229600" cy="2857500"/>
          </a:xfrm>
          <a:solidFill>
            <a:schemeClr val="bg1">
              <a:alpha val="43921"/>
            </a:schemeClr>
          </a:solidFill>
        </p:spPr>
        <p:txBody>
          <a:bodyPr/>
          <a:lstStyle/>
          <a:p>
            <a:pPr eaLnBrk="1" hangingPunct="1"/>
            <a:r>
              <a:rPr lang="cs-CZ" altLang="cs-CZ" sz="2000" b="1" u="sng" dirty="0"/>
              <a:t>Uvnitř jeskynní </a:t>
            </a:r>
            <a:r>
              <a:rPr lang="cs-CZ" altLang="cs-CZ" sz="2000" dirty="0"/>
              <a:t>(Lazaret)</a:t>
            </a:r>
          </a:p>
          <a:p>
            <a:pPr eaLnBrk="1" hangingPunct="1"/>
            <a:r>
              <a:rPr lang="cs-CZ" altLang="cs-CZ" sz="2000" b="1" u="sng" dirty="0"/>
              <a:t>Otevřená sídliště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– kruhový mělce zahloubený útvar (</a:t>
            </a:r>
            <a:r>
              <a:rPr lang="cs-CZ" altLang="cs-CZ" sz="2000" dirty="0" err="1"/>
              <a:t>Terra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Amata</a:t>
            </a:r>
            <a:r>
              <a:rPr lang="cs-CZ" altLang="cs-CZ" sz="2000" dirty="0"/>
              <a:t>, FR),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– vymezený strukturou z kamení a kostí (</a:t>
            </a:r>
            <a:r>
              <a:rPr lang="cs-CZ" altLang="cs-CZ" sz="2000" dirty="0" err="1"/>
              <a:t>Bilzingsleben</a:t>
            </a:r>
            <a:r>
              <a:rPr lang="cs-CZ" altLang="cs-CZ" sz="2000" dirty="0"/>
              <a:t>, SRN) nebo </a:t>
            </a:r>
            <a:r>
              <a:rPr lang="cs-CZ" altLang="cs-CZ" sz="2000" dirty="0" err="1"/>
              <a:t>hlinito</a:t>
            </a:r>
            <a:r>
              <a:rPr lang="cs-CZ" altLang="cs-CZ" sz="2000" dirty="0"/>
              <a:t>-kamenným valem (</a:t>
            </a:r>
            <a:r>
              <a:rPr lang="cs-CZ" altLang="cs-CZ" sz="2000" dirty="0" err="1"/>
              <a:t>Přezletice</a:t>
            </a:r>
            <a:r>
              <a:rPr lang="cs-CZ" altLang="cs-CZ" sz="2000" dirty="0"/>
              <a:t>) 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sym typeface="Wingdings 2" pitchFamily="18" charset="2"/>
              </a:rPr>
              <a:t> </a:t>
            </a:r>
            <a:r>
              <a:rPr lang="cs-CZ" altLang="cs-CZ" sz="2000" dirty="0">
                <a:sym typeface="Wingdings 2" pitchFamily="18" charset="2"/>
              </a:rPr>
              <a:t>jednoduché chaty s oválným půdorysem na břehu jezera, vchod orientován ve směru břehu a ohniště před vchodem.</a:t>
            </a:r>
            <a:endParaRPr lang="cs-CZ" alt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0563" y="714375"/>
            <a:ext cx="4429125" cy="18684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Vám za pozornost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Odkazy</a:t>
            </a:r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33214"/>
          </a:xfrm>
        </p:spPr>
        <p:txBody>
          <a:bodyPr/>
          <a:lstStyle/>
          <a:p>
            <a:pPr eaLnBrk="1" hangingPunct="1">
              <a:spcBef>
                <a:spcPct val="0"/>
              </a:spcBef>
              <a:buNone/>
            </a:pPr>
            <a:r>
              <a:rPr lang="cs-CZ" altLang="cs-CZ" sz="1200" dirty="0" err="1"/>
              <a:t>Crashcourse</a:t>
            </a:r>
            <a:r>
              <a:rPr lang="cs-CZ" altLang="cs-CZ" sz="1200" dirty="0"/>
              <a:t>: </a:t>
            </a:r>
            <a:r>
              <a:rPr lang="cs-CZ" altLang="cs-CZ" sz="1200" dirty="0" err="1"/>
              <a:t>Human</a:t>
            </a:r>
            <a:r>
              <a:rPr lang="cs-CZ" altLang="cs-CZ" sz="1200" dirty="0"/>
              <a:t> </a:t>
            </a:r>
            <a:r>
              <a:rPr lang="cs-CZ" altLang="cs-CZ" sz="1200" dirty="0" err="1"/>
              <a:t>evolution</a:t>
            </a:r>
            <a:r>
              <a:rPr lang="cs-CZ" altLang="cs-CZ" sz="1200" dirty="0"/>
              <a:t>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200" dirty="0">
                <a:hlinkClick r:id="rId3"/>
              </a:rPr>
              <a:t>https://www.youtube.com/watch?v=UPggkvB9_dc</a:t>
            </a:r>
            <a:endParaRPr lang="cs-CZ" altLang="cs-CZ" sz="1200" dirty="0"/>
          </a:p>
          <a:p>
            <a:pPr eaLnBrk="1" hangingPunct="1">
              <a:spcBef>
                <a:spcPct val="0"/>
              </a:spcBef>
            </a:pPr>
            <a:endParaRPr lang="cs-CZ" altLang="cs-CZ" sz="1200" dirty="0"/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200" dirty="0" err="1"/>
              <a:t>Australopiths</a:t>
            </a:r>
            <a:r>
              <a:rPr lang="cs-CZ" altLang="cs-CZ" sz="1200" dirty="0"/>
              <a:t> diet: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200" dirty="0">
                <a:hlinkClick r:id="rId4"/>
              </a:rPr>
              <a:t>https://www.youtube.com/watch?v=sloeS8Vx0hI&amp;list=PLepHs0thoryOXUSs5LkIy-bCv3Bkbz9Fz&amp;index=6</a:t>
            </a:r>
            <a:endParaRPr lang="cs-CZ" altLang="cs-CZ" sz="1200" dirty="0"/>
          </a:p>
          <a:p>
            <a:pPr eaLnBrk="1" hangingPunct="1">
              <a:spcBef>
                <a:spcPct val="0"/>
              </a:spcBef>
              <a:buNone/>
            </a:pPr>
            <a:endParaRPr lang="cs-CZ" sz="1200" dirty="0"/>
          </a:p>
          <a:p>
            <a:pPr eaLnBrk="1" hangingPunct="1">
              <a:spcBef>
                <a:spcPct val="0"/>
              </a:spcBef>
              <a:buNone/>
            </a:pPr>
            <a:r>
              <a:rPr lang="cs-CZ" sz="1200" dirty="0"/>
              <a:t>Lovící šimpanzi: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sz="1200" dirty="0">
                <a:hlinkClick r:id="rId5"/>
              </a:rPr>
              <a:t>https://www.youtube.com/watch?v=A1WBs74W4ik</a:t>
            </a:r>
            <a:endParaRPr lang="cs-CZ" sz="1200" dirty="0"/>
          </a:p>
          <a:p>
            <a:pPr eaLnBrk="1" hangingPunct="1">
              <a:spcBef>
                <a:spcPct val="0"/>
              </a:spcBef>
              <a:buNone/>
            </a:pPr>
            <a:endParaRPr lang="cs-CZ" sz="1200" dirty="0"/>
          </a:p>
          <a:p>
            <a:pPr eaLnBrk="1" hangingPunct="1">
              <a:spcBef>
                <a:spcPct val="0"/>
              </a:spcBef>
              <a:buNone/>
            </a:pPr>
            <a:r>
              <a:rPr lang="cs-CZ" sz="1200" dirty="0"/>
              <a:t>Paviáni: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sz="1200" dirty="0">
                <a:hlinkClick r:id="rId6"/>
              </a:rPr>
              <a:t>https://www.youtube.com/watch?v=Sn8sTmGTE8s</a:t>
            </a:r>
            <a:endParaRPr lang="cs-CZ" sz="1200" dirty="0"/>
          </a:p>
          <a:p>
            <a:pPr eaLnBrk="1" hangingPunct="1">
              <a:spcBef>
                <a:spcPct val="0"/>
              </a:spcBef>
              <a:buNone/>
            </a:pPr>
            <a:endParaRPr lang="cs-CZ" sz="1200" dirty="0"/>
          </a:p>
          <a:p>
            <a:pPr eaLnBrk="1" hangingPunct="1">
              <a:spcBef>
                <a:spcPct val="0"/>
              </a:spcBef>
              <a:buNone/>
            </a:pPr>
            <a:r>
              <a:rPr lang="cs-CZ" sz="1200" dirty="0"/>
              <a:t>Manuální zručnost velkých </a:t>
            </a:r>
            <a:r>
              <a:rPr lang="cs-CZ" sz="1200" dirty="0" err="1"/>
              <a:t>lidoopů</a:t>
            </a:r>
            <a:r>
              <a:rPr lang="cs-CZ" sz="1200" dirty="0"/>
              <a:t> (orangutani)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sz="1200" dirty="0">
                <a:hlinkClick r:id="rId7"/>
              </a:rPr>
              <a:t>https://www.youtube.com/watch?v=IFACrIx5SZ0</a:t>
            </a:r>
            <a:endParaRPr lang="cs-CZ" sz="1200" dirty="0"/>
          </a:p>
          <a:p>
            <a:pPr eaLnBrk="1" hangingPunct="1">
              <a:spcBef>
                <a:spcPct val="0"/>
              </a:spcBef>
              <a:buNone/>
            </a:pPr>
            <a:endParaRPr lang="cs-CZ" sz="1200" dirty="0"/>
          </a:p>
          <a:p>
            <a:pPr eaLnBrk="1" hangingPunct="1">
              <a:spcBef>
                <a:spcPct val="0"/>
              </a:spcBef>
              <a:buNone/>
            </a:pPr>
            <a:r>
              <a:rPr lang="cs-CZ" sz="1200" u="sng" dirty="0"/>
              <a:t>Zajímavé články:</a:t>
            </a:r>
          </a:p>
          <a:p>
            <a:r>
              <a:rPr lang="en-US" sz="1200" kern="1200" dirty="0"/>
              <a:t>Aiello, L. C., Wheeler, P. (1995): The Expensive-Tissue Hypothesis: The Brain and the Digestive System in Human and Primate Evolution. </a:t>
            </a:r>
            <a:r>
              <a:rPr lang="en-US" sz="1200" i="1" kern="1200" dirty="0"/>
              <a:t>Current Anthropology </a:t>
            </a:r>
            <a:endParaRPr lang="cs-CZ" sz="1200" i="1" kern="1200" dirty="0"/>
          </a:p>
          <a:p>
            <a:pPr>
              <a:buNone/>
            </a:pPr>
            <a:endParaRPr lang="cs-CZ" sz="1200" dirty="0"/>
          </a:p>
          <a:p>
            <a:r>
              <a:rPr lang="en-US" sz="1200" dirty="0"/>
              <a:t>Ana </a:t>
            </a:r>
            <a:r>
              <a:rPr lang="en-US" sz="1200" dirty="0" err="1"/>
              <a:t>Navarrete</a:t>
            </a:r>
            <a:r>
              <a:rPr lang="en-US" sz="1200" dirty="0"/>
              <a:t>, </a:t>
            </a:r>
            <a:r>
              <a:rPr lang="en-US" sz="1200" dirty="0" err="1"/>
              <a:t>Carel</a:t>
            </a:r>
            <a:r>
              <a:rPr lang="en-US" sz="1200" dirty="0"/>
              <a:t> P. van </a:t>
            </a:r>
            <a:r>
              <a:rPr lang="en-US" sz="1200" dirty="0" err="1"/>
              <a:t>Schaik</a:t>
            </a:r>
            <a:r>
              <a:rPr lang="en-US" sz="1200" dirty="0"/>
              <a:t>, Karin </a:t>
            </a:r>
            <a:r>
              <a:rPr lang="en-US" sz="1200" dirty="0" err="1"/>
              <a:t>Isler</a:t>
            </a:r>
            <a:r>
              <a:rPr lang="cs-CZ" sz="1200" dirty="0"/>
              <a:t> (2011):</a:t>
            </a:r>
            <a:r>
              <a:rPr lang="en-US" sz="1200" dirty="0"/>
              <a:t> </a:t>
            </a:r>
            <a:r>
              <a:rPr lang="en-US" sz="1200" dirty="0" err="1"/>
              <a:t>Energetics</a:t>
            </a:r>
            <a:r>
              <a:rPr lang="en-US" sz="1200" dirty="0"/>
              <a:t> and the evolution of human brain size. </a:t>
            </a:r>
            <a:r>
              <a:rPr lang="en-US" sz="1200" i="1" dirty="0"/>
              <a:t>Nature</a:t>
            </a:r>
            <a:endParaRPr lang="cs-CZ" sz="1200" i="1" dirty="0"/>
          </a:p>
          <a:p>
            <a:pPr eaLnBrk="1" hangingPunct="1">
              <a:spcBef>
                <a:spcPct val="0"/>
              </a:spcBef>
              <a:buNone/>
            </a:pPr>
            <a:endParaRPr lang="cs-CZ" sz="1200" dirty="0"/>
          </a:p>
          <a:p>
            <a:r>
              <a:rPr lang="cs-CZ" sz="1200" dirty="0"/>
              <a:t>Richard W. </a:t>
            </a:r>
            <a:r>
              <a:rPr lang="cs-CZ" sz="1200" dirty="0" err="1"/>
              <a:t>Wrangham</a:t>
            </a:r>
            <a:r>
              <a:rPr lang="cs-CZ" sz="1200" dirty="0"/>
              <a:t>, </a:t>
            </a:r>
            <a:r>
              <a:rPr lang="cs-CZ" sz="1200" dirty="0" err="1"/>
              <a:t>James</a:t>
            </a:r>
            <a:r>
              <a:rPr lang="cs-CZ" sz="1200" dirty="0"/>
              <a:t> </a:t>
            </a:r>
            <a:r>
              <a:rPr lang="cs-CZ" sz="1200" dirty="0" err="1"/>
              <a:t>Holland</a:t>
            </a:r>
            <a:r>
              <a:rPr lang="cs-CZ" sz="1200" dirty="0"/>
              <a:t> </a:t>
            </a:r>
            <a:r>
              <a:rPr lang="cs-CZ" sz="1200" dirty="0" err="1"/>
              <a:t>Jones</a:t>
            </a:r>
            <a:r>
              <a:rPr lang="cs-CZ" sz="1200" dirty="0"/>
              <a:t>, </a:t>
            </a:r>
            <a:r>
              <a:rPr lang="cs-CZ" sz="1200" dirty="0" err="1"/>
              <a:t>Greg</a:t>
            </a:r>
            <a:r>
              <a:rPr lang="cs-CZ" sz="1200" dirty="0"/>
              <a:t> </a:t>
            </a:r>
            <a:r>
              <a:rPr lang="cs-CZ" sz="1200" dirty="0" err="1"/>
              <a:t>Laden</a:t>
            </a:r>
            <a:r>
              <a:rPr lang="cs-CZ" sz="1200" dirty="0"/>
              <a:t>, David </a:t>
            </a:r>
            <a:r>
              <a:rPr lang="cs-CZ" sz="1200" dirty="0" err="1"/>
              <a:t>Pilbeam</a:t>
            </a:r>
            <a:r>
              <a:rPr lang="cs-CZ" sz="1200" dirty="0"/>
              <a:t>, </a:t>
            </a:r>
            <a:r>
              <a:rPr lang="cs-CZ" sz="1200" dirty="0" err="1"/>
              <a:t>and</a:t>
            </a:r>
            <a:r>
              <a:rPr lang="cs-CZ" sz="1200" dirty="0"/>
              <a:t> </a:t>
            </a:r>
            <a:r>
              <a:rPr lang="cs-CZ" sz="1200" dirty="0" err="1"/>
              <a:t>NancyLou</a:t>
            </a:r>
            <a:r>
              <a:rPr lang="cs-CZ" sz="1200" dirty="0"/>
              <a:t> </a:t>
            </a:r>
            <a:r>
              <a:rPr lang="cs-CZ" sz="1200" dirty="0" err="1"/>
              <a:t>Conklin</a:t>
            </a:r>
            <a:r>
              <a:rPr lang="cs-CZ" sz="1200" dirty="0"/>
              <a:t>-</a:t>
            </a:r>
            <a:r>
              <a:rPr lang="cs-CZ" sz="1200" dirty="0" err="1"/>
              <a:t>Brittain</a:t>
            </a:r>
            <a:r>
              <a:rPr lang="cs-CZ" sz="1200" dirty="0"/>
              <a:t> (1999):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Raw</a:t>
            </a:r>
            <a:r>
              <a:rPr lang="cs-CZ" sz="1200" dirty="0"/>
              <a:t> </a:t>
            </a:r>
            <a:r>
              <a:rPr lang="cs-CZ" sz="1200" dirty="0" err="1"/>
              <a:t>and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Stolen </a:t>
            </a:r>
            <a:r>
              <a:rPr lang="en-US" sz="1200" dirty="0"/>
              <a:t>Cooking and the Ecology of</a:t>
            </a:r>
            <a:r>
              <a:rPr lang="cs-CZ" sz="1200" dirty="0"/>
              <a:t> </a:t>
            </a:r>
            <a:r>
              <a:rPr lang="cs-CZ" sz="1200" dirty="0" err="1"/>
              <a:t>Human</a:t>
            </a:r>
            <a:r>
              <a:rPr lang="cs-CZ" sz="1200" dirty="0"/>
              <a:t> </a:t>
            </a:r>
            <a:r>
              <a:rPr lang="cs-CZ" sz="1200" dirty="0" err="1"/>
              <a:t>Origins</a:t>
            </a:r>
            <a:r>
              <a:rPr lang="cs-CZ" sz="1200" dirty="0"/>
              <a:t>. </a:t>
            </a:r>
            <a:r>
              <a:rPr lang="en-US" sz="1200" i="1" kern="1200" dirty="0"/>
              <a:t>Current Anthropology </a:t>
            </a:r>
            <a:endParaRPr lang="cs-CZ" sz="1200" i="1" kern="1200" dirty="0"/>
          </a:p>
          <a:p>
            <a:endParaRPr lang="cs-CZ" sz="1200" i="1" kern="1200" dirty="0"/>
          </a:p>
          <a:p>
            <a:r>
              <a:rPr lang="en-US" sz="1200" dirty="0" err="1"/>
              <a:t>Ulijaszek</a:t>
            </a:r>
            <a:r>
              <a:rPr lang="en-US" sz="1200" dirty="0"/>
              <a:t>, S. J. (2002): Human eating </a:t>
            </a:r>
            <a:r>
              <a:rPr lang="en-US" sz="1200" dirty="0" err="1"/>
              <a:t>behaviour</a:t>
            </a:r>
            <a:r>
              <a:rPr lang="en-US" sz="1200" dirty="0"/>
              <a:t> in an evolutionary ecological context. </a:t>
            </a:r>
            <a:r>
              <a:rPr lang="en-US" sz="1200" i="1" dirty="0"/>
              <a:t>The Proceedings of the Nutrition Society </a:t>
            </a:r>
            <a:endParaRPr lang="cs-CZ" sz="1200" dirty="0"/>
          </a:p>
          <a:p>
            <a:endParaRPr lang="cs-CZ" sz="1200" dirty="0"/>
          </a:p>
          <a:p>
            <a:r>
              <a:rPr lang="en-US" sz="1200" dirty="0" err="1"/>
              <a:t>Ungar</a:t>
            </a:r>
            <a:r>
              <a:rPr lang="en-US" sz="1200" dirty="0"/>
              <a:t>, P. S., </a:t>
            </a:r>
            <a:r>
              <a:rPr lang="en-US" sz="1200" dirty="0" err="1"/>
              <a:t>Sponheimer</a:t>
            </a:r>
            <a:r>
              <a:rPr lang="en-US" sz="1200" dirty="0"/>
              <a:t>, M. (2011): The Diet </a:t>
            </a:r>
            <a:r>
              <a:rPr lang="en-US" sz="1200" dirty="0" err="1"/>
              <a:t>sof</a:t>
            </a:r>
            <a:r>
              <a:rPr lang="en-US" sz="1200" dirty="0"/>
              <a:t> Early Hominins. </a:t>
            </a:r>
            <a:r>
              <a:rPr lang="en-US" sz="1200" i="1" dirty="0"/>
              <a:t>Science</a:t>
            </a:r>
            <a:r>
              <a:rPr lang="en-US" sz="1200" dirty="0"/>
              <a:t> </a:t>
            </a:r>
            <a:endParaRPr lang="cs-CZ" sz="1200" dirty="0"/>
          </a:p>
          <a:p>
            <a:endParaRPr lang="cs-CZ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Ecce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Homo</a:t>
            </a:r>
          </a:p>
        </p:txBody>
      </p:sp>
      <p:pic>
        <p:nvPicPr>
          <p:cNvPr id="4" name="Obrázek 3" descr="image_t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2071688"/>
            <a:ext cx="2500312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Australopithecus africanus.jpg"/>
          <p:cNvPicPr>
            <a:picLocks noChangeAspect="1"/>
          </p:cNvPicPr>
          <p:nvPr/>
        </p:nvPicPr>
        <p:blipFill>
          <a:blip r:embed="rId3" cstate="print"/>
          <a:srcRect b="11523"/>
          <a:stretch>
            <a:fillRect/>
          </a:stretch>
        </p:blipFill>
        <p:spPr bwMode="auto">
          <a:xfrm>
            <a:off x="4714875" y="2214563"/>
            <a:ext cx="283686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Model_of_Homo_habilis_E4380203.jpg"/>
          <p:cNvPicPr>
            <a:picLocks noChangeAspect="1"/>
          </p:cNvPicPr>
          <p:nvPr/>
        </p:nvPicPr>
        <p:blipFill>
          <a:blip r:embed="rId4" cstate="print"/>
          <a:srcRect l="18159" r="23466" b="6055"/>
          <a:stretch>
            <a:fillRect/>
          </a:stretch>
        </p:blipFill>
        <p:spPr bwMode="auto">
          <a:xfrm>
            <a:off x="4714875" y="2214563"/>
            <a:ext cx="2786063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image_t6 (1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3" y="2071688"/>
            <a:ext cx="25273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Homo Erectu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2214563"/>
            <a:ext cx="3324225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homo_erectus_jherectus_threeq_f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88" y="2143125"/>
            <a:ext cx="2555875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 descr="neanderthal_2d_src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" y="2000250"/>
            <a:ext cx="269875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neanderthal_660px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1938" y="2428875"/>
            <a:ext cx="4513262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ek 13" descr="homoSapiens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" y="1714500"/>
            <a:ext cx="24145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ek 14" descr="MitochondrialEve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0625" y="2286000"/>
            <a:ext cx="25241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4724400" cy="914400"/>
          </a:xfrm>
        </p:spPr>
        <p:txBody>
          <a:bodyPr/>
          <a:lstStyle/>
          <a:p>
            <a:pPr>
              <a:defRPr/>
            </a:pP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„Hominidé“</a:t>
            </a:r>
            <a:r>
              <a:rPr lang="cs-CZ" sz="4000" i="1" dirty="0"/>
              <a:t> </a:t>
            </a:r>
            <a:br>
              <a:rPr lang="cs-CZ" sz="4000" i="1" dirty="0"/>
            </a:br>
            <a:r>
              <a:rPr lang="cs-CZ" sz="2000" i="1" dirty="0"/>
              <a:t> </a:t>
            </a:r>
            <a:r>
              <a:rPr lang="cs-CZ" sz="2000" i="1" dirty="0" err="1"/>
              <a:t>Australopithecina</a:t>
            </a:r>
            <a:r>
              <a:rPr lang="cs-CZ" sz="2000" i="1" dirty="0"/>
              <a:t>, </a:t>
            </a:r>
            <a:r>
              <a:rPr lang="cs-CZ" sz="2000" i="1" dirty="0" err="1"/>
              <a:t>Hominina</a:t>
            </a:r>
            <a:endParaRPr lang="cs-CZ" sz="2000" i="1" dirty="0"/>
          </a:p>
        </p:txBody>
      </p:sp>
      <p:pic>
        <p:nvPicPr>
          <p:cNvPr id="9219" name="Picture 4" descr="img3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27763" y="0"/>
            <a:ext cx="1525587" cy="2492375"/>
          </a:xfrm>
        </p:spPr>
      </p:pic>
      <p:pic>
        <p:nvPicPr>
          <p:cNvPr id="9220" name="Picture 7" descr="tabulk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388" y="981075"/>
            <a:ext cx="6192837" cy="5589588"/>
          </a:xfrm>
        </p:spPr>
      </p:pic>
      <p:pic>
        <p:nvPicPr>
          <p:cNvPr id="9221" name="Obrázek 6" descr="HobbitManDM_600x126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9225" y="0"/>
            <a:ext cx="137477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Obrázek 3" descr="Homo Erectus eating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2708275"/>
            <a:ext cx="2305050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Obrázek 6" descr="Obrázek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57900" y="4797425"/>
            <a:ext cx="308610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Přímá spojovací čára 8"/>
          <p:cNvCxnSpPr/>
          <p:nvPr/>
        </p:nvCxnSpPr>
        <p:spPr>
          <a:xfrm>
            <a:off x="3643306" y="4214818"/>
            <a:ext cx="285752" cy="0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>
            <a:off x="3643306" y="4714884"/>
            <a:ext cx="214314" cy="0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4429124" y="5357826"/>
            <a:ext cx="142876" cy="0"/>
          </a:xfrm>
          <a:prstGeom prst="line">
            <a:avLst/>
          </a:prstGeom>
          <a:ln w="1270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3929058" y="4071942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Au. </a:t>
            </a:r>
            <a:r>
              <a:rPr lang="cs-CZ" sz="1200" i="1" dirty="0" err="1"/>
              <a:t>bahrelghazali</a:t>
            </a:r>
            <a:endParaRPr lang="cs-CZ" sz="1200" i="1" dirty="0"/>
          </a:p>
        </p:txBody>
      </p:sp>
      <p:sp>
        <p:nvSpPr>
          <p:cNvPr id="15" name="Obdélník 14"/>
          <p:cNvSpPr/>
          <p:nvPr/>
        </p:nvSpPr>
        <p:spPr>
          <a:xfrm>
            <a:off x="3929058" y="4572008"/>
            <a:ext cx="12586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/>
              <a:t>Au. </a:t>
            </a:r>
            <a:r>
              <a:rPr lang="cs-CZ" sz="1200" i="1" dirty="0" err="1"/>
              <a:t>deyiremeda</a:t>
            </a:r>
            <a:endParaRPr lang="cs-CZ" sz="1200" i="1" dirty="0"/>
          </a:p>
        </p:txBody>
      </p:sp>
      <p:sp>
        <p:nvSpPr>
          <p:cNvPr id="16" name="Obdélník 15"/>
          <p:cNvSpPr/>
          <p:nvPr/>
        </p:nvSpPr>
        <p:spPr>
          <a:xfrm>
            <a:off x="4643438" y="5214950"/>
            <a:ext cx="909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/>
              <a:t>Au. </a:t>
            </a:r>
            <a:r>
              <a:rPr lang="cs-CZ" sz="1200" i="1" dirty="0" err="1"/>
              <a:t>sediba</a:t>
            </a:r>
            <a:endParaRPr lang="cs-CZ" sz="1200" i="1" dirty="0"/>
          </a:p>
        </p:txBody>
      </p:sp>
      <p:sp>
        <p:nvSpPr>
          <p:cNvPr id="18" name="Obdélník 17"/>
          <p:cNvSpPr/>
          <p:nvPr/>
        </p:nvSpPr>
        <p:spPr>
          <a:xfrm>
            <a:off x="357158" y="3429000"/>
            <a:ext cx="1285884" cy="285752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4572000" y="5429264"/>
            <a:ext cx="1000132" cy="71438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357158" y="5214950"/>
            <a:ext cx="1285884" cy="285752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357158" y="4000504"/>
            <a:ext cx="1285884" cy="285752"/>
          </a:xfrm>
          <a:prstGeom prst="rect">
            <a:avLst/>
          </a:prstGeom>
          <a:solidFill>
            <a:schemeClr val="accent1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357158" y="3714752"/>
            <a:ext cx="1285884" cy="285752"/>
          </a:xfrm>
          <a:prstGeom prst="rect">
            <a:avLst/>
          </a:prstGeom>
          <a:solidFill>
            <a:schemeClr val="accent1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4000496" y="4286256"/>
            <a:ext cx="1285884" cy="71438"/>
          </a:xfrm>
          <a:prstGeom prst="rect">
            <a:avLst/>
          </a:prstGeom>
          <a:solidFill>
            <a:schemeClr val="accent1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357158" y="5500702"/>
            <a:ext cx="1285884" cy="285752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357158" y="5786454"/>
            <a:ext cx="1285884" cy="285752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/>
        </p:nvSpPr>
        <p:spPr>
          <a:xfrm>
            <a:off x="357158" y="6072206"/>
            <a:ext cx="1285884" cy="285752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4000496" y="4786322"/>
            <a:ext cx="1285884" cy="71438"/>
          </a:xfrm>
          <a:prstGeom prst="rect">
            <a:avLst/>
          </a:prstGeom>
          <a:solidFill>
            <a:schemeClr val="accent1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/>
        </p:nvSpPr>
        <p:spPr>
          <a:xfrm>
            <a:off x="3214678" y="3857628"/>
            <a:ext cx="785818" cy="1000132"/>
          </a:xfrm>
          <a:prstGeom prst="rect">
            <a:avLst/>
          </a:prstGeom>
          <a:solidFill>
            <a:schemeClr val="accent1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4143372" y="5572140"/>
            <a:ext cx="785818" cy="785818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>
            <a:off x="4000496" y="3429000"/>
            <a:ext cx="571504" cy="2071702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/>
        </p:nvSpPr>
        <p:spPr>
          <a:xfrm>
            <a:off x="6286512" y="2214554"/>
            <a:ext cx="2857488" cy="4214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/>
        </p:nvSpPr>
        <p:spPr>
          <a:xfrm>
            <a:off x="7072330" y="3929066"/>
            <a:ext cx="1285884" cy="285752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/>
        </p:nvSpPr>
        <p:spPr>
          <a:xfrm>
            <a:off x="7072330" y="2714620"/>
            <a:ext cx="1285884" cy="285752"/>
          </a:xfrm>
          <a:prstGeom prst="rect">
            <a:avLst/>
          </a:prstGeom>
          <a:solidFill>
            <a:schemeClr val="accent1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/>
        </p:nvSpPr>
        <p:spPr>
          <a:xfrm>
            <a:off x="7072330" y="5072074"/>
            <a:ext cx="1285884" cy="285752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37"/>
          <p:cNvSpPr txBox="1"/>
          <p:nvPr/>
        </p:nvSpPr>
        <p:spPr>
          <a:xfrm>
            <a:off x="7143768" y="271462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Archaičtí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7143768" y="392906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Přechodní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7143768" y="5072074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Robustní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6858016" y="228599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Australopitéci</a:t>
            </a:r>
            <a:endParaRPr lang="cs-CZ" b="1" dirty="0"/>
          </a:p>
        </p:txBody>
      </p:sp>
      <p:pic>
        <p:nvPicPr>
          <p:cNvPr id="43" name="Obrázek 42" descr="au_gracilní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86578" y="4214818"/>
            <a:ext cx="1646249" cy="832373"/>
          </a:xfrm>
          <a:prstGeom prst="rect">
            <a:avLst/>
          </a:prstGeom>
        </p:spPr>
      </p:pic>
      <p:pic>
        <p:nvPicPr>
          <p:cNvPr id="44" name="Obrázek 43" descr="au_robustní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8016" y="5357826"/>
            <a:ext cx="1500198" cy="856670"/>
          </a:xfrm>
          <a:prstGeom prst="rect">
            <a:avLst/>
          </a:prstGeom>
        </p:spPr>
      </p:pic>
      <p:pic>
        <p:nvPicPr>
          <p:cNvPr id="46" name="Obrázek 45" descr="au_archaičtí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86578" y="3071810"/>
            <a:ext cx="1643074" cy="786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Kde žili Hominidé</a:t>
            </a:r>
          </a:p>
        </p:txBody>
      </p:sp>
      <p:pic>
        <p:nvPicPr>
          <p:cNvPr id="10243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0175" y="2133600"/>
            <a:ext cx="5089525" cy="4052888"/>
          </a:xfrm>
        </p:spPr>
      </p:pic>
      <p:pic>
        <p:nvPicPr>
          <p:cNvPr id="10244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19700" y="2036763"/>
            <a:ext cx="3683000" cy="3984625"/>
          </a:xfrm>
        </p:spPr>
      </p:pic>
      <p:cxnSp>
        <p:nvCxnSpPr>
          <p:cNvPr id="6" name="Přímá spojovací čára 5"/>
          <p:cNvCxnSpPr/>
          <p:nvPr/>
        </p:nvCxnSpPr>
        <p:spPr>
          <a:xfrm>
            <a:off x="4143372" y="4429132"/>
            <a:ext cx="857256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3857620" y="4286256"/>
            <a:ext cx="3571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/>
              <a:t>3.3</a:t>
            </a:r>
          </a:p>
        </p:txBody>
      </p:sp>
      <p:cxnSp>
        <p:nvCxnSpPr>
          <p:cNvPr id="11" name="Přímá spojovací čára 10"/>
          <p:cNvCxnSpPr/>
          <p:nvPr/>
        </p:nvCxnSpPr>
        <p:spPr>
          <a:xfrm rot="5400000">
            <a:off x="3107521" y="4107661"/>
            <a:ext cx="407196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4866" cy="1143000"/>
          </a:xfrm>
        </p:spPr>
        <p:txBody>
          <a:bodyPr/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Kde žili Hominidé</a:t>
            </a:r>
          </a:p>
        </p:txBody>
      </p:sp>
      <p:cxnSp>
        <p:nvCxnSpPr>
          <p:cNvPr id="11" name="Přímá spojovací čára 10"/>
          <p:cNvCxnSpPr/>
          <p:nvPr/>
        </p:nvCxnSpPr>
        <p:spPr>
          <a:xfrm rot="5400000">
            <a:off x="3107521" y="4107661"/>
            <a:ext cx="407196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 descr="Hardt 2007 rift poceste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85860"/>
            <a:ext cx="5731086" cy="5228988"/>
          </a:xfrm>
          <a:prstGeom prst="rect">
            <a:avLst/>
          </a:prstGeom>
        </p:spPr>
      </p:pic>
      <p:pic>
        <p:nvPicPr>
          <p:cNvPr id="13" name="Obrázek 12" descr="Homa_mountain_Ken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214290"/>
            <a:ext cx="2571736" cy="1723867"/>
          </a:xfrm>
          <a:prstGeom prst="rect">
            <a:avLst/>
          </a:prstGeom>
        </p:spPr>
      </p:pic>
      <p:pic>
        <p:nvPicPr>
          <p:cNvPr id="15" name="Obrázek 14" descr="LakeTurka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7566" y="3500439"/>
            <a:ext cx="2768936" cy="1500198"/>
          </a:xfrm>
          <a:prstGeom prst="rect">
            <a:avLst/>
          </a:prstGeom>
        </p:spPr>
      </p:pic>
      <p:pic>
        <p:nvPicPr>
          <p:cNvPr id="16" name="Obrázek 15" descr="Lalibela_etiopi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0826" y="1928802"/>
            <a:ext cx="2426208" cy="1615440"/>
          </a:xfrm>
          <a:prstGeom prst="rect">
            <a:avLst/>
          </a:prstGeom>
        </p:spPr>
      </p:pic>
      <p:pic>
        <p:nvPicPr>
          <p:cNvPr id="17" name="Obrázek 16" descr="golj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0826" y="5000636"/>
            <a:ext cx="2464272" cy="16376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9270</TotalTime>
  <Words>3885</Words>
  <Application>Microsoft Office PowerPoint</Application>
  <PresentationFormat>Předvádění na obrazovce (4:3)</PresentationFormat>
  <Paragraphs>550</Paragraphs>
  <Slides>52</Slides>
  <Notes>45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3" baseType="lpstr">
      <vt:lpstr>Výchozí návrh</vt:lpstr>
      <vt:lpstr>Prezentace aplikace PowerPoint</vt:lpstr>
      <vt:lpstr>Paleoantropologie</vt:lpstr>
      <vt:lpstr>Doklady evoluce v paleoantropologii</vt:lpstr>
      <vt:lpstr>Metody paleoantropologie</vt:lpstr>
      <vt:lpstr>Ecce Homo</vt:lpstr>
      <vt:lpstr>Ecce Homo</vt:lpstr>
      <vt:lpstr>„Hominidé“   Australopithecina, Hominina</vt:lpstr>
      <vt:lpstr>Kde žili Hominidé</vt:lpstr>
      <vt:lpstr>Kde žili Hominidé</vt:lpstr>
      <vt:lpstr>Nejstarší hominidé cca 7 - 4,3 mil. let</vt:lpstr>
      <vt:lpstr>Nejstarší hominidé cca 7 - 4,3 mil. let</vt:lpstr>
      <vt:lpstr>Australopitéci archaičtí</vt:lpstr>
      <vt:lpstr>Australopitéci archaičtí</vt:lpstr>
      <vt:lpstr>Australopitéci archaičtí</vt:lpstr>
      <vt:lpstr>Australopitéci přechodní (gracilní)</vt:lpstr>
      <vt:lpstr>Australopitéci přechodní (gracilní)</vt:lpstr>
      <vt:lpstr>Australopitéci přechodní (gracilní)</vt:lpstr>
      <vt:lpstr>Australopitéci megadontní (robustní)</vt:lpstr>
      <vt:lpstr>Australopitéci megadontní (robustní)</vt:lpstr>
      <vt:lpstr>Australopitéci megadontní (robustní)</vt:lpstr>
      <vt:lpstr>Australopitéci?</vt:lpstr>
      <vt:lpstr>Funkční morfologické komplexy</vt:lpstr>
      <vt:lpstr>Prezentace aplikace PowerPoint</vt:lpstr>
      <vt:lpstr>Lebka</vt:lpstr>
      <vt:lpstr>Lebka</vt:lpstr>
      <vt:lpstr>Lebka</vt:lpstr>
      <vt:lpstr>Mozek</vt:lpstr>
      <vt:lpstr> Evoluce dentice</vt:lpstr>
      <vt:lpstr> Evoluce dentice - morfologie</vt:lpstr>
      <vt:lpstr>Žvýkací aparát a kraniofaciální adaptace</vt:lpstr>
      <vt:lpstr>Srovnávací analýza mikroabraze</vt:lpstr>
      <vt:lpstr> Evoluce dentice</vt:lpstr>
      <vt:lpstr>Izotopické studie</vt:lpstr>
      <vt:lpstr>Izotopické studie</vt:lpstr>
      <vt:lpstr>Srovnávací analýza stabilních izotopů C13</vt:lpstr>
      <vt:lpstr>Sezonalita – nouzové potraviny</vt:lpstr>
      <vt:lpstr>Způsoby zpracování potravy</vt:lpstr>
      <vt:lpstr>nejstarší Homo 2,5-0,5 mil.let</vt:lpstr>
      <vt:lpstr>Oldowan</vt:lpstr>
      <vt:lpstr>Prezentace aplikace PowerPoint</vt:lpstr>
      <vt:lpstr>Acheléen</vt:lpstr>
      <vt:lpstr>Prezentace aplikace PowerPoint</vt:lpstr>
      <vt:lpstr>Lovec / mrchožrout</vt:lpstr>
      <vt:lpstr>Vaření vs. maso</vt:lpstr>
      <vt:lpstr>Prezentace aplikace PowerPoint</vt:lpstr>
      <vt:lpstr>Mortalita bovidů v Olduvai</vt:lpstr>
      <vt:lpstr>Porotická hyperostóza u OH81</vt:lpstr>
      <vt:lpstr>Potrava</vt:lpstr>
      <vt:lpstr>Společnost a spolupráce</vt:lpstr>
      <vt:lpstr>Sídliště</vt:lpstr>
      <vt:lpstr>Děkuji Vám za pozornost</vt:lpstr>
      <vt:lpstr>Odkazy</vt:lpstr>
    </vt:vector>
  </TitlesOfParts>
  <Company>Spojené Doupátkovny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člověka a hmotné kultury</dc:title>
  <dc:creator>Sandra Sázelová</dc:creator>
  <cp:lastModifiedBy>Sandra</cp:lastModifiedBy>
  <cp:revision>636</cp:revision>
  <dcterms:created xsi:type="dcterms:W3CDTF">2010-04-09T14:41:29Z</dcterms:created>
  <dcterms:modified xsi:type="dcterms:W3CDTF">2016-11-04T08:27:36Z</dcterms:modified>
</cp:coreProperties>
</file>