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14"/>
  </p:notesMasterIdLst>
  <p:sldIdLst>
    <p:sldId id="268" r:id="rId2"/>
    <p:sldId id="269" r:id="rId3"/>
    <p:sldId id="279" r:id="rId4"/>
    <p:sldId id="270" r:id="rId5"/>
    <p:sldId id="271" r:id="rId6"/>
    <p:sldId id="272" r:id="rId7"/>
    <p:sldId id="273" r:id="rId8"/>
    <p:sldId id="274" r:id="rId9"/>
    <p:sldId id="275" r:id="rId10"/>
    <p:sldId id="277" r:id="rId11"/>
    <p:sldId id="278" r:id="rId12"/>
    <p:sldId id="28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9" d="100"/>
          <a:sy n="39" d="100"/>
        </p:scale>
        <p:origin x="-2056" y="-6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Zástupný symbol pro obrázek snímku 3"/>
          <p:cNvSpPr txBox="1"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poznámky 4"/>
          <p:cNvSpPr txBox="1"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idx="4"/>
          </p:nvPr>
        </p:nvSpPr>
        <p:spPr>
          <a:xfrm>
            <a:off x="0" y="8685212"/>
            <a:ext cx="2971800" cy="4572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idx="5"/>
          </p:nvPr>
        </p:nvSpPr>
        <p:spPr>
          <a:xfrm>
            <a:off x="3884613" y="8685212"/>
            <a:ext cx="2971800" cy="4572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0791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poznámky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SWOT analýza je metoda, jejíž pomocí je možno identifikovat silné (</a:t>
            </a:r>
            <a:r>
              <a:rPr lang="cs-CZ" dirty="0" err="1" smtClean="0"/>
              <a:t>ang</a:t>
            </a:r>
            <a:r>
              <a:rPr lang="cs-CZ" dirty="0" smtClean="0"/>
              <a:t>: </a:t>
            </a:r>
            <a:r>
              <a:rPr lang="cs-CZ" dirty="0" err="1" smtClean="0"/>
              <a:t>Strengths</a:t>
            </a:r>
            <a:r>
              <a:rPr lang="cs-CZ" dirty="0" smtClean="0"/>
              <a:t>) a slabé (</a:t>
            </a:r>
            <a:r>
              <a:rPr lang="cs-CZ" dirty="0" err="1" smtClean="0"/>
              <a:t>ang</a:t>
            </a:r>
            <a:r>
              <a:rPr lang="cs-CZ" dirty="0" smtClean="0"/>
              <a:t>: </a:t>
            </a:r>
            <a:r>
              <a:rPr lang="cs-CZ" dirty="0" err="1" smtClean="0"/>
              <a:t>Weaknesses</a:t>
            </a:r>
            <a:r>
              <a:rPr lang="cs-CZ" dirty="0" smtClean="0"/>
              <a:t>) stránky, příležitosti (</a:t>
            </a:r>
            <a:r>
              <a:rPr lang="cs-CZ" dirty="0" err="1" smtClean="0"/>
              <a:t>ang</a:t>
            </a:r>
            <a:r>
              <a:rPr lang="cs-CZ" dirty="0" smtClean="0"/>
              <a:t>: </a:t>
            </a:r>
            <a:r>
              <a:rPr lang="cs-CZ" dirty="0" err="1" smtClean="0"/>
              <a:t>Opportunities</a:t>
            </a:r>
            <a:r>
              <a:rPr lang="cs-CZ" dirty="0" smtClean="0"/>
              <a:t>) a hrozby (</a:t>
            </a:r>
            <a:r>
              <a:rPr lang="cs-CZ" dirty="0" err="1" smtClean="0"/>
              <a:t>ang</a:t>
            </a:r>
            <a:r>
              <a:rPr lang="cs-CZ" dirty="0" smtClean="0"/>
              <a:t>: </a:t>
            </a:r>
            <a:r>
              <a:rPr lang="cs-CZ" dirty="0" err="1" smtClean="0"/>
              <a:t>Threats</a:t>
            </a:r>
            <a:r>
              <a:rPr lang="cs-CZ" dirty="0" smtClean="0"/>
              <a:t>),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B38DBA3-52F9-4AF4-A6A4-FA4D7DB2F99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110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poznámky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lvl="0"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4"/>
          </a:xfrm>
          <a:prstGeom prst="rect">
            <a:avLst/>
          </a:prstGeom>
        </p:spPr>
        <p:txBody>
          <a:bodyPr/>
          <a:lstStyle>
            <a:lvl1pPr lvl="0">
              <a:defRPr sz="32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lvl="0" indent="0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 lvl="0">
              <a:defRPr sz="28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 lvl="0">
              <a:defRPr sz="28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lvl="0" algn="l">
              <a:defRPr sz="2000" b="1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/>
          <a:lstStyle>
            <a:lvl1pPr marL="0" lvl="0" indent="0">
              <a:buNone/>
              <a:defRPr sz="3200"/>
            </a:lvl1pPr>
          </a:lstStyle>
          <a:p>
            <a:endParaRPr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sz="half" idx="2"/>
          </p:nvPr>
        </p:nvSpPr>
        <p:spPr>
          <a:xfrm>
            <a:off x="1792288" y="5367338"/>
            <a:ext cx="5486401" cy="804862"/>
          </a:xfrm>
          <a:prstGeom prst="rect">
            <a:avLst/>
          </a:prstGeom>
        </p:spPr>
        <p:txBody>
          <a:bodyPr/>
          <a:lstStyle>
            <a:lvl1pPr marL="0" lvl="0" indent="0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lvl="0" algn="l">
              <a:defRPr sz="4000" b="1" cap="all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1" cy="1500187"/>
          </a:xfrm>
          <a:prstGeom prst="rect">
            <a:avLst/>
          </a:prstGeom>
        </p:spPr>
        <p:txBody>
          <a:bodyPr anchor="b"/>
          <a:lstStyle>
            <a:lvl1pPr marL="0" lv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zápatí 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lv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lvl="0" indent="0"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 lvl="0">
              <a:defRPr sz="24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lvl="0" indent="0"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text 5"/>
          <p:cNvSpPr txBox="1">
            <a:spLocks noGrp="1"/>
          </p:cNvSpPr>
          <p:nvPr>
            <p:ph type="body"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 lvl="0">
              <a:defRPr sz="24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8" name="Zástupný symbol pro zápatí 7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9" name="Zástupný symbol pro číslo snímku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91440" tIns="45720" rIns="91440" bIns="45720"/>
          <a:lstStyle>
            <a:lvl1pPr lvl="0"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40" tIns="45720" rIns="91440" bIns="45720" anchor="ctr"/>
          <a:lstStyle>
            <a:lvl1pPr lvl="0"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8DBA3-52F9-4AF4-A6A4-FA4D7DB2F99C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lvl="0" algn="ctr">
        <a:buNone/>
        <a:defRPr sz="4400">
          <a:solidFill>
            <a:schemeClr val="tx1"/>
          </a:solidFill>
          <a:latin typeface="Calibri"/>
        </a:defRPr>
      </a:lvl1pPr>
    </p:titleStyle>
    <p:bodyStyle>
      <a:lvl1pPr marL="342900" lvl="0" indent="-342900" algn="l">
        <a:spcBef>
          <a:spcPct val="20000"/>
        </a:spcBef>
        <a:buFont typeface="Arial"/>
        <a:buChar char="•"/>
        <a:defRPr sz="3200">
          <a:solidFill>
            <a:schemeClr val="tx1"/>
          </a:solidFill>
          <a:latin typeface="Calibri"/>
        </a:defRPr>
      </a:lvl1pPr>
      <a:lvl2pPr marL="742950" lvl="0" indent="-285750" algn="l">
        <a:spcBef>
          <a:spcPct val="20000"/>
        </a:spcBef>
        <a:buFont typeface="Arial"/>
        <a:buChar char="–"/>
        <a:defRPr sz="2800">
          <a:solidFill>
            <a:schemeClr val="tx1"/>
          </a:solidFill>
          <a:latin typeface="Calibri"/>
        </a:defRPr>
      </a:lvl2pPr>
      <a:lvl3pPr marL="1143000" lvl="0" indent="-228600" algn="l">
        <a:spcBef>
          <a:spcPct val="20000"/>
        </a:spcBef>
        <a:buFont typeface="Arial"/>
        <a:buChar char="•"/>
        <a:defRPr sz="2400">
          <a:solidFill>
            <a:schemeClr val="tx1"/>
          </a:solidFill>
          <a:latin typeface="Calibri"/>
        </a:defRPr>
      </a:lvl3pPr>
      <a:lvl4pPr marL="1600200" lvl="0" indent="-228600" algn="l">
        <a:spcBef>
          <a:spcPct val="20000"/>
        </a:spcBef>
        <a:buFont typeface="Arial"/>
        <a:buChar char="–"/>
        <a:defRPr sz="2000">
          <a:solidFill>
            <a:schemeClr val="tx1"/>
          </a:solidFill>
          <a:latin typeface="Calibri"/>
        </a:defRPr>
      </a:lvl4pPr>
      <a:lvl5pPr marL="2057400" lvl="0" indent="-228600" algn="l">
        <a:spcBef>
          <a:spcPct val="20000"/>
        </a:spcBef>
        <a:buFont typeface="Arial"/>
        <a:buChar char="»"/>
        <a:defRPr sz="2000">
          <a:solidFill>
            <a:schemeClr val="tx1"/>
          </a:solidFill>
          <a:latin typeface="Calibri"/>
        </a:defRPr>
      </a:lvl5pPr>
      <a:lvl6pPr marL="25146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6pPr>
      <a:lvl7pPr marL="29718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7pPr>
      <a:lvl8pPr marL="34290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8pPr>
      <a:lvl9pPr marL="3886200" lvl="0" indent="-228600" algn="l">
        <a:spcBef>
          <a:spcPct val="20000"/>
        </a:spcBef>
        <a:buFont typeface="Arial"/>
        <a:buChar char="•"/>
        <a:defRPr sz="2000">
          <a:solidFill>
            <a:schemeClr val="tx1"/>
          </a:solidFill>
          <a:latin typeface="Calibri"/>
        </a:defRPr>
      </a:lvl9pPr>
    </p:bodyStyle>
    <p:otherStyle>
      <a:lvl1pPr marL="0" lvl="0" algn="l">
        <a:defRPr sz="1800">
          <a:solidFill>
            <a:schemeClr val="tx1"/>
          </a:solidFill>
          <a:latin typeface="Calibri"/>
        </a:defRPr>
      </a:lvl1pPr>
      <a:lvl2pPr marL="457200" lvl="0" algn="l">
        <a:defRPr sz="1800">
          <a:solidFill>
            <a:schemeClr val="tx1"/>
          </a:solidFill>
          <a:latin typeface="Calibri"/>
        </a:defRPr>
      </a:lvl2pPr>
      <a:lvl3pPr marL="914400" lvl="0" algn="l">
        <a:defRPr sz="1800">
          <a:solidFill>
            <a:schemeClr val="tx1"/>
          </a:solidFill>
          <a:latin typeface="Calibri"/>
        </a:defRPr>
      </a:lvl3pPr>
      <a:lvl4pPr marL="1371600" lvl="0" algn="l">
        <a:defRPr sz="1800">
          <a:solidFill>
            <a:schemeClr val="tx1"/>
          </a:solidFill>
          <a:latin typeface="Calibri"/>
        </a:defRPr>
      </a:lvl4pPr>
      <a:lvl5pPr marL="1828800" lvl="0" algn="l">
        <a:defRPr sz="1800">
          <a:solidFill>
            <a:schemeClr val="tx1"/>
          </a:solidFill>
          <a:latin typeface="Calibri"/>
        </a:defRPr>
      </a:lvl5pPr>
      <a:lvl6pPr marL="2286000" lvl="0" algn="l">
        <a:defRPr sz="1800">
          <a:solidFill>
            <a:schemeClr val="tx1"/>
          </a:solidFill>
          <a:latin typeface="Calibri"/>
        </a:defRPr>
      </a:lvl6pPr>
      <a:lvl7pPr marL="2743200" lvl="0" algn="l">
        <a:defRPr sz="1800">
          <a:solidFill>
            <a:schemeClr val="tx1"/>
          </a:solidFill>
          <a:latin typeface="Calibri"/>
        </a:defRPr>
      </a:lvl7pPr>
      <a:lvl8pPr marL="3200400" lvl="0" algn="l">
        <a:defRPr sz="1800">
          <a:solidFill>
            <a:schemeClr val="tx1"/>
          </a:solidFill>
          <a:latin typeface="Calibri"/>
        </a:defRPr>
      </a:lvl8pPr>
      <a:lvl9pPr marL="3657600" lvl="0" algn="l">
        <a:defRPr sz="1800">
          <a:solidFill>
            <a:schemeClr val="tx1"/>
          </a:solidFill>
          <a:latin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lvl="0">
              <a:defRPr/>
            </a:lvl1pPr>
          </a:lstStyle>
          <a:p>
            <a:pPr lvl="0"/>
            <a:r>
              <a:rPr lang="cs-CZ"/>
              <a:t>Legislativa v práci nutričního terapeuta se specializací</a:t>
            </a:r>
            <a:r>
              <a:t/>
            </a:r>
            <a:br/>
            <a:r>
              <a:rPr lang="cs-CZ" sz="3600"/>
              <a:t>Hygiena a epidemiologie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Mgr. Aleš Peřina, Ph. 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>
                <a:solidFill>
                  <a:srgbClr val="000000"/>
                </a:solidFill>
                <a:latin typeface="Arial"/>
              </a:rPr>
              <a:t>Zákon o přestupcích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67544" y="1412776"/>
            <a:ext cx="8229600" cy="5184577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 sz="2400" b="0" strike="noStrike" dirty="0">
                <a:solidFill>
                  <a:srgbClr val="000000"/>
                </a:solidFill>
                <a:latin typeface="Arial"/>
              </a:rPr>
              <a:t>Přestupkem je zaviněné jednání, které porušuje nebo ohrožuje zájem společnosti a je za přestupek výslovně označeno v tomto nebo jiném zákoně</a:t>
            </a:r>
          </a:p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 sz="2400" b="0" strike="noStrike" dirty="0">
                <a:solidFill>
                  <a:srgbClr val="000000"/>
                </a:solidFill>
                <a:latin typeface="Arial"/>
              </a:rPr>
              <a:t>Některé přestupky na úseku zdravotnictví</a:t>
            </a:r>
          </a:p>
          <a:p>
            <a:pPr marL="863600" lvl="1" indent="-323850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000" b="0" strike="noStrike" dirty="0">
                <a:solidFill>
                  <a:srgbClr val="000000"/>
                </a:solidFill>
                <a:latin typeface="Arial"/>
              </a:rPr>
              <a:t>Nesplnění nebo porušení povinností pro výkon činností epidemiologicky závažných</a:t>
            </a:r>
          </a:p>
          <a:p>
            <a:pPr marL="863600" lvl="1" indent="-323850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000" b="0" strike="noStrike" dirty="0">
                <a:solidFill>
                  <a:srgbClr val="000000"/>
                </a:solidFill>
                <a:latin typeface="Arial"/>
              </a:rPr>
              <a:t>Neprovedení opatření k zamezení vzniku nebo šíření infekčního onemocnění nebo protiepidemické opatření nařízené k ochraně před zavlečením vysoce nakažlivého infekčního onemocnění ze zahraničí</a:t>
            </a:r>
          </a:p>
          <a:p>
            <a:pPr marL="863600" lvl="1" indent="-323850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000" b="0" strike="noStrike" dirty="0">
                <a:solidFill>
                  <a:srgbClr val="000000"/>
                </a:solidFill>
                <a:latin typeface="Arial"/>
              </a:rPr>
              <a:t>Nesplnění povinnosti zajistit </a:t>
            </a:r>
            <a:r>
              <a:rPr lang="cs-CZ" sz="2000" b="0" strike="noStrike" dirty="0" smtClean="0">
                <a:solidFill>
                  <a:srgbClr val="000000"/>
                </a:solidFill>
                <a:latin typeface="Arial"/>
              </a:rPr>
              <a:t>při </a:t>
            </a:r>
            <a:r>
              <a:rPr lang="cs-CZ" sz="2000" b="0" strike="noStrike" dirty="0">
                <a:solidFill>
                  <a:srgbClr val="000000"/>
                </a:solidFill>
                <a:latin typeface="Arial"/>
              </a:rPr>
              <a:t>zvýšeném výskytu přenašečů infekčních onemocnění, škodlivých nebo epidemiologicky významných členovců, hlodavců nebo dalších živočichů provedení speciální ochranné dezinfekce, dezinsekce nebo deratizace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>
                <a:solidFill>
                  <a:srgbClr val="000000"/>
                </a:solidFill>
                <a:latin typeface="Arial"/>
              </a:rPr>
              <a:t>Trestní zákoník, §§ 147-8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000"/>
          </a:bodyPr>
          <a:lstStyle>
            <a:lvl1pPr lvl="0">
              <a:defRPr/>
            </a:lvl1pPr>
          </a:lstStyle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 sz="2400" b="0" strike="noStrike" dirty="0">
                <a:solidFill>
                  <a:srgbClr val="000000"/>
                </a:solidFill>
                <a:latin typeface="Arial"/>
              </a:rPr>
              <a:t>Kdo z nedbalosti způsobí </a:t>
            </a:r>
            <a:r>
              <a:rPr lang="cs-CZ" sz="2400" b="0" i="1" strike="noStrike" dirty="0">
                <a:solidFill>
                  <a:srgbClr val="000000"/>
                </a:solidFill>
                <a:latin typeface="Arial"/>
              </a:rPr>
              <a:t>těžkou</a:t>
            </a:r>
            <a:r>
              <a:rPr lang="cs-CZ" sz="2400" b="0" strike="noStrike" dirty="0">
                <a:solidFill>
                  <a:srgbClr val="000000"/>
                </a:solidFill>
                <a:latin typeface="Arial"/>
              </a:rPr>
              <a:t> újmu na zdraví nejméně dvou osob proto, že hrubě porušil zákony o ochraně životního prostředí nebo zákony o bezpečnosti práce nebo dopravy anebo </a:t>
            </a:r>
            <a:r>
              <a:rPr lang="cs-CZ" sz="2400" b="0" u="sng" strike="noStrike" dirty="0">
                <a:solidFill>
                  <a:srgbClr val="000000"/>
                </a:solidFill>
                <a:latin typeface="Arial"/>
              </a:rPr>
              <a:t>hygienické zákony,</a:t>
            </a:r>
            <a:r>
              <a:rPr lang="cs-CZ" sz="2400" b="0" strike="noStrike" dirty="0">
                <a:solidFill>
                  <a:srgbClr val="000000"/>
                </a:solidFill>
                <a:latin typeface="Arial"/>
              </a:rPr>
              <a:t> bude potrestán odnětím svobody na dvě léta až osm let.</a:t>
            </a:r>
          </a:p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 sz="2400" b="0" strike="noStrike" dirty="0">
                <a:solidFill>
                  <a:srgbClr val="000000"/>
                </a:solidFill>
                <a:latin typeface="Arial"/>
              </a:rPr>
              <a:t>Kdo z nedbalosti způsobí ublížení na zdraví nejméně dvou osob proto, že hrubě porušil zákony o ochraně životního prostředí nebo zákony o bezpečnosti práce nebo dopravy anebo </a:t>
            </a:r>
            <a:r>
              <a:rPr lang="cs-CZ" sz="2400" b="0" u="sng" strike="noStrike" dirty="0">
                <a:solidFill>
                  <a:srgbClr val="000000"/>
                </a:solidFill>
                <a:latin typeface="Arial"/>
              </a:rPr>
              <a:t>hygienické zákony,</a:t>
            </a:r>
            <a:r>
              <a:rPr lang="cs-CZ" sz="2400" b="0" strike="noStrike" dirty="0">
                <a:solidFill>
                  <a:srgbClr val="000000"/>
                </a:solidFill>
                <a:latin typeface="Arial"/>
              </a:rPr>
              <a:t> bude potrestán odnětím svobody až na tři léta.</a:t>
            </a:r>
          </a:p>
          <a:p>
            <a:pPr marL="863600" lvl="1" indent="-323850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000" b="0" strike="noStrike" dirty="0">
                <a:solidFill>
                  <a:srgbClr val="000000"/>
                </a:solidFill>
                <a:latin typeface="Arial"/>
              </a:rPr>
              <a:t>Nedbalosti se dopouští ten, kdo se bez přiměřených důvodů spoléhá, že nezpůsobí ohrožení, ač o tom vzhledem k okolnostem a osobním poměrům vědět měl a mohl (§ </a:t>
            </a:r>
            <a:r>
              <a:rPr lang="cs-CZ" sz="2000" b="0" strike="noStrike" dirty="0" smtClean="0">
                <a:solidFill>
                  <a:srgbClr val="000000"/>
                </a:solidFill>
                <a:latin typeface="Arial"/>
              </a:rPr>
              <a:t>16 trestního </a:t>
            </a:r>
            <a:r>
              <a:rPr lang="cs-CZ" sz="2000" b="0" strike="noStrike" dirty="0">
                <a:solidFill>
                  <a:srgbClr val="000000"/>
                </a:solidFill>
                <a:latin typeface="Arial"/>
              </a:rPr>
              <a:t>zákoníku)</a:t>
            </a:r>
          </a:p>
        </p:txBody>
      </p:sp>
      <p:sp>
        <p:nvSpPr>
          <p:cNvPr id="4" name="Obdélník 3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wrap="square" lIns="91440" tIns="45720" rIns="91440" bIns="45720" anchor="t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</p:spPr>
        <p:txBody>
          <a:bodyPr wrap="square" lIns="91440" tIns="45720" rIns="91440" bIns="45720" anchor="t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6" name="Obdélník 5"/>
          <p:cNvSpPr/>
          <p:nvPr/>
        </p:nvSpPr>
        <p:spPr>
          <a:xfrm>
            <a:off x="155575" y="-1790700"/>
            <a:ext cx="3076575" cy="3743325"/>
          </a:xfrm>
          <a:prstGeom prst="rect">
            <a:avLst/>
          </a:prstGeom>
          <a:noFill/>
        </p:spPr>
        <p:txBody>
          <a:bodyPr wrap="square" lIns="91440" tIns="45720" rIns="91440" bIns="45720" anchor="t"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právních předpisů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Legislativní pravidla vlády, hlava VI.</a:t>
            </a:r>
          </a:p>
          <a:p>
            <a:pPr lvl="1"/>
            <a:r>
              <a:rPr lang="cs-CZ" b="1" dirty="0"/>
              <a:t>Citace úplná: </a:t>
            </a:r>
            <a:r>
              <a:rPr lang="cs-CZ" dirty="0"/>
              <a:t>Zákon č. 258/2000 Sb</a:t>
            </a:r>
            <a:r>
              <a:rPr lang="cs-CZ" dirty="0" smtClean="0"/>
              <a:t>. </a:t>
            </a:r>
            <a:r>
              <a:rPr lang="cs-CZ" dirty="0"/>
              <a:t>o ochraně veřejného zdraví a o změně některých souvisejících zákonů</a:t>
            </a:r>
            <a:endParaRPr lang="cs-CZ" dirty="0" smtClean="0"/>
          </a:p>
          <a:p>
            <a:pPr lvl="1"/>
            <a:r>
              <a:rPr lang="cs-CZ" b="1" dirty="0" smtClean="0"/>
              <a:t>Citace zkrácená: </a:t>
            </a:r>
            <a:r>
              <a:rPr lang="cs-CZ" dirty="0"/>
              <a:t>Zákon č. 258/2000 </a:t>
            </a:r>
            <a:r>
              <a:rPr lang="cs-CZ" dirty="0" smtClean="0"/>
              <a:t>Sb.</a:t>
            </a:r>
            <a:endParaRPr lang="cs-CZ" dirty="0" smtClean="0"/>
          </a:p>
          <a:p>
            <a:pPr lvl="1"/>
            <a:r>
              <a:rPr lang="cs-CZ" b="1" dirty="0" smtClean="0"/>
              <a:t>Citace slovní: </a:t>
            </a:r>
            <a:r>
              <a:rPr lang="cs-CZ" dirty="0" smtClean="0"/>
              <a:t>Zákon o ochraně veřejného zdraví</a:t>
            </a:r>
          </a:p>
          <a:p>
            <a:pPr lvl="1"/>
            <a:r>
              <a:rPr lang="cs-CZ" dirty="0" smtClean="0"/>
              <a:t>Novelizovaný předpis: Zákon … </a:t>
            </a:r>
            <a:r>
              <a:rPr lang="cs-CZ" u="sng" dirty="0" smtClean="0"/>
              <a:t>ve znění 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470139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Vymezení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2000" dirty="0"/>
              <a:t>Zdraví nevzniká v nemocnicích, ale v rodinách, školách a na pracovištích, všude tam, kde lidé žijí a pracují, odpočívají a stárnou...I když je důležité, aby každý sám pečoval o své zdraví, je zřejmé, že to nestačí. Péče o zdraví musí být provázena sdílenou odpovědností všech složek společnosti (vláda, parlament, veřejná správa, organizace, instituce, podnikatelská sféra) pod odbornou koordinační rolí MZ (Zdraví </a:t>
            </a:r>
            <a:r>
              <a:rPr lang="cs-CZ" sz="2000" dirty="0" smtClean="0"/>
              <a:t>2020: Národní strategie).</a:t>
            </a:r>
            <a:endParaRPr lang="cs-CZ" sz="2000" dirty="0"/>
          </a:p>
          <a:p>
            <a:pPr lvl="0"/>
            <a:r>
              <a:rPr lang="cs-CZ" sz="2000" dirty="0"/>
              <a:t>Široké spektrum právních předpisů, které se dotýkají</a:t>
            </a:r>
          </a:p>
          <a:p>
            <a:pPr lvl="1"/>
            <a:r>
              <a:rPr lang="cs-CZ" sz="2000" dirty="0"/>
              <a:t>Ochrany zdraví lidí</a:t>
            </a:r>
          </a:p>
          <a:p>
            <a:pPr lvl="1"/>
            <a:r>
              <a:rPr lang="cs-CZ" sz="2000" dirty="0"/>
              <a:t>Kvality potravin</a:t>
            </a:r>
          </a:p>
          <a:p>
            <a:pPr lvl="1"/>
            <a:r>
              <a:rPr lang="cs-CZ" sz="2000" dirty="0"/>
              <a:t>Hospodářství a financí</a:t>
            </a:r>
          </a:p>
          <a:p>
            <a:pPr lvl="1"/>
            <a:r>
              <a:rPr lang="cs-CZ" sz="2000" dirty="0"/>
              <a:t>Forenzní odpovědnosti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22712" cy="2218258"/>
          </a:xfrm>
        </p:spPr>
        <p:txBody>
          <a:bodyPr/>
          <a:lstStyle/>
          <a:p>
            <a:r>
              <a:rPr lang="cs-CZ" sz="1600" dirty="0" smtClean="0"/>
              <a:t>Zdraví 2020: Národní strategie; SWOT</a:t>
            </a:r>
            <a:endParaRPr lang="cs-CZ" sz="1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90683"/>
            <a:ext cx="4486448" cy="6391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115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lvl="0">
              <a:defRPr/>
            </a:lvl1pPr>
          </a:lstStyle>
          <a:p>
            <a:pPr lvl="0"/>
            <a:r>
              <a:rPr lang="cs-CZ">
                <a:solidFill>
                  <a:srgbClr val="000000"/>
                </a:solidFill>
                <a:latin typeface="Arial"/>
              </a:rPr>
              <a:t>Zákon č. 258/2000 Sb. O ochraně veřejného zdraví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>
                <a:solidFill>
                  <a:srgbClr val="000000"/>
                </a:solidFill>
                <a:latin typeface="Arial"/>
              </a:rPr>
              <a:t>Státní správu zajišťují orgány ochrany veřejného zdraví (OOVZ)</a:t>
            </a:r>
          </a:p>
          <a:p>
            <a:pPr marL="863600" lvl="1" indent="-323850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>
                <a:solidFill>
                  <a:srgbClr val="000000"/>
                </a:solidFill>
                <a:latin typeface="Arial"/>
              </a:rPr>
              <a:t>Ministerstvo zdravotnictví</a:t>
            </a:r>
          </a:p>
          <a:p>
            <a:pPr marL="863600" lvl="1" indent="-323850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>
                <a:solidFill>
                  <a:srgbClr val="000000"/>
                </a:solidFill>
                <a:latin typeface="Arial"/>
              </a:rPr>
              <a:t>Krajské  hygienické stanice</a:t>
            </a:r>
          </a:p>
          <a:p>
            <a:pPr marL="863600" lvl="1" indent="-323850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>
                <a:solidFill>
                  <a:srgbClr val="000000"/>
                </a:solidFill>
                <a:latin typeface="Arial"/>
              </a:rPr>
              <a:t>Ministerstvo obrany a ministerstvo vnitra</a:t>
            </a:r>
          </a:p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>
                <a:solidFill>
                  <a:srgbClr val="000000"/>
                </a:solidFill>
                <a:latin typeface="Arial"/>
              </a:rPr>
              <a:t> Při výkonu </a:t>
            </a:r>
            <a:r>
              <a:rPr lang="cs-CZ" u="sng">
                <a:solidFill>
                  <a:srgbClr val="000000"/>
                </a:solidFill>
                <a:latin typeface="Arial"/>
              </a:rPr>
              <a:t>státního zdravotního dozoru</a:t>
            </a:r>
            <a:r>
              <a:rPr lang="cs-CZ">
                <a:solidFill>
                  <a:srgbClr val="000000"/>
                </a:solidFill>
                <a:latin typeface="Arial"/>
              </a:rPr>
              <a:t> dozírají, zda osoby plní povinnosti stanovené k ochraně veřejného zdraví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2400" b="0" strike="noStrike">
                <a:solidFill>
                  <a:srgbClr val="000000"/>
                </a:solidFill>
                <a:latin typeface="Arial"/>
              </a:rPr>
              <a:t>Hygienické požadavky na provoz zdravotnických zařízení a některých zařízení sociálních služeb (díl 3 zák.)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 sz="2400" b="0" strike="noStrike">
                <a:solidFill>
                  <a:srgbClr val="000000"/>
                </a:solidFill>
                <a:latin typeface="Arial"/>
              </a:rPr>
              <a:t>Povinná hygienická a protiepidemická opatření k předcházení vzniku a šíření infekce spojené se zdravotní péčí.</a:t>
            </a:r>
          </a:p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 sz="2400" b="0" strike="noStrike">
                <a:solidFill>
                  <a:srgbClr val="000000"/>
                </a:solidFill>
                <a:latin typeface="Arial"/>
              </a:rPr>
              <a:t>Stanovit režim dne a režim stravování v provozním řádu, který schvaluje OOVZ</a:t>
            </a:r>
          </a:p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 sz="2400" b="0" strike="noStrike">
                <a:solidFill>
                  <a:srgbClr val="000000"/>
                </a:solidFill>
                <a:latin typeface="Arial"/>
              </a:rPr>
              <a:t>Při výskytu infekce a podezření na ni zjistit příčiny, zdroje a zajistit protiepidemická opatření, infekci hlásit OOVZ</a:t>
            </a:r>
          </a:p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 sz="2400" b="0" strike="noStrike">
                <a:solidFill>
                  <a:srgbClr val="000000"/>
                </a:solidFill>
                <a:latin typeface="Arial"/>
              </a:rPr>
              <a:t>Zajistit zásobování vodou, úklid (vč. prádla a odpadů), výkon a kontrolu dezinfekce, sterilizace a vyššího stupně dezinfekce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2800" b="0" strike="noStrike">
                <a:solidFill>
                  <a:srgbClr val="000000"/>
                </a:solidFill>
                <a:latin typeface="Arial"/>
              </a:rPr>
              <a:t>Hygienické požadavky pro výkon činností epidemiologicky závažných (díl 4 zák.)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 sz="2400">
                <a:solidFill>
                  <a:srgbClr val="000000"/>
                </a:solidFill>
                <a:latin typeface="Arial"/>
              </a:rPr>
              <a:t>Provozování stravovacích služeb, výroba potravin a jejich uvádění do oběhu, výroba kosmetických přípravků, provozování úpraven vod a vodovodů, provozování holičství, kadeřnictví, pedikúry, manikúry, solária, kosmetických, masérských, regeneračních nebo rekondičních služeb, provozování živnosti, při níž je porušována integrita kůže</a:t>
            </a:r>
          </a:p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 sz="2400">
                <a:solidFill>
                  <a:srgbClr val="000000"/>
                </a:solidFill>
                <a:latin typeface="Arial"/>
              </a:rPr>
              <a:t>Povinnost mít zdravotní průkaz a znalosti</a:t>
            </a:r>
          </a:p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 sz="2400">
                <a:solidFill>
                  <a:srgbClr val="000000"/>
                </a:solidFill>
                <a:latin typeface="Arial"/>
              </a:rPr>
              <a:t>HACCP (potraviny) nebo provozní řád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Rámcový obsah provozního řádu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25145"/>
          </a:xfrm>
          <a:prstGeom prst="rect">
            <a:avLst/>
          </a:prstGeom>
        </p:spPr>
        <p:txBody>
          <a:bodyPr>
            <a:normAutofit fontScale="77000" lnSpcReduction="20000"/>
          </a:bodyPr>
          <a:lstStyle>
            <a:lvl1pPr lvl="0">
              <a:defRPr/>
            </a:lvl1pPr>
          </a:lstStyle>
          <a:p>
            <a:pPr lvl="0"/>
            <a:r>
              <a:rPr lang="cs-CZ"/>
              <a:t>Vymezení druhu a rozsahu činnosti</a:t>
            </a:r>
          </a:p>
          <a:p>
            <a:pPr lvl="0"/>
            <a:r>
              <a:rPr lang="cs-CZ"/>
              <a:t>Stavebně-technické zabezpečení</a:t>
            </a:r>
          </a:p>
          <a:p>
            <a:pPr lvl="1"/>
            <a:r>
              <a:rPr lang="cs-CZ"/>
              <a:t>Umístění, dispozice, voda, větrání, osvětlení, hluk…</a:t>
            </a:r>
          </a:p>
          <a:p>
            <a:pPr lvl="0"/>
            <a:r>
              <a:rPr lang="cs-CZ"/>
              <a:t>Křížení činností </a:t>
            </a:r>
          </a:p>
          <a:p>
            <a:pPr lvl="1"/>
            <a:r>
              <a:rPr lang="cs-CZ"/>
              <a:t>Osobní a pracovní oděv a jiné potřeby, návštěvy</a:t>
            </a:r>
          </a:p>
          <a:p>
            <a:pPr lvl="1"/>
            <a:r>
              <a:rPr lang="cs-CZ"/>
              <a:t>Ve zdravotnických zařízeních a USP epidemiologické hledisko příjmu a ošetřování pacientů, individualizace pomůcek</a:t>
            </a:r>
          </a:p>
          <a:p>
            <a:pPr lvl="1"/>
            <a:r>
              <a:rPr lang="cs-CZ"/>
              <a:t>Péče o zařízení a přístroje</a:t>
            </a:r>
          </a:p>
          <a:p>
            <a:pPr lvl="0"/>
            <a:r>
              <a:rPr lang="cs-CZ"/>
              <a:t>Pravidla úklidu a dekontaminace prostředí</a:t>
            </a:r>
          </a:p>
          <a:p>
            <a:pPr lvl="1"/>
            <a:r>
              <a:rPr lang="cs-CZ"/>
              <a:t>Ve zdravotnických zařízeních a USP zacházení s biologickým materiálem a odpadem, který je biologickým materiálem kontaminován, dezinfekce, sterilizace.</a:t>
            </a:r>
          </a:p>
          <a:p>
            <a:pPr lvl="0"/>
            <a:r>
              <a:rPr lang="cs-CZ"/>
              <a:t>Manipulace s odpady s ohledem na nebezpečné vlastnosti</a:t>
            </a:r>
          </a:p>
          <a:p>
            <a:pPr lvl="0"/>
            <a:r>
              <a:rPr lang="cs-CZ"/>
              <a:t>Požadavky na pracovníka a osobní hygiena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3200">
                <a:solidFill>
                  <a:srgbClr val="000000"/>
                </a:solidFill>
                <a:latin typeface="Arial"/>
              </a:rPr>
              <a:t>Další podmínky a požadavky pro výkon činností epidemiologicky závažných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 sz="2400" dirty="0">
                <a:solidFill>
                  <a:srgbClr val="000000"/>
                </a:solidFill>
                <a:latin typeface="Arial"/>
              </a:rPr>
              <a:t>Podrobit se ve stanovených případech preventivní lékařské prohlídce</a:t>
            </a:r>
          </a:p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 sz="2400" dirty="0">
                <a:solidFill>
                  <a:srgbClr val="000000"/>
                </a:solidFill>
                <a:latin typeface="Arial"/>
              </a:rPr>
              <a:t>Zajistit uplatňování zásad osobní a provozní hygieny zaměstnanci</a:t>
            </a:r>
          </a:p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 sz="2400" dirty="0">
                <a:solidFill>
                  <a:srgbClr val="000000"/>
                </a:solidFill>
                <a:latin typeface="Arial"/>
              </a:rPr>
              <a:t>Zajistit, aby výkonem činností epidemiologicky závažných nedošlo k ohrožení nebo poškození zdraví fyzických osob infekčním nebo jiným </a:t>
            </a:r>
            <a:r>
              <a:rPr lang="cs-CZ" sz="2400" dirty="0" smtClean="0">
                <a:solidFill>
                  <a:srgbClr val="000000"/>
                </a:solidFill>
                <a:latin typeface="Arial"/>
              </a:rPr>
              <a:t>onemocněním</a:t>
            </a:r>
            <a:endParaRPr lang="cs-CZ" sz="240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/>
              <a:t>Pitná voda (díl 1 zák.)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 sz="2400" b="0" strike="noStrike">
                <a:solidFill>
                  <a:srgbClr val="000000"/>
                </a:solidFill>
                <a:latin typeface="Arial"/>
              </a:rPr>
              <a:t>Pitnou vodou je veškerá voda v původním stavu nebo po úpravě, která je určena k pití, vaření, přípravě jídel a nápojů, voda používaná v potravinářství, voda, která je určena k péči o tělo, k čištění předmětů, které svým určením přicházejí do styku s potravinami nebo lidským tělem, a k dalším účelům lidské spotřeby, a to bez ohledu na její původ, skupenství a způsob jejího dodávání.</a:t>
            </a:r>
          </a:p>
          <a:p>
            <a:pPr marL="431800" lvl="0" indent="-323850">
              <a:buClr>
                <a:srgbClr val="000000"/>
              </a:buClr>
              <a:buSzPct val="45000"/>
              <a:buFont typeface="Wingdings"/>
              <a:buChar char=""/>
            </a:pPr>
            <a:r>
              <a:rPr lang="cs-CZ" sz="2400" b="0" strike="noStrike">
                <a:solidFill>
                  <a:srgbClr val="000000"/>
                </a:solidFill>
                <a:latin typeface="Arial"/>
              </a:rPr>
              <a:t>Biologické, mikrobiologické, chemické, fyzikální a organoleptické ukazatele vyjádřené hygienickými limity jako nejvyšší mezní hodnoty, mezní hodnoty a doporučené hodnoty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887</Words>
  <Application>Microsoft Office PowerPoint</Application>
  <PresentationFormat>Předvádění na obrazovce (4:3)</PresentationFormat>
  <Paragraphs>62</Paragraphs>
  <Slides>12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Legislativa v práci nutričního terapeuta se specializací Hygiena a epidemiologie</vt:lpstr>
      <vt:lpstr>Vymezení</vt:lpstr>
      <vt:lpstr>Zdraví 2020: Národní strategie; SWOT</vt:lpstr>
      <vt:lpstr>Zákon č. 258/2000 Sb. O ochraně veřejného zdraví</vt:lpstr>
      <vt:lpstr>Hygienické požadavky na provoz zdravotnických zařízení a některých zařízení sociálních služeb (díl 3 zák.)</vt:lpstr>
      <vt:lpstr>Hygienické požadavky pro výkon činností epidemiologicky závažných (díl 4 zák.)</vt:lpstr>
      <vt:lpstr>Rámcový obsah provozního řádu</vt:lpstr>
      <vt:lpstr>Další podmínky a požadavky pro výkon činností epidemiologicky závažných</vt:lpstr>
      <vt:lpstr>Pitná voda (díl 1 zák.)</vt:lpstr>
      <vt:lpstr>Zákon o přestupcích</vt:lpstr>
      <vt:lpstr>Trestní zákoník, §§ 147-8</vt:lpstr>
      <vt:lpstr>Citace právních předpisů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Legislativa v práci nutričního terapeuta se specializací Hygiena a epidemiologie</dc:title>
  <cp:lastModifiedBy>Aleš Peřina</cp:lastModifiedBy>
  <cp:revision>2</cp:revision>
  <dcterms:modified xsi:type="dcterms:W3CDTF">2016-11-04T08:55:32Z</dcterms:modified>
</cp:coreProperties>
</file>