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2" r:id="rId6"/>
    <p:sldId id="281" r:id="rId7"/>
    <p:sldId id="274" r:id="rId8"/>
    <p:sldId id="275" r:id="rId9"/>
    <p:sldId id="276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9" r:id="rId21"/>
    <p:sldId id="280" r:id="rId22"/>
    <p:sldId id="277" r:id="rId23"/>
    <p:sldId id="278" r:id="rId24"/>
    <p:sldId id="28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3306-22D5-4CDB-832E-8BEED43F5184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279A-98AF-4CDD-AF8F-C3EFDDBF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372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91506" y="878422"/>
            <a:ext cx="447642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cs-CZ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97" y="4350019"/>
            <a:ext cx="4740088" cy="351368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280866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91506" y="878422"/>
            <a:ext cx="447642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cs-CZ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97" y="4350019"/>
            <a:ext cx="4740088" cy="351368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48307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DA1C0D-F50B-46BC-A812-BB8D1996511B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lukas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Vývojová Psychologie 1 </a:t>
            </a:r>
            <a:endParaRPr lang="cs-CZ" sz="44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5373216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Mgr. Jan Krása,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Katedra psychologie, Pedagogická fakulta, MU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Tělesný </a:t>
            </a:r>
            <a:r>
              <a:rPr lang="cs-CZ" dirty="0" smtClean="0"/>
              <a:t>vývoj - mezníky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početí</a:t>
            </a:r>
          </a:p>
          <a:p>
            <a:r>
              <a:rPr lang="cs-CZ" dirty="0" smtClean="0"/>
              <a:t>narození</a:t>
            </a:r>
          </a:p>
          <a:p>
            <a:r>
              <a:rPr lang="cs-CZ" dirty="0" smtClean="0"/>
              <a:t>umí chodit</a:t>
            </a:r>
          </a:p>
          <a:p>
            <a:r>
              <a:rPr lang="cs-CZ" dirty="0" smtClean="0"/>
              <a:t>umí mluvit</a:t>
            </a:r>
          </a:p>
          <a:p>
            <a:r>
              <a:rPr lang="cs-CZ" dirty="0" smtClean="0"/>
              <a:t>jde do školky (nároky instituce – různé nároky v různých zemích)</a:t>
            </a:r>
          </a:p>
          <a:p>
            <a:r>
              <a:rPr lang="cs-CZ" dirty="0" smtClean="0"/>
              <a:t>jde do </a:t>
            </a:r>
            <a:r>
              <a:rPr lang="cs-CZ" dirty="0"/>
              <a:t>školy (nároky instituce)</a:t>
            </a:r>
            <a:endParaRPr lang="cs-CZ" dirty="0" smtClean="0"/>
          </a:p>
          <a:p>
            <a:r>
              <a:rPr lang="cs-CZ" dirty="0" smtClean="0"/>
              <a:t>puberta</a:t>
            </a:r>
          </a:p>
          <a:p>
            <a:r>
              <a:rPr lang="cs-CZ" dirty="0" smtClean="0"/>
              <a:t>adolescence</a:t>
            </a:r>
          </a:p>
          <a:p>
            <a:r>
              <a:rPr lang="cs-CZ" dirty="0" smtClean="0"/>
              <a:t>stáří – resp. desintegrace těla</a:t>
            </a:r>
          </a:p>
          <a:p>
            <a:r>
              <a:rPr lang="cs-CZ" dirty="0" smtClean="0"/>
              <a:t>smrt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872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Tělesný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7734"/>
            <a:ext cx="8229600" cy="4897610"/>
          </a:xfrm>
        </p:spPr>
        <p:txBody>
          <a:bodyPr>
            <a:noAutofit/>
          </a:bodyPr>
          <a:lstStyle/>
          <a:p>
            <a:pPr marL="651510" indent="-514350">
              <a:buAutoNum type="arabicPeriod"/>
            </a:pPr>
            <a:r>
              <a:rPr lang="cs-CZ" sz="2400" b="1" dirty="0" smtClean="0"/>
              <a:t>Haploidní stav</a:t>
            </a:r>
          </a:p>
          <a:p>
            <a:pPr marL="651510" indent="-514350">
              <a:buAutoNum type="arabicPeriod"/>
            </a:pPr>
            <a:r>
              <a:rPr lang="cs-CZ" sz="2400" b="1" dirty="0" smtClean="0"/>
              <a:t>Diploidní stav</a:t>
            </a:r>
            <a:r>
              <a:rPr lang="cs-CZ" sz="2400" dirty="0" smtClean="0"/>
              <a:t> – jednobuněčný stav jedince</a:t>
            </a:r>
          </a:p>
          <a:p>
            <a:pPr marL="651510" indent="-514350">
              <a:buAutoNum type="arabicPeriod"/>
            </a:pPr>
            <a:r>
              <a:rPr lang="cs-CZ" sz="2400" b="1" dirty="0" smtClean="0"/>
              <a:t>Mnohobuněčný</a:t>
            </a:r>
            <a:r>
              <a:rPr lang="cs-CZ" sz="2400" dirty="0" smtClean="0"/>
              <a:t> stav jedince:</a:t>
            </a:r>
          </a:p>
          <a:p>
            <a:pPr marL="651510" indent="-514350">
              <a:buAutoNum type="arabicPeriod"/>
            </a:pPr>
            <a:r>
              <a:rPr lang="cs-CZ" sz="2400" b="1" dirty="0" smtClean="0"/>
              <a:t>Morula  - blastula – gastrula </a:t>
            </a:r>
            <a:r>
              <a:rPr lang="cs-CZ" sz="2400" dirty="0" smtClean="0"/>
              <a:t>(</a:t>
            </a:r>
            <a:r>
              <a:rPr lang="cs-CZ" sz="2400" dirty="0" err="1" smtClean="0"/>
              <a:t>diblastica</a:t>
            </a:r>
            <a:r>
              <a:rPr lang="cs-CZ" sz="2400" dirty="0" smtClean="0"/>
              <a:t>): </a:t>
            </a:r>
            <a:r>
              <a:rPr lang="cs-CZ" sz="2400" dirty="0" err="1" smtClean="0"/>
              <a:t>vločkovci</a:t>
            </a:r>
            <a:r>
              <a:rPr lang="cs-CZ" sz="2400" dirty="0" smtClean="0"/>
              <a:t>, houbovci, žahavci, žebernatky</a:t>
            </a:r>
          </a:p>
          <a:p>
            <a:pPr marL="651510" indent="-514350">
              <a:buAutoNum type="arabicPeriod"/>
            </a:pPr>
            <a:r>
              <a:rPr lang="cs-CZ" sz="2400" b="1" dirty="0" err="1" smtClean="0"/>
              <a:t>Triblastica</a:t>
            </a:r>
            <a:r>
              <a:rPr lang="cs-CZ" sz="2400" dirty="0" smtClean="0"/>
              <a:t> (</a:t>
            </a:r>
            <a:r>
              <a:rPr lang="cs-CZ" sz="2400" dirty="0" err="1" smtClean="0"/>
              <a:t>Prvoústí</a:t>
            </a:r>
            <a:r>
              <a:rPr lang="cs-CZ" sz="2400" dirty="0" smtClean="0"/>
              <a:t>) – členovci, měkkýši</a:t>
            </a:r>
          </a:p>
          <a:p>
            <a:pPr marL="651510" indent="-514350">
              <a:buAutoNum type="arabicPeriod"/>
            </a:pPr>
            <a:r>
              <a:rPr lang="cs-CZ" sz="2400" b="1" dirty="0" err="1" smtClean="0"/>
              <a:t>Druhoústí</a:t>
            </a:r>
            <a:r>
              <a:rPr lang="cs-CZ" sz="2400" dirty="0" smtClean="0"/>
              <a:t> (ostnokožci, strunatci)</a:t>
            </a:r>
          </a:p>
          <a:p>
            <a:pPr marL="651510" indent="-514350">
              <a:buAutoNum type="arabicPeriod"/>
            </a:pPr>
            <a:r>
              <a:rPr lang="cs-CZ" sz="2400" b="1" dirty="0"/>
              <a:t>Savci a </a:t>
            </a:r>
            <a:r>
              <a:rPr lang="cs-CZ" sz="2400" b="1" dirty="0" err="1" smtClean="0"/>
              <a:t>placentálové</a:t>
            </a:r>
            <a:r>
              <a:rPr lang="cs-CZ" sz="2400" b="1" dirty="0" smtClean="0"/>
              <a:t> </a:t>
            </a:r>
            <a:r>
              <a:rPr lang="cs-CZ" sz="2400" dirty="0" smtClean="0"/>
              <a:t>– specifický způsob příchodu na svět. V případě savců (i ptáků) není jedinec „hotov“ hned po porodu (vylíhnutí), ale Příroda-Evoluce mu přidělila rodiče (jejich pečovatelský pud a jejich specificitu), kteří jej musí přivést k dospělosti, ne-li dále (zde tkví evoluční význam učitelství!).</a:t>
            </a:r>
          </a:p>
          <a:p>
            <a:pPr marL="137160" indent="0">
              <a:buNone/>
            </a:pPr>
            <a:r>
              <a:rPr lang="cs-CZ" sz="2400" dirty="0" smtClean="0"/>
              <a:t>       	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Tělesný vývoj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cs-CZ" dirty="0" smtClean="0"/>
              <a:t>Průměrný růst (od narození) asi 6 cm/rok</a:t>
            </a:r>
          </a:p>
          <a:p>
            <a:pPr marL="137160" indent="0">
              <a:buNone/>
            </a:pPr>
            <a:r>
              <a:rPr lang="cs-CZ" b="1" dirty="0" smtClean="0"/>
              <a:t>5-6 let</a:t>
            </a:r>
            <a:r>
              <a:rPr lang="cs-CZ" dirty="0" smtClean="0"/>
              <a:t>: 1. tvarová proměna postavy (</a:t>
            </a:r>
            <a:r>
              <a:rPr lang="cs-CZ" b="1" dirty="0" smtClean="0"/>
              <a:t>filipínská míra</a:t>
            </a:r>
            <a:r>
              <a:rPr lang="cs-CZ" dirty="0" smtClean="0"/>
              <a:t>)</a:t>
            </a:r>
          </a:p>
          <a:p>
            <a:pPr marL="137160" indent="0">
              <a:buNone/>
            </a:pPr>
            <a:r>
              <a:rPr lang="cs-CZ" b="1" dirty="0" smtClean="0"/>
              <a:t>7 let</a:t>
            </a:r>
            <a:r>
              <a:rPr lang="cs-CZ" dirty="0" smtClean="0"/>
              <a:t>: objevují se první trvalé zuby (- výměna chrupu)</a:t>
            </a:r>
          </a:p>
          <a:p>
            <a:pPr marL="137160" indent="0">
              <a:buNone/>
            </a:pPr>
            <a:r>
              <a:rPr lang="cs-CZ" b="1" dirty="0" smtClean="0"/>
              <a:t>10-11 dívky, 11-12 chlapci</a:t>
            </a:r>
            <a:r>
              <a:rPr lang="cs-CZ" dirty="0" smtClean="0"/>
              <a:t>: nástup puberty=zvýšení sekrece </a:t>
            </a:r>
            <a:r>
              <a:rPr lang="cs-CZ" dirty="0" err="1" smtClean="0"/>
              <a:t>pohl</a:t>
            </a:r>
            <a:r>
              <a:rPr lang="cs-CZ" dirty="0" smtClean="0"/>
              <a:t>. hormonů: </a:t>
            </a:r>
          </a:p>
          <a:p>
            <a:r>
              <a:rPr lang="cs-CZ" dirty="0" smtClean="0"/>
              <a:t>v nadledvinkách - </a:t>
            </a:r>
            <a:r>
              <a:rPr lang="cs-CZ" dirty="0" err="1" smtClean="0"/>
              <a:t>adrenarche</a:t>
            </a:r>
            <a:r>
              <a:rPr lang="cs-CZ" dirty="0" smtClean="0"/>
              <a:t> (DHEA, vývoj ochlupení a změna složení potu, zvýšení </a:t>
            </a:r>
            <a:r>
              <a:rPr lang="cs-CZ" dirty="0" err="1" smtClean="0"/>
              <a:t>mastivosti</a:t>
            </a:r>
            <a:r>
              <a:rPr lang="cs-CZ" dirty="0" smtClean="0"/>
              <a:t> kůže) a: </a:t>
            </a:r>
          </a:p>
          <a:p>
            <a:r>
              <a:rPr lang="cs-CZ" dirty="0" smtClean="0"/>
              <a:t>v pohlavních žlázách – </a:t>
            </a:r>
            <a:r>
              <a:rPr lang="cs-CZ" dirty="0" err="1" smtClean="0"/>
              <a:t>gonadarche</a:t>
            </a:r>
            <a:r>
              <a:rPr lang="cs-CZ" dirty="0" smtClean="0"/>
              <a:t> (osa: </a:t>
            </a:r>
            <a:r>
              <a:rPr lang="cs-CZ" dirty="0" err="1" smtClean="0"/>
              <a:t>hypothalamus</a:t>
            </a:r>
            <a:r>
              <a:rPr lang="cs-CZ" dirty="0" smtClean="0"/>
              <a:t>-hypofýza-gonády a produkce testosteronu a estrogenu: vývoj tělesného schématu) – 2. tvarová proměna</a:t>
            </a:r>
          </a:p>
          <a:p>
            <a:pPr marL="137160" indent="0">
              <a:buNone/>
            </a:pPr>
            <a:r>
              <a:rPr lang="cs-CZ" dirty="0" smtClean="0"/>
              <a:t>růstový spurt: 9cm/rok dívky a 10,3cm/rok chlapci</a:t>
            </a:r>
          </a:p>
          <a:p>
            <a:pPr marL="137160" indent="0">
              <a:buNone/>
            </a:pPr>
            <a:r>
              <a:rPr lang="cs-CZ" b="1" dirty="0" smtClean="0"/>
              <a:t>12-13 dívky </a:t>
            </a:r>
            <a:r>
              <a:rPr lang="cs-CZ" dirty="0" smtClean="0"/>
              <a:t>– menarche (nejprve </a:t>
            </a:r>
            <a:r>
              <a:rPr lang="cs-CZ" dirty="0" err="1" smtClean="0"/>
              <a:t>anovulatorní</a:t>
            </a:r>
            <a:r>
              <a:rPr lang="cs-CZ" dirty="0" smtClean="0"/>
              <a:t> + nepravidelný cyklus); </a:t>
            </a:r>
          </a:p>
          <a:p>
            <a:pPr marL="137160" indent="0">
              <a:buNone/>
            </a:pPr>
            <a:r>
              <a:rPr lang="cs-CZ" b="1" dirty="0" smtClean="0"/>
              <a:t>13 chlapci </a:t>
            </a:r>
            <a:r>
              <a:rPr lang="cs-CZ" dirty="0" smtClean="0"/>
              <a:t>– schopnost ejakulace</a:t>
            </a:r>
          </a:p>
          <a:p>
            <a:pPr marL="137160" indent="0">
              <a:buNone/>
            </a:pPr>
            <a:r>
              <a:rPr lang="cs-CZ" b="1" dirty="0" smtClean="0"/>
              <a:t>15-17 dívky, 16-18 chlapci</a:t>
            </a:r>
            <a:r>
              <a:rPr lang="cs-CZ" dirty="0" smtClean="0"/>
              <a:t>: konec puberty, konec růstu (uzavírají se růstové štěrbiny v kostech)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Puberta a adolescence a vynořující se dospělost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100" dirty="0" smtClean="0"/>
              <a:t>Zásadní mezník v lidském životě?</a:t>
            </a:r>
          </a:p>
          <a:p>
            <a:r>
              <a:rPr lang="cs-CZ" sz="3100" dirty="0" smtClean="0"/>
              <a:t>Od závislosti na poskytování rodičovské péče k schopnosti poskytovat rodičovskou péči</a:t>
            </a:r>
          </a:p>
          <a:p>
            <a:r>
              <a:rPr lang="cs-CZ" sz="3100" dirty="0" smtClean="0"/>
              <a:t>Od závislosti k produkci</a:t>
            </a:r>
          </a:p>
          <a:p>
            <a:r>
              <a:rPr lang="cs-CZ" sz="3100" dirty="0" smtClean="0"/>
              <a:t>… od nesmrtelnosti k smrtelnosti (od ideálního ke skutečnému)</a:t>
            </a:r>
          </a:p>
          <a:p>
            <a:r>
              <a:rPr lang="cs-CZ" sz="3100" dirty="0" smtClean="0"/>
              <a:t>Dříve </a:t>
            </a:r>
            <a:r>
              <a:rPr lang="cs-CZ" sz="3100" dirty="0"/>
              <a:t>tento přechod </a:t>
            </a:r>
            <a:r>
              <a:rPr lang="cs-CZ" sz="3100" dirty="0" smtClean="0"/>
              <a:t>byl poznamenán nutností projít iniciačním rituálem, dnes ponechán na sekulární „iniciaci“, </a:t>
            </a:r>
            <a:r>
              <a:rPr lang="cs-CZ" sz="3100" dirty="0" err="1" smtClean="0"/>
              <a:t>sebeiniciaci</a:t>
            </a:r>
            <a:r>
              <a:rPr lang="cs-CZ" sz="3100" dirty="0" smtClean="0"/>
              <a:t> či zcela bez ní. (srov. vztah k opojným látkám!)</a:t>
            </a:r>
            <a:endParaRPr lang="cs-CZ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Rodičovství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? Jedna z podmínek absolvování předmětu Vývojové psychologie?</a:t>
            </a:r>
          </a:p>
          <a:p>
            <a:r>
              <a:rPr lang="cs-CZ" dirty="0" smtClean="0"/>
              <a:t>Podnětný plán s tím nejskvělejším zážitkem na počátku? </a:t>
            </a:r>
          </a:p>
          <a:p>
            <a:r>
              <a:rPr lang="cs-CZ" dirty="0" smtClean="0"/>
              <a:t>2. škola života?</a:t>
            </a:r>
          </a:p>
          <a:p>
            <a:r>
              <a:rPr lang="cs-CZ" dirty="0" smtClean="0"/>
              <a:t>? Skládá se tedy život člověka z vlastního dospívání a vychovávání vlastních dětí? Asi.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7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Trocha genetiky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err="1" smtClean="0"/>
              <a:t>Archebacteria</a:t>
            </a:r>
            <a:endParaRPr lang="cs-CZ" dirty="0" smtClean="0"/>
          </a:p>
          <a:p>
            <a:pPr marL="118872" indent="0">
              <a:buNone/>
            </a:pPr>
            <a:r>
              <a:rPr lang="cs-CZ" dirty="0" err="1" smtClean="0"/>
              <a:t>Bacteria</a:t>
            </a:r>
            <a:endParaRPr lang="cs-CZ" dirty="0" smtClean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err="1" smtClean="0"/>
              <a:t>Eucaryota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498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354"/>
            <a:ext cx="8229600" cy="7920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      Naše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5006261" cy="5112567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 smtClean="0"/>
              <a:t>Lidský genom je složen z: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 smtClean="0"/>
              <a:t>2% genetické informace (</a:t>
            </a:r>
            <a:r>
              <a:rPr lang="cs-CZ" sz="2000" u="sng" dirty="0" err="1" smtClean="0"/>
              <a:t>exony</a:t>
            </a:r>
            <a:r>
              <a:rPr lang="cs-CZ" sz="2000" dirty="0" smtClean="0"/>
              <a:t> a introny)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000" dirty="0" smtClean="0"/>
              <a:t>98% tvoří nekódující DNA</a:t>
            </a:r>
          </a:p>
          <a:p>
            <a:pPr>
              <a:buNone/>
            </a:pPr>
            <a:r>
              <a:rPr lang="cs-CZ" sz="2000" dirty="0" smtClean="0"/>
              <a:t>42%!! je tvořeno </a:t>
            </a:r>
            <a:r>
              <a:rPr lang="cs-CZ" sz="2000" dirty="0" err="1" smtClean="0"/>
              <a:t>retrotranspozony</a:t>
            </a:r>
            <a:r>
              <a:rPr lang="cs-CZ" sz="2000" dirty="0" smtClean="0"/>
              <a:t> = retrovirovými řetězci – datování potvrzuje evoluční strom. </a:t>
            </a:r>
            <a:r>
              <a:rPr lang="en-US" sz="2000" dirty="0" smtClean="0"/>
              <a:t>David </a:t>
            </a:r>
            <a:r>
              <a:rPr lang="en-US" sz="2000" dirty="0"/>
              <a:t>Baltimore </a:t>
            </a:r>
            <a:r>
              <a:rPr lang="en-US" sz="2000" dirty="0" smtClean="0"/>
              <a:t>(</a:t>
            </a:r>
            <a:r>
              <a:rPr lang="cs-CZ" sz="2000" dirty="0" smtClean="0"/>
              <a:t>jeden z objevitelů reverzní </a:t>
            </a:r>
            <a:r>
              <a:rPr lang="en-US" sz="2000" dirty="0" smtClean="0"/>
              <a:t>trans</a:t>
            </a:r>
            <a:r>
              <a:rPr lang="cs-CZ" sz="2000" dirty="0" smtClean="0"/>
              <a:t>k</a:t>
            </a:r>
            <a:r>
              <a:rPr lang="en-US" sz="2000" dirty="0" err="1" smtClean="0"/>
              <a:t>ript</a:t>
            </a:r>
            <a:r>
              <a:rPr lang="cs-CZ" sz="2000" dirty="0" err="1" smtClean="0"/>
              <a:t>ázy</a:t>
            </a:r>
            <a:r>
              <a:rPr lang="en-US" sz="2000" dirty="0" smtClean="0"/>
              <a:t>)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cs-CZ" sz="2000" dirty="0" smtClean="0"/>
              <a:t>„</a:t>
            </a:r>
            <a:r>
              <a:rPr lang="en-US" sz="2000" dirty="0" smtClean="0"/>
              <a:t>the </a:t>
            </a:r>
            <a:r>
              <a:rPr lang="en-US" sz="2000" dirty="0"/>
              <a:t>genome </a:t>
            </a:r>
            <a:r>
              <a:rPr lang="en-US" sz="2000" dirty="0" smtClean="0"/>
              <a:t>looks</a:t>
            </a:r>
            <a:r>
              <a:rPr lang="cs-CZ" sz="2000" dirty="0" smtClean="0"/>
              <a:t> </a:t>
            </a:r>
            <a:r>
              <a:rPr lang="en-US" sz="2000" dirty="0" smtClean="0"/>
              <a:t>like </a:t>
            </a:r>
            <a:r>
              <a:rPr lang="en-US" sz="2000" dirty="0"/>
              <a:t>a sea of reverse-transcribed DNA with a </a:t>
            </a:r>
            <a:r>
              <a:rPr lang="cs-CZ" sz="2000" dirty="0" smtClean="0"/>
              <a:t>s</a:t>
            </a:r>
            <a:r>
              <a:rPr lang="en-US" sz="2000" dirty="0" smtClean="0"/>
              <a:t>mall</a:t>
            </a:r>
            <a:r>
              <a:rPr lang="cs-CZ" sz="2000" dirty="0" smtClean="0"/>
              <a:t> </a:t>
            </a:r>
            <a:r>
              <a:rPr lang="cs-CZ" sz="2000" dirty="0" err="1" smtClean="0"/>
              <a:t>admixture</a:t>
            </a:r>
            <a:r>
              <a:rPr lang="cs-CZ" sz="2000" dirty="0" smtClean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 smtClean="0"/>
              <a:t>genes</a:t>
            </a:r>
            <a:r>
              <a:rPr lang="cs-CZ" sz="2000" dirty="0" smtClean="0"/>
              <a:t>“.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cs-CZ" sz="2000" dirty="0"/>
          </a:p>
          <a:p>
            <a:pPr>
              <a:buNone/>
              <a:defRPr/>
            </a:pPr>
            <a:r>
              <a:rPr lang="cs-CZ" sz="2000" dirty="0"/>
              <a:t>Nejdelší DNA </a:t>
            </a:r>
            <a:r>
              <a:rPr lang="cs-CZ" sz="2000" dirty="0" smtClean="0"/>
              <a:t>(lidský má 3 </a:t>
            </a:r>
            <a:r>
              <a:rPr lang="cs-CZ" sz="2000" dirty="0"/>
              <a:t>miliardy </a:t>
            </a:r>
            <a:r>
              <a:rPr lang="cs-CZ" sz="2000" dirty="0" smtClean="0"/>
              <a:t>bází): </a:t>
            </a:r>
          </a:p>
          <a:p>
            <a:pPr>
              <a:buNone/>
              <a:defRPr/>
            </a:pPr>
            <a:r>
              <a:rPr lang="cs-CZ" sz="2000" i="1" dirty="0" err="1" smtClean="0"/>
              <a:t>Protopterus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aethiopicus</a:t>
            </a:r>
            <a:r>
              <a:rPr lang="cs-CZ" sz="2000" dirty="0" smtClean="0"/>
              <a:t> (bahník východoafrický) – 133 miliard</a:t>
            </a:r>
          </a:p>
          <a:p>
            <a:pPr>
              <a:buNone/>
              <a:defRPr/>
            </a:pPr>
            <a:r>
              <a:rPr lang="cs-CZ" sz="2000" i="1" dirty="0"/>
              <a:t>Paris </a:t>
            </a:r>
            <a:r>
              <a:rPr lang="cs-CZ" sz="2000" i="1" dirty="0" err="1"/>
              <a:t>japonica</a:t>
            </a:r>
            <a:r>
              <a:rPr lang="cs-CZ" sz="2000" dirty="0"/>
              <a:t> - 150 miliard</a:t>
            </a:r>
          </a:p>
          <a:p>
            <a:pPr>
              <a:buNone/>
              <a:defRPr/>
            </a:pPr>
            <a:r>
              <a:rPr lang="cs-CZ" sz="2000" i="1" dirty="0" err="1" smtClean="0"/>
              <a:t>Polychaos</a:t>
            </a:r>
            <a:r>
              <a:rPr lang="cs-CZ" sz="2000" i="1" dirty="0" smtClean="0"/>
              <a:t> </a:t>
            </a:r>
            <a:r>
              <a:rPr lang="cs-CZ" sz="2000" i="1" dirty="0" err="1"/>
              <a:t>dubiumi</a:t>
            </a:r>
            <a:r>
              <a:rPr lang="cs-CZ" sz="2000" i="1" dirty="0"/>
              <a:t> </a:t>
            </a:r>
            <a:r>
              <a:rPr lang="cs-CZ" sz="2000" dirty="0"/>
              <a:t>– 670 </a:t>
            </a:r>
            <a:r>
              <a:rPr lang="cs-CZ" sz="2000" dirty="0" smtClean="0"/>
              <a:t>miliard</a:t>
            </a:r>
            <a:endParaRPr lang="cs-CZ" sz="2000" dirty="0"/>
          </a:p>
        </p:txBody>
      </p:sp>
      <p:pic>
        <p:nvPicPr>
          <p:cNvPr id="1026" name="Picture 2" descr="http://media-1.web.britannica.com/eb-media/80/55080-004-189D5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1797" y="4365104"/>
            <a:ext cx="3722189" cy="24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Polychaos dub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arcella.nl/sites/default/files/platenvanamoeben/Polychaos-dubium-BBtr-30-u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8" y="178372"/>
            <a:ext cx="30480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im: White flower has world's longest gen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5986" y="2154810"/>
            <a:ext cx="2862064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31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rotnatka obecn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944" y="188640"/>
            <a:ext cx="2381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geny (2%)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5597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 smtClean="0"/>
              <a:t>Člověk má zhruba 25 000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Hrotnatka obecná (</a:t>
            </a:r>
            <a:r>
              <a:rPr lang="cs-CZ" dirty="0" err="1" smtClean="0"/>
              <a:t>Daphnia</a:t>
            </a:r>
            <a:r>
              <a:rPr lang="cs-CZ" dirty="0" smtClean="0"/>
              <a:t> </a:t>
            </a:r>
            <a:r>
              <a:rPr lang="cs-CZ" dirty="0" err="1" smtClean="0"/>
              <a:t>pulex</a:t>
            </a:r>
            <a:r>
              <a:rPr lang="cs-CZ" dirty="0" smtClean="0"/>
              <a:t>) má 31 000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Topol </a:t>
            </a:r>
            <a:r>
              <a:rPr lang="cs-CZ" dirty="0" err="1"/>
              <a:t>chlupatoplodý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Populus</a:t>
            </a:r>
            <a:r>
              <a:rPr lang="cs-CZ" i="1" dirty="0" smtClean="0"/>
              <a:t> </a:t>
            </a:r>
            <a:r>
              <a:rPr lang="cs-CZ" i="1" dirty="0" err="1" smtClean="0"/>
              <a:t>trichocarpa</a:t>
            </a:r>
            <a:r>
              <a:rPr lang="cs-CZ" dirty="0" smtClean="0"/>
              <a:t>) – 45 000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Bičenky (</a:t>
            </a:r>
            <a:r>
              <a:rPr lang="cs-CZ" i="1" dirty="0" err="1" smtClean="0"/>
              <a:t>Trichomonas</a:t>
            </a:r>
            <a:r>
              <a:rPr lang="cs-CZ" i="1" dirty="0" smtClean="0"/>
              <a:t> </a:t>
            </a:r>
            <a:r>
              <a:rPr lang="cs-CZ" i="1" dirty="0" err="1" smtClean="0"/>
              <a:t>sp</a:t>
            </a:r>
            <a:r>
              <a:rPr lang="cs-CZ" i="1" dirty="0" smtClean="0"/>
              <a:t>.</a:t>
            </a:r>
            <a:r>
              <a:rPr lang="cs-CZ" dirty="0" smtClean="0"/>
              <a:t>) – 60 000 genů</a:t>
            </a:r>
          </a:p>
          <a:p>
            <a:pPr marL="137160" indent="0">
              <a:buNone/>
            </a:pPr>
            <a:r>
              <a:rPr lang="cs-CZ" dirty="0" smtClean="0"/>
              <a:t>(dle </a:t>
            </a:r>
            <a:r>
              <a:rPr lang="cs-CZ" dirty="0" err="1" smtClean="0"/>
              <a:t>Madigan</a:t>
            </a:r>
            <a:r>
              <a:rPr lang="cs-CZ" dirty="0" smtClean="0"/>
              <a:t> et al., 2014)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508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1556792"/>
            <a:ext cx="3970784" cy="5184576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Geneticky jsou předávány vzorce chování do úrovně </a:t>
            </a:r>
            <a:r>
              <a:rPr lang="cs-CZ" dirty="0" smtClean="0"/>
              <a:t>novorozeneckých </a:t>
            </a:r>
            <a:r>
              <a:rPr lang="cs-CZ" dirty="0"/>
              <a:t>reflexů </a:t>
            </a:r>
            <a:r>
              <a:rPr lang="cs-CZ" dirty="0" smtClean="0"/>
              <a:t>(jak dlouho budou existovat?) a </a:t>
            </a:r>
            <a:r>
              <a:rPr lang="cs-CZ" dirty="0"/>
              <a:t>vrozených vzorců </a:t>
            </a:r>
            <a:r>
              <a:rPr lang="cs-CZ" dirty="0" smtClean="0"/>
              <a:t>chování (stavění hnízd, zásnubní tance).  </a:t>
            </a:r>
          </a:p>
          <a:p>
            <a:pPr marL="137160" indent="0">
              <a:buNone/>
            </a:pPr>
            <a:r>
              <a:rPr lang="cs-CZ" dirty="0" smtClean="0"/>
              <a:t>Imprinting a epigeneze - K</a:t>
            </a:r>
            <a:r>
              <a:rPr lang="cs-CZ" dirty="0"/>
              <a:t>. Lorenz; vizuální, chemický aj</a:t>
            </a:r>
            <a:r>
              <a:rPr lang="cs-CZ" dirty="0" smtClean="0"/>
              <a:t>.)</a:t>
            </a:r>
          </a:p>
          <a:p>
            <a:pPr marL="137160" indent="0">
              <a:buNone/>
            </a:pPr>
            <a:r>
              <a:rPr lang="cs-CZ" dirty="0" smtClean="0"/>
              <a:t>Modré oči – 10 000BC</a:t>
            </a:r>
          </a:p>
          <a:p>
            <a:pPr marL="137160" indent="0">
              <a:buNone/>
            </a:pPr>
            <a:r>
              <a:rPr lang="cs-CZ" dirty="0" smtClean="0"/>
              <a:t>Tolerance alkoholu</a:t>
            </a:r>
          </a:p>
          <a:p>
            <a:pPr marL="137160" indent="0">
              <a:buNone/>
            </a:pPr>
            <a:r>
              <a:rPr lang="cs-CZ" dirty="0" smtClean="0"/>
              <a:t>Tolerance laktózy </a:t>
            </a:r>
            <a:r>
              <a:rPr lang="cs-CZ" dirty="0"/>
              <a:t>a </a:t>
            </a:r>
            <a:r>
              <a:rPr lang="cs-CZ" dirty="0" smtClean="0"/>
              <a:t>světlá pleť – 3000BC – jámová kultura</a:t>
            </a:r>
          </a:p>
          <a:p>
            <a:pPr marL="137160" indent="0">
              <a:buNone/>
            </a:pPr>
            <a:r>
              <a:rPr lang="cs-CZ" dirty="0" smtClean="0"/>
              <a:t>Genotyp x fenotyp</a:t>
            </a:r>
            <a:endParaRPr lang="cs-CZ" dirty="0"/>
          </a:p>
        </p:txBody>
      </p:sp>
      <p:pic>
        <p:nvPicPr>
          <p:cNvPr id="4" name="Picture 2" descr="http://www.dabase.org/LorenzAndGees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4537"/>
            <a:ext cx="3950271" cy="514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 dirty="0" smtClean="0"/>
              <a:t>Co může být vrozeno?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53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Jednovaječná dvojčata mají shodný genom (a dosti podobný fenotyp). </a:t>
            </a:r>
          </a:p>
          <a:p>
            <a:pPr>
              <a:buNone/>
            </a:pPr>
            <a:r>
              <a:rPr lang="cs-CZ" dirty="0" smtClean="0"/>
              <a:t>Sourozenci mají 50% shodných genů a 50% genů odlišných.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137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809120" cy="572351"/>
          </a:xfrm>
        </p:spPr>
        <p:txBody>
          <a:bodyPr wrap="square" lIns="82945" tIns="41473" rIns="82945" bIns="41473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3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Zdroje</a:t>
            </a:r>
            <a:r>
              <a:rPr lang="en-GB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GB" sz="3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informací</a:t>
            </a:r>
            <a:r>
              <a:rPr lang="en-GB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GB" sz="3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ke</a:t>
            </a:r>
            <a:r>
              <a:rPr lang="en-GB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GB" sz="3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studiu</a:t>
            </a:r>
            <a:endParaRPr lang="en-GB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60640" y="1926922"/>
            <a:ext cx="8033760" cy="2142140"/>
          </a:xfrm>
        </p:spPr>
        <p:txBody>
          <a:bodyPr lIns="82945" tIns="41473" rIns="82945" bIns="41473">
            <a:spAutoFit/>
          </a:bodyPr>
          <a:lstStyle/>
          <a:p>
            <a:pPr>
              <a:lnSpc>
                <a:spcPct val="10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900" b="1" dirty="0" err="1">
                <a:latin typeface="Bookman Old Style" pitchFamily="18" charset="0"/>
              </a:rPr>
              <a:t>Sylabus</a:t>
            </a:r>
            <a:r>
              <a:rPr lang="en-GB" sz="1900" b="1" dirty="0">
                <a:latin typeface="Bookman Old Style" pitchFamily="18" charset="0"/>
              </a:rPr>
              <a:t> </a:t>
            </a:r>
            <a:r>
              <a:rPr lang="en-GB" sz="1900" b="1" dirty="0" err="1">
                <a:latin typeface="Bookman Old Style" pitchFamily="18" charset="0"/>
              </a:rPr>
              <a:t>předmětu</a:t>
            </a:r>
            <a:endParaRPr lang="cs-CZ" sz="1600" dirty="0">
              <a:latin typeface="Bookman Old Style" pitchFamily="18" charset="0"/>
            </a:endParaRPr>
          </a:p>
          <a:p>
            <a:pPr>
              <a:lnSpc>
                <a:spcPct val="10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900" b="1" dirty="0" err="1">
                <a:latin typeface="Bookman Old Style" pitchFamily="18" charset="0"/>
              </a:rPr>
              <a:t>Internetové</a:t>
            </a:r>
            <a:r>
              <a:rPr lang="en-GB" sz="1900" b="1" dirty="0">
                <a:latin typeface="Bookman Old Style" pitchFamily="18" charset="0"/>
              </a:rPr>
              <a:t> </a:t>
            </a:r>
            <a:r>
              <a:rPr lang="en-GB" sz="1900" b="1" dirty="0" err="1" smtClean="0">
                <a:latin typeface="Bookman Old Style" pitchFamily="18" charset="0"/>
              </a:rPr>
              <a:t>zdroje</a:t>
            </a:r>
            <a:endParaRPr lang="cs-CZ" sz="1900" i="1" dirty="0">
              <a:latin typeface="Bookman Old Style" pitchFamily="18" charset="0"/>
            </a:endParaRPr>
          </a:p>
          <a:p>
            <a:pPr>
              <a:lnSpc>
                <a:spcPct val="11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cs-CZ" sz="1900" dirty="0">
                <a:latin typeface="Bookman Old Style" pitchFamily="18" charset="0"/>
              </a:rPr>
              <a:t>Elektronické zdroje dostupné prostřednictvím knihovny </a:t>
            </a:r>
            <a:r>
              <a:rPr lang="cs-CZ" sz="1900" dirty="0" err="1">
                <a:latin typeface="Bookman Old Style" pitchFamily="18" charset="0"/>
              </a:rPr>
              <a:t>PedF</a:t>
            </a:r>
            <a:r>
              <a:rPr lang="cs-CZ" sz="1900" dirty="0">
                <a:latin typeface="Bookman Old Style" pitchFamily="18" charset="0"/>
              </a:rPr>
              <a:t> MU </a:t>
            </a:r>
            <a:r>
              <a:rPr lang="cs-CZ" sz="1900" dirty="0">
                <a:latin typeface="Bookman Old Style" pitchFamily="18" charset="0"/>
                <a:hlinkClick r:id="rId3"/>
              </a:rPr>
              <a:t>http://www.ped.muni.cz/wlib/</a:t>
            </a:r>
            <a:r>
              <a:rPr lang="cs-CZ" sz="1900" dirty="0">
                <a:latin typeface="Bookman Old Style" pitchFamily="18" charset="0"/>
              </a:rPr>
              <a:t> (důležitá např. EBRARY </a:t>
            </a:r>
            <a:r>
              <a:rPr lang="cs-CZ" sz="1900" dirty="0" err="1">
                <a:latin typeface="Bookman Old Style" pitchFamily="18" charset="0"/>
              </a:rPr>
              <a:t>Education</a:t>
            </a:r>
            <a:r>
              <a:rPr lang="cs-CZ" sz="1900" dirty="0">
                <a:latin typeface="Bookman Old Style" pitchFamily="18" charset="0"/>
              </a:rPr>
              <a:t>)</a:t>
            </a:r>
          </a:p>
          <a:p>
            <a:pPr>
              <a:lnSpc>
                <a:spcPct val="11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cs-CZ" sz="1900" dirty="0">
                <a:latin typeface="Bookman Old Style" pitchFamily="18" charset="0"/>
              </a:rPr>
              <a:t>Další odkazy viz </a:t>
            </a:r>
            <a:r>
              <a:rPr lang="cs-CZ" sz="1900" i="1" dirty="0">
                <a:latin typeface="Bookman Old Style" pitchFamily="18" charset="0"/>
              </a:rPr>
              <a:t>Informační služby</a:t>
            </a:r>
            <a:r>
              <a:rPr lang="cs-CZ" sz="1900" dirty="0">
                <a:latin typeface="Bookman Old Style" pitchFamily="18" charset="0"/>
              </a:rPr>
              <a:t> na webu </a:t>
            </a:r>
            <a:r>
              <a:rPr lang="cs-CZ" sz="1900" dirty="0" err="1" smtClean="0">
                <a:latin typeface="Bookman Old Style" pitchFamily="18" charset="0"/>
              </a:rPr>
              <a:t>PedF</a:t>
            </a:r>
            <a:endParaRPr lang="en-GB" sz="19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224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geneze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2400" dirty="0" smtClean="0"/>
              <a:t>Fylogeneze (Strom života)</a:t>
            </a:r>
          </a:p>
          <a:p>
            <a:pPr eaLnBrk="1" hangingPunct="1"/>
            <a:r>
              <a:rPr lang="cs-CZ" altLang="en-US" sz="2400" dirty="0" smtClean="0"/>
              <a:t>Antropogeneze – vývoj člověka</a:t>
            </a:r>
          </a:p>
          <a:p>
            <a:pPr eaLnBrk="1" hangingPunct="1"/>
            <a:r>
              <a:rPr lang="cs-CZ" altLang="en-US" sz="2400" dirty="0" smtClean="0"/>
              <a:t>Ontogeneze  - těžiště zájmu vývojové psychologie, vývoj jedince</a:t>
            </a:r>
          </a:p>
          <a:p>
            <a:pPr eaLnBrk="1" hangingPunct="1"/>
            <a:r>
              <a:rPr lang="cs-CZ" altLang="en-US" sz="2400" dirty="0" smtClean="0"/>
              <a:t>Embryogeneze – vývoj embrya (končí 9. týden, založením všech orgánových soustav); organogeneze</a:t>
            </a:r>
          </a:p>
          <a:p>
            <a:pPr eaLnBrk="1" hangingPunct="1"/>
            <a:r>
              <a:rPr lang="cs-CZ" altLang="en-US" sz="2400" dirty="0" err="1" smtClean="0"/>
              <a:t>Fetogeneze</a:t>
            </a:r>
            <a:r>
              <a:rPr lang="cs-CZ" altLang="en-US" sz="2400" dirty="0" smtClean="0"/>
              <a:t> – vývoj plodu (od 9. týdne po narození)</a:t>
            </a:r>
          </a:p>
          <a:p>
            <a:pPr eaLnBrk="1" hangingPunct="1"/>
            <a:r>
              <a:rPr lang="cs-CZ" altLang="en-US" sz="2400" dirty="0" err="1" smtClean="0"/>
              <a:t>Mikrogeneze</a:t>
            </a:r>
            <a:r>
              <a:rPr lang="cs-CZ" altLang="en-US" sz="2400" dirty="0" smtClean="0"/>
              <a:t> – otázka neuropsychologie a kognitivní psychologie: sledování jevů velice krátkých – mikrosekundy, např. vývoj vjemu v CNS</a:t>
            </a:r>
          </a:p>
          <a:p>
            <a:pPr eaLnBrk="1" hangingPunct="1"/>
            <a:r>
              <a:rPr lang="cs-CZ" altLang="en-US" sz="2400" dirty="0" smtClean="0"/>
              <a:t>Patogeneze – vývoj chorobných změn</a:t>
            </a:r>
          </a:p>
          <a:p>
            <a:pPr eaLnBrk="1" hangingPunct="1"/>
            <a:r>
              <a:rPr lang="cs-CZ" altLang="en-US" sz="2400" dirty="0" smtClean="0"/>
              <a:t>Imunogeneze - vývoj imunitního systému (buňky i celého organismu)</a:t>
            </a:r>
          </a:p>
          <a:p>
            <a:pPr eaLnBrk="1" hangingPunct="1">
              <a:buFont typeface="Wingdings 2" pitchFamily="18" charset="2"/>
              <a:buNone/>
            </a:pPr>
            <a:endParaRPr lang="cs-CZ" alt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cs-CZ" altLang="en-US" sz="2400" dirty="0" smtClean="0"/>
          </a:p>
          <a:p>
            <a:pPr eaLnBrk="1" hangingPunct="1"/>
            <a:endParaRPr lang="cs-CZ" altLang="en-US" sz="2400" dirty="0" smtClean="0"/>
          </a:p>
          <a:p>
            <a:pPr eaLnBrk="1" hangingPunct="1"/>
            <a:endParaRPr lang="cs-CZ" altLang="en-US" sz="2400" dirty="0" smtClean="0"/>
          </a:p>
          <a:p>
            <a:pPr eaLnBrk="1" hangingPunct="1">
              <a:buFontTx/>
              <a:buNone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13560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C:\Users\Krasa\Downloads\opentreelifeti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4624"/>
            <a:ext cx="6768752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193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altLang="en-US" dirty="0" smtClean="0"/>
              <a:t>je dnes ve svém naivním pojetí překonán, nicméně v rámci embryogeneze (u člověka) lze spatřit fázi jednobuněčnou, fázi moruly, blastuly, gastruly a žaberních oblouků.</a:t>
            </a:r>
            <a:endParaRPr lang="cs-CZ" altLang="cs-CZ" dirty="0" smtClean="0"/>
          </a:p>
        </p:txBody>
      </p:sp>
      <p:pic>
        <p:nvPicPr>
          <p:cNvPr id="5124" name="Picture 2" descr="http://21stoleti.cz/wp-content/uploads/Haeckels-embryos-486x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81160"/>
            <a:ext cx="4105002" cy="326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cs-CZ" altLang="en-US" dirty="0" err="1"/>
              <a:t>Haeckelův</a:t>
            </a:r>
            <a:r>
              <a:rPr lang="cs-CZ" altLang="en-US" dirty="0"/>
              <a:t> zákon (O opakuje F)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4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3266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Antropogeneze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 smtClean="0"/>
              <a:t>2,5 miliónů let: H. </a:t>
            </a:r>
            <a:r>
              <a:rPr lang="cs-CZ" sz="2100" dirty="0" err="1" smtClean="0"/>
              <a:t>rudolfensis</a:t>
            </a:r>
            <a:r>
              <a:rPr lang="cs-CZ" sz="2100" dirty="0" smtClean="0"/>
              <a:t> – </a:t>
            </a:r>
            <a:r>
              <a:rPr lang="cs-CZ" sz="2100" b="1" dirty="0" smtClean="0"/>
              <a:t>první kamenné nástroje </a:t>
            </a:r>
            <a:r>
              <a:rPr lang="cs-CZ" sz="2100" dirty="0" smtClean="0"/>
              <a:t>– rozbíjení velkých kostí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 smtClean="0"/>
              <a:t>2,2 miliónů: H. </a:t>
            </a:r>
            <a:r>
              <a:rPr lang="cs-CZ" sz="2100" dirty="0" err="1" smtClean="0"/>
              <a:t>habilis</a:t>
            </a:r>
            <a:r>
              <a:rPr lang="cs-CZ" sz="2100" dirty="0" smtClean="0"/>
              <a:t> (patrně slepá větev)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 smtClean="0"/>
              <a:t>2 milióny: maso tvořilo značnou část diety – tedy asi přechod k „</a:t>
            </a:r>
            <a:r>
              <a:rPr lang="cs-CZ" sz="2100" dirty="0" err="1" smtClean="0"/>
              <a:t>power-scavenging</a:t>
            </a:r>
            <a:r>
              <a:rPr lang="cs-CZ" sz="2100" dirty="0" smtClean="0"/>
              <a:t>“ (viz </a:t>
            </a:r>
            <a:r>
              <a:rPr lang="cs-CZ" sz="2100" dirty="0" err="1" smtClean="0"/>
              <a:t>Bickerton</a:t>
            </a:r>
            <a:r>
              <a:rPr lang="cs-CZ" sz="2100" dirty="0" smtClean="0"/>
              <a:t>, 2009)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 smtClean="0"/>
              <a:t>1,8 miliónů let: H. </a:t>
            </a:r>
            <a:r>
              <a:rPr lang="cs-CZ" sz="2100" dirty="0" err="1" smtClean="0"/>
              <a:t>ergaster</a:t>
            </a:r>
            <a:r>
              <a:rPr lang="cs-CZ" sz="2100" dirty="0" smtClean="0"/>
              <a:t>, H. </a:t>
            </a:r>
            <a:r>
              <a:rPr lang="cs-CZ" sz="2100" dirty="0" err="1" smtClean="0"/>
              <a:t>erectus</a:t>
            </a:r>
            <a:endParaRPr lang="cs-CZ" sz="21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 smtClean="0"/>
              <a:t>Cca 800 tisíc let: </a:t>
            </a:r>
            <a:r>
              <a:rPr lang="cs-CZ" sz="2100" b="1" dirty="0" smtClean="0"/>
              <a:t>ovládnutí ohně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 smtClean="0"/>
              <a:t>lidské druhy začaly aktivně </a:t>
            </a:r>
            <a:r>
              <a:rPr lang="cs-CZ" sz="2100" b="1" dirty="0" smtClean="0"/>
              <a:t>lovit</a:t>
            </a:r>
            <a:r>
              <a:rPr lang="cs-CZ" sz="2100" dirty="0" smtClean="0"/>
              <a:t> – počátek dělby role: muž x žena (nejstarší dochované doklady oštěpů jsou ovšem staré jen 400.000 let, kompozitní nástroje 300tis. let)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 smtClean="0"/>
              <a:t>Cca 800 tisíc let: První doklady výstavby jednoduchých </a:t>
            </a:r>
            <a:r>
              <a:rPr lang="cs-CZ" sz="2100" b="1" dirty="0" smtClean="0"/>
              <a:t>příbytků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 smtClean="0"/>
              <a:t>Vznik řeči? (mezi </a:t>
            </a:r>
            <a:r>
              <a:rPr lang="cs-CZ" sz="2100" b="1" dirty="0" smtClean="0"/>
              <a:t>kompozitními nástroji </a:t>
            </a:r>
            <a:r>
              <a:rPr lang="cs-CZ" sz="2100" dirty="0" smtClean="0"/>
              <a:t>a </a:t>
            </a:r>
            <a:r>
              <a:rPr lang="cs-CZ" sz="2100" b="1" dirty="0" smtClean="0"/>
              <a:t>pohřbem</a:t>
            </a:r>
            <a:r>
              <a:rPr lang="cs-CZ" sz="2100" dirty="0" smtClean="0"/>
              <a:t>, tj. mezi 300-100tis. Lety?)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100" dirty="0" smtClean="0"/>
              <a:t>Vznik </a:t>
            </a:r>
            <a:r>
              <a:rPr lang="cs-CZ" sz="2100" b="1" dirty="0" smtClean="0"/>
              <a:t>výtvarného projevu</a:t>
            </a:r>
            <a:r>
              <a:rPr lang="cs-CZ" sz="2100" dirty="0" smtClean="0"/>
              <a:t>: mladý paleolit 45 000 let (</a:t>
            </a:r>
            <a:r>
              <a:rPr lang="cs-CZ" sz="2100" u="sng" dirty="0" err="1" smtClean="0"/>
              <a:t>bohunicien+aurignacien+gravettien</a:t>
            </a:r>
            <a:r>
              <a:rPr lang="cs-CZ" sz="2100" dirty="0" smtClean="0"/>
              <a:t>), dnes jsou již známy malby i z Austrálie, dříve jen z Evropy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xmlns="" val="1165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03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52950" y="183677"/>
            <a:ext cx="7809120" cy="577417"/>
          </a:xfrm>
        </p:spPr>
        <p:txBody>
          <a:bodyPr wrap="square" lIns="82945" tIns="41473" rIns="82945" bIns="41473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Povinná l</a:t>
            </a:r>
            <a:r>
              <a:rPr lang="en-GB" sz="3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iteratura</a:t>
            </a:r>
            <a:endParaRPr lang="en-GB" sz="25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687227" cy="5192847"/>
          </a:xfrm>
        </p:spPr>
        <p:txBody>
          <a:bodyPr wrap="square" lIns="82945" tIns="41473" rIns="82945" bIns="41473">
            <a:sp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b="1" dirty="0" smtClean="0"/>
              <a:t>VÁGNEROVÁ, Marie. </a:t>
            </a:r>
            <a:r>
              <a:rPr lang="cs-CZ" sz="2600" b="1" i="1" dirty="0" smtClean="0"/>
              <a:t>Vývojová psychologie</a:t>
            </a:r>
            <a:r>
              <a:rPr lang="cs-CZ" sz="2600" dirty="0" smtClean="0"/>
              <a:t>. </a:t>
            </a:r>
            <a:r>
              <a:rPr lang="cs-CZ" sz="2600" dirty="0" err="1" smtClean="0"/>
              <a:t>Vyd</a:t>
            </a:r>
            <a:r>
              <a:rPr lang="cs-CZ" sz="2600" dirty="0" smtClean="0"/>
              <a:t>. 1. Praha: Karolinum, 2007. 461 s. ISBN 978-80-246-1318-5.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cs-CZ" sz="2600" dirty="0" smtClean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dirty="0" smtClean="0"/>
              <a:t>VÁGNEROVÁ, Marie. </a:t>
            </a:r>
            <a:r>
              <a:rPr lang="cs-CZ" sz="2600" i="1" dirty="0" smtClean="0"/>
              <a:t>Psychologie školního dítěte</a:t>
            </a:r>
            <a:r>
              <a:rPr lang="cs-CZ" sz="2600" dirty="0" smtClean="0"/>
              <a:t>. 1. </a:t>
            </a:r>
            <a:r>
              <a:rPr lang="cs-CZ" sz="2600" dirty="0" err="1" smtClean="0"/>
              <a:t>vyd</a:t>
            </a:r>
            <a:r>
              <a:rPr lang="cs-CZ" sz="2600" dirty="0" smtClean="0"/>
              <a:t>. Praha: Karolinum, 1997. 88 s. ISBN 80-7184-487-X.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cs-CZ" sz="2600" dirty="0" smtClean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dirty="0" smtClean="0"/>
              <a:t>LANGMEIER, Josef, KREJČÍŘOVÁ, Dana. </a:t>
            </a:r>
            <a:r>
              <a:rPr lang="cs-CZ" sz="2600" i="1" dirty="0" smtClean="0"/>
              <a:t>Vývojová psychologie</a:t>
            </a:r>
            <a:r>
              <a:rPr lang="cs-CZ" sz="2600" dirty="0" smtClean="0"/>
              <a:t>. 2. </a:t>
            </a:r>
            <a:r>
              <a:rPr lang="cs-CZ" sz="2600" dirty="0" err="1" smtClean="0"/>
              <a:t>aktualiz</a:t>
            </a:r>
            <a:r>
              <a:rPr lang="cs-CZ" sz="2600" dirty="0" smtClean="0"/>
              <a:t>. </a:t>
            </a:r>
            <a:r>
              <a:rPr lang="cs-CZ" sz="2600" dirty="0" err="1" smtClean="0"/>
              <a:t>vyd</a:t>
            </a:r>
            <a:r>
              <a:rPr lang="cs-CZ" sz="2600" dirty="0" smtClean="0"/>
              <a:t>. Praha: </a:t>
            </a:r>
            <a:r>
              <a:rPr lang="cs-CZ" sz="2600" dirty="0" err="1" smtClean="0"/>
              <a:t>Grada</a:t>
            </a:r>
            <a:r>
              <a:rPr lang="cs-CZ" sz="2600" dirty="0" smtClean="0"/>
              <a:t>, 2006. 368 s. ISBN 80-247-1284-9. </a:t>
            </a:r>
          </a:p>
          <a:p>
            <a:pPr lvl="0">
              <a:buClr>
                <a:prstClr val="white">
                  <a:shade val="95000"/>
                </a:prstClr>
              </a:buClr>
              <a:buNone/>
            </a:pPr>
            <a:endParaRPr lang="cs-CZ" sz="2600" dirty="0" smtClean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dirty="0" smtClean="0"/>
              <a:t>PETTY, </a:t>
            </a:r>
            <a:r>
              <a:rPr lang="cs-CZ" sz="2600" dirty="0" err="1" smtClean="0"/>
              <a:t>Geoffrey</a:t>
            </a:r>
            <a:r>
              <a:rPr lang="cs-CZ" sz="2600" dirty="0" smtClean="0"/>
              <a:t>. </a:t>
            </a:r>
            <a:r>
              <a:rPr lang="cs-CZ" sz="2600" i="1" dirty="0" smtClean="0"/>
              <a:t>Moderní vyučování</a:t>
            </a:r>
            <a:r>
              <a:rPr lang="cs-CZ" sz="2600" dirty="0" smtClean="0"/>
              <a:t>. </a:t>
            </a:r>
            <a:r>
              <a:rPr lang="cs-CZ" sz="2600" dirty="0" err="1" smtClean="0"/>
              <a:t>Vyd</a:t>
            </a:r>
            <a:r>
              <a:rPr lang="cs-CZ" sz="2600" dirty="0" smtClean="0"/>
              <a:t>. 5. Praha: Portál, 2008. 380 s. ISBN 978-80-7367-427-4. </a:t>
            </a:r>
          </a:p>
          <a:p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xmlns="" val="1987248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zdárného ukončení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cs-CZ" dirty="0"/>
              <a:t>Písemný </a:t>
            </a:r>
            <a:r>
              <a:rPr lang="cs-CZ" dirty="0" smtClean="0"/>
              <a:t>test: 13 z 20 = E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Proč studovat </a:t>
            </a:r>
            <a:r>
              <a:rPr lang="cs-CZ" dirty="0" err="1" smtClean="0"/>
              <a:t>Výv</a:t>
            </a:r>
            <a:r>
              <a:rPr lang="cs-CZ" dirty="0" smtClean="0"/>
              <a:t>. </a:t>
            </a:r>
            <a:r>
              <a:rPr lang="cs-CZ" dirty="0" err="1" smtClean="0"/>
              <a:t>ps</a:t>
            </a:r>
            <a:r>
              <a:rPr lang="cs-CZ" dirty="0" smtClean="0"/>
              <a:t>.? Vidíte alespoň nějaké důvody?</a:t>
            </a:r>
          </a:p>
          <a:p>
            <a:pPr marL="651510" indent="-514350">
              <a:buFont typeface="Wingdings 2"/>
              <a:buAutoNum type="arabicPeriod"/>
            </a:pPr>
            <a:endParaRPr lang="cs-CZ" dirty="0"/>
          </a:p>
          <a:p>
            <a:pPr marL="651510" indent="-514350">
              <a:buAutoNum type="arabicPeriod"/>
            </a:pPr>
            <a:endParaRPr lang="cs-CZ" dirty="0" smtClean="0"/>
          </a:p>
          <a:p>
            <a:pPr marL="65151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04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 - periodizace: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Tělesný vývoj</a:t>
            </a:r>
          </a:p>
          <a:p>
            <a:r>
              <a:rPr lang="cs-CZ" dirty="0" smtClean="0"/>
              <a:t>Novorozenec, kojenec</a:t>
            </a:r>
          </a:p>
          <a:p>
            <a:r>
              <a:rPr lang="cs-CZ" dirty="0" smtClean="0"/>
              <a:t>Batole, předškolní věk</a:t>
            </a:r>
          </a:p>
          <a:p>
            <a:r>
              <a:rPr lang="cs-CZ" dirty="0" smtClean="0"/>
              <a:t>Mladší školní věk</a:t>
            </a:r>
          </a:p>
          <a:p>
            <a:r>
              <a:rPr lang="cs-CZ" dirty="0" smtClean="0"/>
              <a:t>Starší školní věk</a:t>
            </a:r>
          </a:p>
          <a:p>
            <a:r>
              <a:rPr lang="cs-CZ" dirty="0" smtClean="0"/>
              <a:t>Puberta, adolescence a </a:t>
            </a:r>
            <a:r>
              <a:rPr lang="cs-CZ" dirty="0" err="1" smtClean="0"/>
              <a:t>emerging</a:t>
            </a:r>
            <a:r>
              <a:rPr lang="cs-CZ" dirty="0" smtClean="0"/>
              <a:t> </a:t>
            </a:r>
            <a:r>
              <a:rPr lang="cs-CZ" dirty="0" err="1" smtClean="0"/>
              <a:t>adulthood</a:t>
            </a:r>
            <a:endParaRPr lang="cs-CZ" dirty="0" smtClean="0"/>
          </a:p>
          <a:p>
            <a:r>
              <a:rPr lang="cs-CZ" dirty="0" smtClean="0"/>
              <a:t>Dospělost, střední věk</a:t>
            </a:r>
          </a:p>
          <a:p>
            <a:r>
              <a:rPr lang="cs-CZ" dirty="0" smtClean="0"/>
              <a:t>Stáří</a:t>
            </a:r>
          </a:p>
          <a:p>
            <a:r>
              <a:rPr lang="cs-CZ" dirty="0"/>
              <a:t>Vývoj řečových schopností</a:t>
            </a:r>
          </a:p>
          <a:p>
            <a:r>
              <a:rPr lang="cs-CZ" dirty="0"/>
              <a:t>Vývoj mentálních reprezentací</a:t>
            </a:r>
          </a:p>
          <a:p>
            <a:pPr marL="137160" indent="0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 vývojové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konec 19. stol. – poč. 20. stol. (</a:t>
            </a:r>
            <a:r>
              <a:rPr lang="cs-CZ" dirty="0" err="1" smtClean="0"/>
              <a:t>Sečenov</a:t>
            </a:r>
            <a:r>
              <a:rPr lang="cs-CZ" dirty="0" smtClean="0"/>
              <a:t>, </a:t>
            </a:r>
            <a:r>
              <a:rPr lang="cs-CZ" dirty="0" err="1" smtClean="0"/>
              <a:t>Baldwin</a:t>
            </a:r>
            <a:r>
              <a:rPr lang="cs-CZ" dirty="0" smtClean="0"/>
              <a:t>, </a:t>
            </a:r>
            <a:r>
              <a:rPr lang="cs-CZ" dirty="0" err="1" smtClean="0"/>
              <a:t>Hall</a:t>
            </a:r>
            <a:r>
              <a:rPr lang="cs-CZ" dirty="0" smtClean="0"/>
              <a:t>) – vývoj dítěte napodobuje vývoj druhu – intelektuální výmysl (překonáno – viz. </a:t>
            </a:r>
            <a:r>
              <a:rPr lang="cs-CZ" dirty="0" err="1" smtClean="0"/>
              <a:t>Haeckelův</a:t>
            </a:r>
            <a:r>
              <a:rPr lang="cs-CZ" dirty="0" smtClean="0"/>
              <a:t> zákon).</a:t>
            </a:r>
          </a:p>
          <a:p>
            <a:r>
              <a:rPr lang="cs-CZ" dirty="0" smtClean="0"/>
              <a:t>20. léta – 50. léta: </a:t>
            </a:r>
            <a:r>
              <a:rPr lang="cs-CZ" dirty="0" err="1" smtClean="0"/>
              <a:t>Hall</a:t>
            </a:r>
            <a:r>
              <a:rPr lang="cs-CZ" dirty="0" smtClean="0"/>
              <a:t> – „hnutí za výzkum dítěte“ – empirické výzkumy, chyběla však teorie. </a:t>
            </a:r>
            <a:r>
              <a:rPr lang="cs-CZ" dirty="0" err="1" smtClean="0"/>
              <a:t>Gesell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Gesellovy</a:t>
            </a:r>
            <a:r>
              <a:rPr lang="cs-CZ" dirty="0" smtClean="0"/>
              <a:t> škály): přesný popis normálního vývoje v každém důležitém okamžiku.</a:t>
            </a:r>
          </a:p>
          <a:p>
            <a:r>
              <a:rPr lang="cs-CZ" dirty="0" smtClean="0"/>
              <a:t> Longitudinální výzkumy se ptaly: Které faktory na počátku jsou prediktivní?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259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Hybné síly vývoje psychiky/člověka?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en-US" b="1" dirty="0" smtClean="0"/>
              <a:t>genetická </a:t>
            </a:r>
            <a:r>
              <a:rPr lang="cs-CZ" altLang="en-US" dirty="0" smtClean="0"/>
              <a:t>determinace – </a:t>
            </a:r>
            <a:r>
              <a:rPr lang="cs-CZ" altLang="en-US" i="1" dirty="0" err="1" smtClean="0"/>
              <a:t>nature</a:t>
            </a:r>
            <a:r>
              <a:rPr lang="cs-CZ" altLang="en-US" dirty="0" smtClean="0"/>
              <a:t> = dědičnost</a:t>
            </a:r>
          </a:p>
          <a:p>
            <a:pPr lvl="1"/>
            <a:r>
              <a:rPr lang="cs-CZ" altLang="en-US" dirty="0" smtClean="0"/>
              <a:t>„Zločincem se člověk rodí</a:t>
            </a:r>
            <a:r>
              <a:rPr lang="cs-CZ" altLang="en-US" dirty="0"/>
              <a:t>“ (</a:t>
            </a:r>
            <a:r>
              <a:rPr lang="cs-CZ" altLang="en-US" dirty="0" err="1" smtClean="0"/>
              <a:t>Lombroso</a:t>
            </a:r>
            <a:r>
              <a:rPr lang="cs-CZ" altLang="en-US" dirty="0" smtClean="0"/>
              <a:t>)</a:t>
            </a:r>
          </a:p>
          <a:p>
            <a:pPr eaLnBrk="1" hangingPunct="1"/>
            <a:r>
              <a:rPr lang="cs-CZ" altLang="en-US" b="1" dirty="0" smtClean="0"/>
              <a:t>vliv soc. prostředí </a:t>
            </a:r>
            <a:r>
              <a:rPr lang="cs-CZ" altLang="en-US" dirty="0" smtClean="0"/>
              <a:t>– </a:t>
            </a:r>
            <a:r>
              <a:rPr lang="cs-CZ" altLang="en-US" i="1" dirty="0" err="1" smtClean="0"/>
              <a:t>nurture</a:t>
            </a:r>
            <a:r>
              <a:rPr lang="cs-CZ" altLang="en-US" i="1" dirty="0" smtClean="0"/>
              <a:t> = </a:t>
            </a:r>
            <a:r>
              <a:rPr lang="cs-CZ" altLang="en-US" dirty="0" smtClean="0"/>
              <a:t>výchova</a:t>
            </a:r>
          </a:p>
          <a:p>
            <a:pPr lvl="1" eaLnBrk="1" hangingPunct="1"/>
            <a:r>
              <a:rPr lang="cs-CZ" altLang="en-US" dirty="0" smtClean="0"/>
              <a:t>Watson: „Udělám vám z dětí, co budete chtít“</a:t>
            </a:r>
          </a:p>
          <a:p>
            <a:pPr lvl="1" eaLnBrk="1" hangingPunct="1"/>
            <a:r>
              <a:rPr lang="cs-CZ" altLang="en-US" dirty="0" smtClean="0"/>
              <a:t>Schopnost učit se fonémům (jen) vlastního jazyka (srov. </a:t>
            </a:r>
            <a:r>
              <a:rPr lang="cs-CZ" altLang="en-US" dirty="0" err="1" smtClean="0"/>
              <a:t>khoisanské</a:t>
            </a:r>
            <a:r>
              <a:rPr lang="cs-CZ" altLang="en-US" dirty="0" smtClean="0"/>
              <a:t> jazyky)</a:t>
            </a:r>
          </a:p>
          <a:p>
            <a:pPr lvl="1" eaLnBrk="1" hangingPunct="1"/>
            <a:r>
              <a:rPr lang="cs-CZ" altLang="en-US" dirty="0" err="1" smtClean="0"/>
              <a:t>Vygotkij</a:t>
            </a:r>
            <a:r>
              <a:rPr lang="cs-CZ" altLang="en-US" dirty="0" smtClean="0"/>
              <a:t> L. S.</a:t>
            </a:r>
          </a:p>
          <a:p>
            <a:pPr marL="137160" indent="0" eaLnBrk="1" hangingPunct="1">
              <a:buNone/>
            </a:pPr>
            <a:r>
              <a:rPr lang="cs-CZ" altLang="en-US" b="1" dirty="0" smtClean="0"/>
              <a:t>	</a:t>
            </a:r>
            <a:r>
              <a:rPr lang="cs-CZ" altLang="en-US" dirty="0" smtClean="0"/>
              <a:t>vliv sociálních procesů = </a:t>
            </a:r>
            <a:r>
              <a:rPr lang="cs-CZ" altLang="en-US" b="1" dirty="0" smtClean="0"/>
              <a:t>socializace</a:t>
            </a:r>
          </a:p>
          <a:p>
            <a:pPr eaLnBrk="1" hangingPunct="1"/>
            <a:r>
              <a:rPr lang="cs-CZ" altLang="en-US" b="1" dirty="0" smtClean="0"/>
              <a:t>vliv vlastní osobnosti </a:t>
            </a:r>
            <a:r>
              <a:rPr lang="cs-CZ" altLang="en-US" dirty="0" smtClean="0"/>
              <a:t>(srov. Gesellův p. seberegulace)</a:t>
            </a:r>
          </a:p>
          <a:p>
            <a:pPr>
              <a:buNone/>
            </a:pPr>
            <a:r>
              <a:rPr lang="cs-CZ" altLang="en-US" dirty="0"/>
              <a:t>+ vliv klimatických změn (a ekosystémů</a:t>
            </a:r>
            <a:r>
              <a:rPr lang="cs-CZ" altLang="en-US" dirty="0" smtClean="0"/>
              <a:t>) – změny fylogenetické</a:t>
            </a:r>
            <a:endParaRPr lang="cs-CZ" altLang="en-US" dirty="0"/>
          </a:p>
          <a:p>
            <a:pPr eaLnBrk="1" hangingPunct="1">
              <a:buFontTx/>
              <a:buNone/>
            </a:pPr>
            <a:endParaRPr lang="cs-CZ" altLang="en-US" dirty="0" smtClean="0"/>
          </a:p>
        </p:txBody>
      </p:sp>
      <p:sp useBgFill="1">
        <p:nvSpPr>
          <p:cNvPr id="4" name="Rovnoramenný trojúhelník 3"/>
          <p:cNvSpPr/>
          <p:nvPr/>
        </p:nvSpPr>
        <p:spPr>
          <a:xfrm>
            <a:off x="7380312" y="3933056"/>
            <a:ext cx="1512168" cy="1296144"/>
          </a:xfrm>
          <a:prstGeom prst="triangle">
            <a:avLst/>
          </a:prstGeom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22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Hybné síly vývoje psychiky/člověka?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Scarr</a:t>
            </a:r>
            <a:r>
              <a:rPr lang="en-US" dirty="0" smtClean="0"/>
              <a:t> (1992) </a:t>
            </a:r>
            <a:r>
              <a:rPr lang="en-US" dirty="0" err="1" smtClean="0"/>
              <a:t>identifi</a:t>
            </a:r>
            <a:r>
              <a:rPr lang="cs-CZ" dirty="0" smtClean="0"/>
              <a:t>koval 4 faktory, které vedou k tomu, že jsou děti z jedné rodiny nebo z různých rodin odlišné: </a:t>
            </a:r>
          </a:p>
          <a:p>
            <a:pPr>
              <a:buNone/>
            </a:pPr>
            <a:r>
              <a:rPr lang="cs-CZ" b="1" dirty="0" smtClean="0"/>
              <a:t>1. Genetické  odlišnosti</a:t>
            </a:r>
          </a:p>
          <a:p>
            <a:pPr>
              <a:buNone/>
            </a:pPr>
            <a:r>
              <a:rPr lang="en-US" b="1" dirty="0" smtClean="0"/>
              <a:t>2. </a:t>
            </a:r>
            <a:r>
              <a:rPr lang="cs-CZ" b="1" dirty="0" smtClean="0"/>
              <a:t>Odlišnosti v tom, jak k nim přistupovali rodiče a další lidé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3. </a:t>
            </a:r>
            <a:r>
              <a:rPr lang="cs-CZ" b="1" dirty="0" smtClean="0"/>
              <a:t>Odlišnosti v reagování na tytéž zkušenosti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4. </a:t>
            </a:r>
            <a:r>
              <a:rPr lang="cs-CZ" b="1" dirty="0" smtClean="0"/>
              <a:t>Odlišné 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6876256" y="5229200"/>
            <a:ext cx="1440160" cy="1440160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22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Kontinuální vs. diskontinuální vývoj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pic>
        <p:nvPicPr>
          <p:cNvPr id="5" name="Picture 5" descr="C:\Users\Dylan\Desktop\ladyb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28352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Dylan\Desktop\tr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283368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96136" y="65253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Srov. </a:t>
            </a:r>
            <a:r>
              <a:rPr lang="cs-CZ" sz="1400" dirty="0" err="1" smtClean="0"/>
              <a:t>Siegler</a:t>
            </a:r>
            <a:r>
              <a:rPr lang="cs-CZ" sz="1400" dirty="0" smtClean="0"/>
              <a:t> </a:t>
            </a:r>
            <a:r>
              <a:rPr lang="cs-CZ" sz="1400" dirty="0" err="1" smtClean="0"/>
              <a:t>et</a:t>
            </a:r>
            <a:r>
              <a:rPr lang="cs-CZ" sz="1400" dirty="0" smtClean="0"/>
              <a:t> </a:t>
            </a:r>
            <a:r>
              <a:rPr lang="cs-CZ" sz="1400" dirty="0" err="1" smtClean="0"/>
              <a:t>al</a:t>
            </a:r>
            <a:r>
              <a:rPr lang="cs-CZ" sz="1400" dirty="0" smtClean="0"/>
              <a:t>. (2011, 14)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4115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1472</TotalTime>
  <Words>1257</Words>
  <Application>Microsoft Office PowerPoint</Application>
  <PresentationFormat>Předvádění na obrazovce (4:3)</PresentationFormat>
  <Paragraphs>156</Paragraphs>
  <Slides>24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Modul</vt:lpstr>
      <vt:lpstr>Vývojová Psychologie 1 </vt:lpstr>
      <vt:lpstr>Zdroje informací ke studiu</vt:lpstr>
      <vt:lpstr>Povinná literatura</vt:lpstr>
      <vt:lpstr>Podmínky zdárného ukončení</vt:lpstr>
      <vt:lpstr>Program - periodizace:</vt:lpstr>
      <vt:lpstr>Historie vývojové psychologie</vt:lpstr>
      <vt:lpstr>Hybné síly vývoje psychiky/člověka?</vt:lpstr>
      <vt:lpstr>Hybné síly vývoje psychiky/člověka?</vt:lpstr>
      <vt:lpstr>Kontinuální vs. diskontinuální vývoj</vt:lpstr>
      <vt:lpstr>Tělesný vývoj - mezníky</vt:lpstr>
      <vt:lpstr>Tělesný vývoj</vt:lpstr>
      <vt:lpstr>Tělesný vývoj 2</vt:lpstr>
      <vt:lpstr>Puberta a adolescence a vynořující se dospělost</vt:lpstr>
      <vt:lpstr>Rodičovství </vt:lpstr>
      <vt:lpstr>Trocha genetiky</vt:lpstr>
      <vt:lpstr>      Naše DNA</vt:lpstr>
      <vt:lpstr>Naše geny (2%)</vt:lpstr>
      <vt:lpstr>Co může být vrozeno?</vt:lpstr>
      <vt:lpstr>Snímek 19</vt:lpstr>
      <vt:lpstr>geneze</vt:lpstr>
      <vt:lpstr>Snímek 21</vt:lpstr>
      <vt:lpstr>Haeckelův zákon (O opakuje F)</vt:lpstr>
      <vt:lpstr>Antropogeneze</vt:lpstr>
      <vt:lpstr>Diskuze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Krasa</dc:creator>
  <cp:lastModifiedBy>Krasa</cp:lastModifiedBy>
  <cp:revision>19</cp:revision>
  <dcterms:created xsi:type="dcterms:W3CDTF">2015-09-23T07:18:29Z</dcterms:created>
  <dcterms:modified xsi:type="dcterms:W3CDTF">2016-09-30T10:20:47Z</dcterms:modified>
</cp:coreProperties>
</file>