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256" r:id="rId2"/>
    <p:sldId id="313" r:id="rId3"/>
    <p:sldId id="263" r:id="rId4"/>
    <p:sldId id="264" r:id="rId5"/>
    <p:sldId id="265" r:id="rId6"/>
    <p:sldId id="308" r:id="rId7"/>
    <p:sldId id="309" r:id="rId8"/>
    <p:sldId id="266" r:id="rId9"/>
    <p:sldId id="303" r:id="rId10"/>
    <p:sldId id="268" r:id="rId11"/>
    <p:sldId id="312" r:id="rId12"/>
    <p:sldId id="267" r:id="rId13"/>
    <p:sldId id="269" r:id="rId14"/>
    <p:sldId id="270" r:id="rId15"/>
    <p:sldId id="305" r:id="rId16"/>
    <p:sldId id="306" r:id="rId17"/>
    <p:sldId id="307" r:id="rId18"/>
    <p:sldId id="271" r:id="rId19"/>
    <p:sldId id="272" r:id="rId20"/>
    <p:sldId id="273" r:id="rId21"/>
    <p:sldId id="274" r:id="rId22"/>
    <p:sldId id="275" r:id="rId23"/>
    <p:sldId id="276" r:id="rId24"/>
    <p:sldId id="283" r:id="rId25"/>
    <p:sldId id="284" r:id="rId26"/>
    <p:sldId id="277" r:id="rId27"/>
    <p:sldId id="278" r:id="rId28"/>
    <p:sldId id="279" r:id="rId29"/>
    <p:sldId id="280" r:id="rId30"/>
    <p:sldId id="281" r:id="rId31"/>
    <p:sldId id="282" r:id="rId32"/>
    <p:sldId id="285" r:id="rId33"/>
    <p:sldId id="286" r:id="rId34"/>
    <p:sldId id="287" r:id="rId35"/>
    <p:sldId id="288" r:id="rId36"/>
    <p:sldId id="310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11" r:id="rId52"/>
    <p:sldId id="304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F3306-22D5-4CDB-832E-8BEED43F5184}" type="datetimeFigureOut">
              <a:rPr lang="cs-CZ" smtClean="0"/>
              <a:pPr/>
              <a:t>3. 10. 2016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2279A-98AF-4CDD-AF8F-C3EFDDBF77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31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3. 10. 2016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3. 10. 2016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3. 10. 2016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CDA1C0D-F50B-46BC-A812-BB8D1996511B}" type="datetimeFigureOut">
              <a:rPr lang="cs-CZ" smtClean="0"/>
              <a:pPr/>
              <a:t>3. 10. 2016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CDA1C0D-F50B-46BC-A812-BB8D1996511B}" type="datetimeFigureOut">
              <a:rPr lang="cs-CZ" smtClean="0"/>
              <a:pPr/>
              <a:t>3. 10. 2016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VÝVOJOVÁ PSYCHOLOGIE 2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4625609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845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rhsmpsychology.com/images/sensory_homuncu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24543" cy="588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67551" y="6066874"/>
            <a:ext cx="4824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solidFill>
                  <a:schemeClr val="bg1"/>
                </a:solidFill>
              </a:rPr>
              <a:t>http://www.rhsmpsychology.com/Handouts/sensory_motor_cortex.htm</a:t>
            </a:r>
          </a:p>
        </p:txBody>
      </p:sp>
    </p:spTree>
    <p:extLst>
      <p:ext uri="{BB962C8B-B14F-4D97-AF65-F5344CB8AC3E}">
        <p14:creationId xmlns:p14="http://schemas.microsoft.com/office/powerpoint/2010/main" val="4069392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9752" y="6497920"/>
            <a:ext cx="4330824" cy="36008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Geary</a:t>
            </a:r>
            <a:r>
              <a:rPr lang="cs-CZ" dirty="0" smtClean="0"/>
              <a:t>, D. C. (2004). </a:t>
            </a:r>
            <a:r>
              <a:rPr lang="en-US" i="1" dirty="0" smtClean="0"/>
              <a:t>Origin of Mind</a:t>
            </a:r>
            <a:r>
              <a:rPr lang="cs-CZ" i="1" dirty="0" smtClean="0"/>
              <a:t>: </a:t>
            </a:r>
            <a:r>
              <a:rPr lang="en-US" i="1" dirty="0" smtClean="0"/>
              <a:t>Evolution of Brain, Cognition, and General Intelligence</a:t>
            </a:r>
            <a:r>
              <a:rPr lang="en-US" dirty="0" smtClean="0"/>
              <a:t> </a:t>
            </a:r>
            <a:r>
              <a:rPr lang="cs-CZ" dirty="0" smtClean="0"/>
              <a:t>.</a:t>
            </a:r>
            <a:r>
              <a:rPr lang="en-US" dirty="0" smtClean="0"/>
              <a:t>American Psychological Association (APA)</a:t>
            </a:r>
            <a:r>
              <a:rPr lang="cs-CZ" dirty="0" smtClean="0"/>
              <a:t>. s. 100.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6632"/>
            <a:ext cx="410527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Hmat</a:t>
            </a:r>
            <a:endParaRPr lang="cs-CZ" dirty="0"/>
          </a:p>
        </p:txBody>
      </p:sp>
      <p:pic>
        <p:nvPicPr>
          <p:cNvPr id="14340" name="Zástupný symbol pro obsah 7" descr="penile-homunculu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844675"/>
            <a:ext cx="2946400" cy="3744913"/>
          </a:xfrm>
        </p:spPr>
      </p:pic>
      <p:pic>
        <p:nvPicPr>
          <p:cNvPr id="14339" name="Obrázek 4" descr="somatosenzoricky_a_motoricky_homunculu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55689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Obrázek 5" descr="sensory_homunculu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00213"/>
            <a:ext cx="29511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35300" y="6165304"/>
            <a:ext cx="28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motorický homunkulus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019800" y="5795972"/>
            <a:ext cx="28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senzorický homunkulus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18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cs-CZ" dirty="0"/>
          </a:p>
        </p:txBody>
      </p:sp>
      <p:pic>
        <p:nvPicPr>
          <p:cNvPr id="1026" name="Picture 2" descr="https://carainlondon.files.wordpress.com/2013/06/0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3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4048" y="63093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Londýn, </a:t>
            </a:r>
            <a:r>
              <a:rPr lang="cs-CZ" dirty="0"/>
              <a:t>Natural </a:t>
            </a:r>
            <a:r>
              <a:rPr lang="cs-CZ" dirty="0" err="1"/>
              <a:t>History</a:t>
            </a:r>
            <a:r>
              <a:rPr lang="cs-CZ" dirty="0"/>
              <a:t> Museum</a:t>
            </a:r>
          </a:p>
        </p:txBody>
      </p:sp>
    </p:spTree>
    <p:extLst>
      <p:ext uri="{BB962C8B-B14F-4D97-AF65-F5344CB8AC3E}">
        <p14:creationId xmlns:p14="http://schemas.microsoft.com/office/powerpoint/2010/main" val="412526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3794" name="Picture 2" descr="http://img00.deviantart.net/5aeb/i/2015/115/2/9/motor_and_sensory_homunculus_by_obcat-d4uv6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8" y="260647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07904" y="6093296"/>
            <a:ext cx="5050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http://obcat.deviantart.com/art/Motor-and-Sensory-Homunculus-293708140</a:t>
            </a:r>
          </a:p>
        </p:txBody>
      </p:sp>
    </p:spTree>
    <p:extLst>
      <p:ext uri="{BB962C8B-B14F-4D97-AF65-F5344CB8AC3E}">
        <p14:creationId xmlns:p14="http://schemas.microsoft.com/office/powerpoint/2010/main" val="1109513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Hmat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Postranní čára ryb vnímá vlny způsobené vlastním pohybem odražené od okolních předmětů.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				 	pohyb a lov</a:t>
            </a:r>
            <a:endParaRPr lang="cs-CZ" dirty="0"/>
          </a:p>
        </p:txBody>
      </p:sp>
      <p:pic>
        <p:nvPicPr>
          <p:cNvPr id="4" name="Obrázek 3" descr="800px-Sharks_Lateral_L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212976"/>
            <a:ext cx="7620000" cy="26955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Hmat</a:t>
            </a:r>
            <a:endParaRPr lang="cs-CZ" dirty="0"/>
          </a:p>
        </p:txBody>
      </p:sp>
      <p:pic>
        <p:nvPicPr>
          <p:cNvPr id="4" name="Zástupný symbol pro obsah 3" descr="vyd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4743450" cy="3143250"/>
          </a:xfrm>
        </p:spPr>
      </p:pic>
      <p:pic>
        <p:nvPicPr>
          <p:cNvPr id="5" name="Obrázek 4" descr="tasmanian-devi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8840"/>
            <a:ext cx="4191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Hmat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Hmatové vousy mají také ptáci</a:t>
            </a:r>
            <a:endParaRPr lang="cs-CZ" dirty="0"/>
          </a:p>
        </p:txBody>
      </p:sp>
      <p:pic>
        <p:nvPicPr>
          <p:cNvPr id="4" name="Obrázek 3" descr="lel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348880"/>
            <a:ext cx="5835720" cy="3888432"/>
          </a:xfrm>
          <a:prstGeom prst="rect">
            <a:avLst/>
          </a:prstGeom>
        </p:spPr>
      </p:pic>
      <p:pic>
        <p:nvPicPr>
          <p:cNvPr id="5" name="Obrázek 4" descr="lybius dubi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852936"/>
            <a:ext cx="4624800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Čich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 smtClean="0"/>
              <a:t>U člověka se rozvíjí prenatálně cca od 11. týdne těhotenství a plně zralé jsou kolem 30. týdne.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cs-CZ" altLang="en-US" dirty="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 smtClean="0"/>
              <a:t>Člověk čichá třemi soustavami receptorů: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 smtClean="0"/>
              <a:t>1. Čichovou soustavou jako takovou (horní část nosní dutiny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 smtClean="0"/>
              <a:t>2. Citlivými zakončeními </a:t>
            </a:r>
            <a:r>
              <a:rPr lang="cs-CZ" altLang="en-US" dirty="0" err="1" smtClean="0"/>
              <a:t>trojklanného</a:t>
            </a:r>
            <a:r>
              <a:rPr lang="cs-CZ" altLang="en-US" dirty="0" smtClean="0"/>
              <a:t> nervu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 smtClean="0"/>
              <a:t>3. </a:t>
            </a:r>
            <a:r>
              <a:rPr lang="cs-CZ" altLang="en-US" dirty="0" err="1" smtClean="0"/>
              <a:t>Vomeronazální</a:t>
            </a:r>
            <a:r>
              <a:rPr lang="cs-CZ" altLang="en-US" dirty="0" smtClean="0"/>
              <a:t> sliznicí (tzv. </a:t>
            </a:r>
            <a:r>
              <a:rPr lang="cs-CZ" altLang="en-US" dirty="0" err="1" smtClean="0"/>
              <a:t>Jacobsonův</a:t>
            </a:r>
            <a:r>
              <a:rPr lang="cs-CZ" altLang="en-US" dirty="0" smtClean="0"/>
              <a:t> orgán)</a:t>
            </a:r>
          </a:p>
        </p:txBody>
      </p:sp>
    </p:spTree>
    <p:extLst>
      <p:ext uri="{BB962C8B-B14F-4D97-AF65-F5344CB8AC3E}">
        <p14:creationId xmlns:p14="http://schemas.microsoft.com/office/powerpoint/2010/main" val="1190260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Čich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Čich mají paryby, ryby i plazi</a:t>
            </a:r>
          </a:p>
          <a:p>
            <a:r>
              <a:rPr lang="cs-CZ" dirty="0" err="1" smtClean="0"/>
              <a:t>Jacobsonův</a:t>
            </a:r>
            <a:r>
              <a:rPr lang="cs-CZ" dirty="0" smtClean="0"/>
              <a:t> orgán (plazi, hlodavci, koně)</a:t>
            </a:r>
            <a:endParaRPr lang="cs-CZ" dirty="0"/>
          </a:p>
        </p:txBody>
      </p:sp>
      <p:pic>
        <p:nvPicPr>
          <p:cNvPr id="4" name="Obrázek 3" descr="Jacobsonuvor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852936"/>
            <a:ext cx="3779634" cy="3384376"/>
          </a:xfrm>
          <a:prstGeom prst="rect">
            <a:avLst/>
          </a:prstGeom>
        </p:spPr>
      </p:pic>
      <p:pic>
        <p:nvPicPr>
          <p:cNvPr id="5" name="Obrázek 4" descr="kůň a Jacobsonův o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852936"/>
            <a:ext cx="5197570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600" dirty="0"/>
              <a:t>Periodizace lidského </a:t>
            </a:r>
            <a:r>
              <a:rPr lang="cs-CZ" sz="3600" dirty="0" smtClean="0"/>
              <a:t>vývoje </a:t>
            </a:r>
            <a:br>
              <a:rPr lang="cs-CZ" sz="3600" dirty="0" smtClean="0"/>
            </a:br>
            <a:r>
              <a:rPr lang="cs-CZ" sz="3600" dirty="0" smtClean="0"/>
              <a:t>(dle Vágnerové, 2012)</a:t>
            </a:r>
            <a:endParaRPr lang="cs-CZ" sz="4000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95850"/>
          </a:xfrm>
        </p:spPr>
        <p:txBody>
          <a:bodyPr>
            <a:normAutofit lnSpcReduction="10000"/>
          </a:bodyPr>
          <a:lstStyle/>
          <a:p>
            <a:r>
              <a:rPr lang="cs-CZ" altLang="cs-CZ" sz="3200" b="1" dirty="0" smtClean="0"/>
              <a:t>Prenatální období</a:t>
            </a:r>
          </a:p>
          <a:p>
            <a:r>
              <a:rPr lang="pt-BR" altLang="cs-CZ" sz="3200" dirty="0" smtClean="0"/>
              <a:t> </a:t>
            </a:r>
            <a:r>
              <a:rPr lang="pt-BR" altLang="cs-CZ" sz="3200" b="1" dirty="0" smtClean="0"/>
              <a:t>Novorozenecké (do 1 měsíce)</a:t>
            </a:r>
          </a:p>
          <a:p>
            <a:r>
              <a:rPr lang="pl-PL" altLang="cs-CZ" sz="3200" dirty="0" smtClean="0"/>
              <a:t> </a:t>
            </a:r>
            <a:r>
              <a:rPr lang="pl-PL" altLang="cs-CZ" sz="3200" b="1" dirty="0" smtClean="0"/>
              <a:t>Kojenecké (do 1 roku)</a:t>
            </a:r>
          </a:p>
          <a:p>
            <a:r>
              <a:rPr lang="pt-BR" altLang="cs-CZ" sz="3200" dirty="0" smtClean="0"/>
              <a:t> </a:t>
            </a:r>
            <a:r>
              <a:rPr lang="pt-BR" altLang="cs-CZ" sz="3200" b="1" dirty="0" smtClean="0"/>
              <a:t>Batolecí (do 3 let)</a:t>
            </a:r>
          </a:p>
          <a:p>
            <a:r>
              <a:rPr lang="cs-CZ" altLang="cs-CZ" dirty="0" smtClean="0"/>
              <a:t> </a:t>
            </a:r>
            <a:r>
              <a:rPr lang="cs-CZ" altLang="cs-CZ" sz="3200" b="1" dirty="0" smtClean="0"/>
              <a:t>Předškolní období (do 6 let)</a:t>
            </a:r>
          </a:p>
          <a:p>
            <a:r>
              <a:rPr lang="cs-CZ" altLang="cs-CZ" sz="3200" b="1" dirty="0" smtClean="0"/>
              <a:t> Školní věk – mladší, střední, starší</a:t>
            </a:r>
          </a:p>
          <a:p>
            <a:r>
              <a:rPr lang="cs-CZ" altLang="cs-CZ" sz="3200" b="1" dirty="0" smtClean="0"/>
              <a:t> Dospívání (adolescence)</a:t>
            </a:r>
          </a:p>
          <a:p>
            <a:pPr marL="446088" indent="-327025"/>
            <a:r>
              <a:rPr lang="cs-CZ" altLang="cs-CZ" sz="3200" b="1" dirty="0" smtClean="0"/>
              <a:t> Dospělost – mladší (20-40), střední (40-50), starší (50-60)</a:t>
            </a:r>
          </a:p>
          <a:p>
            <a:r>
              <a:rPr lang="pt-BR" altLang="cs-CZ" sz="3200" b="1" dirty="0" smtClean="0"/>
              <a:t> Stáří – rané (60-75), pravé (75 a více)</a:t>
            </a:r>
            <a:endParaRPr lang="cs-CZ" altLang="cs-CZ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478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Čich - chuť</a:t>
            </a:r>
            <a:endParaRPr lang="cs-CZ" dirty="0"/>
          </a:p>
        </p:txBody>
      </p:sp>
      <p:pic>
        <p:nvPicPr>
          <p:cNvPr id="16387" name="Zástupný symbol pro obsah 3" descr="cich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276475"/>
            <a:ext cx="3683000" cy="3384550"/>
          </a:xfrm>
        </p:spPr>
      </p:pic>
      <p:pic>
        <p:nvPicPr>
          <p:cNvPr id="16388" name="Obrázek 4" descr="hlavové nervy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57338"/>
            <a:ext cx="4329112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354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Čich - chuť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scicurious.scientopia.org/wp-content/uploads/sites/3/2011/05/primary-olfactory-cort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10" y="1527647"/>
            <a:ext cx="4771928" cy="41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otoplasmix.files.wordpress.com/2012/03/olfactory_syst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1" y="1527647"/>
            <a:ext cx="4376941" cy="41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51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Chuť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Rozložení chuťových buněk na jazyku</a:t>
            </a:r>
            <a:endParaRPr lang="cs-CZ" dirty="0"/>
          </a:p>
        </p:txBody>
      </p:sp>
      <p:pic>
        <p:nvPicPr>
          <p:cNvPr id="7" name="Obrázek 6" descr="chutove-recep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646583"/>
            <a:ext cx="3960440" cy="4202269"/>
          </a:xfrm>
          <a:prstGeom prst="rect">
            <a:avLst/>
          </a:prstGeom>
        </p:spPr>
      </p:pic>
      <p:pic>
        <p:nvPicPr>
          <p:cNvPr id="5" name="Obrázek 4" descr="chutový pohár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264" y="2694917"/>
            <a:ext cx="4754510" cy="414593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Sluch</a:t>
            </a:r>
            <a:endParaRPr lang="cs-CZ" dirty="0"/>
          </a:p>
        </p:txBody>
      </p:sp>
      <p:pic>
        <p:nvPicPr>
          <p:cNvPr id="4" name="Zástupný symbol pro obsah 3" descr="Anatomy_of_the_Human_Ear-CZ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Sluch</a:t>
            </a:r>
            <a:endParaRPr lang="cs-CZ" dirty="0"/>
          </a:p>
        </p:txBody>
      </p:sp>
      <p:sp>
        <p:nvSpPr>
          <p:cNvPr id="17413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dirty="0" smtClean="0"/>
              <a:t>od 7. měsíce dokáže dítě odlišit matčin hlas od ostatních vjemů, uklidňuje jej tlukot matčina srdce</a:t>
            </a:r>
          </a:p>
        </p:txBody>
      </p:sp>
      <p:pic>
        <p:nvPicPr>
          <p:cNvPr id="17411" name="Obrázek 3" descr="3D ultrasound and newborn baby-77108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44900"/>
            <a:ext cx="475297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Obrázek 4" descr="ultrasound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39497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2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Sluch </a:t>
            </a:r>
            <a:endParaRPr lang="cs-CZ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 err="1" smtClean="0"/>
              <a:t>DeCasper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Spence</a:t>
            </a:r>
            <a:r>
              <a:rPr lang="cs-CZ" altLang="cs-CZ" dirty="0" smtClean="0"/>
              <a:t> (1986): když matky četly svým </a:t>
            </a:r>
            <a:r>
              <a:rPr lang="cs-CZ" altLang="cs-CZ" dirty="0" err="1" smtClean="0"/>
              <a:t>dětěm</a:t>
            </a:r>
            <a:r>
              <a:rPr lang="cs-CZ" altLang="cs-CZ" dirty="0" smtClean="0"/>
              <a:t> posledních 6 týdnů před porodem určitý text, děti tento text preferovaly před jinými texty (dokonce, když jej četly jiné ženy)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err="1" smtClean="0"/>
              <a:t>Mehler</a:t>
            </a:r>
            <a:r>
              <a:rPr lang="cs-CZ" altLang="cs-CZ" dirty="0" smtClean="0"/>
              <a:t> et al. (1988; </a:t>
            </a:r>
            <a:r>
              <a:rPr lang="cs-CZ" altLang="cs-CZ" dirty="0" err="1" smtClean="0"/>
              <a:t>Nazzi</a:t>
            </a:r>
            <a:r>
              <a:rPr lang="cs-CZ" altLang="cs-CZ" dirty="0" smtClean="0"/>
              <a:t> et al., 1998) ukázali, že čtyřdenní děti rozlišují mezi různými jazyky.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U měsíčních dětí je vnímání řeči </a:t>
            </a:r>
            <a:r>
              <a:rPr lang="cs-CZ" altLang="cs-CZ" i="1" dirty="0" smtClean="0"/>
              <a:t>kategorické</a:t>
            </a:r>
            <a:r>
              <a:rPr lang="cs-CZ" altLang="cs-CZ" dirty="0" smtClean="0"/>
              <a:t> (slyší b nebo p; </a:t>
            </a:r>
            <a:r>
              <a:rPr lang="cs-CZ" altLang="cs-CZ" dirty="0" err="1" smtClean="0"/>
              <a:t>Eimas</a:t>
            </a:r>
            <a:r>
              <a:rPr lang="cs-CZ" altLang="cs-CZ" dirty="0" smtClean="0"/>
              <a:t> et al., 1971) a to i u cizích jazyků (</a:t>
            </a:r>
            <a:r>
              <a:rPr lang="cs-CZ" altLang="cs-CZ" dirty="0" err="1" smtClean="0"/>
              <a:t>Trehub</a:t>
            </a:r>
            <a:r>
              <a:rPr lang="cs-CZ" altLang="cs-CZ" dirty="0" smtClean="0"/>
              <a:t>, 1976), čehož už dospělí nejsou schopni.</a:t>
            </a:r>
          </a:p>
        </p:txBody>
      </p:sp>
    </p:spTree>
    <p:extLst>
      <p:ext uri="{BB962C8B-B14F-4D97-AF65-F5344CB8AC3E}">
        <p14:creationId xmlns:p14="http://schemas.microsoft.com/office/powerpoint/2010/main" val="26458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Sluch</a:t>
            </a:r>
            <a:endParaRPr lang="cs-CZ" dirty="0"/>
          </a:p>
        </p:txBody>
      </p:sp>
      <p:pic>
        <p:nvPicPr>
          <p:cNvPr id="6" name="Zástupný symbol pro obsah 5" descr="analysis_of_sound_frequenci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487612"/>
            <a:ext cx="5715000" cy="32004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Sluch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Citlivý zvláště u savců a člověka</a:t>
            </a:r>
          </a:p>
          <a:p>
            <a:r>
              <a:rPr lang="cs-CZ" dirty="0" smtClean="0"/>
              <a:t>Kdyby byl náš sluch ještě o řád citlivější, slyšeli bychom neustálý šum (nárazy molekul na bubínek)</a:t>
            </a:r>
          </a:p>
          <a:p>
            <a:r>
              <a:rPr lang="cs-CZ" dirty="0" smtClean="0"/>
              <a:t>Člověk slyší v rozsahu 20 – 23 000Hz</a:t>
            </a:r>
          </a:p>
          <a:p>
            <a:r>
              <a:rPr lang="cs-CZ" dirty="0" smtClean="0"/>
              <a:t>Primáti slyší do 30-40 000Hz</a:t>
            </a:r>
          </a:p>
          <a:p>
            <a:r>
              <a:rPr lang="cs-CZ" dirty="0" smtClean="0"/>
              <a:t>Šelmy do 40-50 000Hz</a:t>
            </a:r>
          </a:p>
          <a:p>
            <a:r>
              <a:rPr lang="cs-CZ" dirty="0" smtClean="0"/>
              <a:t>Ježci až do 60 000Hz</a:t>
            </a:r>
          </a:p>
          <a:p>
            <a:r>
              <a:rPr lang="cs-CZ" dirty="0" smtClean="0"/>
              <a:t>Kočka a potkan až do 70 000Hz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64088" y="61653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Veselovský, 2005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Sluch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Člověk má sluch nejcitlivější mezi </a:t>
            </a:r>
          </a:p>
          <a:p>
            <a:pPr>
              <a:buNone/>
            </a:pPr>
            <a:r>
              <a:rPr lang="cs-CZ" dirty="0" smtClean="0"/>
              <a:t>	1 000-3 000Hz</a:t>
            </a:r>
          </a:p>
          <a:p>
            <a:r>
              <a:rPr lang="cs-CZ" dirty="0" smtClean="0"/>
              <a:t>V tomto pásmu vydáváme životně důležité signály (křik, řeč)</a:t>
            </a:r>
          </a:p>
          <a:p>
            <a:r>
              <a:rPr lang="cs-CZ" dirty="0" smtClean="0"/>
              <a:t>Ryby slyší pomocí postranní čáry a skrze sluchové ústrojí a skrze vzduchový měchýř</a:t>
            </a:r>
          </a:p>
          <a:p>
            <a:r>
              <a:rPr lang="cs-CZ" dirty="0" smtClean="0"/>
              <a:t>Ryby vnímají zpravidla mezi 800-1250Hz</a:t>
            </a:r>
          </a:p>
          <a:p>
            <a:r>
              <a:rPr lang="cs-CZ" dirty="0" smtClean="0"/>
              <a:t>Žáby vnímají zvláště mezi 200-1500Hz</a:t>
            </a:r>
          </a:p>
          <a:p>
            <a:r>
              <a:rPr lang="cs-CZ" dirty="0" smtClean="0"/>
              <a:t>Ještěři a želvy vnímají okolo 110Hz</a:t>
            </a:r>
          </a:p>
          <a:p>
            <a:r>
              <a:rPr lang="cs-CZ" dirty="0" smtClean="0"/>
              <a:t>Krokodýli až do 3000Hz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92080" y="64886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Veselovský, 2005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Sluch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Sloni se dorozumívají na frekvenci </a:t>
            </a:r>
          </a:p>
          <a:p>
            <a:pPr>
              <a:buNone/>
            </a:pPr>
            <a:r>
              <a:rPr lang="cs-CZ" dirty="0" smtClean="0"/>
              <a:t>   14-24Hz, tyto hluboké zvuky jsou slyšet až na 5 km</a:t>
            </a:r>
            <a:endParaRPr lang="cs-CZ" dirty="0"/>
          </a:p>
        </p:txBody>
      </p:sp>
      <p:pic>
        <p:nvPicPr>
          <p:cNvPr id="4" name="Obrázek 3" descr="slo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140968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Prenatální období</a:t>
            </a:r>
            <a:endParaRPr lang="cs-CZ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4967783" cy="5112568"/>
          </a:xfrm>
        </p:spPr>
        <p:txBody>
          <a:bodyPr>
            <a:normAutofit/>
          </a:bodyPr>
          <a:lstStyle/>
          <a:p>
            <a:pPr marL="650875" indent="-514350" eaLnBrk="1" hangingPunct="1">
              <a:buFont typeface="Wingdings 2" pitchFamily="18" charset="2"/>
              <a:buAutoNum type="arabicPeriod"/>
              <a:defRPr/>
            </a:pPr>
            <a:r>
              <a:rPr lang="cs-CZ" altLang="en-US" dirty="0" smtClean="0"/>
              <a:t>Do uhnízdění blastocysty – do 3. týdne (role virů při tvorbě placenty!: </a:t>
            </a:r>
            <a:r>
              <a:rPr lang="cs-CZ" altLang="en-US" dirty="0" err="1" smtClean="0"/>
              <a:t>syncytin</a:t>
            </a:r>
            <a:r>
              <a:rPr lang="cs-CZ" altLang="en-US" dirty="0" smtClean="0"/>
              <a:t>, 6 druhů </a:t>
            </a:r>
            <a:r>
              <a:rPr lang="cs-CZ" altLang="en-US" dirty="0" err="1" smtClean="0"/>
              <a:t>sync</a:t>
            </a:r>
            <a:r>
              <a:rPr lang="cs-CZ" altLang="en-US" dirty="0" smtClean="0"/>
              <a:t>.)</a:t>
            </a:r>
          </a:p>
          <a:p>
            <a:pPr marL="650875" indent="-514350">
              <a:buFont typeface="Wingdings 2" pitchFamily="18" charset="2"/>
              <a:buAutoNum type="arabicPeriod"/>
              <a:defRPr/>
            </a:pPr>
            <a:r>
              <a:rPr lang="cs-CZ" altLang="en-US" dirty="0" smtClean="0"/>
              <a:t>Embryonální období – do 9. týdne</a:t>
            </a:r>
          </a:p>
          <a:p>
            <a:pPr marL="650875" indent="-514350" eaLnBrk="1" hangingPunct="1">
              <a:buFont typeface="Wingdings 2" pitchFamily="18" charset="2"/>
              <a:buAutoNum type="arabicPeriod"/>
              <a:defRPr/>
            </a:pPr>
            <a:r>
              <a:rPr lang="cs-CZ" altLang="en-US" dirty="0" smtClean="0"/>
              <a:t>Fetální období – do 40. týdne; fetus=plod</a:t>
            </a:r>
          </a:p>
          <a:p>
            <a:pPr marL="650875" indent="-514350" eaLnBrk="1" hangingPunct="1">
              <a:buFont typeface="Wingdings 2" pitchFamily="18" charset="2"/>
              <a:buNone/>
              <a:defRPr/>
            </a:pPr>
            <a:endParaRPr lang="cs-CZ" altLang="en-US" dirty="0" smtClean="0"/>
          </a:p>
        </p:txBody>
      </p:sp>
      <p:pic>
        <p:nvPicPr>
          <p:cNvPr id="56322" name="Picture 2" descr="http://blogs.discovermagazine.com/loom/files/2012/02/carnivore-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67779"/>
            <a:ext cx="3873468" cy="5490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68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flying-bat__350x21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869160"/>
            <a:ext cx="3024336" cy="1814602"/>
          </a:xfrm>
          <a:prstGeom prst="rect">
            <a:avLst/>
          </a:prstGeom>
        </p:spPr>
      </p:pic>
      <p:pic>
        <p:nvPicPr>
          <p:cNvPr id="4" name="Obrázek 3" descr="bat_ech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653136"/>
            <a:ext cx="2219325" cy="19812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Sluch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Netopýři vydávají tóny o vysoké frekvenci</a:t>
            </a:r>
          </a:p>
          <a:p>
            <a:pPr>
              <a:buNone/>
            </a:pPr>
            <a:r>
              <a:rPr lang="cs-CZ" sz="2800" dirty="0" smtClean="0"/>
              <a:t>	až 100 000Hz</a:t>
            </a:r>
          </a:p>
          <a:p>
            <a:r>
              <a:rPr lang="cs-CZ" sz="2800" dirty="0" smtClean="0"/>
              <a:t>Sluchem a lebečními kostmi zachycují odražené zvuky od předmětů – echolokace</a:t>
            </a:r>
          </a:p>
          <a:p>
            <a:pPr>
              <a:buNone/>
            </a:pPr>
            <a:r>
              <a:rPr lang="cs-CZ" sz="2800" dirty="0" smtClean="0"/>
              <a:t>	Tak jsou schopni zachytit i letící hmyz a drát o průměru 80 mikrometrů</a:t>
            </a:r>
          </a:p>
          <a:p>
            <a:r>
              <a:rPr lang="cs-CZ" sz="2800" dirty="0" smtClean="0"/>
              <a:t>Některé můry slyší echolokaci netopýrů</a:t>
            </a:r>
            <a:endParaRPr lang="cs-CZ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Sluch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Kytovci používají echolokaci ve vodě</a:t>
            </a:r>
          </a:p>
          <a:p>
            <a:r>
              <a:rPr lang="cs-CZ" sz="2800" dirty="0" smtClean="0"/>
              <a:t>Ve vodě se zvuk šíří asi 4x rychleji než ve vzduchu (1484 m/s)</a:t>
            </a:r>
          </a:p>
          <a:p>
            <a:r>
              <a:rPr lang="cs-CZ" sz="2800" dirty="0" smtClean="0"/>
              <a:t>Musí užívat k echolokaci vyšších frekvencí okolo 280 000Hz</a:t>
            </a:r>
            <a:endParaRPr lang="cs-CZ" sz="2800" dirty="0"/>
          </a:p>
        </p:txBody>
      </p:sp>
      <p:pic>
        <p:nvPicPr>
          <p:cNvPr id="4" name="Obrázek 3" descr="echol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717032"/>
            <a:ext cx="3600400" cy="2857460"/>
          </a:xfrm>
          <a:prstGeom prst="rect">
            <a:avLst/>
          </a:prstGeom>
        </p:spPr>
      </p:pic>
      <p:pic>
        <p:nvPicPr>
          <p:cNvPr id="5" name="Obrázek 4" descr="delfin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149080"/>
            <a:ext cx="3384376" cy="253828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579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pic>
        <p:nvPicPr>
          <p:cNvPr id="4" name="Zástupný symbol pro obsah 3" descr="11 - ok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7" y="1498391"/>
            <a:ext cx="7875705" cy="4882937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pic>
        <p:nvPicPr>
          <p:cNvPr id="4" name="Zástupný symbol pro obsah 3" descr="10810790-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312368" cy="3312368"/>
          </a:xfrm>
        </p:spPr>
      </p:pic>
      <p:pic>
        <p:nvPicPr>
          <p:cNvPr id="5" name="Obrázek 4" descr="Mimicry-of-Spiders-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484784"/>
            <a:ext cx="4426476" cy="3311004"/>
          </a:xfrm>
          <a:prstGeom prst="rect">
            <a:avLst/>
          </a:prstGeom>
        </p:spPr>
      </p:pic>
      <p:pic>
        <p:nvPicPr>
          <p:cNvPr id="7" name="Obrázek 6" descr="Mimicry-of-Spiders-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077072"/>
            <a:ext cx="3607048" cy="321027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81086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157" y="2132856"/>
            <a:ext cx="479584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http://www.shoreline.edu/dchris/psych202/Images/vision/Vision%20Path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80" cy="594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Sítnice lidského oka obsahuje cca 120 miliónů tyčinek (čití kontrastu) a cca 6 miliónů čípků. Čípky se rozlišují do tří skupin dle toho, v jaké vlnové délce mají maximum citlivosti: S čípky, modrá; M čípky, zelená; L čípky, červená.</a:t>
            </a:r>
          </a:p>
          <a:p>
            <a:pPr>
              <a:buNone/>
            </a:pPr>
            <a:r>
              <a:rPr lang="cs-CZ" dirty="0" smtClean="0"/>
              <a:t>Tyčinky i čípky jsou přeměněné nervové buňky. Tyčinky obsahují rodopsin, který přeměňuje dopadající světlo na elektrický impuls – čípky obsahují tři typy </a:t>
            </a:r>
            <a:r>
              <a:rPr lang="cs-CZ" dirty="0" err="1" smtClean="0"/>
              <a:t>jodopsinu</a:t>
            </a:r>
            <a:r>
              <a:rPr lang="cs-CZ" dirty="0" smtClean="0"/>
              <a:t> (</a:t>
            </a:r>
            <a:r>
              <a:rPr lang="cs-CZ" dirty="0" err="1" smtClean="0"/>
              <a:t>fotopsinu</a:t>
            </a:r>
            <a:r>
              <a:rPr lang="cs-CZ" dirty="0" smtClean="0"/>
              <a:t>), který je citlivý ve třech zmíněných oblastech světla.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Žlutá skvrna člověka obsahuje až 160 000 světločivných buněk</a:t>
            </a:r>
            <a:endParaRPr lang="cs-CZ" dirty="0"/>
          </a:p>
        </p:txBody>
      </p:sp>
      <p:pic>
        <p:nvPicPr>
          <p:cNvPr id="4" name="Obrázek 3" descr="anoko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852936"/>
            <a:ext cx="3985470" cy="3240360"/>
          </a:xfrm>
          <a:prstGeom prst="rect">
            <a:avLst/>
          </a:prstGeom>
        </p:spPr>
      </p:pic>
      <p:pic>
        <p:nvPicPr>
          <p:cNvPr id="5" name="Obrázek 4" descr="rom_per06_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852936"/>
            <a:ext cx="3400425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American Kestrels food exch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708920"/>
            <a:ext cx="5400600" cy="36022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Žlutá skvrna káně lesní obsahuje i 1 milión světločivných buněk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Někteří ptáci mají i dvě žluté skvrny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Prenatální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buNone/>
              <a:defRPr/>
            </a:pPr>
            <a:r>
              <a:rPr lang="cs-CZ" altLang="en-US" dirty="0" smtClean="0"/>
              <a:t>Plod reaguje na různé podněty. Vnímá, neb vývoj smyslových orgánů je dovršen již před porodem (jen u zraku je to problematické). Plod již patrně sní.</a:t>
            </a:r>
          </a:p>
          <a:p>
            <a:pPr>
              <a:buFont typeface="Wingdings 2" pitchFamily="18" charset="2"/>
              <a:buNone/>
              <a:defRPr/>
            </a:pPr>
            <a:r>
              <a:rPr lang="cs-CZ" dirty="0" smtClean="0"/>
              <a:t>„Rané zkušenosti tvoří základ, který ovlivňuje způsob zpracování nových podnětů“ (Vágnerová, 2012, s. 31)</a:t>
            </a:r>
            <a:endParaRPr lang="cs-CZ" altLang="en-US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Poštolka vidí letící vážku na vzdálenost 800m, zatímco člověk ji neuvidí ani na 100m</a:t>
            </a:r>
            <a:endParaRPr lang="cs-CZ" dirty="0"/>
          </a:p>
        </p:txBody>
      </p:sp>
      <p:pic>
        <p:nvPicPr>
          <p:cNvPr id="4" name="Obrázek 3" descr="orel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3140" y="2852936"/>
            <a:ext cx="5616624" cy="384448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Dlouho se odborníci domnívali, že zvláště obratlovci vidí barvy stejně jako my</a:t>
            </a:r>
          </a:p>
          <a:p>
            <a:r>
              <a:rPr lang="cs-CZ" dirty="0" smtClean="0"/>
              <a:t>Ovšem králík, křeček zlatý, mýval aj. nevidí barvy vůbec</a:t>
            </a:r>
            <a:endParaRPr lang="cs-CZ" dirty="0"/>
          </a:p>
        </p:txBody>
      </p:sp>
      <p:pic>
        <p:nvPicPr>
          <p:cNvPr id="4" name="Obrázek 3" descr="č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645024"/>
            <a:ext cx="4104456" cy="308860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5111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Myši, morčata a turovití rozeznávají žlutou a červenou barvu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Morče navíc rozezná i zelenou a modrou</a:t>
            </a:r>
          </a:p>
          <a:p>
            <a:endParaRPr lang="cs-CZ" dirty="0"/>
          </a:p>
        </p:txBody>
      </p:sp>
      <p:pic>
        <p:nvPicPr>
          <p:cNvPr id="4" name="Obrázek 3" descr="krá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564904"/>
            <a:ext cx="4392488" cy="329012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Koně a kočky, kteří byli dlouho pokládáni za tvory s černobílým viděním, chybí jen vnímání v dlouhých vlnách (červené)</a:t>
            </a:r>
          </a:p>
          <a:p>
            <a:r>
              <a:rPr lang="cs-CZ" dirty="0" smtClean="0"/>
              <a:t>Barevně vidí i hmyz, většina ryb, obojživelníci, plazi a ptáci (krom nočních druhů)</a:t>
            </a:r>
          </a:p>
          <a:p>
            <a:r>
              <a:rPr lang="cs-CZ" dirty="0" smtClean="0"/>
              <a:t>Ptáci vidí mnohem více barevněji (proto pestrost jejich peří)</a:t>
            </a:r>
          </a:p>
          <a:p>
            <a:r>
              <a:rPr lang="cs-CZ" dirty="0" smtClean="0"/>
              <a:t>Včely, hmyz a ptáci navíc vidí i v ultrafialové oblasti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pic>
        <p:nvPicPr>
          <p:cNvPr id="4" name="Zástupný symbol pro obsah 3" descr="květy v U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4320480" cy="2481357"/>
          </a:xfrm>
        </p:spPr>
      </p:pic>
      <p:pic>
        <p:nvPicPr>
          <p:cNvPr id="5" name="Obrázek 4" descr="květ v U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76288"/>
            <a:ext cx="3744416" cy="2482711"/>
          </a:xfrm>
          <a:prstGeom prst="rect">
            <a:avLst/>
          </a:prstGeom>
        </p:spPr>
      </p:pic>
      <p:pic>
        <p:nvPicPr>
          <p:cNvPr id="6" name="Obrázek 5" descr="květy2 U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484784"/>
            <a:ext cx="1944216" cy="2677114"/>
          </a:xfrm>
          <a:prstGeom prst="rect">
            <a:avLst/>
          </a:prstGeom>
        </p:spPr>
      </p:pic>
      <p:pic>
        <p:nvPicPr>
          <p:cNvPr id="7" name="Obrázek 6" descr="květyU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221088"/>
            <a:ext cx="2664296" cy="240464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Někteří ptáci mají zorný úhel až 300° (holubi), až 340°(tučňáci), až 360°(sluka)</a:t>
            </a:r>
            <a:endParaRPr lang="cs-CZ" dirty="0"/>
          </a:p>
        </p:txBody>
      </p:sp>
      <p:pic>
        <p:nvPicPr>
          <p:cNvPr id="4" name="Obrázek 3" descr="sluka-lesni-xxx7_f_107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852936"/>
            <a:ext cx="5290384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Naopak dravci a hlavně sovy mají zorný úhel menší, zato však vidí jako člověk binokulárně (prostorově)</a:t>
            </a:r>
            <a:endParaRPr lang="cs-CZ" dirty="0"/>
          </a:p>
        </p:txBody>
      </p:sp>
      <p:pic>
        <p:nvPicPr>
          <p:cNvPr id="4" name="Obrázek 3" descr="european_owl_1_467x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01008"/>
            <a:ext cx="4190038" cy="2808312"/>
          </a:xfrm>
          <a:prstGeom prst="rect">
            <a:avLst/>
          </a:prstGeom>
        </p:spPr>
      </p:pic>
      <p:pic>
        <p:nvPicPr>
          <p:cNvPr id="5" name="Obrázek 4" descr="ow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852936"/>
            <a:ext cx="2520280" cy="378730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Binokulární vidění</a:t>
            </a:r>
            <a:endParaRPr lang="cs-CZ" dirty="0"/>
          </a:p>
        </p:txBody>
      </p:sp>
      <p:pic>
        <p:nvPicPr>
          <p:cNvPr id="4" name="Obrázek 3" descr="BinocularVisionDinosa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852936"/>
            <a:ext cx="4218042" cy="2520280"/>
          </a:xfrm>
          <a:prstGeom prst="rect">
            <a:avLst/>
          </a:prstGeom>
        </p:spPr>
      </p:pic>
      <p:pic>
        <p:nvPicPr>
          <p:cNvPr id="5" name="Obrázek 4" descr="bin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2348880"/>
            <a:ext cx="4264551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Člověk rozliší střídání až 15-20 snímků za sekundu. Při 20-24 snímcích obraz splývá v pohyb (film, televize)</a:t>
            </a:r>
          </a:p>
          <a:p>
            <a:r>
              <a:rPr lang="cs-CZ" dirty="0" smtClean="0"/>
              <a:t>Psy a kočky vnímají až 30-40 snímků/s</a:t>
            </a:r>
          </a:p>
          <a:p>
            <a:r>
              <a:rPr lang="cs-CZ" dirty="0" smtClean="0"/>
              <a:t>Ptáci jsou schopni vnímat až 150 snímků/s</a:t>
            </a:r>
          </a:p>
          <a:p>
            <a:r>
              <a:rPr lang="cs-CZ" dirty="0" smtClean="0"/>
              <a:t>Létající hmyz (včely, mouchy, vážky) vnímají až 300 snímků/s</a:t>
            </a:r>
          </a:p>
          <a:p>
            <a:r>
              <a:rPr lang="cs-CZ" dirty="0" smtClean="0"/>
              <a:t>Včely dokonce rozpoznají geometrické tvary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Zrak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697879" cy="513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971600" y="5661248"/>
            <a:ext cx="755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Galaxie M31 v Andromedě je zhruba 2,5 miliónů světelných let daleko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40962" name="Picture 2" descr="http://www.reproduction-online.org/content/145/3/R65/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48" y="1052736"/>
            <a:ext cx="8816282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27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19460" name="Picture 2" descr="https://encrypted-tbn1.gstatic.com/images?q=tbn:ANd9GcQqsaID5RIaA4uK8mTugBDebncm0eA__CAMtkWvVBD1dOiQl46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765175"/>
            <a:ext cx="5975350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9897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scicurious.scientopia.org/wp-content/uploads/sites/3/2011/05/visual-system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799"/>
            <a:ext cx="7416824" cy="4944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7586" name="Picture 2" descr="https://upload.wikimedia.org/wikipedia/commons/thumb/0/06/HumanEmbryogenesis.svg/2000px-HumanEmbryogenesi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14" y="189875"/>
            <a:ext cx="8285786" cy="6479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8610" name="Picture 2" descr="http://homepage.smc.edu/wissmann_paul/anatomy2textbook/embr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472608" cy="6738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Hmat + Rovnováha</a:t>
            </a:r>
            <a:endParaRPr lang="cs-CZ" dirty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smtClean="0"/>
              <a:t>Jako první vnější smysl se vyvíjí hmat, resp. vnímání kožními nervy. Vyvíjí se souběžně s </a:t>
            </a:r>
            <a:r>
              <a:rPr lang="cs-CZ" altLang="en-US" b="1" smtClean="0"/>
              <a:t>vestibulární</a:t>
            </a:r>
            <a:r>
              <a:rPr lang="cs-CZ" altLang="en-US" smtClean="0"/>
              <a:t> citlivostí od 7. týdne a je dovršen na konci 20. týdne těhotenství.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smtClean="0"/>
              <a:t>V tu dobu se objevují reakce na lehké dotyky těla, popř. prudké odtažení při píchnutí.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cs-CZ" alt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826000"/>
            <a:ext cx="26638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9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Hmat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 smtClean="0"/>
              <a:t>mechanocepce</a:t>
            </a:r>
            <a:r>
              <a:rPr lang="cs-CZ" dirty="0" smtClean="0"/>
              <a:t> – tlak a dotek</a:t>
            </a:r>
          </a:p>
          <a:p>
            <a:pPr>
              <a:buNone/>
            </a:pPr>
            <a:r>
              <a:rPr lang="cs-CZ" dirty="0" err="1" smtClean="0"/>
              <a:t>propriocepce</a:t>
            </a:r>
            <a:r>
              <a:rPr lang="cs-CZ" dirty="0" smtClean="0"/>
              <a:t> – vzájemná poloha končetin</a:t>
            </a:r>
          </a:p>
          <a:p>
            <a:pPr>
              <a:buNone/>
            </a:pPr>
            <a:r>
              <a:rPr lang="cs-CZ" dirty="0" err="1" smtClean="0"/>
              <a:t>nocicepce</a:t>
            </a:r>
            <a:r>
              <a:rPr lang="cs-CZ" dirty="0" smtClean="0"/>
              <a:t> – bolest</a:t>
            </a:r>
          </a:p>
          <a:p>
            <a:pPr>
              <a:buNone/>
            </a:pPr>
            <a:r>
              <a:rPr lang="cs-CZ" dirty="0" err="1" smtClean="0"/>
              <a:t>termocepce</a:t>
            </a:r>
            <a:r>
              <a:rPr lang="cs-CZ" dirty="0" smtClean="0"/>
              <a:t> – teplota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220</TotalTime>
  <Words>997</Words>
  <Application>Microsoft Office PowerPoint</Application>
  <PresentationFormat>Předvádění na obrazovce (4:3)</PresentationFormat>
  <Paragraphs>153</Paragraphs>
  <Slides>52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9" baseType="lpstr">
      <vt:lpstr>Arial</vt:lpstr>
      <vt:lpstr>Calibri</vt:lpstr>
      <vt:lpstr>Corbel</vt:lpstr>
      <vt:lpstr>Wingdings</vt:lpstr>
      <vt:lpstr>Wingdings 2</vt:lpstr>
      <vt:lpstr>Wingdings 3</vt:lpstr>
      <vt:lpstr>Modul</vt:lpstr>
      <vt:lpstr>VÝVOJOVÁ PSYCHOLOGIE 2</vt:lpstr>
      <vt:lpstr>Periodizace lidského vývoje  (dle Vágnerové, 2012)</vt:lpstr>
      <vt:lpstr>Prenatální období</vt:lpstr>
      <vt:lpstr>Prenatální období</vt:lpstr>
      <vt:lpstr>Prezentace aplikace PowerPoint</vt:lpstr>
      <vt:lpstr>Prezentace aplikace PowerPoint</vt:lpstr>
      <vt:lpstr>Prezentace aplikace PowerPoint</vt:lpstr>
      <vt:lpstr>Hmat + Rovnováha</vt:lpstr>
      <vt:lpstr>Hmat</vt:lpstr>
      <vt:lpstr>Prezentace aplikace PowerPoint</vt:lpstr>
      <vt:lpstr>Prezentace aplikace PowerPoint</vt:lpstr>
      <vt:lpstr>Hmat</vt:lpstr>
      <vt:lpstr>Prezentace aplikace PowerPoint</vt:lpstr>
      <vt:lpstr>Prezentace aplikace PowerPoint</vt:lpstr>
      <vt:lpstr>Hmat</vt:lpstr>
      <vt:lpstr>Hmat</vt:lpstr>
      <vt:lpstr>Hmat</vt:lpstr>
      <vt:lpstr>Čich</vt:lpstr>
      <vt:lpstr>Čich </vt:lpstr>
      <vt:lpstr>Čich - chuť</vt:lpstr>
      <vt:lpstr>Čich - chuť</vt:lpstr>
      <vt:lpstr>Chuť </vt:lpstr>
      <vt:lpstr>Sluch</vt:lpstr>
      <vt:lpstr>Sluch</vt:lpstr>
      <vt:lpstr>Sluch </vt:lpstr>
      <vt:lpstr>Sluch</vt:lpstr>
      <vt:lpstr>Sluch</vt:lpstr>
      <vt:lpstr>Sluch</vt:lpstr>
      <vt:lpstr>Sluch</vt:lpstr>
      <vt:lpstr>Sluch</vt:lpstr>
      <vt:lpstr>Sluch</vt:lpstr>
      <vt:lpstr>Zrak </vt:lpstr>
      <vt:lpstr>Zrak</vt:lpstr>
      <vt:lpstr>Zrak</vt:lpstr>
      <vt:lpstr>Zrak</vt:lpstr>
      <vt:lpstr>Prezentace aplikace PowerPoint</vt:lpstr>
      <vt:lpstr>Zrak</vt:lpstr>
      <vt:lpstr>Zrak</vt:lpstr>
      <vt:lpstr>Zrak</vt:lpstr>
      <vt:lpstr>Zrak </vt:lpstr>
      <vt:lpstr>Zrak</vt:lpstr>
      <vt:lpstr>Zrak</vt:lpstr>
      <vt:lpstr>Zrak</vt:lpstr>
      <vt:lpstr>Zrak</vt:lpstr>
      <vt:lpstr>Zrak</vt:lpstr>
      <vt:lpstr>Zrak</vt:lpstr>
      <vt:lpstr>Zrak</vt:lpstr>
      <vt:lpstr>Zrak </vt:lpstr>
      <vt:lpstr>Zrak</vt:lpstr>
      <vt:lpstr>Prezentace aplikace PowerPoint</vt:lpstr>
      <vt:lpstr>Diskuze</vt:lpstr>
      <vt:lpstr>Prezentace aplikace PowerPoint</vt:lpstr>
    </vt:vector>
  </TitlesOfParts>
  <Company>Pedagogicka fakulta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Krasa</dc:creator>
  <cp:lastModifiedBy>lektor</cp:lastModifiedBy>
  <cp:revision>20</cp:revision>
  <dcterms:created xsi:type="dcterms:W3CDTF">2015-09-23T07:18:29Z</dcterms:created>
  <dcterms:modified xsi:type="dcterms:W3CDTF">2016-10-03T07:28:43Z</dcterms:modified>
</cp:coreProperties>
</file>