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9" r:id="rId4"/>
    <p:sldId id="258" r:id="rId5"/>
    <p:sldId id="260" r:id="rId6"/>
    <p:sldId id="316" r:id="rId7"/>
    <p:sldId id="317" r:id="rId8"/>
    <p:sldId id="285" r:id="rId9"/>
    <p:sldId id="263" r:id="rId10"/>
    <p:sldId id="308" r:id="rId11"/>
    <p:sldId id="309" r:id="rId12"/>
    <p:sldId id="306" r:id="rId13"/>
    <p:sldId id="264" r:id="rId14"/>
    <p:sldId id="265" r:id="rId15"/>
    <p:sldId id="266" r:id="rId16"/>
    <p:sldId id="286" r:id="rId17"/>
    <p:sldId id="267" r:id="rId18"/>
    <p:sldId id="289" r:id="rId19"/>
    <p:sldId id="318" r:id="rId20"/>
    <p:sldId id="294" r:id="rId21"/>
    <p:sldId id="298" r:id="rId22"/>
    <p:sldId id="296" r:id="rId23"/>
    <p:sldId id="295" r:id="rId24"/>
    <p:sldId id="297" r:id="rId25"/>
    <p:sldId id="299" r:id="rId26"/>
    <p:sldId id="290" r:id="rId27"/>
    <p:sldId id="291" r:id="rId28"/>
    <p:sldId id="293" r:id="rId29"/>
    <p:sldId id="292" r:id="rId30"/>
    <p:sldId id="304" r:id="rId31"/>
    <p:sldId id="268" r:id="rId32"/>
    <p:sldId id="305" r:id="rId33"/>
    <p:sldId id="269" r:id="rId34"/>
    <p:sldId id="313" r:id="rId35"/>
    <p:sldId id="314" r:id="rId36"/>
    <p:sldId id="315" r:id="rId37"/>
    <p:sldId id="300" r:id="rId38"/>
    <p:sldId id="301" r:id="rId39"/>
    <p:sldId id="270" r:id="rId40"/>
    <p:sldId id="271" r:id="rId41"/>
    <p:sldId id="272" r:id="rId42"/>
    <p:sldId id="273" r:id="rId43"/>
    <p:sldId id="302" r:id="rId44"/>
    <p:sldId id="311" r:id="rId45"/>
    <p:sldId id="303" r:id="rId46"/>
    <p:sldId id="312" r:id="rId47"/>
    <p:sldId id="274" r:id="rId48"/>
    <p:sldId id="275" r:id="rId49"/>
    <p:sldId id="276" r:id="rId50"/>
    <p:sldId id="284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8AFF3-6885-440B-A5C1-A64F63D608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C9C65-EE3E-4FA9-A5C3-B403A1E8F3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F5D7310-8859-4BF8-8B90-E51E5672B7EC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5D7310-8859-4BF8-8B90-E51E5672B7EC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kwxjfuPlAr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HG05AIlH6Y&amp;nohtml5=False" TargetMode="External"/><Relationship Id="rId2" Type="http://schemas.openxmlformats.org/officeDocument/2006/relationships/hyperlink" Target="https://www.youtube.com/watch?v=DH1m_ZMO7GU&amp;nohtml5=Fals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WdSGWcoNCvY" TargetMode="Externa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yBzlD-854" TargetMode="External"/><Relationship Id="rId2" Type="http://schemas.openxmlformats.org/officeDocument/2006/relationships/hyperlink" Target="https://www.youtube.com/watch?v=PTz-iVI2mf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C_Retz7ck" TargetMode="External"/><Relationship Id="rId2" Type="http://schemas.openxmlformats.org/officeDocument/2006/relationships/hyperlink" Target="https://www.youtube.com/watch?v=b0CLcNtOOE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bSCSHzXkrI" TargetMode="External"/><Relationship Id="rId5" Type="http://schemas.openxmlformats.org/officeDocument/2006/relationships/hyperlink" Target="https://www.youtube.com/watch?v=oI_ONptx2Ns" TargetMode="External"/><Relationship Id="rId4" Type="http://schemas.openxmlformats.org/officeDocument/2006/relationships/hyperlink" Target="https://www.youtube.com/watch?v=AgmEnrVvW_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Vývojová psychologie 3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300" dirty="0" smtClean="0"/>
              <a:t>Mgr. Jan Krása, </a:t>
            </a:r>
            <a:r>
              <a:rPr lang="cs-CZ" sz="2300" dirty="0" err="1" smtClean="0"/>
              <a:t>Ph.D</a:t>
            </a:r>
            <a:r>
              <a:rPr lang="cs-CZ" sz="2300" dirty="0" smtClean="0"/>
              <a:t>.</a:t>
            </a:r>
          </a:p>
          <a:p>
            <a:r>
              <a:rPr lang="cs-CZ" sz="2300" dirty="0" smtClean="0"/>
              <a:t>Katedra psychologie, Pedagogická fakulta, MU</a:t>
            </a:r>
            <a:endParaRPr lang="cs-CZ" sz="2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Emoce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611687"/>
          </a:xfrm>
        </p:spPr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3500" b="1" dirty="0" smtClean="0"/>
              <a:t>Emoce jsou hlavním prostředkem primární komunikace.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b="1" dirty="0" smtClean="0">
                <a:solidFill>
                  <a:srgbClr val="FFC000"/>
                </a:solidFill>
              </a:rPr>
              <a:t>Pláč </a:t>
            </a:r>
            <a:r>
              <a:rPr lang="cs-CZ" dirty="0" smtClean="0"/>
              <a:t>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 smtClean="0"/>
              <a:t>z hladu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 smtClean="0"/>
              <a:t>ze zlosti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 smtClean="0"/>
              <a:t>z bolesti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 smtClean="0"/>
              <a:t>z frustrace</a:t>
            </a:r>
          </a:p>
          <a:p>
            <a:pPr lvl="1" indent="-868363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Pokud na pláč reagujeme, děti získávají důvěru a v důsledku pláčou méně, než ty, které neutěšujeme</a:t>
            </a:r>
          </a:p>
          <a:p>
            <a:pPr lvl="1" indent="-868363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>
                <a:solidFill>
                  <a:srgbClr val="FFC000"/>
                </a:solidFill>
              </a:rPr>
              <a:t>Úsměv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 smtClean="0"/>
              <a:t>krátce po porodu, 2. týden - po krmení, 1. měsíc - je více sociální, 2. měsíc – rozeznává lidí a směje se pravidelněji</a:t>
            </a:r>
          </a:p>
        </p:txBody>
      </p:sp>
    </p:spTree>
    <p:extLst>
      <p:ext uri="{BB962C8B-B14F-4D97-AF65-F5344CB8AC3E}">
        <p14:creationId xmlns:p14="http://schemas.microsoft.com/office/powerpoint/2010/main" val="21389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98" decel="100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98" decel="1000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Emoce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dirty="0" smtClean="0"/>
              <a:t>Měsíční kojenec se zřídka usmívá na neznámou tvář, avšak s každým týdnem se usmívá stále častěji. Vrcholu nabývá úsměv kolem 4. měsíce (téměř automaticky) a pak postupně ustupuje.</a:t>
            </a:r>
          </a:p>
          <a:p>
            <a:pPr marL="137160" indent="0">
              <a:buNone/>
            </a:pPr>
            <a:r>
              <a:rPr lang="cs-CZ" dirty="0" smtClean="0"/>
              <a:t>Děti vychovávané doma se usmívaly v 18 </a:t>
            </a:r>
            <a:r>
              <a:rPr lang="cs-CZ" dirty="0" err="1" smtClean="0"/>
              <a:t>měs</a:t>
            </a:r>
            <a:r>
              <a:rPr lang="cs-CZ" dirty="0" smtClean="0"/>
              <a:t>. skoro stejně jako ve 4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r>
              <a:rPr lang="cs-CZ" dirty="0" smtClean="0"/>
              <a:t>Děti z kibuců (kolektivní osady) se usmívaly o polovinu méně.</a:t>
            </a:r>
          </a:p>
          <a:p>
            <a:pPr marL="137160" indent="0">
              <a:buNone/>
            </a:pPr>
            <a:r>
              <a:rPr lang="cs-CZ" dirty="0" smtClean="0"/>
              <a:t>Děti z ústavů se usmívaly méně než v jednom měsíci! (</a:t>
            </a:r>
            <a:r>
              <a:rPr lang="cs-CZ" dirty="0" err="1" smtClean="0"/>
              <a:t>Hunt</a:t>
            </a:r>
            <a:r>
              <a:rPr lang="cs-CZ" dirty="0" smtClean="0"/>
              <a:t>, 2000. s. </a:t>
            </a:r>
            <a:r>
              <a:rPr lang="cs-CZ" smtClean="0"/>
              <a:t>351)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vnímání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 smtClean="0"/>
              <a:t>V prvních týdnech rozlišují děti tmavé a světlé obrazce.</a:t>
            </a:r>
          </a:p>
          <a:p>
            <a:pPr marL="137160" indent="0">
              <a:buNone/>
            </a:pPr>
            <a:r>
              <a:rPr lang="cs-CZ" dirty="0" smtClean="0"/>
              <a:t>V průběhu 1. </a:t>
            </a:r>
            <a:r>
              <a:rPr lang="cs-CZ" dirty="0" err="1" smtClean="0"/>
              <a:t>měs</a:t>
            </a:r>
            <a:r>
              <a:rPr lang="cs-CZ" dirty="0" smtClean="0"/>
              <a:t>. začínají sledovat očima pomalu se pohybující se předmět.</a:t>
            </a:r>
          </a:p>
          <a:p>
            <a:pPr marL="137160" indent="0">
              <a:buNone/>
            </a:pPr>
            <a:r>
              <a:rPr lang="cs-CZ" dirty="0" smtClean="0"/>
              <a:t>V 2. </a:t>
            </a:r>
            <a:r>
              <a:rPr lang="cs-CZ" dirty="0" err="1" smtClean="0"/>
              <a:t>měs</a:t>
            </a:r>
            <a:r>
              <a:rPr lang="cs-CZ" dirty="0" smtClean="0"/>
              <a:t>. začínají vnímat hloubku a koordinovat pohyby obou očí.</a:t>
            </a:r>
          </a:p>
          <a:p>
            <a:pPr marL="137160" indent="0">
              <a:buNone/>
            </a:pPr>
            <a:r>
              <a:rPr lang="cs-CZ" dirty="0" smtClean="0"/>
              <a:t>Ve 3 </a:t>
            </a:r>
            <a:r>
              <a:rPr lang="cs-CZ" dirty="0" err="1" smtClean="0"/>
              <a:t>měs</a:t>
            </a:r>
            <a:r>
              <a:rPr lang="cs-CZ" dirty="0" smtClean="0"/>
              <a:t>. dovedou očima přejíždět z jednoho předmětu na druhý a dokážou rozlišit členy rodiny</a:t>
            </a:r>
          </a:p>
          <a:p>
            <a:pPr marL="137160" indent="0">
              <a:buNone/>
            </a:pPr>
            <a:r>
              <a:rPr lang="cs-CZ" dirty="0" smtClean="0"/>
              <a:t>Ve 4 </a:t>
            </a:r>
            <a:r>
              <a:rPr lang="cs-CZ" dirty="0" err="1" smtClean="0"/>
              <a:t>měs</a:t>
            </a:r>
            <a:r>
              <a:rPr lang="cs-CZ" dirty="0" smtClean="0"/>
              <a:t>. dokážou zaostřovat na různé vzdálenosti, začínají rozpoznávat význam toho, co vidí (déle se dívají na normální nákres tváře než na nákres, kde jsou jednotlivé prvky přeházeny.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16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Motorika</a:t>
            </a:r>
            <a:endParaRPr lang="cs-CZ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 Vývoj motoriky probíhá odshora dolů (hlava, ruce, tělo, nohy)</a:t>
            </a:r>
          </a:p>
          <a:p>
            <a:pPr eaLnBrk="1" hangingPunct="1"/>
            <a:r>
              <a:rPr lang="cs-CZ" altLang="en-US" smtClean="0"/>
              <a:t>Vývoj probíhá od hrubých pohybů k jemným (klíšťkový úchop od cca 9. měsíce).</a:t>
            </a:r>
          </a:p>
          <a:p>
            <a:pPr eaLnBrk="1" hangingPunct="1"/>
            <a:r>
              <a:rPr lang="cs-CZ" altLang="en-US" smtClean="0"/>
              <a:t>Vývoj probíhá od paralelního pohybu obou končetin k oddělenému pohybu jedné končetiny.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 smtClean="0"/>
              <a:t>Gesellovy</a:t>
            </a:r>
            <a:r>
              <a:rPr lang="cs-CZ" dirty="0" smtClean="0"/>
              <a:t> vývojové zákonitosti</a:t>
            </a:r>
            <a:endParaRPr lang="cs-CZ" dirty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cs-CZ" altLang="cs-CZ" b="1" dirty="0" smtClean="0"/>
              <a:t>Princip vývojového směru </a:t>
            </a:r>
            <a:r>
              <a:rPr lang="cs-CZ" altLang="cs-CZ" dirty="0" smtClean="0"/>
              <a:t>(gradientu)</a:t>
            </a:r>
          </a:p>
          <a:p>
            <a:pPr>
              <a:defRPr/>
            </a:pPr>
            <a:r>
              <a:rPr lang="cs-CZ" altLang="cs-CZ" dirty="0" smtClean="0"/>
              <a:t> </a:t>
            </a:r>
            <a:r>
              <a:rPr lang="cs-CZ" altLang="cs-CZ" b="1" dirty="0" err="1" smtClean="0"/>
              <a:t>Kefalokaudální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(od hlavy k patě)</a:t>
            </a:r>
          </a:p>
          <a:p>
            <a:pPr>
              <a:defRPr/>
            </a:pPr>
            <a:r>
              <a:rPr lang="cs-CZ" altLang="cs-CZ" dirty="0" smtClean="0"/>
              <a:t> </a:t>
            </a:r>
            <a:r>
              <a:rPr lang="cs-CZ" altLang="cs-CZ" b="1" dirty="0" err="1" smtClean="0"/>
              <a:t>Proximodistální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(od centra těla k periferii)</a:t>
            </a:r>
          </a:p>
          <a:p>
            <a:pPr>
              <a:defRPr/>
            </a:pPr>
            <a:r>
              <a:rPr lang="cs-CZ" altLang="cs-CZ" dirty="0" smtClean="0"/>
              <a:t> </a:t>
            </a:r>
            <a:r>
              <a:rPr lang="cs-CZ" altLang="cs-CZ" b="1" dirty="0" err="1" smtClean="0"/>
              <a:t>Ulnoradiální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(od malíčkové strany dlaně k palcové)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altLang="cs-CZ" b="1" dirty="0" smtClean="0"/>
              <a:t>P. střídavého „proplétání“ </a:t>
            </a:r>
            <a:r>
              <a:rPr lang="cs-CZ" altLang="cs-CZ" dirty="0" smtClean="0"/>
              <a:t>antagonistických </a:t>
            </a:r>
            <a:r>
              <a:rPr lang="cs-CZ" altLang="cs-CZ" dirty="0" err="1" smtClean="0"/>
              <a:t>neuromotorických</a:t>
            </a:r>
            <a:r>
              <a:rPr lang="cs-CZ" altLang="cs-CZ" dirty="0" smtClean="0"/>
              <a:t> funkcí (flexorů a extenzorů)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altLang="cs-CZ" b="1" dirty="0" smtClean="0"/>
              <a:t>P. funkční asymetrie </a:t>
            </a:r>
            <a:r>
              <a:rPr lang="cs-CZ" altLang="cs-CZ" dirty="0" smtClean="0"/>
              <a:t>(tendence k postupné specializaci L a P strany těla (prvním projevem je tonický šíjový reflex – „poloha střelce“)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 smtClean="0"/>
              <a:t>Gesellovy</a:t>
            </a:r>
            <a:r>
              <a:rPr lang="cs-CZ" dirty="0" smtClean="0"/>
              <a:t> vývojové zákonitosti</a:t>
            </a:r>
            <a:endParaRPr lang="cs-CZ" dirty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altLang="cs-CZ" b="1" smtClean="0"/>
              <a:t>P. individuálně řízené maturace </a:t>
            </a:r>
            <a:r>
              <a:rPr lang="cs-CZ" altLang="cs-CZ" smtClean="0"/>
              <a:t>(všechny zákonitosti neplatí pro všechny stejně)</a:t>
            </a:r>
          </a:p>
          <a:p>
            <a:pPr>
              <a:buFont typeface="Wingdings 2" pitchFamily="18" charset="2"/>
              <a:buNone/>
            </a:pPr>
            <a:r>
              <a:rPr lang="cs-CZ" altLang="cs-CZ" b="1" smtClean="0"/>
              <a:t>P. autoregulace </a:t>
            </a:r>
            <a:r>
              <a:rPr lang="cs-CZ" altLang="cs-CZ" smtClean="0"/>
              <a:t>(dítě se ke svému </a:t>
            </a:r>
            <a:r>
              <a:rPr lang="pt-BR" altLang="cs-CZ" smtClean="0"/>
              <a:t>optimu dostává na základě zrání</a:t>
            </a:r>
            <a:r>
              <a:rPr lang="cs-CZ" altLang="cs-CZ" smtClean="0"/>
              <a:t> prostřednictvím „výkyvů“)</a:t>
            </a:r>
          </a:p>
        </p:txBody>
      </p:sp>
      <p:pic>
        <p:nvPicPr>
          <p:cNvPr id="29700" name="Picture 2" descr="https://psicologia12h.files.wordpress.com/2010/12/50768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61048"/>
            <a:ext cx="2995340" cy="315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Uzgiris</a:t>
            </a:r>
            <a:r>
              <a:rPr lang="en-US" dirty="0" smtClean="0"/>
              <a:t>-Hunt</a:t>
            </a:r>
            <a:r>
              <a:rPr lang="cs-CZ" dirty="0" smtClean="0"/>
              <a:t>‘s  </a:t>
            </a:r>
            <a:r>
              <a:rPr lang="en-US" dirty="0" smtClean="0"/>
              <a:t>Scales were inspired by the work of Piaget (see entry: Piagetian Stages) and thus are grounded in the theory that development is an “epigenetic process of evolving new, more complex, hierarchical levels of organization in intellect and motivation” (</a:t>
            </a:r>
            <a:r>
              <a:rPr lang="en-US" dirty="0" err="1" smtClean="0"/>
              <a:t>Uzgiris</a:t>
            </a:r>
            <a:r>
              <a:rPr lang="en-US" dirty="0" smtClean="0"/>
              <a:t> &amp; Hunt, p. 47). The Scales include: 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Scale I: The Development of Visual Pursuit and the Permanence of Objects, </a:t>
            </a:r>
            <a:endParaRPr lang="cs-CZ" dirty="0" smtClean="0"/>
          </a:p>
          <a:p>
            <a:r>
              <a:rPr lang="en-US" dirty="0" smtClean="0"/>
              <a:t>Scale II: The Development of Means for Obtaining Desired Environmental Events, Scale </a:t>
            </a:r>
            <a:endParaRPr lang="cs-CZ" dirty="0" smtClean="0"/>
          </a:p>
          <a:p>
            <a:r>
              <a:rPr lang="en-US" dirty="0" err="1" smtClean="0"/>
              <a:t>IIIa</a:t>
            </a:r>
            <a:r>
              <a:rPr lang="en-US" dirty="0" smtClean="0"/>
              <a:t>: The Development of Vocal Imitation, Scale </a:t>
            </a:r>
            <a:endParaRPr lang="cs-CZ" dirty="0" smtClean="0"/>
          </a:p>
          <a:p>
            <a:r>
              <a:rPr lang="en-US" dirty="0" err="1" smtClean="0"/>
              <a:t>IIIb</a:t>
            </a:r>
            <a:r>
              <a:rPr lang="en-US" dirty="0" smtClean="0"/>
              <a:t>: The Development of Gestural Imitation, Scale </a:t>
            </a:r>
            <a:endParaRPr lang="cs-CZ" dirty="0" smtClean="0"/>
          </a:p>
          <a:p>
            <a:r>
              <a:rPr lang="en-US" dirty="0" smtClean="0"/>
              <a:t>IV: The Development of Operational Causality, Scale </a:t>
            </a:r>
            <a:endParaRPr lang="cs-CZ" dirty="0" smtClean="0"/>
          </a:p>
          <a:p>
            <a:r>
              <a:rPr lang="en-US" dirty="0" smtClean="0"/>
              <a:t>V: The Construction of Object Relations in Space, and Scale </a:t>
            </a:r>
            <a:endParaRPr lang="cs-CZ" dirty="0" smtClean="0"/>
          </a:p>
          <a:p>
            <a:r>
              <a:rPr lang="en-US" dirty="0" smtClean="0"/>
              <a:t>VI: The Development of Schemes for Relating to Objects.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Motorika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1"/>
            <a:ext cx="4330700" cy="475193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altLang="en-US" dirty="0" smtClean="0"/>
              <a:t>od 3. měsíce, při položení na bříško začíná „pást koníčky“</a:t>
            </a:r>
          </a:p>
          <a:p>
            <a:pPr eaLnBrk="1" hangingPunct="1">
              <a:defRPr/>
            </a:pPr>
            <a:r>
              <a:rPr lang="cs-CZ" altLang="en-US" dirty="0" smtClean="0"/>
              <a:t>od 6.-7. měsíce sedí (s oporou), předá si hračku z ruky do ruky </a:t>
            </a:r>
          </a:p>
          <a:p>
            <a:pPr eaLnBrk="1" hangingPunct="1">
              <a:defRPr/>
            </a:pPr>
            <a:r>
              <a:rPr lang="cs-CZ" altLang="en-US" dirty="0" smtClean="0"/>
              <a:t>od 9. leze a sedí bez opory</a:t>
            </a:r>
          </a:p>
          <a:p>
            <a:pPr eaLnBrk="1" hangingPunct="1">
              <a:defRPr/>
            </a:pPr>
            <a:r>
              <a:rPr lang="cs-CZ" altLang="en-US" dirty="0" smtClean="0"/>
              <a:t>od 11.-12. měsíce se postaví a chodí – samo si přiblíží žádoucí objekt</a:t>
            </a:r>
          </a:p>
          <a:p>
            <a:pPr eaLnBrk="1" hangingPunct="1">
              <a:defRPr/>
            </a:pPr>
            <a:endParaRPr lang="cs-CZ" altLang="en-US" dirty="0" smtClean="0"/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cs-CZ" altLang="en-US" dirty="0" smtClean="0"/>
          </a:p>
        </p:txBody>
      </p:sp>
      <p:pic>
        <p:nvPicPr>
          <p:cNvPr id="30724" name="Picture 7" descr="http://asmira77.r.worldssl.net/oFqeaCHCVpR_s742x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775" y="1893888"/>
            <a:ext cx="449897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964488" cy="12527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Rodičovské </a:t>
            </a:r>
            <a:r>
              <a:rPr lang="cs-CZ" dirty="0" smtClean="0"/>
              <a:t>chování = epimeletický pud</a:t>
            </a:r>
            <a:endParaRPr lang="cs-CZ" dirty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smtClean="0"/>
              <a:t>Rodiče omezují svůj repertoár chování, přehánějí některé výrazy obličeje, výrazněji intonují… to pomáhá nastolit </a:t>
            </a:r>
            <a:r>
              <a:rPr lang="cs-CZ" altLang="cs-CZ" dirty="0" err="1" smtClean="0"/>
              <a:t>soc</a:t>
            </a:r>
            <a:r>
              <a:rPr lang="cs-CZ" altLang="cs-CZ" dirty="0" smtClean="0"/>
              <a:t>. kontakt a pomáhá při rozvoji dítěte.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err="1" smtClean="0"/>
              <a:t>Brazelton</a:t>
            </a:r>
            <a:r>
              <a:rPr lang="cs-CZ" altLang="cs-CZ" dirty="0" smtClean="0"/>
              <a:t>: </a:t>
            </a:r>
            <a:r>
              <a:rPr lang="cs-CZ" altLang="cs-CZ" b="1" dirty="0" smtClean="0"/>
              <a:t>synchronizovaný cyklus interakce matky a dítěte</a:t>
            </a:r>
            <a:r>
              <a:rPr lang="cs-CZ" altLang="cs-CZ" dirty="0" smtClean="0"/>
              <a:t> (trvá několik sekund): 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Zahájení interakce (vzbuzení zájmu) - vyladění vzájemné pozice - pozdravení (mimika, vokalizace, úsměv...) – „dialog“ (zapojení všech smyslových modalit, vrchol radostné excitace) – oslabení - odvrácení pozornosti.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err="1" smtClean="0"/>
              <a:t>Harlow</a:t>
            </a:r>
            <a:r>
              <a:rPr lang="cs-CZ" altLang="cs-CZ" dirty="0" smtClean="0"/>
              <a:t> (1959) a pokus s makaky (drátěná a plyšová matka).</a:t>
            </a:r>
          </a:p>
        </p:txBody>
      </p:sp>
    </p:spTree>
    <p:extLst>
      <p:ext uri="{BB962C8B-B14F-4D97-AF65-F5344CB8AC3E}">
        <p14:creationId xmlns:p14="http://schemas.microsoft.com/office/powerpoint/2010/main" val="34971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44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Porod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06738" cy="44958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cs-CZ" altLang="en-US" smtClean="0"/>
              <a:t>Nejdramatičtější krok v lidském životě </a:t>
            </a:r>
          </a:p>
          <a:p>
            <a:pPr eaLnBrk="1" hangingPunct="1"/>
            <a:r>
              <a:rPr lang="cs-CZ" altLang="en-US" smtClean="0"/>
              <a:t>Potřeba je: klid, ztlumení světla, položení dítěte na matčino břicho (otec při matce?)</a:t>
            </a:r>
          </a:p>
          <a:p>
            <a:pPr eaLnBrk="1" hangingPunct="1"/>
            <a:endParaRPr lang="cs-CZ" altLang="en-US" smtClean="0"/>
          </a:p>
        </p:txBody>
      </p:sp>
      <p:pic>
        <p:nvPicPr>
          <p:cNvPr id="20484" name="Picture 5" descr="novorozeně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1916113"/>
            <a:ext cx="4665663" cy="3557587"/>
          </a:xfr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cs-CZ" dirty="0" smtClean="0"/>
              <a:t>John </a:t>
            </a:r>
            <a:r>
              <a:rPr lang="cs-CZ" dirty="0" err="1" smtClean="0"/>
              <a:t>Bowlby</a:t>
            </a:r>
            <a:r>
              <a:rPr lang="cs-CZ" dirty="0" smtClean="0"/>
              <a:t> (1907-1990)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7272808" cy="522920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sz="2900" b="1" dirty="0" smtClean="0"/>
              <a:t>Psychoanalytik</a:t>
            </a:r>
            <a:r>
              <a:rPr lang="cs-CZ" sz="2900" dirty="0" smtClean="0"/>
              <a:t>. Pudy (=instinkty) pomáhají jedinci přežít. Jedním z pudů je i tvorba </a:t>
            </a:r>
            <a:r>
              <a:rPr lang="cs-CZ" sz="2900" b="1" dirty="0" smtClean="0"/>
              <a:t>citové vazby </a:t>
            </a:r>
            <a:r>
              <a:rPr lang="cs-CZ" sz="2900" dirty="0" smtClean="0"/>
              <a:t>(</a:t>
            </a:r>
            <a:r>
              <a:rPr lang="cs-CZ" sz="2900" i="1" dirty="0" err="1" smtClean="0"/>
              <a:t>attachment</a:t>
            </a:r>
            <a:r>
              <a:rPr lang="cs-CZ" sz="2900" dirty="0" smtClean="0"/>
              <a:t>), která vzbuzuje </a:t>
            </a:r>
            <a:r>
              <a:rPr lang="cs-CZ" sz="2900" dirty="0" err="1" smtClean="0"/>
              <a:t>epimeletické</a:t>
            </a:r>
            <a:r>
              <a:rPr lang="cs-CZ" sz="2900" dirty="0" smtClean="0"/>
              <a:t> chování (láskyplnou péči) u rodiče. „Sociální pud“?</a:t>
            </a:r>
          </a:p>
          <a:p>
            <a:pPr marL="137160" indent="0">
              <a:buNone/>
            </a:pPr>
            <a:r>
              <a:rPr lang="cs-CZ" sz="2900" dirty="0" smtClean="0"/>
              <a:t>Za 2.sv.v. pracoval jako psychiatr na dětském oddělení, zkoumal raný vývoj dětí. Zkoumal 44 delikventních dětí (krádeže): </a:t>
            </a:r>
          </a:p>
          <a:p>
            <a:pPr marL="137160" indent="0"/>
            <a:r>
              <a:rPr lang="cs-CZ" sz="2900" dirty="0" smtClean="0"/>
              <a:t>17 z nich zažilo do 5 let odloučení od rodičů delší než 6 měsíců (jen 2 ze 44 zdravých dětí zažilo totéž). </a:t>
            </a:r>
          </a:p>
          <a:p>
            <a:pPr marL="137160" indent="0"/>
            <a:r>
              <a:rPr lang="cs-CZ" sz="2900" dirty="0" smtClean="0"/>
              <a:t>12 ze 14 dětí klasifikovaných jako emočně </a:t>
            </a:r>
            <a:r>
              <a:rPr lang="cs-CZ" sz="2900" dirty="0" err="1" smtClean="0"/>
              <a:t>oploštělých</a:t>
            </a:r>
            <a:r>
              <a:rPr lang="cs-CZ" sz="2900" dirty="0" smtClean="0"/>
              <a:t> (</a:t>
            </a:r>
            <a:r>
              <a:rPr lang="cs-CZ" sz="2900" i="1" dirty="0" err="1" smtClean="0"/>
              <a:t>affectionless</a:t>
            </a:r>
            <a:r>
              <a:rPr lang="cs-CZ" sz="2900" dirty="0" smtClean="0"/>
              <a:t>) prožilo kompletní a dlouhodobou separaci od rodičů.</a:t>
            </a:r>
          </a:p>
          <a:p>
            <a:pPr marL="137160" indent="0">
              <a:buNone/>
            </a:pPr>
            <a:r>
              <a:rPr lang="cs-CZ" sz="2900" dirty="0" smtClean="0"/>
              <a:t>Přispěl k zvýšené pozornosti a péči o odložené a jinak znevýhodněné děti, resp. o raný vývoj.</a:t>
            </a:r>
          </a:p>
          <a:p>
            <a:pPr marL="137160" indent="0">
              <a:buNone/>
            </a:pPr>
            <a:r>
              <a:rPr lang="cs-CZ" sz="2900" dirty="0" smtClean="0">
                <a:hlinkClick r:id="rId2"/>
              </a:rPr>
              <a:t>https://www.youtube.com/watch?v=kwxjfuPlArY</a:t>
            </a:r>
            <a:r>
              <a:rPr lang="cs-CZ" sz="2900" dirty="0" smtClean="0"/>
              <a:t> 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20482" name="Picture 2" descr="http://www.khironhouse.com/wp-content/uploads/2014/10/John-Bowl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9027" y="1052736"/>
            <a:ext cx="2004973" cy="2730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288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Teorie citové vazby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attachment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Projevuje se u dětí od 6 měsíců.</a:t>
            </a:r>
          </a:p>
          <a:p>
            <a:pPr marL="137160" indent="0">
              <a:buNone/>
            </a:pPr>
            <a:r>
              <a:rPr lang="cs-CZ" dirty="0" smtClean="0"/>
              <a:t>Jako citová vazba na primární pečující osobu: </a:t>
            </a:r>
            <a:r>
              <a:rPr lang="cs-CZ" dirty="0" err="1" smtClean="0"/>
              <a:t>d</a:t>
            </a:r>
            <a:r>
              <a:rPr lang="cs-CZ" dirty="0" smtClean="0"/>
              <a:t>. vyhledává její blízkost, dotýká se jí, mazlí se s ní, když odchází, </a:t>
            </a:r>
            <a:r>
              <a:rPr lang="cs-CZ" dirty="0" err="1" smtClean="0"/>
              <a:t>d</a:t>
            </a:r>
            <a:r>
              <a:rPr lang="cs-CZ" dirty="0" smtClean="0"/>
              <a:t>. pláče, v její přítomnosti je dítě klidné a spokojené.</a:t>
            </a:r>
          </a:p>
          <a:p>
            <a:endParaRPr lang="cs-CZ" dirty="0"/>
          </a:p>
        </p:txBody>
      </p:sp>
      <p:pic>
        <p:nvPicPr>
          <p:cNvPr id="19460" name="Picture 4" descr="http://www.psychology.sunysb.edu/attachment/mount_john_bowlby/mountains_bowlby_ainswo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80416"/>
            <a:ext cx="4481339" cy="2977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Mary </a:t>
            </a:r>
            <a:r>
              <a:rPr lang="cs-CZ" dirty="0" err="1" smtClean="0"/>
              <a:t>Ainsworthová</a:t>
            </a:r>
            <a:r>
              <a:rPr lang="cs-CZ" dirty="0" smtClean="0"/>
              <a:t> (1913-1999)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5915000" cy="5112568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 smtClean="0"/>
              <a:t>vytvořila test </a:t>
            </a:r>
            <a:r>
              <a:rPr lang="cs-CZ" i="1" dirty="0" err="1" smtClean="0"/>
              <a:t>Strange</a:t>
            </a:r>
            <a:r>
              <a:rPr lang="cs-CZ" i="1" dirty="0" smtClean="0"/>
              <a:t> </a:t>
            </a:r>
            <a:r>
              <a:rPr lang="cs-CZ" i="1" dirty="0" err="1" smtClean="0"/>
              <a:t>Situation</a:t>
            </a:r>
            <a:r>
              <a:rPr lang="cs-CZ" i="1" dirty="0" smtClean="0"/>
              <a:t> </a:t>
            </a:r>
            <a:r>
              <a:rPr lang="cs-CZ" i="1" dirty="0" err="1" smtClean="0"/>
              <a:t>Procedure</a:t>
            </a:r>
            <a:r>
              <a:rPr lang="cs-CZ" dirty="0" smtClean="0"/>
              <a:t>: 3 typy citové vazby:</a:t>
            </a:r>
          </a:p>
          <a:p>
            <a:pPr marL="137160" indent="0">
              <a:buNone/>
            </a:pPr>
            <a:r>
              <a:rPr lang="cs-CZ" dirty="0" smtClean="0"/>
              <a:t>A – nejistá vyhýbavá vazba (</a:t>
            </a:r>
            <a:r>
              <a:rPr lang="cs-CZ" i="1" dirty="0" err="1" smtClean="0"/>
              <a:t>anxious</a:t>
            </a:r>
            <a:r>
              <a:rPr lang="cs-CZ" i="1" dirty="0" smtClean="0"/>
              <a:t>-</a:t>
            </a:r>
            <a:r>
              <a:rPr lang="cs-CZ" i="1" dirty="0" err="1" smtClean="0"/>
              <a:t>avoidant</a:t>
            </a:r>
            <a:r>
              <a:rPr lang="cs-CZ" dirty="0" smtClean="0"/>
              <a:t>)</a:t>
            </a:r>
          </a:p>
          <a:p>
            <a:pPr marL="137160" indent="0">
              <a:buNone/>
            </a:pPr>
            <a:r>
              <a:rPr lang="cs-CZ" dirty="0" smtClean="0"/>
              <a:t>B – Jistá vazba</a:t>
            </a:r>
          </a:p>
          <a:p>
            <a:pPr marL="137160" indent="0">
              <a:buNone/>
            </a:pPr>
            <a:r>
              <a:rPr lang="cs-CZ" dirty="0" smtClean="0"/>
              <a:t>C – nejistá ambivalentní vazba (</a:t>
            </a:r>
            <a:r>
              <a:rPr lang="cs-CZ" i="1" dirty="0" err="1" smtClean="0"/>
              <a:t>anxious</a:t>
            </a:r>
            <a:r>
              <a:rPr lang="cs-CZ" i="1" dirty="0" smtClean="0"/>
              <a:t>-</a:t>
            </a:r>
            <a:r>
              <a:rPr lang="cs-CZ" i="1" dirty="0" err="1" smtClean="0"/>
              <a:t>ambivalent</a:t>
            </a:r>
            <a:r>
              <a:rPr lang="cs-CZ" i="1" dirty="0" smtClean="0"/>
              <a:t> </a:t>
            </a:r>
            <a:r>
              <a:rPr lang="cs-CZ" i="1" dirty="0" err="1" smtClean="0"/>
              <a:t>resistant</a:t>
            </a:r>
            <a:r>
              <a:rPr lang="cs-CZ" dirty="0" smtClean="0"/>
              <a:t>)</a:t>
            </a:r>
          </a:p>
          <a:p>
            <a:pPr marL="137160" indent="0">
              <a:buNone/>
            </a:pPr>
            <a:r>
              <a:rPr lang="cs-CZ" dirty="0" smtClean="0"/>
              <a:t>+D – </a:t>
            </a:r>
            <a:r>
              <a:rPr lang="cs-CZ" dirty="0" err="1" smtClean="0"/>
              <a:t>disorganizovaná</a:t>
            </a:r>
            <a:r>
              <a:rPr lang="cs-CZ" dirty="0" smtClean="0"/>
              <a:t> dezorientovaná vazba</a:t>
            </a:r>
          </a:p>
          <a:p>
            <a:pPr marL="137160" indent="0">
              <a:buNone/>
            </a:pPr>
            <a:r>
              <a:rPr lang="cs-CZ" dirty="0" smtClean="0"/>
              <a:t>Jistá vazba: 60-70%; nejistá vazba: 30-40%</a:t>
            </a:r>
          </a:p>
          <a:p>
            <a:pPr marL="137160" indent="0">
              <a:buNone/>
            </a:pPr>
            <a:r>
              <a:rPr lang="cs-CZ" dirty="0" smtClean="0"/>
              <a:t>Experimentálně zkoumaná mezi 12-18 měsíci.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8434" name="Picture 2" descr="http://www.patcrittenden.com/include/images/jpgs/mary_ainsworth_300x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844824"/>
            <a:ext cx="28575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/>
              <a:t>Teorie citové vazby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cs-CZ" dirty="0" smtClean="0">
                <a:hlinkClick r:id="rId2"/>
              </a:rPr>
              <a:t>https://www.youtube.com/watch?v=DH1m_ZMO7GU&amp;nohtml5=False</a:t>
            </a:r>
            <a:r>
              <a:rPr lang="cs-CZ" dirty="0" smtClean="0"/>
              <a:t> 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err="1" smtClean="0"/>
              <a:t>Ainsworthová</a:t>
            </a:r>
            <a:r>
              <a:rPr lang="cs-CZ" dirty="0" smtClean="0"/>
              <a:t> zjistila , že schopnost rodiče vnímat různé náznaky dítěte a reagovat na ně tvoří základ citové vazby.</a:t>
            </a:r>
          </a:p>
          <a:p>
            <a:pPr marL="137160" indent="0">
              <a:buNone/>
            </a:pPr>
            <a:r>
              <a:rPr lang="cs-CZ" dirty="0" smtClean="0"/>
              <a:t>Děti, na jejichž pláč rodiče v prvních 6 měsících reagují rychle a citlivě, v jednom roce a dále pláčou méně, než děti, u kterých to tak nebylo.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Děti s jistou vazbou projevují více interpersonální obratnosti, rychlejší kognitivní vývoj, více si hrají s hračkami, mají lepší orientaci ve světě a intenzivněji se učí (</a:t>
            </a:r>
            <a:r>
              <a:rPr lang="cs-CZ" dirty="0" err="1" smtClean="0"/>
              <a:t>Durkin</a:t>
            </a:r>
            <a:r>
              <a:rPr lang="cs-CZ" dirty="0" smtClean="0"/>
              <a:t>, 2005, s. 85)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Důležitost teorie citové vazby: vztahy založené na citové vazbě si vytváříme celý život (k rodičům, přátelům, milencům). 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>
                <a:hlinkClick r:id="rId3"/>
              </a:rPr>
              <a:t>https://www.youtube.com/watch?v=9HG05AIlH6Y&amp;nohtml5=False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355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/>
              <a:t>René </a:t>
            </a:r>
            <a:r>
              <a:rPr lang="cs-CZ" dirty="0" err="1" smtClean="0"/>
              <a:t>Spitz</a:t>
            </a:r>
            <a:r>
              <a:rPr lang="cs-CZ" dirty="0" smtClean="0"/>
              <a:t> (1887-1974)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6696744" cy="50405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 smtClean="0"/>
              <a:t>Psychoanalytik</a:t>
            </a:r>
            <a:r>
              <a:rPr lang="cs-CZ" dirty="0" smtClean="0"/>
              <a:t>. Z Vídně 1932 emigroval do Paříže a odtud 1939 do USA (Denver).</a:t>
            </a:r>
          </a:p>
          <a:p>
            <a:pPr>
              <a:buNone/>
            </a:pPr>
            <a:r>
              <a:rPr lang="cs-CZ" dirty="0" smtClean="0"/>
              <a:t>Zkoumal dopad rané deprivace na další vývoj. Ztráta milovaného </a:t>
            </a:r>
            <a:r>
              <a:rPr lang="cs-CZ" b="1" dirty="0" smtClean="0"/>
              <a:t>objektu </a:t>
            </a:r>
            <a:r>
              <a:rPr lang="cs-CZ" dirty="0" smtClean="0"/>
              <a:t>od 2-5 měsíců se relativně rychle napraví, oddělení delší vede ke stále větší </a:t>
            </a:r>
            <a:r>
              <a:rPr lang="cs-CZ" b="1" dirty="0" smtClean="0"/>
              <a:t>deterioraci</a:t>
            </a:r>
            <a:r>
              <a:rPr lang="cs-CZ" dirty="0" smtClean="0"/>
              <a:t>. Tento stav nazval </a:t>
            </a:r>
            <a:r>
              <a:rPr lang="cs-CZ" b="1" dirty="0" err="1" smtClean="0"/>
              <a:t>hospitalismus</a:t>
            </a:r>
            <a:r>
              <a:rPr lang="cs-CZ" dirty="0" smtClean="0"/>
              <a:t> (</a:t>
            </a:r>
            <a:r>
              <a:rPr lang="cs-CZ" i="1" dirty="0" err="1" smtClean="0"/>
              <a:t>anakliktická</a:t>
            </a:r>
            <a:r>
              <a:rPr lang="cs-CZ" i="1" dirty="0" smtClean="0"/>
              <a:t> deprese</a:t>
            </a:r>
            <a:r>
              <a:rPr lang="cs-CZ" dirty="0" smtClean="0"/>
              <a:t>).</a:t>
            </a:r>
          </a:p>
          <a:p>
            <a:pPr>
              <a:buNone/>
            </a:pPr>
            <a:r>
              <a:rPr lang="en-US" dirty="0" smtClean="0"/>
              <a:t>1) </a:t>
            </a:r>
            <a:r>
              <a:rPr lang="cs-CZ" b="1" dirty="0" smtClean="0"/>
              <a:t>Sociální úsměv</a:t>
            </a:r>
            <a:r>
              <a:rPr lang="cs-CZ" dirty="0" smtClean="0"/>
              <a:t>, který se objevuje okolo 2-3 měsíce v přítomnosti jiné osoby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2) </a:t>
            </a:r>
            <a:r>
              <a:rPr lang="cs-CZ" b="1" dirty="0" smtClean="0"/>
              <a:t>Separační úzkost </a:t>
            </a:r>
            <a:r>
              <a:rPr lang="cs-CZ" dirty="0" smtClean="0"/>
              <a:t>v přítomnosti cizí osoby</a:t>
            </a:r>
            <a:r>
              <a:rPr lang="en-US" dirty="0" smtClean="0"/>
              <a:t>, </a:t>
            </a:r>
            <a:r>
              <a:rPr lang="cs-CZ" dirty="0" smtClean="0"/>
              <a:t>okolo 7.-8. měsíce</a:t>
            </a:r>
            <a:endParaRPr lang="en-US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6386" name="Picture 2" descr="https://christthekingparish.files.wordpress.com/2015/05/rene-spi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628800"/>
            <a:ext cx="2576711" cy="3892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Autofit/>
          </a:bodyPr>
          <a:lstStyle/>
          <a:p>
            <a:r>
              <a:rPr lang="cs-CZ" sz="3600" dirty="0" smtClean="0"/>
              <a:t>Margaret </a:t>
            </a:r>
            <a:r>
              <a:rPr lang="cs-CZ" sz="3600" dirty="0" err="1" smtClean="0"/>
              <a:t>Mahlerová</a:t>
            </a:r>
            <a:r>
              <a:rPr lang="cs-CZ" sz="3600" dirty="0" smtClean="0"/>
              <a:t> (1897-1985)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6408712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Psychoanalytička (směr: egopsychologie). Maďarka, 1938 emigrovala do New Yorku. Zkoumala děti a dopad rané </a:t>
            </a:r>
            <a:r>
              <a:rPr lang="cs-CZ" b="1" dirty="0" smtClean="0"/>
              <a:t>deprivace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Dětský vývoj má podle ní 3 zásadní fáze: </a:t>
            </a:r>
          </a:p>
          <a:p>
            <a:pPr>
              <a:buNone/>
            </a:pPr>
            <a:r>
              <a:rPr lang="cs-CZ" i="1" dirty="0" smtClean="0"/>
              <a:t>normální autismus</a:t>
            </a:r>
            <a:r>
              <a:rPr lang="cs-CZ" dirty="0" smtClean="0"/>
              <a:t> – tuto fázi později zamítla (není podstatná)</a:t>
            </a:r>
          </a:p>
          <a:p>
            <a:pPr>
              <a:buNone/>
            </a:pPr>
            <a:r>
              <a:rPr lang="cs-CZ" i="1" dirty="0" smtClean="0"/>
              <a:t>symbiotická fáze</a:t>
            </a:r>
            <a:r>
              <a:rPr lang="cs-CZ" dirty="0" smtClean="0"/>
              <a:t> – spojení s matkou</a:t>
            </a:r>
          </a:p>
          <a:p>
            <a:pPr>
              <a:buNone/>
            </a:pPr>
            <a:r>
              <a:rPr lang="cs-CZ" i="1" dirty="0" smtClean="0"/>
              <a:t>separačně-individuační proces – </a:t>
            </a:r>
            <a:r>
              <a:rPr lang="cs-CZ" dirty="0" err="1" smtClean="0"/>
              <a:t>proces</a:t>
            </a:r>
            <a:r>
              <a:rPr lang="cs-CZ" dirty="0" smtClean="0"/>
              <a:t> oddělování od matky k vzniku ega (</a:t>
            </a:r>
            <a:r>
              <a:rPr lang="cs-CZ" i="1" dirty="0" err="1" smtClean="0"/>
              <a:t>self</a:t>
            </a:r>
            <a:r>
              <a:rPr lang="cs-CZ" dirty="0" smtClean="0"/>
              <a:t>).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5362" name="Picture 2" descr="http://www.depressaoansiedade.com/wp-content/uploads/2011/10/Margaret-Sch%C3%B6nberger-Mah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784" y="1844824"/>
            <a:ext cx="2687216" cy="3394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Vývoj sebepojetí</a:t>
            </a:r>
            <a:endParaRPr lang="cs-CZ" dirty="0"/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Nejprve (0-2 měsíce) dítě neodlišuje sebe a svět.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René </a:t>
            </a:r>
            <a:r>
              <a:rPr lang="cs-CZ" altLang="cs-CZ" dirty="0" err="1" smtClean="0"/>
              <a:t>Spitz</a:t>
            </a:r>
            <a:r>
              <a:rPr lang="cs-CZ" altLang="cs-CZ" dirty="0" smtClean="0"/>
              <a:t> (1958) hovoří o </a:t>
            </a:r>
            <a:r>
              <a:rPr lang="cs-CZ" altLang="cs-CZ" b="1" dirty="0" err="1" smtClean="0"/>
              <a:t>preobjektálním</a:t>
            </a:r>
            <a:r>
              <a:rPr lang="cs-CZ" altLang="cs-CZ" b="1" dirty="0" smtClean="0"/>
              <a:t> období </a:t>
            </a:r>
            <a:r>
              <a:rPr lang="cs-CZ" altLang="cs-CZ" dirty="0" smtClean="0"/>
              <a:t>– nerozlišuje </a:t>
            </a:r>
            <a:r>
              <a:rPr lang="cs-CZ" altLang="cs-CZ" b="1" i="1" dirty="0" smtClean="0"/>
              <a:t>objekt</a:t>
            </a:r>
            <a:r>
              <a:rPr lang="cs-CZ" altLang="cs-CZ" dirty="0" smtClean="0"/>
              <a:t> (resp. matku).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Margaret </a:t>
            </a:r>
            <a:r>
              <a:rPr lang="cs-CZ" altLang="cs-CZ" dirty="0" err="1" smtClean="0"/>
              <a:t>Mahlerová</a:t>
            </a:r>
            <a:r>
              <a:rPr lang="cs-CZ" altLang="cs-CZ" dirty="0" smtClean="0"/>
              <a:t> (1975) nazývá toto období </a:t>
            </a:r>
            <a:r>
              <a:rPr lang="cs-CZ" altLang="cs-CZ" b="1" dirty="0" smtClean="0"/>
              <a:t>autistickou fází</a:t>
            </a:r>
            <a:r>
              <a:rPr lang="cs-CZ" altLang="cs-CZ" dirty="0" smtClean="0"/>
              <a:t> – dítě je soustředěno především na sebe.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Dítě zatím není schopno odlišit aktivitu, která je jeho vlastní, od aktivity, kterou provádějí jiné osoby.</a:t>
            </a:r>
          </a:p>
          <a:p>
            <a:pPr marL="136525" indent="0">
              <a:buFont typeface="Wingdings 2" pitchFamily="18" charset="2"/>
              <a:buNone/>
            </a:pPr>
            <a:endParaRPr lang="cs-CZ" altLang="cs-CZ" dirty="0" smtClean="0"/>
          </a:p>
          <a:p>
            <a:pPr marL="136525" indent="0">
              <a:buFont typeface="Wingdings 2" pitchFamily="18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96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Vývoj sebepojetí</a:t>
            </a:r>
            <a:endParaRPr lang="cs-CZ" dirty="0"/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4823941"/>
          </a:xfrm>
        </p:spPr>
        <p:txBody>
          <a:bodyPr>
            <a:normAutofit/>
          </a:bodyPr>
          <a:lstStyle/>
          <a:p>
            <a:r>
              <a:rPr lang="cs-CZ" altLang="cs-CZ" sz="2700" b="1" dirty="0" smtClean="0"/>
              <a:t>Dítě dokáže navázat oční kontakt + „sociální úsměv“</a:t>
            </a:r>
          </a:p>
          <a:p>
            <a:r>
              <a:rPr lang="cs-CZ" altLang="cs-CZ" sz="2700" dirty="0" smtClean="0"/>
              <a:t>2.-3. měsíc dítě začíná projevovat zájem i o okolí. Z hmatové percepce se pozornost přesunuje také k zrakové a sluchové percepci. Nejvíce dítě zajímají živé objekty (vzniká specifická kategorie prvků světa?).</a:t>
            </a:r>
          </a:p>
          <a:p>
            <a:r>
              <a:rPr lang="cs-CZ" altLang="cs-CZ" sz="2700" dirty="0" err="1" smtClean="0"/>
              <a:t>Spitz</a:t>
            </a:r>
            <a:r>
              <a:rPr lang="cs-CZ" altLang="cs-CZ" sz="2700" dirty="0" smtClean="0"/>
              <a:t> (1958) je označuje jako </a:t>
            </a:r>
            <a:r>
              <a:rPr lang="cs-CZ" altLang="cs-CZ" sz="2700" b="1" dirty="0" smtClean="0"/>
              <a:t>předběžné objekty.</a:t>
            </a:r>
          </a:p>
          <a:p>
            <a:r>
              <a:rPr lang="cs-CZ" altLang="cs-CZ" sz="2700" dirty="0" smtClean="0"/>
              <a:t>Období mezi 3. a 5. měsícem nazvala </a:t>
            </a:r>
            <a:r>
              <a:rPr lang="cs-CZ" altLang="cs-CZ" sz="2700" dirty="0" err="1" smtClean="0"/>
              <a:t>Mahlerová</a:t>
            </a:r>
            <a:r>
              <a:rPr lang="cs-CZ" altLang="cs-CZ" sz="2700" dirty="0" smtClean="0"/>
              <a:t> </a:t>
            </a:r>
            <a:r>
              <a:rPr lang="cs-CZ" altLang="cs-CZ" sz="2700" b="1" dirty="0" smtClean="0"/>
              <a:t>symbiotickou fází</a:t>
            </a:r>
            <a:r>
              <a:rPr lang="cs-CZ" altLang="cs-CZ" sz="2700" dirty="0" smtClean="0"/>
              <a:t>, neboť dítě se cítí být s matkou úzce spojeno (symbiotický vztah). </a:t>
            </a:r>
          </a:p>
        </p:txBody>
      </p:sp>
    </p:spTree>
    <p:extLst>
      <p:ext uri="{BB962C8B-B14F-4D97-AF65-F5344CB8AC3E}">
        <p14:creationId xmlns:p14="http://schemas.microsoft.com/office/powerpoint/2010/main" val="30456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Vývoj sebepojetí</a:t>
            </a:r>
            <a:endParaRPr lang="cs-CZ" dirty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Spolu s uvědoměním </a:t>
            </a:r>
            <a:r>
              <a:rPr lang="cs-CZ" altLang="cs-CZ" b="1" dirty="0" smtClean="0"/>
              <a:t>objektu</a:t>
            </a:r>
            <a:r>
              <a:rPr lang="cs-CZ" altLang="cs-CZ" dirty="0" smtClean="0"/>
              <a:t> matky si dítě uvědomí i samostatnost existence matky a musí přijmout fakt, že není součástí matky (separační proces). 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Tak vzniká separace na psychické úrovni v rámci uvědomování sebe sama jako samostatné bytosti. Dítě dovede lépe odlišovat i svoje pocity. Vnímá rozdíl mezi tím, co pochází z těla a co z vnějšku.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Mahlerová nazývá pochopení vlastní samostatné existence jako </a:t>
            </a:r>
            <a:r>
              <a:rPr lang="cs-CZ" altLang="cs-CZ" b="1" dirty="0" smtClean="0"/>
              <a:t>psychické narození</a:t>
            </a:r>
            <a:r>
              <a:rPr lang="cs-CZ" alt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3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Vývoj sebepojetí</a:t>
            </a:r>
            <a:endParaRPr lang="cs-CZ" dirty="0"/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6.-9. měsíc – dítě je schopno odlišit známé a neznámé osoby.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René </a:t>
            </a:r>
            <a:r>
              <a:rPr lang="cs-CZ" altLang="cs-CZ" dirty="0" err="1" smtClean="0"/>
              <a:t>Spitz</a:t>
            </a:r>
            <a:r>
              <a:rPr lang="cs-CZ" altLang="cs-CZ" dirty="0" smtClean="0"/>
              <a:t> (1958) nazval tuto fázi jako </a:t>
            </a:r>
            <a:r>
              <a:rPr lang="cs-CZ" altLang="cs-CZ" b="1" dirty="0" smtClean="0"/>
              <a:t>stádium specifického objektu</a:t>
            </a:r>
            <a:r>
              <a:rPr lang="cs-CZ" altLang="cs-CZ" dirty="0" smtClean="0"/>
              <a:t>, jímž se stává matka. V přítomnosti matky bývá dítě sociálně odvážnější.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Doklad změny pojetí mateřského objektu: do cca 7. měsíce děti často neprotestují, když jsou odloučeny od matky, je-li zachován jejich komfort. Po 7. měsíci dítě pociťuje </a:t>
            </a:r>
            <a:r>
              <a:rPr lang="cs-CZ" altLang="cs-CZ" b="1" dirty="0" smtClean="0"/>
              <a:t>separační  úzkost</a:t>
            </a:r>
            <a:r>
              <a:rPr lang="cs-CZ" altLang="cs-CZ" dirty="0" smtClean="0"/>
              <a:t>, v nepřítomnosti matky pláčou a hledají ji.</a:t>
            </a:r>
          </a:p>
          <a:p>
            <a:pPr marL="136525" indent="0">
              <a:buFont typeface="Wingdings 2" pitchFamily="18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2229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Porod</a:t>
            </a:r>
            <a:endParaRPr lang="en-GB" dirty="0"/>
          </a:p>
        </p:txBody>
      </p:sp>
      <p:sp>
        <p:nvSpPr>
          <p:cNvPr id="22531" name="Szöveg hely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cs-CZ" altLang="en-US" smtClean="0"/>
              <a:t>Průměrně: 3,3-3,5 kg x 50cm</a:t>
            </a:r>
          </a:p>
          <a:p>
            <a:pPr marL="136525" indent="0" eaLnBrk="1" hangingPunct="1">
              <a:buFont typeface="Wingdings 2" pitchFamily="18" charset="2"/>
              <a:buNone/>
            </a:pPr>
            <a:endParaRPr lang="cs-CZ" altLang="cs-CZ" smtClean="0"/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 altLang="cs-CZ" smtClean="0"/>
              <a:t>Organismus dítěte se odděluje od organismu matky.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 altLang="cs-CZ" smtClean="0"/>
              <a:t>Po porodu leží dítě na pevně podložce a vnímá svoji hmotnost zcela jinak.</a:t>
            </a:r>
          </a:p>
        </p:txBody>
      </p:sp>
      <p:sp>
        <p:nvSpPr>
          <p:cNvPr id="22532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>
            <a:normAutofit fontScale="92500" lnSpcReduction="20000"/>
          </a:bodyPr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cs-CZ" altLang="cs-CZ" dirty="0" smtClean="0"/>
              <a:t>Je vystaveno intenzivnímu osvětlení, relativnímu chladu, hluku …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 altLang="cs-CZ" dirty="0" smtClean="0"/>
              <a:t>Musí samo dýchat, přijímat potravu, vyměšovat a udržovat svoji tělesnou teplotu</a:t>
            </a:r>
            <a:r>
              <a:rPr lang="hu-HU" altLang="cs-CZ" dirty="0" smtClean="0"/>
              <a:t>.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hu-HU" altLang="cs-CZ" dirty="0" smtClean="0"/>
              <a:t>...</a:t>
            </a:r>
          </a:p>
          <a:p>
            <a:pPr marL="136525" indent="0" eaLnBrk="1" hangingPunct="1">
              <a:buFont typeface="Wingdings 2" pitchFamily="18" charset="2"/>
              <a:buNone/>
            </a:pPr>
            <a:endParaRPr lang="hu-HU" altLang="cs-CZ" dirty="0" smtClean="0"/>
          </a:p>
          <a:p>
            <a:pPr marL="136525" indent="0" eaLnBrk="1" hangingPunct="1">
              <a:buFont typeface="Wingdings 2" pitchFamily="18" charset="2"/>
              <a:buNone/>
            </a:pPr>
            <a:r>
              <a:rPr lang="hu-HU" altLang="cs-CZ" dirty="0" smtClean="0"/>
              <a:t>Mění se i tělo a psychika matky.</a:t>
            </a:r>
            <a:endParaRPr lang="en-GB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sebepojetí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Test: namalujete nepozorovaně dítěti na čelo či nos tečku a dáte jej před zrcadlo.</a:t>
            </a:r>
          </a:p>
          <a:p>
            <a:pPr marL="137160" indent="0">
              <a:buNone/>
            </a:pPr>
            <a:r>
              <a:rPr lang="cs-CZ" dirty="0" smtClean="0"/>
              <a:t>Do cca 20 měsíců si dítě hraje se zrcadlem a maximálně se snaží dotknout tečky na zrcadle. Později si děti sahají na vlastní čelo (to se bere jako důkaz objevu vlastního já).</a:t>
            </a:r>
          </a:p>
          <a:p>
            <a:pPr marL="137160" indent="0">
              <a:buNone/>
            </a:pPr>
            <a:r>
              <a:rPr lang="cs-CZ" dirty="0" smtClean="0"/>
              <a:t>Rovněž většina dětí, které si sahají na čelo, jeví rozpaky.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333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Vývoj mozkové kůry</a:t>
            </a:r>
            <a:endParaRPr lang="cs-CZ" dirty="0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95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en-US" dirty="0" smtClean="0"/>
              <a:t>Nejprve dozrávají vizuální a </a:t>
            </a:r>
            <a:r>
              <a:rPr lang="cs-CZ" altLang="en-US" dirty="0" err="1" smtClean="0"/>
              <a:t>senzo</a:t>
            </a:r>
            <a:r>
              <a:rPr lang="cs-CZ" altLang="en-US" dirty="0" smtClean="0"/>
              <a:t>-motorická centra</a:t>
            </a:r>
            <a:endParaRPr lang="en-US" alt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120881" cy="482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ovéPole 4"/>
          <p:cNvSpPr txBox="1">
            <a:spLocks noChangeArrowheads="1"/>
          </p:cNvSpPr>
          <p:nvPr/>
        </p:nvSpPr>
        <p:spPr bwMode="auto">
          <a:xfrm>
            <a:off x="7517623" y="5949280"/>
            <a:ext cx="1806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1200" dirty="0" err="1"/>
              <a:t>Gazzaley</a:t>
            </a:r>
            <a:r>
              <a:rPr lang="cs-CZ" altLang="cs-CZ" sz="1200" dirty="0"/>
              <a:t>: </a:t>
            </a:r>
            <a:r>
              <a:rPr lang="cs-CZ" altLang="cs-CZ" sz="1200" dirty="0" err="1"/>
              <a:t>Exploring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the</a:t>
            </a:r>
            <a:r>
              <a:rPr lang="cs-CZ" altLang="cs-CZ" sz="1200" dirty="0"/>
              <a:t> </a:t>
            </a:r>
            <a:r>
              <a:rPr lang="cs-CZ" altLang="cs-CZ" sz="1200" dirty="0" err="1" smtClean="0"/>
              <a:t>Crossroads</a:t>
            </a:r>
            <a:r>
              <a:rPr lang="cs-CZ" altLang="cs-CZ" sz="1200" dirty="0" smtClean="0"/>
              <a:t>… </a:t>
            </a:r>
            <a:r>
              <a:rPr lang="cs-CZ" altLang="cs-CZ" sz="1200" dirty="0"/>
              <a:t>(</a:t>
            </a:r>
            <a:r>
              <a:rPr lang="cs-CZ" altLang="cs-CZ" sz="1200" dirty="0" err="1"/>
              <a:t>YouTube</a:t>
            </a:r>
            <a:r>
              <a:rPr lang="cs-CZ" altLang="cs-CZ" sz="12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Epigeneze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5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dirty="0" smtClean="0"/>
              <a:t>Mozek v prvních dvou letech ztrojnásobuje svoji velikost.</a:t>
            </a:r>
          </a:p>
          <a:p>
            <a:pPr marL="137160" indent="0">
              <a:buNone/>
            </a:pPr>
            <a:r>
              <a:rPr lang="cs-CZ" dirty="0" smtClean="0"/>
              <a:t>Navíc každou sekundu vyrůstá z neuronů zhruba 250 miliónů dendritů a vytváří synapse (tak u krysy, u člověka </a:t>
            </a:r>
            <a:r>
              <a:rPr lang="cs-CZ" dirty="0" err="1" smtClean="0"/>
              <a:t>jiustě</a:t>
            </a:r>
            <a:r>
              <a:rPr lang="cs-CZ" dirty="0" smtClean="0"/>
              <a:t> mnohem </a:t>
            </a:r>
            <a:r>
              <a:rPr lang="cs-CZ" dirty="0" smtClean="0"/>
              <a:t>více).</a:t>
            </a:r>
          </a:p>
          <a:p>
            <a:pPr marL="137160" indent="0">
              <a:buNone/>
            </a:pPr>
            <a:r>
              <a:rPr lang="cs-CZ" b="1" dirty="0" smtClean="0"/>
              <a:t>Některá spojení vznikají automaticky, jiná jen na základě zkušenosti v určitých obdobích</a:t>
            </a:r>
            <a:r>
              <a:rPr lang="cs-CZ" dirty="0" smtClean="0"/>
              <a:t>: myši chované v temnu zrakově nikdy nedoženou normálně se vyvíjející se myši; kočky chované ve stroboskopickém prostředí si nevyvinou korové buňky citlivé na pohyb.</a:t>
            </a:r>
          </a:p>
          <a:p>
            <a:pPr marL="137160" indent="0">
              <a:buNone/>
            </a:pPr>
            <a:r>
              <a:rPr lang="cs-CZ" dirty="0" smtClean="0"/>
              <a:t>To svědčí o souběhu zrání i učení – epigeneze.</a:t>
            </a:r>
          </a:p>
          <a:p>
            <a:pPr marL="137160" indent="0">
              <a:buNone/>
            </a:pPr>
            <a:r>
              <a:rPr lang="cs-CZ" dirty="0" smtClean="0"/>
              <a:t>„Nezbytné zážitky jsou téměř ve správný čas vždy dostupné a mozkovou strukturu dolaďují tak, že umožňují mnohem specifičtější percepční schopnosti.“ (</a:t>
            </a:r>
            <a:r>
              <a:rPr lang="cs-CZ" dirty="0" err="1" smtClean="0"/>
              <a:t>Hunt</a:t>
            </a:r>
            <a:r>
              <a:rPr lang="cs-CZ" dirty="0" smtClean="0"/>
              <a:t>, 2000, s. 350)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65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Kognitivní vývoj</a:t>
            </a:r>
            <a:endParaRPr lang="cs-CZ" dirty="0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92500" lnSpcReduction="10000"/>
          </a:bodyPr>
          <a:lstStyle/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cs-CZ" altLang="en-US" dirty="0"/>
              <a:t>První orientované poznávaní má orální charakter (srov. Freudovo </a:t>
            </a:r>
            <a:r>
              <a:rPr lang="cs-CZ" altLang="en-US" b="1" dirty="0"/>
              <a:t>orální stádium</a:t>
            </a:r>
            <a:r>
              <a:rPr lang="cs-CZ" altLang="en-US" dirty="0"/>
              <a:t>).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cs-CZ" altLang="en-US" dirty="0"/>
              <a:t>V 2. měsíci se rozvíjí poznávací funkce ruky.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cs-CZ" altLang="en-US" dirty="0"/>
              <a:t>Dítě musí být stimulováno (přiměřeně</a:t>
            </a:r>
            <a:r>
              <a:rPr lang="cs-CZ" altLang="en-US" dirty="0" smtClean="0"/>
              <a:t>).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cs-CZ" altLang="en-US" dirty="0" smtClean="0"/>
              <a:t>J. Piaget tvrdil: 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cs-CZ" altLang="en-US" dirty="0" smtClean="0"/>
              <a:t>…podobně jako zažívací soustava novorozence dokáže trávit pouze mléko, ač později dokáže zpracovávat i pevnou stravu, i dětský intelekt dokáže přijímat a zužitkovat jen jednoduché prožitky, ale jak je jimi živen, dokáže zpracovat mnohem složitější prožitky. (</a:t>
            </a:r>
            <a:r>
              <a:rPr lang="cs-CZ" altLang="en-US" dirty="0" err="1" smtClean="0"/>
              <a:t>Hunt</a:t>
            </a:r>
            <a:r>
              <a:rPr lang="cs-CZ" altLang="en-US" dirty="0" smtClean="0"/>
              <a:t>, 2000, s. 341)</a:t>
            </a:r>
            <a:endParaRPr lang="cs-CZ" altLang="en-US" dirty="0"/>
          </a:p>
          <a:p>
            <a:pPr eaLnBrk="1" hangingPunct="1">
              <a:buFont typeface="Wingdings 2" pitchFamily="18" charset="2"/>
              <a:buNone/>
              <a:defRPr/>
            </a:pPr>
            <a:endParaRPr lang="cs-CZ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Jean </a:t>
            </a:r>
            <a:r>
              <a:rPr lang="cs-CZ" dirty="0" err="1" smtClean="0"/>
              <a:t>Piaget</a:t>
            </a:r>
            <a:r>
              <a:rPr lang="cs-CZ" dirty="0" smtClean="0"/>
              <a:t> (1896-1980)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bez něj by dětská psychologie nebyla ničím.</a:t>
            </a:r>
          </a:p>
          <a:p>
            <a:pPr marL="137160" indent="0">
              <a:buNone/>
            </a:pPr>
            <a:r>
              <a:rPr lang="cs-CZ" dirty="0" smtClean="0"/>
              <a:t>Přes své „chybějící“ dětství </a:t>
            </a:r>
            <a:r>
              <a:rPr lang="cs-CZ" dirty="0"/>
              <a:t>se věnoval </a:t>
            </a:r>
            <a:r>
              <a:rPr lang="cs-CZ" dirty="0" smtClean="0"/>
              <a:t>dětem (</a:t>
            </a:r>
            <a:r>
              <a:rPr lang="cs-CZ" dirty="0"/>
              <a:t>v </a:t>
            </a:r>
            <a:r>
              <a:rPr lang="cs-CZ" dirty="0" smtClean="0"/>
              <a:t>10 začal publikovat články v zoologických časopisech, v 22 získal doktorát) </a:t>
            </a:r>
            <a:r>
              <a:rPr lang="cs-CZ" dirty="0" smtClean="0"/>
              <a:t>: </a:t>
            </a:r>
            <a:r>
              <a:rPr lang="cs-CZ" dirty="0" smtClean="0"/>
              <a:t>neustále se </a:t>
            </a:r>
            <a:r>
              <a:rPr lang="cs-CZ" dirty="0" smtClean="0"/>
              <a:t>dětí vyptával </a:t>
            </a:r>
            <a:r>
              <a:rPr lang="cs-CZ" dirty="0" smtClean="0"/>
              <a:t>a nechával je řešit různé hlavolamy.</a:t>
            </a:r>
          </a:p>
          <a:p>
            <a:pPr marL="137160" indent="0">
              <a:buNone/>
            </a:pPr>
            <a:r>
              <a:rPr lang="cs-CZ" dirty="0" smtClean="0"/>
              <a:t>Po Freudovi nejcitovanější psycholog všech dob – aniž </a:t>
            </a:r>
            <a:r>
              <a:rPr lang="cs-CZ" dirty="0" smtClean="0"/>
              <a:t>kdy získal </a:t>
            </a:r>
            <a:r>
              <a:rPr lang="cs-CZ" dirty="0" smtClean="0"/>
              <a:t>titul v </a:t>
            </a:r>
            <a:r>
              <a:rPr lang="cs-CZ" dirty="0" smtClean="0"/>
              <a:t>psychologii</a:t>
            </a:r>
            <a:r>
              <a:rPr lang="cs-CZ" dirty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4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Jean </a:t>
            </a:r>
            <a:r>
              <a:rPr lang="cs-CZ" dirty="0" err="1" smtClean="0"/>
              <a:t>Piaget</a:t>
            </a:r>
            <a:r>
              <a:rPr lang="cs-CZ" dirty="0" smtClean="0"/>
              <a:t> (1896-1980)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5338936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Vývojový psycholog. Švýcar.</a:t>
            </a:r>
          </a:p>
          <a:p>
            <a:pPr>
              <a:buNone/>
            </a:pPr>
            <a:r>
              <a:rPr lang="cs-CZ" dirty="0" smtClean="0"/>
              <a:t>Genetická epistemologie.</a:t>
            </a:r>
          </a:p>
          <a:p>
            <a:pPr>
              <a:buNone/>
            </a:pPr>
            <a:r>
              <a:rPr lang="cs-CZ" dirty="0" smtClean="0"/>
              <a:t>Myšlení je zvnitřněná činnost.</a:t>
            </a:r>
          </a:p>
          <a:p>
            <a:pPr>
              <a:buNone/>
            </a:pPr>
            <a:r>
              <a:rPr lang="cs-CZ" dirty="0" smtClean="0"/>
              <a:t>Kognice je forma adaptace – snaží se předvídat události.</a:t>
            </a:r>
          </a:p>
          <a:p>
            <a:pPr>
              <a:buNone/>
            </a:pPr>
            <a:r>
              <a:rPr lang="cs-CZ" dirty="0" smtClean="0"/>
              <a:t>Kognitivní vývoj postupuje u všech stejně – pořadí </a:t>
            </a:r>
            <a:r>
              <a:rPr lang="cs-CZ" b="1" dirty="0" smtClean="0"/>
              <a:t>stádií</a:t>
            </a:r>
            <a:r>
              <a:rPr lang="cs-CZ" dirty="0" smtClean="0"/>
              <a:t> je neměnné (délka trvání je však individuální).</a:t>
            </a:r>
          </a:p>
          <a:p>
            <a:pPr>
              <a:buNone/>
            </a:pPr>
            <a:r>
              <a:rPr lang="cs-CZ" dirty="0" smtClean="0"/>
              <a:t>Učit dítě něčemu, na co není zralé, vede k tomu, že si </a:t>
            </a:r>
            <a:r>
              <a:rPr lang="cs-CZ" dirty="0" err="1" smtClean="0"/>
              <a:t>d</a:t>
            </a:r>
            <a:r>
              <a:rPr lang="cs-CZ" dirty="0" smtClean="0"/>
              <a:t>. osvojuje určité procedury, ale neprohlubuje své poznání.</a:t>
            </a:r>
            <a:endParaRPr lang="cs-CZ" dirty="0"/>
          </a:p>
        </p:txBody>
      </p:sp>
      <p:pic>
        <p:nvPicPr>
          <p:cNvPr id="16386" name="Picture 2" descr="http://www.nwlink.com/~donclark/leader/ahold/pia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00808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Jean </a:t>
            </a:r>
            <a:r>
              <a:rPr lang="cs-CZ" dirty="0" err="1" smtClean="0"/>
              <a:t>Piaget</a:t>
            </a:r>
            <a:r>
              <a:rPr lang="cs-CZ" dirty="0" smtClean="0"/>
              <a:t> (1896-1980)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Funkcí inteligence je pomoc při adaptaci na prostředí (od reflexů ke komplexním výkonům, které vyžadují vhled, reprezentaci poznatků a schopnost manipulace s různými symboly).</a:t>
            </a:r>
          </a:p>
          <a:p>
            <a:pPr>
              <a:buNone/>
            </a:pPr>
            <a:r>
              <a:rPr lang="cs-CZ" dirty="0" smtClean="0"/>
              <a:t>Učením se inteligence a její projevy stávají více specifikované.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cs-CZ" altLang="en-US" dirty="0" smtClean="0"/>
              <a:t>Čtyři hlavní stadia v </a:t>
            </a:r>
            <a:r>
              <a:rPr lang="cs-CZ" altLang="en-US" dirty="0" err="1" smtClean="0"/>
              <a:t>Piagetově</a:t>
            </a:r>
            <a:r>
              <a:rPr lang="cs-CZ" altLang="en-US" dirty="0" smtClean="0"/>
              <a:t> teorii:</a:t>
            </a:r>
          </a:p>
          <a:p>
            <a:pPr marL="651510" indent="-514350">
              <a:buAutoNum type="arabicPeriod"/>
              <a:defRPr/>
            </a:pPr>
            <a:r>
              <a:rPr lang="cs-CZ" altLang="en-US" b="1" dirty="0" smtClean="0"/>
              <a:t>Senzomotorické</a:t>
            </a:r>
            <a:r>
              <a:rPr lang="cs-CZ" altLang="en-US" dirty="0" smtClean="0"/>
              <a:t> (narození až 18-24 měsíců)</a:t>
            </a:r>
          </a:p>
          <a:p>
            <a:pPr marL="651510" indent="-514350">
              <a:buAutoNum type="arabicPeriod"/>
              <a:defRPr/>
            </a:pPr>
            <a:r>
              <a:rPr lang="cs-CZ" altLang="en-US" b="1" dirty="0" smtClean="0"/>
              <a:t>Předoperační</a:t>
            </a:r>
            <a:r>
              <a:rPr lang="cs-CZ" altLang="en-US" dirty="0" smtClean="0"/>
              <a:t> (18-24 </a:t>
            </a:r>
            <a:r>
              <a:rPr lang="cs-CZ" altLang="en-US" dirty="0" err="1" smtClean="0"/>
              <a:t>měs</a:t>
            </a:r>
            <a:r>
              <a:rPr lang="cs-CZ" altLang="en-US" dirty="0" smtClean="0"/>
              <a:t>. – 7 let)</a:t>
            </a:r>
          </a:p>
          <a:p>
            <a:pPr marL="651510" indent="-514350">
              <a:buAutoNum type="arabicPeriod"/>
              <a:defRPr/>
            </a:pPr>
            <a:r>
              <a:rPr lang="cs-CZ" altLang="en-US" b="1" dirty="0" smtClean="0"/>
              <a:t>Konkrétních operací </a:t>
            </a:r>
            <a:r>
              <a:rPr lang="cs-CZ" altLang="en-US" dirty="0" smtClean="0"/>
              <a:t>(7 let – 12 let)</a:t>
            </a:r>
          </a:p>
          <a:p>
            <a:pPr marL="651510" indent="-514350">
              <a:buAutoNum type="arabicPeriod"/>
              <a:defRPr/>
            </a:pPr>
            <a:r>
              <a:rPr lang="cs-CZ" altLang="en-US" b="1" dirty="0" smtClean="0"/>
              <a:t>Formálních operací </a:t>
            </a:r>
            <a:r>
              <a:rPr lang="cs-CZ" altLang="en-US" dirty="0" smtClean="0"/>
              <a:t>(12 let a dál)</a:t>
            </a:r>
          </a:p>
          <a:p>
            <a:pPr marL="137160" indent="0">
              <a:buNone/>
              <a:defRPr/>
            </a:pPr>
            <a:r>
              <a:rPr lang="cs-CZ" altLang="en-US" dirty="0" smtClean="0"/>
              <a:t>Věky jsou pouze orientační – vývoj je individuální. Posloupnost je neměnná: každé stádium je nezbytným předpokladem stádia následujícího.</a:t>
            </a:r>
          </a:p>
          <a:p>
            <a:pPr>
              <a:buNone/>
              <a:defRPr/>
            </a:pP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087402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/>
              <a:t>Fáze senzomotorické </a:t>
            </a:r>
            <a:r>
              <a:rPr lang="cs-CZ" altLang="en-US" dirty="0" smtClean="0"/>
              <a:t>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cs-CZ" altLang="en-US" dirty="0" smtClean="0"/>
              <a:t>Nejdříve se rozvíjí oblast vnímání a manipulace s předměty.</a:t>
            </a:r>
          </a:p>
          <a:p>
            <a:pPr>
              <a:buNone/>
              <a:defRPr/>
            </a:pPr>
            <a:r>
              <a:rPr lang="cs-CZ" altLang="en-US" dirty="0" smtClean="0"/>
              <a:t>Dítě si nejdříve nespojují obrazy svých rukou s počitky pohybu – postupně se naučí obojí koordinovat, aby si přitáhlo hračku.</a:t>
            </a:r>
          </a:p>
          <a:p>
            <a:pPr>
              <a:buNone/>
              <a:defRPr/>
            </a:pPr>
            <a:r>
              <a:rPr lang="cs-CZ" altLang="en-US" dirty="0" smtClean="0"/>
              <a:t>Neví, co mohou od okolních předmětů očekávat – jak budou předměty reagovat. Experimentují: cucají, třesou jimi, mlátí s nimi, hází je . Takto získávají zkušenosti, které vedou k dalším činnostem. </a:t>
            </a:r>
          </a:p>
          <a:p>
            <a:pPr>
              <a:buNone/>
              <a:defRPr/>
            </a:pPr>
            <a:r>
              <a:rPr lang="cs-CZ" altLang="en-US" dirty="0" smtClean="0"/>
              <a:t>V poslední čtvrti 1. roku se rozvíjí „</a:t>
            </a:r>
            <a:r>
              <a:rPr lang="cs-CZ" altLang="en-US" b="1" dirty="0" smtClean="0"/>
              <a:t>trvalost objektu</a:t>
            </a:r>
            <a:r>
              <a:rPr lang="cs-CZ" altLang="en-US" dirty="0" smtClean="0"/>
              <a:t>“. Do té doby, když přikryjete předmět, dítě na něj skoro ihned zapomene. Pak spoluúčinkuje i paměť – reprezentace předmětu.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548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50875" indent="-514350">
              <a:buFont typeface="Wingdings 2" pitchFamily="18" charset="2"/>
              <a:buAutoNum type="arabicPeriod"/>
              <a:defRPr/>
            </a:pPr>
            <a:r>
              <a:rPr lang="cs-CZ" dirty="0" smtClean="0"/>
              <a:t>Stadium primární kruhové reakce (1-4 měsíce):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cs-CZ" dirty="0" smtClean="0"/>
              <a:t>Typickým znakem je </a:t>
            </a:r>
            <a:r>
              <a:rPr lang="cs-CZ" b="1" dirty="0" smtClean="0"/>
              <a:t>koncentrace na vlastní tělo </a:t>
            </a:r>
            <a:r>
              <a:rPr lang="cs-CZ" dirty="0" smtClean="0"/>
              <a:t>a jeho projevy. Dítě s potěšením opakuje celkem dlouho určité pohyby (rukou, nohou). Uspokojení přitom plyne z pouhé činnosti (</a:t>
            </a:r>
            <a:r>
              <a:rPr lang="cs-CZ" b="1" dirty="0" smtClean="0"/>
              <a:t>aktivita ještě není prostředkem k dosažení nějakého cíle</a:t>
            </a:r>
            <a:r>
              <a:rPr lang="cs-CZ" dirty="0" smtClean="0"/>
              <a:t>).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cs-CZ" dirty="0" smtClean="0"/>
              <a:t>Takto vlastně zdokonaluje svoji činnost.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cs-CZ" dirty="0" smtClean="0"/>
              <a:t>Ke konci 1. trimestru odlišuje živé bytosti od neživých předmětů. Dokáže odlišit dotek sebe sama, někoho jiného a nějakého objektu (Papoušek, Papoušková, 2000)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Matka </a:t>
            </a: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4679925"/>
          </a:xfrm>
        </p:spPr>
        <p:txBody>
          <a:bodyPr>
            <a:normAutofit lnSpcReduction="1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sz="2400" b="1" dirty="0" smtClean="0"/>
              <a:t>Poporodní blues </a:t>
            </a:r>
            <a:r>
              <a:rPr lang="cs-CZ" altLang="cs-CZ" sz="2400" dirty="0" smtClean="0"/>
              <a:t>– až 80% rodiček; vyčerpanost, rozlada, slabé nervy</a:t>
            </a:r>
          </a:p>
          <a:p>
            <a:pPr marL="136525" indent="0">
              <a:buFont typeface="Wingdings 2" pitchFamily="18" charset="2"/>
              <a:buNone/>
            </a:pPr>
            <a:endParaRPr lang="cs-CZ" altLang="cs-CZ" sz="2400" dirty="0" smtClean="0"/>
          </a:p>
          <a:p>
            <a:pPr marL="136525" indent="0">
              <a:buFont typeface="Wingdings 2" pitchFamily="18" charset="2"/>
              <a:buNone/>
            </a:pPr>
            <a:r>
              <a:rPr lang="cs-CZ" altLang="cs-CZ" sz="2400" b="1" dirty="0" smtClean="0"/>
              <a:t>Poporodní deprese </a:t>
            </a:r>
            <a:r>
              <a:rPr lang="cs-CZ" altLang="cs-CZ" sz="2400" dirty="0" smtClean="0"/>
              <a:t>– až 10 %; těžký smutek, pocity beznaděje, neschopnost rozvinout kladný vztah k dítěti nebo naopak úzkostlivá péče a strach, že „nejsem dobrá matka“, nezájem o okolí, těžká vyčerpanost</a:t>
            </a:r>
          </a:p>
          <a:p>
            <a:pPr marL="136525" indent="0">
              <a:buFont typeface="Wingdings 2" pitchFamily="18" charset="2"/>
              <a:buNone/>
            </a:pPr>
            <a:endParaRPr lang="cs-CZ" altLang="cs-CZ" sz="2400" dirty="0" smtClean="0"/>
          </a:p>
          <a:p>
            <a:pPr marL="136525" indent="0">
              <a:buFont typeface="Wingdings 2" pitchFamily="18" charset="2"/>
              <a:buNone/>
            </a:pPr>
            <a:r>
              <a:rPr lang="cs-CZ" altLang="cs-CZ" sz="2400" b="1" dirty="0" smtClean="0"/>
              <a:t>Poporodní psychóza </a:t>
            </a:r>
            <a:r>
              <a:rPr lang="cs-CZ" altLang="cs-CZ" sz="2400" dirty="0" smtClean="0"/>
              <a:t>- méně než 1 % rodiček, nekontrolovatelná úzkost, extrémní výkyvy nálad, poruchy koncentrace a vnímání času, dezorientace, případně i halucinace, bludy… ; obvykle 2 – 4 týden po porodu, útlum v řádu měsíců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 smtClean="0"/>
              <a:t>Fáze senzomotorické inteligence</a:t>
            </a: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395288" y="1556792"/>
            <a:ext cx="8424862" cy="4780508"/>
          </a:xfrm>
        </p:spPr>
        <p:txBody>
          <a:bodyPr>
            <a:normAutofit fontScale="92500" lnSpcReduction="2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2. Stadium sekundární kruhové reakce (4.-8. měsíc)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Kojenec dovede sledovat objekt bez většího omezení. </a:t>
            </a:r>
            <a:r>
              <a:rPr lang="cs-CZ" altLang="cs-CZ" b="1" dirty="0" smtClean="0"/>
              <a:t>Vlastní aktivita přestává být cílem a stává se prostředkem </a:t>
            </a:r>
            <a:r>
              <a:rPr lang="cs-CZ" altLang="cs-CZ" dirty="0" smtClean="0"/>
              <a:t>(poznávání). Náhodně objevený efekt pohybu se stává cílem (zavěšené hračky, zvuky). Spoluúčinkuje zde paměť (opakuje žádoucí aktivity s pamatovanými objekty) a vzniká pojetí </a:t>
            </a:r>
            <a:r>
              <a:rPr lang="cs-CZ" altLang="cs-CZ" b="1" dirty="0" smtClean="0"/>
              <a:t>příčinné souvislosti</a:t>
            </a:r>
            <a:r>
              <a:rPr lang="cs-CZ" altLang="cs-CZ" dirty="0" smtClean="0"/>
              <a:t>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Rozvíjí se </a:t>
            </a:r>
            <a:r>
              <a:rPr lang="cs-CZ" altLang="cs-CZ" b="1" dirty="0" smtClean="0"/>
              <a:t>vědomí trvalosti objektu</a:t>
            </a:r>
            <a:r>
              <a:rPr lang="cs-CZ" altLang="cs-CZ" dirty="0" smtClean="0"/>
              <a:t> – svět a objekty existují stále nezávisle na dítěti (schování hračky – hledání v 8. měsících) – posilováno hrou.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S různými předměty dítě zachází různě.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 smtClean="0"/>
              <a:t>Fáze senzomotorické inteligence</a:t>
            </a:r>
            <a:endParaRPr lang="cs-CZ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V této fázi se rozvíjí i základní percepční konstanty: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b="1" dirty="0" smtClean="0"/>
              <a:t>Tvarová konstanta </a:t>
            </a:r>
            <a:r>
              <a:rPr lang="cs-CZ" altLang="cs-CZ" dirty="0" smtClean="0"/>
              <a:t>– dítě pozná věc (hračku), i když ji vidí z jiných úhlů.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b="1" dirty="0" smtClean="0"/>
              <a:t>Konstanta velikosti </a:t>
            </a:r>
            <a:r>
              <a:rPr lang="cs-CZ" altLang="cs-CZ" dirty="0" smtClean="0"/>
              <a:t>– poznává předmět, i když na sítnici vrhá menší obraz, když je dále.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b="1" dirty="0" smtClean="0"/>
              <a:t>Konstanta barvy </a:t>
            </a:r>
            <a:r>
              <a:rPr lang="cs-CZ" altLang="cs-CZ" dirty="0" smtClean="0"/>
              <a:t>– rozpozná tentýž předmět i v rozdílném nasvětlení.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 smtClean="0"/>
              <a:t>Fáze senzomotorické inteligence</a:t>
            </a:r>
            <a:endParaRPr lang="cs-CZ" dirty="0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99"/>
            <a:ext cx="8229600" cy="4679925"/>
          </a:xfrm>
        </p:spPr>
        <p:txBody>
          <a:bodyPr>
            <a:normAutofit fontScale="92500" lnSpcReduction="1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3. Stadium </a:t>
            </a:r>
            <a:r>
              <a:rPr lang="cs-CZ" altLang="cs-CZ" dirty="0" err="1" smtClean="0"/>
              <a:t>terciální</a:t>
            </a:r>
            <a:r>
              <a:rPr lang="cs-CZ" altLang="cs-CZ" dirty="0" smtClean="0"/>
              <a:t> kruhové reakce (8.-12. měsíc)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Dítě je více </a:t>
            </a:r>
            <a:r>
              <a:rPr lang="cs-CZ" altLang="cs-CZ" b="1" dirty="0" smtClean="0"/>
              <a:t>zaměřeno na cíl </a:t>
            </a:r>
            <a:r>
              <a:rPr lang="cs-CZ" altLang="cs-CZ" dirty="0" smtClean="0"/>
              <a:t>a dokáže určité dění anticipovat (předvídat). Nyní je schopno postupovat i opačně: </a:t>
            </a:r>
            <a:r>
              <a:rPr lang="cs-CZ" altLang="cs-CZ" b="1" dirty="0" smtClean="0"/>
              <a:t>stanoví si cíl a hledá vhodné prostředky</a:t>
            </a:r>
            <a:r>
              <a:rPr lang="cs-CZ" altLang="cs-CZ" dirty="0" smtClean="0"/>
              <a:t>. Nejdříve užívá osvědčené prostředky, poté experimentuje a kombinuje různé činnosti (aby si přitáhlo hračku, stáhne celý ubrus … využívá dospělého). Ke konci období dokáže překonat naučený stereotyp a hledá jiné řešení.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V 9. měsících dokáže dodržet správné pořadí dvou činností, ve 12 tří činností.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 smtClean="0"/>
              <a:t>16měsíční </a:t>
            </a:r>
            <a:r>
              <a:rPr lang="cs-CZ" dirty="0" err="1" smtClean="0"/>
              <a:t>Piagetova</a:t>
            </a:r>
            <a:r>
              <a:rPr lang="cs-CZ" dirty="0" smtClean="0"/>
              <a:t> dcera přichází k rébusu: otec schoval do krabičky od sirek pásek od hodinek. Ona dosud nezná schéma otevírání/zavírání krabičky (zná jen otočit a vytřepat a vsunout prsty do štěrbiny). To nepomáhá. Následuje pauza… </a:t>
            </a:r>
            <a:r>
              <a:rPr lang="cs-CZ" dirty="0" err="1" smtClean="0"/>
              <a:t>Lucienne</a:t>
            </a:r>
            <a:r>
              <a:rPr lang="cs-CZ" dirty="0" smtClean="0"/>
              <a:t> se pozorně dívá na štěrbinu, pak několikrát za sebou otvírá a zavírá ústa, nejprve mírně, pak stále víc… pak bez váhání vkládá prst do štěrbiny a štěrbinu zvětšuje. Získává pásek. (</a:t>
            </a:r>
            <a:r>
              <a:rPr lang="cs-CZ" dirty="0" err="1" smtClean="0"/>
              <a:t>Hunt</a:t>
            </a:r>
            <a:r>
              <a:rPr lang="cs-CZ" dirty="0" smtClean="0"/>
              <a:t>, 2000, s. 343)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96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47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Kognitivní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 smtClean="0"/>
              <a:t>Novorozence je možné </a:t>
            </a:r>
            <a:r>
              <a:rPr lang="cs-CZ" dirty="0" err="1" smtClean="0"/>
              <a:t>napodmiňovat</a:t>
            </a:r>
            <a:r>
              <a:rPr lang="cs-CZ" dirty="0" smtClean="0"/>
              <a:t> (zvukem na krmení; trvání minimálně 1 den)</a:t>
            </a:r>
          </a:p>
          <a:p>
            <a:pPr marL="137160" indent="0">
              <a:buNone/>
            </a:pPr>
            <a:r>
              <a:rPr lang="cs-CZ" dirty="0" smtClean="0"/>
              <a:t>2.-4. </a:t>
            </a:r>
            <a:r>
              <a:rPr lang="cs-CZ" dirty="0" err="1" smtClean="0"/>
              <a:t>měs</a:t>
            </a:r>
            <a:r>
              <a:rPr lang="cs-CZ" dirty="0" smtClean="0"/>
              <a:t>.: lze je </a:t>
            </a:r>
            <a:r>
              <a:rPr lang="cs-CZ" dirty="0" err="1" smtClean="0"/>
              <a:t>napodmiňovat</a:t>
            </a:r>
            <a:r>
              <a:rPr lang="cs-CZ" dirty="0" smtClean="0"/>
              <a:t> (kopání nohou v očekávání pohybu hračky; po dvou týdnech vyhasíná).</a:t>
            </a:r>
          </a:p>
          <a:p>
            <a:pPr marL="137160" indent="0">
              <a:buNone/>
            </a:pPr>
            <a:r>
              <a:rPr lang="cs-CZ" dirty="0" smtClean="0"/>
              <a:t>4. </a:t>
            </a:r>
            <a:r>
              <a:rPr lang="cs-CZ" dirty="0" err="1" smtClean="0"/>
              <a:t>měs</a:t>
            </a:r>
            <a:r>
              <a:rPr lang="cs-CZ" dirty="0" smtClean="0"/>
              <a:t>.: jejich srdeční tep se zvýší, když předmět mizí a když se objevuje. V protikladu k </a:t>
            </a:r>
            <a:r>
              <a:rPr lang="cs-CZ" dirty="0" err="1" smtClean="0"/>
              <a:t>Piagetově</a:t>
            </a:r>
            <a:r>
              <a:rPr lang="cs-CZ" dirty="0" smtClean="0"/>
              <a:t> teorii to ukazuje, že dítě naopak očekává trvání předmětu. (</a:t>
            </a:r>
            <a:r>
              <a:rPr lang="cs-CZ" dirty="0" err="1" smtClean="0"/>
              <a:t>Cohen</a:t>
            </a:r>
            <a:r>
              <a:rPr lang="cs-CZ" dirty="0" smtClean="0"/>
              <a:t>, 1983)</a:t>
            </a:r>
          </a:p>
          <a:p>
            <a:pPr marL="137160" indent="0">
              <a:buNone/>
            </a:pPr>
            <a:r>
              <a:rPr lang="cs-CZ" dirty="0" smtClean="0"/>
              <a:t>8.-9. </a:t>
            </a:r>
            <a:r>
              <a:rPr lang="cs-CZ" dirty="0" err="1" smtClean="0"/>
              <a:t>měs</a:t>
            </a:r>
            <a:r>
              <a:rPr lang="cs-CZ" dirty="0" smtClean="0"/>
              <a:t>.: aktivnější paměť – dítě začíná hledat zakrytou či schovanou hračku, ale nechá se napálit, za pár měsíců nikoli. (</a:t>
            </a:r>
            <a:r>
              <a:rPr lang="cs-CZ" dirty="0" err="1" smtClean="0"/>
              <a:t>Hunt</a:t>
            </a:r>
            <a:r>
              <a:rPr lang="cs-CZ" dirty="0" smtClean="0"/>
              <a:t>, 2000)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054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Kognitivní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Explorativní chování dítěte (za zády rodiče otvírají šuplíky a vyhazují věci…) není výsledkem naučeného chování, které je odměňováno (navzdory behaviorismu), ale je spontánní a vychází z iniciativy dítěte. </a:t>
            </a:r>
          </a:p>
          <a:p>
            <a:pPr marL="137160" indent="0">
              <a:buNone/>
            </a:pPr>
            <a:r>
              <a:rPr lang="cs-CZ" dirty="0" smtClean="0"/>
              <a:t>= kojenec má potřebu zkoumat svoje schopnosti</a:t>
            </a:r>
          </a:p>
          <a:p>
            <a:pPr marL="137160" indent="0">
              <a:buNone/>
            </a:pPr>
            <a:r>
              <a:rPr lang="cs-CZ" dirty="0" smtClean="0"/>
              <a:t>= nalezení kompetence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298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 smtClean="0"/>
              <a:t>Kognitivní vývoj</a:t>
            </a:r>
            <a:endParaRPr lang="cs-CZ" dirty="0"/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V kojeneckém věku je </a:t>
            </a:r>
            <a:r>
              <a:rPr lang="cs-CZ" altLang="cs-CZ" b="1" dirty="0" smtClean="0"/>
              <a:t>kategorizace předmětů </a:t>
            </a:r>
            <a:r>
              <a:rPr lang="cs-CZ" altLang="cs-CZ" dirty="0" smtClean="0"/>
              <a:t>založena především na percepční analýze – některé objekty se vzájemně podobají, jiné méně.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Ke konci období se rozvíjí i </a:t>
            </a:r>
            <a:r>
              <a:rPr lang="cs-CZ" altLang="cs-CZ" b="1" dirty="0" smtClean="0"/>
              <a:t>symbolické uvažování </a:t>
            </a:r>
            <a:r>
              <a:rPr lang="cs-CZ" altLang="cs-CZ" dirty="0" smtClean="0"/>
              <a:t>např. v pasivním porozumění slovním výrazům.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V tomto období převažuje </a:t>
            </a:r>
            <a:r>
              <a:rPr lang="cs-CZ" altLang="cs-CZ" b="1" dirty="0" smtClean="0"/>
              <a:t>implicitní, nedeklarativní (tj. neuvědomovaná) paměť </a:t>
            </a:r>
            <a:r>
              <a:rPr lang="cs-CZ" altLang="cs-CZ" dirty="0" smtClean="0"/>
              <a:t>– resp. dítě zkušenost uchovává, horší je to s vybavením, resp. se schopností vyjádřit vzpomínku.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 smtClean="0"/>
              <a:t>Kognitivní vývoj</a:t>
            </a:r>
            <a:endParaRPr lang="cs-CZ" dirty="0"/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446088" y="1556792"/>
            <a:ext cx="8229600" cy="4424908"/>
          </a:xfrm>
        </p:spPr>
        <p:txBody>
          <a:bodyPr>
            <a:normAutofit fontScale="85000" lnSpcReduction="2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Kolem 6.-8. měsíce se začíná rozvíjet i </a:t>
            </a:r>
            <a:r>
              <a:rPr lang="cs-CZ" altLang="cs-CZ" b="1" dirty="0" smtClean="0"/>
              <a:t>deklarativní, explicitní paměť </a:t>
            </a:r>
            <a:r>
              <a:rPr lang="cs-CZ" altLang="cs-CZ" dirty="0" smtClean="0"/>
              <a:t>– velkou roli v tom hraje osvojování si řeči.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 smtClean="0"/>
              <a:t>Pro zapamatování nového objektu potřebuje dítě v 6 měsících 6 opakování, v 9 měsících 3 a po jednom roce již jen jednu prezentaci objektu (role </a:t>
            </a:r>
            <a:r>
              <a:rPr lang="cs-CZ" altLang="cs-CZ" dirty="0" err="1" smtClean="0"/>
              <a:t>myelinizace</a:t>
            </a:r>
            <a:r>
              <a:rPr lang="cs-CZ" altLang="cs-CZ" dirty="0" smtClean="0"/>
              <a:t> mozkové kůry).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b="1" dirty="0" smtClean="0"/>
              <a:t>Episodickou deklarativní paměť </a:t>
            </a:r>
            <a:r>
              <a:rPr lang="cs-CZ" altLang="cs-CZ" dirty="0" smtClean="0"/>
              <a:t>nemají kojenci rozvinutu – dětská amnézie. K autobiografické paměti potřebují děti: jazykové prostředky, uvědomění sebe jako aktéra, časoprostorovou orientaci (srov. dopad spánku).</a:t>
            </a:r>
          </a:p>
          <a:p>
            <a:pPr marL="136525" indent="0">
              <a:buFont typeface="Wingdings 2" pitchFamily="18" charset="2"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Vývoj řeči</a:t>
            </a: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 smtClean="0"/>
              <a:t>2. měsíc – dochází k vokalizaci, „broukání“</a:t>
            </a:r>
          </a:p>
          <a:p>
            <a:r>
              <a:rPr lang="cs-CZ" altLang="cs-CZ" dirty="0" smtClean="0"/>
              <a:t>6. měsíc – žvatlání (slabiky), sluchová ostrost, vyjadřuje nespokojenost a požadavky jinak než pláčem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	kanonické žvatlání („dada“, „mama“)</a:t>
            </a:r>
          </a:p>
          <a:p>
            <a:r>
              <a:rPr lang="cs-CZ" altLang="cs-CZ" dirty="0" smtClean="0"/>
              <a:t>8.-10. měsíc – dítě rozumí jednoduchému verbálnímu sdělení</a:t>
            </a:r>
          </a:p>
          <a:p>
            <a:r>
              <a:rPr lang="cs-CZ" altLang="cs-CZ" dirty="0" smtClean="0"/>
              <a:t>12. měsíců – umí několik „globálních“ slov=</a:t>
            </a:r>
            <a:r>
              <a:rPr lang="cs-CZ" altLang="cs-CZ" b="1" dirty="0" err="1" smtClean="0"/>
              <a:t>holofrází</a:t>
            </a:r>
            <a:r>
              <a:rPr lang="cs-CZ" altLang="cs-CZ" dirty="0" smtClean="0"/>
              <a:t> (jedno z prvních je zápor, „ne“, což je i jedno z nejabstraktnějších slov!)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+</a:t>
            </a:r>
            <a:r>
              <a:rPr lang="cs-CZ" altLang="cs-CZ" dirty="0" err="1" smtClean="0"/>
              <a:t>Preverbální</a:t>
            </a:r>
            <a:r>
              <a:rPr lang="cs-CZ" altLang="cs-CZ" dirty="0" smtClean="0"/>
              <a:t> schopnost komunikovat - znakování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Novorozenec</a:t>
            </a:r>
          </a:p>
        </p:txBody>
      </p:sp>
      <p:sp>
        <p:nvSpPr>
          <p:cNvPr id="23556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038600" cy="5111750"/>
          </a:xfrm>
        </p:spPr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cs-CZ" dirty="0" smtClean="0"/>
              <a:t>Druhy chování: hluboký spánek, lehký spánek, dřímota, klidný bdělý stav, aktivní bdělý stav, pláč </a:t>
            </a:r>
            <a:r>
              <a:rPr lang="cs-CZ" dirty="0" err="1" smtClean="0"/>
              <a:t>Brazelton</a:t>
            </a:r>
            <a:r>
              <a:rPr lang="cs-CZ" dirty="0" smtClean="0"/>
              <a:t> (1967)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cs-CZ" dirty="0" smtClean="0"/>
              <a:t>je vybaven reflexy, které často do několika týdnů zanikají.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cs-CZ" sz="2800" b="1" dirty="0" smtClean="0">
                <a:solidFill>
                  <a:srgbClr val="FFC000"/>
                </a:solidFill>
              </a:rPr>
              <a:t>Úchopový reflex</a:t>
            </a:r>
          </a:p>
          <a:p>
            <a:pPr marL="868680" lvl="1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dirty="0" smtClean="0"/>
              <a:t>   dítě je schopno se do 2 hodin po porodu chytit člověka a udržet se: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hlinkClick r:id="rId2"/>
              </a:rPr>
              <a:t>https://www.youtube.com/watch?v=WdSGWcoNCvY</a:t>
            </a:r>
            <a:r>
              <a:rPr lang="cs-CZ" dirty="0" smtClean="0"/>
              <a:t> </a:t>
            </a:r>
          </a:p>
        </p:txBody>
      </p:sp>
      <p:pic>
        <p:nvPicPr>
          <p:cNvPr id="23557" name="Picture 6" descr="http://www.capturedbycarrie.com/blog/wp-content/uploads/2010/11/1109-newborn-baby-photograp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060575"/>
            <a:ext cx="46386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Diskuze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Vrozené reflexy – závan genů?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cs-CZ" b="1" dirty="0" err="1" smtClean="0">
                <a:solidFill>
                  <a:srgbClr val="FFC000"/>
                </a:solidFill>
              </a:rPr>
              <a:t>Moroův</a:t>
            </a:r>
            <a:r>
              <a:rPr lang="cs-CZ" b="1" dirty="0" smtClean="0">
                <a:solidFill>
                  <a:srgbClr val="FFC000"/>
                </a:solidFill>
              </a:rPr>
              <a:t> reflex </a:t>
            </a:r>
            <a:r>
              <a:rPr lang="cs-CZ" b="1" dirty="0" smtClean="0"/>
              <a:t>( úlekový objímací)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cs-CZ" dirty="0" smtClean="0"/>
              <a:t>po silném zvukovém podnětu nebo při ztrátě rovnováhy, dítě rozhodí končetiny a vzápětí je pokrčí do fetální polohy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cs-CZ" dirty="0" smtClean="0"/>
              <a:t>stejná reakce – když trhnu podložkou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cs-CZ" sz="3600" dirty="0" smtClean="0">
                <a:hlinkClick r:id="rId2"/>
              </a:rPr>
              <a:t>https://www.youtube.com/watch?v=PTz-iVI2mf4</a:t>
            </a:r>
            <a:endParaRPr lang="cs-CZ" sz="3600" dirty="0" smtClean="0"/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cs-CZ" b="1" dirty="0" smtClean="0">
              <a:solidFill>
                <a:srgbClr val="FFC000"/>
              </a:solidFill>
            </a:endParaRP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cs-CZ" b="1" dirty="0" smtClean="0">
                <a:solidFill>
                  <a:srgbClr val="FFC000"/>
                </a:solidFill>
              </a:rPr>
              <a:t>Tonický šíjový reflex </a:t>
            </a:r>
            <a:r>
              <a:rPr lang="cs-CZ" b="1" dirty="0" smtClean="0"/>
              <a:t>(šermířská pozice)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cs-CZ" dirty="0" smtClean="0"/>
              <a:t>položíme dítě na záda a hlavu natočíme jedním směrem (př. nalevo → pravá ruka a noha se skrčí, levá strana je uvolněná)     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600" dirty="0" smtClean="0">
                <a:hlinkClick r:id="rId3"/>
              </a:rPr>
              <a:t>https://www.youtube.com/watch?v=dPyBzlD-854</a:t>
            </a:r>
            <a:r>
              <a:rPr lang="cs-CZ" sz="3600" dirty="0" smtClean="0"/>
              <a:t>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Vrozené reflexy – závan genů?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en-US" b="1" dirty="0" smtClean="0">
                <a:solidFill>
                  <a:srgbClr val="FFC000"/>
                </a:solidFill>
              </a:rPr>
              <a:t>Hledací reflex 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dirty="0" smtClean="0"/>
              <a:t>dítě leží na zádech, pošimráme ho na jedné straně tváře a ono tím směrem natáčí hlavičku a otevírá ústa</a:t>
            </a:r>
            <a:endParaRPr lang="cs-CZ" altLang="en-US" b="1" i="1" dirty="0" smtClean="0"/>
          </a:p>
          <a:p>
            <a:pPr>
              <a:lnSpc>
                <a:spcPct val="80000"/>
              </a:lnSpc>
              <a:buNone/>
            </a:pPr>
            <a:r>
              <a:rPr lang="cs-CZ" altLang="en-US" sz="3600" dirty="0" smtClean="0">
                <a:hlinkClick r:id="rId2"/>
              </a:rPr>
              <a:t>https://www.youtube.com/watch?v=b0CLcNtOOEQ</a:t>
            </a:r>
            <a:r>
              <a:rPr lang="cs-CZ" altLang="en-US" sz="3600" dirty="0" smtClean="0"/>
              <a:t> </a:t>
            </a:r>
            <a:endParaRPr lang="cs-CZ" altLang="en-US" dirty="0" smtClean="0"/>
          </a:p>
          <a:p>
            <a:pPr>
              <a:lnSpc>
                <a:spcPct val="80000"/>
              </a:lnSpc>
              <a:buNone/>
            </a:pPr>
            <a:endParaRPr lang="cs-CZ" altLang="en-US" b="1" dirty="0" smtClean="0"/>
          </a:p>
          <a:p>
            <a:pPr>
              <a:lnSpc>
                <a:spcPct val="80000"/>
              </a:lnSpc>
              <a:buNone/>
            </a:pPr>
            <a:r>
              <a:rPr lang="cs-CZ" altLang="en-US" b="1" dirty="0" smtClean="0">
                <a:solidFill>
                  <a:srgbClr val="FFC000"/>
                </a:solidFill>
              </a:rPr>
              <a:t>Chodící reflex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dirty="0" smtClean="0"/>
              <a:t>dítě bude pokrčovat střídavě nohy, ale když ho pustíme tak spadne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3600" dirty="0" smtClean="0">
                <a:hlinkClick r:id="rId3"/>
              </a:rPr>
              <a:t>https://www.youtube.com/watch?v=JMC_Retz7ck</a:t>
            </a:r>
            <a:r>
              <a:rPr lang="cs-CZ" altLang="en-US" sz="3600" dirty="0" smtClean="0"/>
              <a:t> </a:t>
            </a:r>
            <a:r>
              <a:rPr lang="cs-CZ" altLang="en-US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cs-CZ" altLang="en-US" dirty="0" smtClean="0"/>
          </a:p>
          <a:p>
            <a:pPr>
              <a:lnSpc>
                <a:spcPct val="80000"/>
              </a:lnSpc>
              <a:buNone/>
            </a:pPr>
            <a:r>
              <a:rPr lang="cs-CZ" altLang="en-US" b="1" dirty="0" smtClean="0">
                <a:solidFill>
                  <a:srgbClr val="FFC000"/>
                </a:solidFill>
              </a:rPr>
              <a:t>Plantární reflex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dirty="0" smtClean="0"/>
              <a:t>při pošimrání na noze, roztáhne prsty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sz="3600" dirty="0" smtClean="0">
                <a:hlinkClick r:id="rId4"/>
              </a:rPr>
              <a:t>https://www.youtube.com/watch?v=AgmEnrVvW_0</a:t>
            </a:r>
            <a:r>
              <a:rPr lang="cs-CZ" altLang="en-US" sz="3600" dirty="0" smtClean="0"/>
              <a:t> </a:t>
            </a:r>
            <a:r>
              <a:rPr lang="cs-CZ" altLang="en-US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cs-CZ" altLang="en-US" dirty="0" smtClean="0"/>
          </a:p>
          <a:p>
            <a:pPr>
              <a:lnSpc>
                <a:spcPct val="80000"/>
              </a:lnSpc>
              <a:buNone/>
            </a:pPr>
            <a:r>
              <a:rPr lang="cs-CZ" altLang="en-US" b="1" dirty="0" err="1" smtClean="0">
                <a:solidFill>
                  <a:srgbClr val="FFC000"/>
                </a:solidFill>
              </a:rPr>
              <a:t>Babinského</a:t>
            </a:r>
            <a:r>
              <a:rPr lang="cs-CZ" altLang="en-US" b="1" dirty="0" smtClean="0">
                <a:solidFill>
                  <a:srgbClr val="FFC000"/>
                </a:solidFill>
              </a:rPr>
              <a:t> reflex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dirty="0" smtClean="0">
                <a:hlinkClick r:id="rId5"/>
              </a:rPr>
              <a:t>https://www.youtube.com/watch?v=oI_ONptx2Ns</a:t>
            </a:r>
            <a:r>
              <a:rPr lang="cs-CZ" altLang="en-US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dirty="0" smtClean="0"/>
              <a:t>	</a:t>
            </a:r>
            <a:endParaRPr lang="cs-CZ" altLang="en-US" sz="3600" dirty="0" smtClean="0"/>
          </a:p>
          <a:p>
            <a:pPr>
              <a:lnSpc>
                <a:spcPct val="80000"/>
              </a:lnSpc>
              <a:buNone/>
            </a:pPr>
            <a:r>
              <a:rPr lang="cs-CZ" altLang="en-US" sz="3600" b="1" dirty="0" smtClean="0">
                <a:solidFill>
                  <a:srgbClr val="FFC000"/>
                </a:solidFill>
              </a:rPr>
              <a:t>Plavací reflex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dirty="0" smtClean="0">
                <a:hlinkClick r:id="rId6"/>
              </a:rPr>
              <a:t>https://www.youtube.com/watch?v=fbSCSHzXkrI</a:t>
            </a:r>
            <a:r>
              <a:rPr lang="cs-CZ" altLang="en-US" dirty="0" smtClean="0"/>
              <a:t>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Vrozené reflexy – závan genů?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Naše tělo oplývá asi 40 reflexy</a:t>
            </a:r>
          </a:p>
          <a:p>
            <a:pPr>
              <a:buNone/>
            </a:pPr>
            <a:r>
              <a:rPr lang="cs-CZ" dirty="0" smtClean="0"/>
              <a:t>Jen některé mizí v prvních měsících po porodu.</a:t>
            </a:r>
          </a:p>
          <a:p>
            <a:pPr>
              <a:buNone/>
            </a:pPr>
            <a:r>
              <a:rPr lang="cs-CZ" dirty="0" smtClean="0"/>
              <a:t>Dýchací reflex, mrkací, polykací, sací, žvýkací, čéškový (patelární), rohovkový (pupilární) aj. zůstávají.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Kojenecké období (0-1)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5038"/>
            <a:ext cx="4038600" cy="3890962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400" dirty="0" smtClean="0"/>
              <a:t>rozpoznává tvář (vrozený obraz?) své matky – přestane cumlat dudlík, když na něj promluví a dívá se déle do její tváře než na jiné ženy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400" dirty="0" smtClean="0"/>
              <a:t>má všechny mimické výrazy pro základní emoce</a:t>
            </a:r>
          </a:p>
        </p:txBody>
      </p:sp>
      <p:sp>
        <p:nvSpPr>
          <p:cNvPr id="26628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</p:txBody>
      </p:sp>
      <p:pic>
        <p:nvPicPr>
          <p:cNvPr id="26629" name="Picture 6" descr="http://www.tusculum.edu/faculty/home/tharlow/Gateway%20Development/images/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205038"/>
            <a:ext cx="45656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977</TotalTime>
  <Words>3208</Words>
  <Application>Microsoft Office PowerPoint</Application>
  <PresentationFormat>Předvádění na obrazovce (4:3)</PresentationFormat>
  <Paragraphs>265</Paragraphs>
  <Slides>50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Modul</vt:lpstr>
      <vt:lpstr>Vývojová psychologie 3</vt:lpstr>
      <vt:lpstr>Porod</vt:lpstr>
      <vt:lpstr>Porod</vt:lpstr>
      <vt:lpstr>Matka </vt:lpstr>
      <vt:lpstr>Novorozenec</vt:lpstr>
      <vt:lpstr>Vrozené reflexy – závan genů?</vt:lpstr>
      <vt:lpstr>Vrozené reflexy – závan genů?</vt:lpstr>
      <vt:lpstr>Vrozené reflexy – závan genů?</vt:lpstr>
      <vt:lpstr>Kojenecké období (0-1)</vt:lpstr>
      <vt:lpstr>Emoce</vt:lpstr>
      <vt:lpstr>Emoce</vt:lpstr>
      <vt:lpstr>Vývoj vnímání</vt:lpstr>
      <vt:lpstr>Motorika</vt:lpstr>
      <vt:lpstr>Gesellovy vývojové zákonitosti</vt:lpstr>
      <vt:lpstr>Gesellovy vývojové zákonitosti</vt:lpstr>
      <vt:lpstr>Prezentace aplikace PowerPoint</vt:lpstr>
      <vt:lpstr>Motorika</vt:lpstr>
      <vt:lpstr>Rodičovské chování = epimeletický pud</vt:lpstr>
      <vt:lpstr>Prezentace aplikace PowerPoint</vt:lpstr>
      <vt:lpstr>John Bowlby (1907-1990)</vt:lpstr>
      <vt:lpstr>Teorie citové vazby  (attachment theory)</vt:lpstr>
      <vt:lpstr>Mary Ainsworthová (1913-1999)</vt:lpstr>
      <vt:lpstr>Teorie citové vazby</vt:lpstr>
      <vt:lpstr>René Spitz (1887-1974)</vt:lpstr>
      <vt:lpstr>Margaret Mahlerová (1897-1985)</vt:lpstr>
      <vt:lpstr>Vývoj sebepojetí</vt:lpstr>
      <vt:lpstr>Vývoj sebepojetí</vt:lpstr>
      <vt:lpstr>Vývoj sebepojetí</vt:lpstr>
      <vt:lpstr>Vývoj sebepojetí</vt:lpstr>
      <vt:lpstr>Vývoj sebepojetí</vt:lpstr>
      <vt:lpstr>Vývoj mozkové kůry</vt:lpstr>
      <vt:lpstr>Epigeneze</vt:lpstr>
      <vt:lpstr>Kognitivní vývoj</vt:lpstr>
      <vt:lpstr>Jean Piaget (1896-1980)</vt:lpstr>
      <vt:lpstr>Jean Piaget (1896-1980)</vt:lpstr>
      <vt:lpstr>Jean Piaget (1896-1980)</vt:lpstr>
      <vt:lpstr>Prezentace aplikace PowerPoint</vt:lpstr>
      <vt:lpstr>Fáze senzomotorické inteligence</vt:lpstr>
      <vt:lpstr>Fáze senzomotorické inteligence</vt:lpstr>
      <vt:lpstr>Fáze senzomotorické inteligence</vt:lpstr>
      <vt:lpstr>Fáze senzomotorické inteligence</vt:lpstr>
      <vt:lpstr>Fáze senzomotorické inteligence</vt:lpstr>
      <vt:lpstr>Fáze senzomotorické inteligence</vt:lpstr>
      <vt:lpstr>Prezentace aplikace PowerPoint</vt:lpstr>
      <vt:lpstr>Kognitivní vývoj</vt:lpstr>
      <vt:lpstr>Kognitivní vývoj</vt:lpstr>
      <vt:lpstr>Kognitivní vývoj</vt:lpstr>
      <vt:lpstr>Kognitivní vývoj</vt:lpstr>
      <vt:lpstr>Vývoj řeči</vt:lpstr>
      <vt:lpstr>Diskuze </vt:lpstr>
    </vt:vector>
  </TitlesOfParts>
  <Company>Pedagogicka fakulta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Vývojová psychologie 3</dc:title>
  <dc:creator>Krasa</dc:creator>
  <cp:lastModifiedBy>ucitel</cp:lastModifiedBy>
  <cp:revision>67</cp:revision>
  <dcterms:created xsi:type="dcterms:W3CDTF">2015-09-23T10:51:34Z</dcterms:created>
  <dcterms:modified xsi:type="dcterms:W3CDTF">2016-10-16T18:37:05Z</dcterms:modified>
</cp:coreProperties>
</file>