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8" r:id="rId1"/>
  </p:sldMasterIdLst>
  <p:handoutMasterIdLst>
    <p:handoutMasterId r:id="rId45"/>
  </p:handoutMasterIdLst>
  <p:sldIdLst>
    <p:sldId id="256" r:id="rId2"/>
    <p:sldId id="273" r:id="rId3"/>
    <p:sldId id="275" r:id="rId4"/>
    <p:sldId id="276" r:id="rId5"/>
    <p:sldId id="277" r:id="rId6"/>
    <p:sldId id="278" r:id="rId7"/>
    <p:sldId id="279" r:id="rId8"/>
    <p:sldId id="280" r:id="rId9"/>
    <p:sldId id="258" r:id="rId10"/>
    <p:sldId id="265" r:id="rId11"/>
    <p:sldId id="282" r:id="rId12"/>
    <p:sldId id="283" r:id="rId13"/>
    <p:sldId id="284" r:id="rId14"/>
    <p:sldId id="260" r:id="rId15"/>
    <p:sldId id="267" r:id="rId16"/>
    <p:sldId id="285" r:id="rId17"/>
    <p:sldId id="261" r:id="rId18"/>
    <p:sldId id="262" r:id="rId19"/>
    <p:sldId id="287" r:id="rId20"/>
    <p:sldId id="288" r:id="rId21"/>
    <p:sldId id="289" r:id="rId22"/>
    <p:sldId id="266" r:id="rId23"/>
    <p:sldId id="290" r:id="rId24"/>
    <p:sldId id="306" r:id="rId25"/>
    <p:sldId id="307" r:id="rId26"/>
    <p:sldId id="308" r:id="rId27"/>
    <p:sldId id="309" r:id="rId28"/>
    <p:sldId id="310" r:id="rId29"/>
    <p:sldId id="304" r:id="rId30"/>
    <p:sldId id="305" r:id="rId31"/>
    <p:sldId id="291" r:id="rId32"/>
    <p:sldId id="292" r:id="rId33"/>
    <p:sldId id="293" r:id="rId34"/>
    <p:sldId id="294" r:id="rId35"/>
    <p:sldId id="295" r:id="rId36"/>
    <p:sldId id="296" r:id="rId37"/>
    <p:sldId id="297" r:id="rId38"/>
    <p:sldId id="298" r:id="rId39"/>
    <p:sldId id="299" r:id="rId40"/>
    <p:sldId id="300" r:id="rId41"/>
    <p:sldId id="301" r:id="rId42"/>
    <p:sldId id="302" r:id="rId43"/>
    <p:sldId id="303" r:id="rId44"/>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5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cs-CZ"/>
          </a:p>
        </p:txBody>
      </p:sp>
      <p:sp>
        <p:nvSpPr>
          <p:cNvPr id="4813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cs-CZ"/>
          </a:p>
        </p:txBody>
      </p:sp>
      <p:sp>
        <p:nvSpPr>
          <p:cNvPr id="4813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cs-CZ"/>
          </a:p>
        </p:txBody>
      </p:sp>
      <p:sp>
        <p:nvSpPr>
          <p:cNvPr id="4813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FF59BA99-1049-488F-BD58-665146FC7B7A}" type="slidenum">
              <a:rPr lang="cs-CZ"/>
              <a:pPr>
                <a:defRPr/>
              </a:pPr>
              <a:t>‹#›</a:t>
            </a:fld>
            <a:endParaRPr lang="cs-CZ"/>
          </a:p>
        </p:txBody>
      </p:sp>
    </p:spTree>
    <p:extLst>
      <p:ext uri="{BB962C8B-B14F-4D97-AF65-F5344CB8AC3E}">
        <p14:creationId xmlns:p14="http://schemas.microsoft.com/office/powerpoint/2010/main" val="194217574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2">
        <a:schemeClr val="bg2"/>
      </p:bgRef>
    </p:bg>
    <p:spTree>
      <p:nvGrpSpPr>
        <p:cNvPr id="1" name=""/>
        <p:cNvGrpSpPr/>
        <p:nvPr/>
      </p:nvGrpSpPr>
      <p:grpSpPr>
        <a:xfrm>
          <a:off x="0" y="0"/>
          <a:ext cx="0" cy="0"/>
          <a:chOff x="0" y="0"/>
          <a:chExt cx="0" cy="0"/>
        </a:xfrm>
      </p:grpSpPr>
      <p:sp>
        <p:nvSpPr>
          <p:cNvPr id="9" name="Obdélník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Nadpis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cs-CZ" smtClean="0"/>
              <a:t>Klepnutím lze upravit styl předlohy nadpisů.</a:t>
            </a:r>
            <a:endParaRPr kumimoji="0" lang="en-US"/>
          </a:p>
        </p:txBody>
      </p:sp>
      <p:sp>
        <p:nvSpPr>
          <p:cNvPr id="3" name="Podnadpis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cs-CZ" smtClean="0"/>
              <a:t>Klepnutím lze upravit styl předlohy podnadpisů.</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A5F6941E-7643-449F-890B-19D2BDBA1253}" type="slidenum">
              <a:rPr lang="cs-CZ" smtClean="0"/>
              <a:pPr>
                <a:defRPr/>
              </a:pPr>
              <a:t>‹#›</a:t>
            </a:fld>
            <a:endParaRPr lang="cs-CZ"/>
          </a:p>
        </p:txBody>
      </p:sp>
      <p:sp>
        <p:nvSpPr>
          <p:cNvPr id="10" name="Obdélník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92CDA7CD-B76E-4199-A6E2-61265A11573B}" type="slidenum">
              <a:rPr lang="cs-CZ" smtClean="0"/>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9" name="Obdélník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Obdélník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Svislý nadpis 1"/>
          <p:cNvSpPr>
            <a:spLocks noGrp="1"/>
          </p:cNvSpPr>
          <p:nvPr>
            <p:ph type="title" orient="vert"/>
          </p:nvPr>
        </p:nvSpPr>
        <p:spPr>
          <a:xfrm>
            <a:off x="6781800" y="274640"/>
            <a:ext cx="1905000" cy="5851525"/>
          </a:xfrm>
        </p:spPr>
        <p:txBody>
          <a:bodyPr vert="eaVert"/>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304800"/>
            <a:ext cx="6019800" cy="5851525"/>
          </a:xfrm>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a:xfrm>
            <a:off x="2640597" y="6377459"/>
            <a:ext cx="3836404" cy="365125"/>
          </a:xfrm>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B122529C-7D55-4B2C-970E-BF889096E7A0}" type="slidenum">
              <a:rPr lang="cs-CZ" smtClean="0"/>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155448"/>
            <a:ext cx="8229600" cy="1252728"/>
          </a:xfrm>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50C5A5B4-F19B-4D95-9565-F74321023680}" type="slidenum">
              <a:rPr lang="cs-CZ" smtClean="0"/>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2">
        <a:schemeClr val="bg2"/>
      </p:bgRef>
    </p:bg>
    <p:spTree>
      <p:nvGrpSpPr>
        <p:cNvPr id="1" name=""/>
        <p:cNvGrpSpPr/>
        <p:nvPr/>
      </p:nvGrpSpPr>
      <p:grpSpPr>
        <a:xfrm>
          <a:off x="0" y="0"/>
          <a:ext cx="0" cy="0"/>
          <a:chOff x="0" y="0"/>
          <a:chExt cx="0" cy="0"/>
        </a:xfrm>
      </p:grpSpPr>
      <p:sp>
        <p:nvSpPr>
          <p:cNvPr id="9" name="Obdélník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Obdélník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Nadpis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F859AC6B-0A4C-4C71-9EF6-9813D7C73344}" type="slidenum">
              <a:rPr lang="cs-CZ" smtClean="0"/>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9F4B154E-4023-42FB-900E-7D2A7DF45B25}" type="slidenum">
              <a:rPr lang="cs-CZ" smtClean="0"/>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cs-CZ" smtClean="0"/>
              <a:t>Klepnutím lze upravit styly předlohy textu.</a:t>
            </a:r>
          </a:p>
        </p:txBody>
      </p:sp>
      <p:sp>
        <p:nvSpPr>
          <p:cNvPr id="4" name="Zástupný symbol pro obsah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text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cs-CZ" smtClean="0"/>
              <a:t>Klepnutím lze upravit styly předlohy textu.</a:t>
            </a:r>
          </a:p>
        </p:txBody>
      </p:sp>
      <p:sp>
        <p:nvSpPr>
          <p:cNvPr id="6" name="Zástupný symbol pro obsah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pPr>
              <a:defRPr/>
            </a:pPr>
            <a:endParaRPr lang="cs-CZ"/>
          </a:p>
        </p:txBody>
      </p:sp>
      <p:sp>
        <p:nvSpPr>
          <p:cNvPr id="8" name="Zástupný symbol pro zápatí 7"/>
          <p:cNvSpPr>
            <a:spLocks noGrp="1"/>
          </p:cNvSpPr>
          <p:nvPr>
            <p:ph type="ftr" sz="quarter" idx="11"/>
          </p:nvPr>
        </p:nvSpPr>
        <p:spPr/>
        <p:txBody>
          <a:bodyPr/>
          <a:lstStyle/>
          <a:p>
            <a:pPr>
              <a:defRPr/>
            </a:pPr>
            <a:endParaRPr lang="cs-CZ"/>
          </a:p>
        </p:txBody>
      </p:sp>
      <p:sp>
        <p:nvSpPr>
          <p:cNvPr id="9" name="Zástupný symbol pro číslo snímku 8"/>
          <p:cNvSpPr>
            <a:spLocks noGrp="1"/>
          </p:cNvSpPr>
          <p:nvPr>
            <p:ph type="sldNum" sz="quarter" idx="12"/>
          </p:nvPr>
        </p:nvSpPr>
        <p:spPr/>
        <p:txBody>
          <a:bodyPr/>
          <a:lstStyle/>
          <a:p>
            <a:pPr>
              <a:defRPr/>
            </a:pPr>
            <a:fld id="{F613BD9C-3B99-4799-B3E3-825159AF7B02}" type="slidenum">
              <a:rPr lang="cs-CZ" smtClean="0"/>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pPr>
              <a:defRPr/>
            </a:pPr>
            <a:endParaRPr lang="cs-CZ"/>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D990BE29-66A7-40CD-AD15-0383D5AD093E}" type="slidenum">
              <a:rPr lang="cs-CZ" smtClean="0"/>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a:defRPr/>
            </a:pPr>
            <a:endParaRPr lang="cs-CZ"/>
          </a:p>
        </p:txBody>
      </p:sp>
      <p:sp>
        <p:nvSpPr>
          <p:cNvPr id="3" name="Zástupný symbol pro zápatí 2"/>
          <p:cNvSpPr>
            <a:spLocks noGrp="1"/>
          </p:cNvSpPr>
          <p:nvPr>
            <p:ph type="ftr" sz="quarter" idx="11"/>
          </p:nvPr>
        </p:nvSpPr>
        <p:spPr/>
        <p:txBody>
          <a:bodyPr/>
          <a:lstStyle/>
          <a:p>
            <a:pPr>
              <a:defRPr/>
            </a:pPr>
            <a:endParaRPr lang="cs-CZ"/>
          </a:p>
        </p:txBody>
      </p:sp>
      <p:sp>
        <p:nvSpPr>
          <p:cNvPr id="4" name="Zástupný symbol pro číslo snímku 3"/>
          <p:cNvSpPr>
            <a:spLocks noGrp="1"/>
          </p:cNvSpPr>
          <p:nvPr>
            <p:ph type="sldNum" sz="quarter" idx="12"/>
          </p:nvPr>
        </p:nvSpPr>
        <p:spPr/>
        <p:txBody>
          <a:bodyPr/>
          <a:lstStyle/>
          <a:p>
            <a:pPr>
              <a:defRPr/>
            </a:pPr>
            <a:fld id="{B06D3652-1ACB-4DDF-83B1-FB81C87B9AB7}" type="slidenum">
              <a:rPr lang="cs-CZ" smtClean="0"/>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cs-CZ" smtClean="0"/>
              <a:t>Klepnutím lze upravit styl předlohy nadpisů.</a:t>
            </a:r>
            <a:endParaRPr kumimoji="0" lang="en-US"/>
          </a:p>
        </p:txBody>
      </p:sp>
      <p:sp>
        <p:nvSpPr>
          <p:cNvPr id="3" name="Zástupný symbol pro obsah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text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13770292-8CF3-4B05-A2E4-FC952D5C3776}" type="slidenum">
              <a:rPr lang="cs-CZ" smtClean="0"/>
              <a:pPr>
                <a:defRPr/>
              </a:pPr>
              <a:t>‹#›</a:t>
            </a:fld>
            <a:endParaRPr lang="cs-CZ"/>
          </a:p>
        </p:txBody>
      </p:sp>
      <p:sp>
        <p:nvSpPr>
          <p:cNvPr id="12" name="Obdélník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Obdélník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a:xfrm>
            <a:off x="164592" y="1170432"/>
            <a:ext cx="2523744" cy="201168"/>
          </a:xfrm>
        </p:spPr>
        <p:txBody>
          <a:bodyPr/>
          <a:lstStyle/>
          <a:p>
            <a:pPr>
              <a:defRPr/>
            </a:pPr>
            <a:endParaRPr lang="cs-CZ"/>
          </a:p>
        </p:txBody>
      </p:sp>
      <p:sp>
        <p:nvSpPr>
          <p:cNvPr id="11" name="Obdélník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Obdélník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Zástupný symbol pro zápatí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pPr>
              <a:defRPr/>
            </a:pPr>
            <a:endParaRPr lang="cs-CZ"/>
          </a:p>
        </p:txBody>
      </p:sp>
      <p:sp>
        <p:nvSpPr>
          <p:cNvPr id="7" name="Zástupný symbol pro číslo snímku 6"/>
          <p:cNvSpPr>
            <a:spLocks noGrp="1"/>
          </p:cNvSpPr>
          <p:nvPr>
            <p:ph type="sldNum" sz="quarter" idx="12"/>
          </p:nvPr>
        </p:nvSpPr>
        <p:spPr>
          <a:xfrm>
            <a:off x="8339328" y="1170432"/>
            <a:ext cx="733864" cy="201168"/>
          </a:xfrm>
        </p:spPr>
        <p:txBody>
          <a:bodyPr/>
          <a:lstStyle/>
          <a:p>
            <a:pPr>
              <a:defRPr/>
            </a:pPr>
            <a:fld id="{9B975D70-3593-4E94-9B0F-729D13D99678}" type="slidenum">
              <a:rPr lang="cs-CZ" smtClean="0"/>
              <a:pPr>
                <a:defRPr/>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Obdélník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Obdélník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Zástupný symbol pro nadpis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4" name="Zástupný symbol pro datum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pPr>
              <a:defRPr/>
            </a:pPr>
            <a:endParaRPr lang="cs-CZ"/>
          </a:p>
        </p:txBody>
      </p:sp>
      <p:sp>
        <p:nvSpPr>
          <p:cNvPr id="5" name="Zástupný symbol pro zápatí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pPr>
              <a:defRPr/>
            </a:pPr>
            <a:endParaRPr lang="cs-CZ"/>
          </a:p>
        </p:txBody>
      </p:sp>
      <p:sp>
        <p:nvSpPr>
          <p:cNvPr id="6" name="Zástupný symbol pro číslo snímku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pPr>
              <a:defRPr/>
            </a:pPr>
            <a:fld id="{D87282E6-AD9D-40B7-B0E1-B5BCA86505C6}" type="slidenum">
              <a:rPr lang="cs-CZ" smtClean="0"/>
              <a:pPr>
                <a:defRPr/>
              </a:pPr>
              <a:t>‹#›</a:t>
            </a:fld>
            <a:endParaRPr lang="cs-CZ"/>
          </a:p>
        </p:txBody>
      </p:sp>
    </p:spTree>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www.youtube.com/watch?v=OinqFgsIbh0"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www.youtube.com/watch?v=RUpxZksAMPw"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www.youtube.com/watch?v=gnArvcWaH6I"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fontAlgn="auto" hangingPunct="1">
              <a:spcAft>
                <a:spcPts val="0"/>
              </a:spcAft>
              <a:defRPr/>
            </a:pPr>
            <a:r>
              <a:rPr lang="cs-CZ" dirty="0" smtClean="0"/>
              <a:t>Morální vývoj</a:t>
            </a:r>
          </a:p>
        </p:txBody>
      </p:sp>
      <p:sp>
        <p:nvSpPr>
          <p:cNvPr id="2051" name="Rectangle 3"/>
          <p:cNvSpPr>
            <a:spLocks noGrp="1" noChangeArrowheads="1"/>
          </p:cNvSpPr>
          <p:nvPr>
            <p:ph type="subTitle" idx="1"/>
          </p:nvPr>
        </p:nvSpPr>
        <p:spPr/>
        <p:txBody>
          <a:bodyPr/>
          <a:lstStyle/>
          <a:p>
            <a:pPr eaLnBrk="1" hangingPunct="1"/>
            <a:endParaRPr lang="cs-CZ" altLang="cs-CZ"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normAutofit fontScale="90000"/>
          </a:bodyPr>
          <a:lstStyle/>
          <a:p>
            <a:pPr eaLnBrk="1" fontAlgn="auto" hangingPunct="1">
              <a:spcAft>
                <a:spcPts val="0"/>
              </a:spcAft>
              <a:defRPr/>
            </a:pPr>
            <a:r>
              <a:rPr lang="cs-CZ" sz="4000" dirty="0" smtClean="0"/>
              <a:t>Vývoj dle </a:t>
            </a:r>
            <a:r>
              <a:rPr lang="cs-CZ" sz="4000" dirty="0" err="1" smtClean="0"/>
              <a:t>Piageta</a:t>
            </a:r>
            <a:r>
              <a:rPr lang="cs-CZ" sz="4000" dirty="0" smtClean="0"/>
              <a:t> včetně morálního vývoje</a:t>
            </a:r>
          </a:p>
        </p:txBody>
      </p:sp>
      <p:sp>
        <p:nvSpPr>
          <p:cNvPr id="44035" name="Rectangle 3"/>
          <p:cNvSpPr>
            <a:spLocks noGrp="1" noChangeArrowheads="1"/>
          </p:cNvSpPr>
          <p:nvPr>
            <p:ph idx="1"/>
          </p:nvPr>
        </p:nvSpPr>
        <p:spPr/>
        <p:txBody>
          <a:bodyPr/>
          <a:lstStyle/>
          <a:p>
            <a:pPr eaLnBrk="1" hangingPunct="1">
              <a:lnSpc>
                <a:spcPct val="90000"/>
              </a:lnSpc>
              <a:defRPr/>
            </a:pPr>
            <a:r>
              <a:rPr lang="cs-CZ" altLang="cs-CZ" sz="2400" dirty="0" smtClean="0"/>
              <a:t>Stádium konkrétních operací (7-12 let)</a:t>
            </a:r>
          </a:p>
          <a:p>
            <a:pPr lvl="1" eaLnBrk="1" hangingPunct="1">
              <a:lnSpc>
                <a:spcPct val="90000"/>
              </a:lnSpc>
              <a:defRPr/>
            </a:pPr>
            <a:r>
              <a:rPr lang="cs-CZ" altLang="cs-CZ" sz="2000" dirty="0" smtClean="0"/>
              <a:t>přestože děti používají abstraktních pojmů, činí tak pouze ve vztahu ke konkrétním objektům</a:t>
            </a:r>
          </a:p>
          <a:p>
            <a:pPr lvl="3" eaLnBrk="1" hangingPunct="1">
              <a:lnSpc>
                <a:spcPct val="90000"/>
              </a:lnSpc>
              <a:defRPr/>
            </a:pPr>
            <a:r>
              <a:rPr lang="cs-CZ" altLang="cs-CZ" sz="1600" dirty="0" smtClean="0"/>
              <a:t>3.stádium morálního chápání – pravidla se mohou měnit, pokud s tím souhlasí všichni ostatní – trest již není božskou odplatou, ale lidským činem</a:t>
            </a:r>
          </a:p>
          <a:p>
            <a:pPr eaLnBrk="1" hangingPunct="1">
              <a:lnSpc>
                <a:spcPct val="90000"/>
              </a:lnSpc>
              <a:defRPr/>
            </a:pPr>
            <a:r>
              <a:rPr lang="cs-CZ" altLang="cs-CZ" sz="2400" dirty="0" smtClean="0"/>
              <a:t>Stádium formálních operací (11-12 a více)</a:t>
            </a:r>
          </a:p>
          <a:p>
            <a:pPr lvl="1" eaLnBrk="1" hangingPunct="1">
              <a:lnSpc>
                <a:spcPct val="90000"/>
              </a:lnSpc>
              <a:defRPr/>
            </a:pPr>
            <a:r>
              <a:rPr lang="cs-CZ" altLang="cs-CZ" sz="2000" dirty="0" smtClean="0"/>
              <a:t>již přistupují k problému systematicky</a:t>
            </a:r>
          </a:p>
          <a:p>
            <a:pPr lvl="3" eaLnBrk="1" hangingPunct="1">
              <a:lnSpc>
                <a:spcPct val="90000"/>
              </a:lnSpc>
              <a:defRPr/>
            </a:pPr>
            <a:r>
              <a:rPr lang="cs-CZ" altLang="cs-CZ" sz="1600" dirty="0" smtClean="0"/>
              <a:t>patří sem i 4. stádium morálního chápání – je ideologicky zaměřeno, relativně spravedlivé</a:t>
            </a:r>
          </a:p>
          <a:p>
            <a:pPr eaLnBrk="1" hangingPunct="1">
              <a:lnSpc>
                <a:spcPct val="90000"/>
              </a:lnSpc>
              <a:defRPr/>
            </a:pPr>
            <a:endParaRPr lang="cs-CZ" altLang="cs-CZ" sz="2400" dirty="0" smtClean="0"/>
          </a:p>
          <a:p>
            <a:pPr marL="136525" indent="0" eaLnBrk="1" hangingPunct="1">
              <a:lnSpc>
                <a:spcPct val="90000"/>
              </a:lnSpc>
              <a:buFont typeface="Wingdings 2" pitchFamily="18" charset="2"/>
              <a:buNone/>
              <a:defRPr/>
            </a:pPr>
            <a:r>
              <a:rPr lang="cs-CZ" altLang="cs-CZ" sz="2400" dirty="0" smtClean="0"/>
              <a:t>Obecně jde vlastně o přesun z autonomní morálky na heteronomní morálku.</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idx="1"/>
          </p:nvPr>
        </p:nvSpPr>
        <p:spPr>
          <a:xfrm>
            <a:off x="457200" y="1628799"/>
            <a:ext cx="8229600" cy="4895825"/>
          </a:xfrm>
        </p:spPr>
        <p:txBody>
          <a:bodyPr/>
          <a:lstStyle/>
          <a:p>
            <a:pPr eaLnBrk="1" hangingPunct="1">
              <a:buFontTx/>
              <a:buNone/>
            </a:pPr>
            <a:r>
              <a:rPr lang="cs-CZ" altLang="cs-CZ" dirty="0" smtClean="0"/>
              <a:t>Na </a:t>
            </a:r>
            <a:r>
              <a:rPr lang="cs-CZ" altLang="cs-CZ" dirty="0" err="1" smtClean="0"/>
              <a:t>Piagetovu</a:t>
            </a:r>
            <a:r>
              <a:rPr lang="cs-CZ" altLang="cs-CZ" dirty="0" smtClean="0"/>
              <a:t> koncepci navázal americký psycholog </a:t>
            </a:r>
            <a:r>
              <a:rPr lang="cs-CZ" altLang="cs-CZ" b="1" dirty="0" err="1" smtClean="0"/>
              <a:t>Lawrence</a:t>
            </a:r>
            <a:r>
              <a:rPr lang="cs-CZ" altLang="cs-CZ" b="1" dirty="0" smtClean="0"/>
              <a:t> </a:t>
            </a:r>
            <a:r>
              <a:rPr lang="cs-CZ" altLang="cs-CZ" b="1" dirty="0" err="1" smtClean="0"/>
              <a:t>Kohlberg</a:t>
            </a:r>
            <a:r>
              <a:rPr lang="cs-CZ" altLang="cs-CZ" b="1" dirty="0" smtClean="0"/>
              <a:t> (1927-1987)</a:t>
            </a:r>
            <a:r>
              <a:rPr lang="cs-CZ" altLang="cs-CZ" dirty="0" smtClean="0"/>
              <a:t>. </a:t>
            </a:r>
          </a:p>
        </p:txBody>
      </p:sp>
      <p:pic>
        <p:nvPicPr>
          <p:cNvPr id="20483"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59832" y="2924944"/>
            <a:ext cx="2807196" cy="3665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2"/>
          <p:cNvSpPr>
            <a:spLocks noGrp="1" noChangeArrowheads="1"/>
          </p:cNvSpPr>
          <p:nvPr>
            <p:ph type="title"/>
          </p:nvPr>
        </p:nvSpPr>
        <p:spPr>
          <a:xfrm>
            <a:off x="457200" y="155448"/>
            <a:ext cx="8229600" cy="1252728"/>
          </a:xfrm>
        </p:spPr>
        <p:txBody>
          <a:bodyPr>
            <a:normAutofit/>
          </a:bodyPr>
          <a:lstStyle/>
          <a:p>
            <a:pPr>
              <a:defRPr/>
            </a:pPr>
            <a:r>
              <a:rPr lang="cs-CZ" altLang="cs-CZ" sz="3600" dirty="0" smtClean="0"/>
              <a:t>Morální vývoj dle L. </a:t>
            </a:r>
            <a:r>
              <a:rPr lang="cs-CZ" altLang="cs-CZ" sz="3600" dirty="0" err="1" smtClean="0"/>
              <a:t>Kohlberga</a:t>
            </a:r>
            <a:endParaRPr lang="cs-CZ" sz="40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idx="1"/>
          </p:nvPr>
        </p:nvSpPr>
        <p:spPr>
          <a:xfrm>
            <a:off x="467544" y="1556792"/>
            <a:ext cx="8229600" cy="5039692"/>
          </a:xfrm>
        </p:spPr>
        <p:txBody>
          <a:bodyPr/>
          <a:lstStyle/>
          <a:p>
            <a:pPr eaLnBrk="1" hangingPunct="1">
              <a:buFontTx/>
              <a:buNone/>
            </a:pPr>
            <a:r>
              <a:rPr lang="cs-CZ" altLang="cs-CZ" dirty="0" smtClean="0"/>
              <a:t>Od 50. let rozpracovával stadia morálního usuzování v souvislosti s vývojem kognitivních struktur a rozšířil </a:t>
            </a:r>
            <a:r>
              <a:rPr lang="cs-CZ" altLang="cs-CZ" dirty="0" err="1" smtClean="0"/>
              <a:t>Piagetovy</a:t>
            </a:r>
            <a:r>
              <a:rPr lang="cs-CZ" altLang="cs-CZ" dirty="0" smtClean="0"/>
              <a:t> závěry týkající se morálního vývoje na období adolescence a dospělosti.</a:t>
            </a:r>
          </a:p>
          <a:p>
            <a:pPr eaLnBrk="1" hangingPunct="1">
              <a:buFontTx/>
              <a:buNone/>
            </a:pPr>
            <a:r>
              <a:rPr lang="cs-CZ" altLang="cs-CZ" dirty="0" smtClean="0"/>
              <a:t>Původně vyšel </a:t>
            </a:r>
            <a:r>
              <a:rPr lang="cs-CZ" altLang="cs-CZ" dirty="0" err="1" smtClean="0"/>
              <a:t>Kohlberg</a:t>
            </a:r>
            <a:r>
              <a:rPr lang="cs-CZ" altLang="cs-CZ" dirty="0" smtClean="0"/>
              <a:t> z výzkumu morálního usuzování, který uskutečnil se </a:t>
            </a:r>
            <a:r>
              <a:rPr lang="cs-CZ" altLang="cs-CZ" b="1" dirty="0" smtClean="0"/>
              <a:t>72 </a:t>
            </a:r>
            <a:r>
              <a:rPr lang="cs-CZ" altLang="cs-CZ" dirty="0" smtClean="0"/>
              <a:t>chlapci.</a:t>
            </a:r>
          </a:p>
          <a:p>
            <a:pPr eaLnBrk="1" hangingPunct="1">
              <a:buFontTx/>
              <a:buNone/>
            </a:pPr>
            <a:r>
              <a:rPr lang="cs-CZ" altLang="cs-CZ" dirty="0" smtClean="0"/>
              <a:t>Jednotlivé stupně morálního vývoje vyjadřují specifický vztah jedince k normám a z něho vyplývající chování. </a:t>
            </a:r>
          </a:p>
          <a:p>
            <a:pPr eaLnBrk="1" hangingPunct="1">
              <a:buFontTx/>
              <a:buNone/>
            </a:pPr>
            <a:endParaRPr lang="cs-CZ" altLang="cs-CZ"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idx="1"/>
          </p:nvPr>
        </p:nvSpPr>
        <p:spPr>
          <a:xfrm>
            <a:off x="457200" y="1628799"/>
            <a:ext cx="8229600" cy="4895825"/>
          </a:xfrm>
        </p:spPr>
        <p:txBody>
          <a:bodyPr>
            <a:normAutofit lnSpcReduction="10000"/>
          </a:bodyPr>
          <a:lstStyle/>
          <a:p>
            <a:pPr eaLnBrk="1" hangingPunct="1">
              <a:buFontTx/>
              <a:buNone/>
            </a:pPr>
            <a:r>
              <a:rPr lang="cs-CZ" altLang="cs-CZ" dirty="0" err="1" smtClean="0"/>
              <a:t>Kohlberg</a:t>
            </a:r>
            <a:r>
              <a:rPr lang="cs-CZ" altLang="cs-CZ" dirty="0" smtClean="0"/>
              <a:t> při konstrukci jednotlivých stadií morálního vývoje vycházel z chování člověka ve vnitřní konfliktní situaci. Proto pokusným osobám předkládal morální dilemata ve formě krátkých povídek a na základě jejich odpovědí (jak by se v dané situaci zachovali a jak toto jednání odůvodňují) dospěl ke třem hlavním úrovním morálního vývoje, z nichž každé je ještě členěno na dvě další dílčí stadia.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292100"/>
            <a:ext cx="8229600" cy="688975"/>
          </a:xfrm>
        </p:spPr>
        <p:txBody>
          <a:bodyPr>
            <a:normAutofit fontScale="90000"/>
          </a:bodyPr>
          <a:lstStyle/>
          <a:p>
            <a:pPr eaLnBrk="1" fontAlgn="auto" hangingPunct="1">
              <a:spcAft>
                <a:spcPts val="0"/>
              </a:spcAft>
              <a:defRPr/>
            </a:pPr>
            <a:r>
              <a:rPr lang="cs-CZ" sz="4000" smtClean="0"/>
              <a:t>Heinzovo dilema</a:t>
            </a:r>
          </a:p>
        </p:txBody>
      </p:sp>
      <p:sp>
        <p:nvSpPr>
          <p:cNvPr id="34819" name="Rectangle 3"/>
          <p:cNvSpPr>
            <a:spLocks noGrp="1" noChangeArrowheads="1"/>
          </p:cNvSpPr>
          <p:nvPr>
            <p:ph idx="1"/>
          </p:nvPr>
        </p:nvSpPr>
        <p:spPr>
          <a:xfrm>
            <a:off x="395288" y="1628800"/>
            <a:ext cx="8229600" cy="5040288"/>
          </a:xfrm>
        </p:spPr>
        <p:txBody>
          <a:bodyPr>
            <a:normAutofit/>
          </a:bodyPr>
          <a:lstStyle/>
          <a:p>
            <a:pPr marL="548640" indent="-411480" eaLnBrk="1" fontAlgn="auto" hangingPunct="1">
              <a:lnSpc>
                <a:spcPct val="80000"/>
              </a:lnSpc>
              <a:spcAft>
                <a:spcPts val="0"/>
              </a:spcAft>
              <a:buClr>
                <a:schemeClr val="tx1">
                  <a:shade val="95000"/>
                </a:schemeClr>
              </a:buClr>
              <a:buNone/>
              <a:defRPr/>
            </a:pPr>
            <a:r>
              <a:rPr lang="cs-CZ" sz="2400" dirty="0" smtClean="0"/>
              <a:t>V jedné daleké zemi umírala žena, která onemocněla zvláštním druhem rakoviny. Existoval lék, o němž si lékaři mysleli, že by mohl ženu zachránit. Šlo o zvláštní formu radia, kterou jeden lékárník v tomtéž městě právě před nedávnem objevil. Výroba byla drahá, avšak lékárník požadoval desetkrát víc, než kolik jej stála výroba. Za radium zaplatil 200 dolarů a za malou dózu léků požadoval 2000. Heinz, manžel nemocné ženy, vyhledal všechny své známé, aby si vypůjčil peníze, a usiloval i o podporu úřadů. Shromáždil však jen 1000 dolarů, tedy polovinu požadované ceny. Vyprávěl lékárníkovi, že jeho žena umírá, a prosil jej, aby mu lék prodal levněji, popřípadě aby mu Heinz mohl zbytek zaplatit později. Lékárník však řekl: "Ne, já jsem ten lék objevil, a chci na něm vydělat peníze." Heinz tím vyčerpal všechny legální možnosti, je zcela zoufalý a uvažuje, zda by se neměl do lékárny vloupat a lék pro svou ženu ukrást.</a:t>
            </a:r>
            <a:r>
              <a:rPr lang="cs-CZ" sz="2000" dirty="0" smtClean="0"/>
              <a:t> </a:t>
            </a:r>
          </a:p>
          <a:p>
            <a:pPr marL="548640" indent="-411480" eaLnBrk="1" fontAlgn="auto" hangingPunct="1">
              <a:lnSpc>
                <a:spcPct val="80000"/>
              </a:lnSpc>
              <a:spcAft>
                <a:spcPts val="0"/>
              </a:spcAft>
              <a:buClr>
                <a:schemeClr val="tx1">
                  <a:shade val="95000"/>
                </a:schemeClr>
              </a:buClr>
              <a:buFont typeface="Wingdings 2"/>
              <a:buChar char=""/>
              <a:defRPr/>
            </a:pPr>
            <a:endParaRPr lang="cs-CZ" sz="2000" b="1" dirty="0" smtClean="0">
              <a:latin typeface="Arial" charset="0"/>
            </a:endParaRPr>
          </a:p>
          <a:p>
            <a:pPr marL="548640" indent="-411480" eaLnBrk="1" fontAlgn="auto" hangingPunct="1">
              <a:lnSpc>
                <a:spcPct val="80000"/>
              </a:lnSpc>
              <a:spcAft>
                <a:spcPts val="0"/>
              </a:spcAft>
              <a:buClr>
                <a:schemeClr val="tx1">
                  <a:shade val="95000"/>
                </a:schemeClr>
              </a:buClr>
              <a:buFont typeface="Wingdings 2"/>
              <a:buChar char=""/>
              <a:defRPr/>
            </a:pPr>
            <a:endParaRPr lang="cs-CZ" sz="2000" b="1" dirty="0" smtClean="0">
              <a:latin typeface="Arial" charset="0"/>
            </a:endParaRPr>
          </a:p>
          <a:p>
            <a:pPr marL="548640" indent="-411480" eaLnBrk="1" fontAlgn="auto" hangingPunct="1">
              <a:lnSpc>
                <a:spcPct val="80000"/>
              </a:lnSpc>
              <a:spcAft>
                <a:spcPts val="0"/>
              </a:spcAft>
              <a:buClr>
                <a:schemeClr val="tx1">
                  <a:shade val="95000"/>
                </a:schemeClr>
              </a:buClr>
              <a:buFont typeface="Wingdings 2"/>
              <a:buChar char=""/>
              <a:defRPr/>
            </a:pPr>
            <a:endParaRPr lang="cs-CZ" sz="2000" b="1" dirty="0" smtClean="0">
              <a:latin typeface="Arial"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67544" y="116632"/>
            <a:ext cx="8229600" cy="796950"/>
          </a:xfrm>
        </p:spPr>
        <p:txBody>
          <a:bodyPr/>
          <a:lstStyle/>
          <a:p>
            <a:pPr eaLnBrk="1" fontAlgn="auto" hangingPunct="1">
              <a:spcAft>
                <a:spcPts val="0"/>
              </a:spcAft>
              <a:defRPr/>
            </a:pPr>
            <a:r>
              <a:rPr lang="cs-CZ" dirty="0" smtClean="0"/>
              <a:t>Heinzovo dilema</a:t>
            </a:r>
          </a:p>
        </p:txBody>
      </p:sp>
      <p:sp>
        <p:nvSpPr>
          <p:cNvPr id="47107" name="Rectangle 3"/>
          <p:cNvSpPr>
            <a:spLocks noGrp="1" noChangeArrowheads="1"/>
          </p:cNvSpPr>
          <p:nvPr>
            <p:ph idx="1"/>
          </p:nvPr>
        </p:nvSpPr>
        <p:spPr>
          <a:xfrm>
            <a:off x="395536" y="1484784"/>
            <a:ext cx="8229600" cy="5039047"/>
          </a:xfrm>
        </p:spPr>
        <p:txBody>
          <a:bodyPr>
            <a:noAutofit/>
          </a:bodyPr>
          <a:lstStyle/>
          <a:p>
            <a:pPr marL="548640" indent="-411480" eaLnBrk="1" fontAlgn="auto" hangingPunct="1">
              <a:spcAft>
                <a:spcPts val="0"/>
              </a:spcAft>
              <a:buClr>
                <a:schemeClr val="tx1">
                  <a:shade val="95000"/>
                </a:schemeClr>
              </a:buClr>
              <a:buFont typeface="Wingdings 2"/>
              <a:buChar char=""/>
              <a:defRPr/>
            </a:pPr>
            <a:r>
              <a:rPr lang="cs-CZ" sz="2300" dirty="0" smtClean="0"/>
              <a:t>Měl by lék Heinz ukrást? Proč ano, proč ne?</a:t>
            </a:r>
          </a:p>
          <a:p>
            <a:pPr marL="548640" indent="-411480" eaLnBrk="1" fontAlgn="auto" hangingPunct="1">
              <a:spcAft>
                <a:spcPts val="0"/>
              </a:spcAft>
              <a:buClr>
                <a:schemeClr val="tx1">
                  <a:shade val="95000"/>
                </a:schemeClr>
              </a:buClr>
              <a:buFont typeface="Wingdings 2"/>
              <a:buChar char=""/>
              <a:defRPr/>
            </a:pPr>
            <a:r>
              <a:rPr lang="cs-CZ" sz="2300" dirty="0" smtClean="0"/>
              <a:t>Je to z jeho pohledu správné, nebo špatné – lék ukrást? Proč?</a:t>
            </a:r>
          </a:p>
          <a:p>
            <a:pPr marL="548640" indent="-411480" eaLnBrk="1" fontAlgn="auto" hangingPunct="1">
              <a:spcAft>
                <a:spcPts val="0"/>
              </a:spcAft>
              <a:buClr>
                <a:schemeClr val="tx1">
                  <a:shade val="95000"/>
                </a:schemeClr>
              </a:buClr>
              <a:buFont typeface="Wingdings 2"/>
              <a:buChar char=""/>
              <a:defRPr/>
            </a:pPr>
            <a:r>
              <a:rPr lang="cs-CZ" sz="2300" dirty="0" smtClean="0"/>
              <a:t>Má Heinz nějaký závazek, nebo dokonce povinnost ukrást lék?</a:t>
            </a:r>
          </a:p>
          <a:p>
            <a:pPr marL="548640" indent="-411480" eaLnBrk="1" fontAlgn="auto" hangingPunct="1">
              <a:spcAft>
                <a:spcPts val="0"/>
              </a:spcAft>
              <a:buClr>
                <a:schemeClr val="tx1">
                  <a:shade val="95000"/>
                </a:schemeClr>
              </a:buClr>
              <a:buFont typeface="Wingdings 2"/>
              <a:buChar char=""/>
              <a:defRPr/>
            </a:pPr>
            <a:r>
              <a:rPr lang="cs-CZ" sz="2300" dirty="0" smtClean="0"/>
              <a:t>Měl by Heinz ukrást lék i tehdy, kdyby svou ženu nemiloval? Proč?</a:t>
            </a:r>
          </a:p>
          <a:p>
            <a:pPr marL="548640" indent="-411480" eaLnBrk="1" fontAlgn="auto" hangingPunct="1">
              <a:spcAft>
                <a:spcPts val="0"/>
              </a:spcAft>
              <a:buClr>
                <a:schemeClr val="tx1">
                  <a:shade val="95000"/>
                </a:schemeClr>
              </a:buClr>
              <a:buFont typeface="Wingdings 2"/>
              <a:buChar char=""/>
              <a:defRPr/>
            </a:pPr>
            <a:endParaRPr lang="cs-CZ" sz="2300" dirty="0" smtClean="0"/>
          </a:p>
          <a:p>
            <a:pPr marL="548640" indent="-411480" eaLnBrk="1" fontAlgn="auto" hangingPunct="1">
              <a:spcAft>
                <a:spcPts val="0"/>
              </a:spcAft>
              <a:buClr>
                <a:schemeClr val="tx1">
                  <a:shade val="95000"/>
                </a:schemeClr>
              </a:buClr>
              <a:buFont typeface="Wingdings 2"/>
              <a:buChar char=""/>
              <a:defRPr/>
            </a:pPr>
            <a:r>
              <a:rPr lang="cs-CZ" sz="2300" dirty="0" smtClean="0"/>
              <a:t>Měl by Heinz ukrást lék i tehdy, kdyby se nejednalo o jeho ženu, ale o cizího člověka? Je důležité udělat pro záchranu lidského života všechno, co můžeme?</a:t>
            </a:r>
          </a:p>
          <a:p>
            <a:pPr marL="548640" indent="-411480" eaLnBrk="1" fontAlgn="auto" hangingPunct="1">
              <a:spcAft>
                <a:spcPts val="0"/>
              </a:spcAft>
              <a:buClr>
                <a:schemeClr val="tx1">
                  <a:shade val="95000"/>
                </a:schemeClr>
              </a:buClr>
              <a:buFont typeface="Wingdings 2"/>
              <a:buChar char=""/>
              <a:defRPr/>
            </a:pPr>
            <a:r>
              <a:rPr lang="cs-CZ" sz="2300" dirty="0" smtClean="0"/>
              <a:t>Kdyby </a:t>
            </a:r>
            <a:r>
              <a:rPr lang="cs-CZ" sz="2300" dirty="0" err="1" smtClean="0"/>
              <a:t>Heninzovi</a:t>
            </a:r>
            <a:r>
              <a:rPr lang="cs-CZ" sz="2300" dirty="0" smtClean="0"/>
              <a:t> umíralo jeho oblíbené zvíře – měl by ukrást lék i v tomto případě?</a:t>
            </a:r>
          </a:p>
          <a:p>
            <a:pPr marL="548640" indent="-411480" eaLnBrk="1" fontAlgn="auto" hangingPunct="1">
              <a:spcAft>
                <a:spcPts val="0"/>
              </a:spcAft>
              <a:buClr>
                <a:schemeClr val="tx1">
                  <a:shade val="95000"/>
                </a:schemeClr>
              </a:buClr>
              <a:buFont typeface="Wingdings 2"/>
              <a:buChar char=""/>
              <a:defRPr/>
            </a:pPr>
            <a:r>
              <a:rPr lang="cs-CZ" sz="2300" dirty="0" smtClean="0"/>
              <a:t>Krást znamená dostat se do rozporu se zákonem. Je proto Heinzův čin nemorální?</a:t>
            </a:r>
          </a:p>
          <a:p>
            <a:pPr marL="548640" indent="-411480" eaLnBrk="1" fontAlgn="auto" hangingPunct="1">
              <a:spcAft>
                <a:spcPts val="0"/>
              </a:spcAft>
              <a:buClr>
                <a:schemeClr val="tx1">
                  <a:shade val="95000"/>
                </a:schemeClr>
              </a:buClr>
              <a:buFont typeface="Wingdings 2"/>
              <a:buChar char=""/>
              <a:defRPr/>
            </a:pPr>
            <a:r>
              <a:rPr lang="cs-CZ" sz="2300" dirty="0" smtClean="0"/>
              <a:t>Měli by lidé dělat vše, co je v jejich silách, aby dodrželi zákon?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idx="1"/>
          </p:nvPr>
        </p:nvSpPr>
        <p:spPr>
          <a:xfrm>
            <a:off x="457200" y="1556791"/>
            <a:ext cx="8229600" cy="4967833"/>
          </a:xfrm>
        </p:spPr>
        <p:txBody>
          <a:bodyPr>
            <a:normAutofit fontScale="92500" lnSpcReduction="20000"/>
          </a:bodyPr>
          <a:lstStyle/>
          <a:p>
            <a:pPr eaLnBrk="1" hangingPunct="1">
              <a:buFontTx/>
              <a:buNone/>
            </a:pPr>
            <a:r>
              <a:rPr lang="cs-CZ" altLang="cs-CZ" dirty="0" smtClean="0"/>
              <a:t>Odpovědi byly hodnoceny jako odpovídající určitému stupni vývoje na základě způsobu, jakým byl ten či onen typ chování v dané situaci </a:t>
            </a:r>
            <a:r>
              <a:rPr lang="cs-CZ" altLang="cs-CZ" b="1" dirty="0" smtClean="0"/>
              <a:t>odůvodněn</a:t>
            </a:r>
            <a:r>
              <a:rPr lang="cs-CZ" altLang="cs-CZ" dirty="0" smtClean="0"/>
              <a:t> (tedy nikoli podle toho, zda bylo chování označeno za dobré nebo špatné). Úroveň morálního vývoje se zde odvozuje od </a:t>
            </a:r>
            <a:r>
              <a:rPr lang="cs-CZ" altLang="cs-CZ" b="1" dirty="0" smtClean="0"/>
              <a:t>motivů jednání</a:t>
            </a:r>
            <a:r>
              <a:rPr lang="cs-CZ" altLang="cs-CZ" dirty="0" smtClean="0"/>
              <a:t>. Zjednodušeně lze říci, že oněmi motivy jsou postupně: nejprve uspokojení vlastní potřeby, potom respektování sociálních norem, a konečně kongruence chování s vlastním svědomím, s osobně přijatými principy (jako např. úcta k životu apod.)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323850" y="188913"/>
            <a:ext cx="8229600" cy="1055687"/>
          </a:xfrm>
        </p:spPr>
        <p:txBody>
          <a:bodyPr/>
          <a:lstStyle/>
          <a:p>
            <a:pPr eaLnBrk="1" fontAlgn="auto" hangingPunct="1">
              <a:spcAft>
                <a:spcPts val="0"/>
              </a:spcAft>
              <a:defRPr/>
            </a:pPr>
            <a:r>
              <a:rPr lang="cs-CZ" smtClean="0"/>
              <a:t>Lawrence Kohlberg</a:t>
            </a:r>
          </a:p>
        </p:txBody>
      </p:sp>
      <p:sp>
        <p:nvSpPr>
          <p:cNvPr id="36867" name="Rectangle 3"/>
          <p:cNvSpPr>
            <a:spLocks noGrp="1" noChangeArrowheads="1"/>
          </p:cNvSpPr>
          <p:nvPr>
            <p:ph idx="1"/>
          </p:nvPr>
        </p:nvSpPr>
        <p:spPr>
          <a:xfrm>
            <a:off x="457200" y="1556792"/>
            <a:ext cx="8229600" cy="5040858"/>
          </a:xfrm>
        </p:spPr>
        <p:txBody>
          <a:bodyPr/>
          <a:lstStyle/>
          <a:p>
            <a:pPr eaLnBrk="1" hangingPunct="1">
              <a:lnSpc>
                <a:spcPct val="80000"/>
              </a:lnSpc>
              <a:buFontTx/>
              <a:buNone/>
            </a:pPr>
            <a:r>
              <a:rPr lang="cs-CZ" altLang="cs-CZ" sz="2400" b="1" dirty="0" smtClean="0">
                <a:solidFill>
                  <a:schemeClr val="hlink"/>
                </a:solidFill>
              </a:rPr>
              <a:t>1. </a:t>
            </a:r>
            <a:r>
              <a:rPr lang="cs-CZ" altLang="cs-CZ" sz="2400" b="1" dirty="0" err="1" smtClean="0">
                <a:solidFill>
                  <a:schemeClr val="hlink"/>
                </a:solidFill>
              </a:rPr>
              <a:t>předkonvenční</a:t>
            </a:r>
            <a:r>
              <a:rPr lang="cs-CZ" altLang="cs-CZ" sz="2400" b="1" dirty="0" smtClean="0">
                <a:solidFill>
                  <a:schemeClr val="hlink"/>
                </a:solidFill>
              </a:rPr>
              <a:t> morálka</a:t>
            </a:r>
          </a:p>
          <a:p>
            <a:pPr lvl="1" eaLnBrk="1" hangingPunct="1">
              <a:lnSpc>
                <a:spcPct val="80000"/>
              </a:lnSpc>
              <a:buFont typeface="Tahoma" pitchFamily="34" charset="0"/>
              <a:buNone/>
            </a:pPr>
            <a:endParaRPr lang="cs-CZ" altLang="cs-CZ" sz="2000" b="1" dirty="0" smtClean="0">
              <a:solidFill>
                <a:schemeClr val="hlink"/>
              </a:solidFill>
            </a:endParaRPr>
          </a:p>
          <a:p>
            <a:pPr lvl="1" eaLnBrk="1" hangingPunct="1">
              <a:lnSpc>
                <a:spcPct val="80000"/>
              </a:lnSpc>
              <a:buFont typeface="Tahoma" pitchFamily="34" charset="0"/>
              <a:buNone/>
            </a:pPr>
            <a:r>
              <a:rPr lang="cs-CZ" altLang="cs-CZ" sz="2000" b="1" dirty="0" smtClean="0">
                <a:solidFill>
                  <a:schemeClr val="hlink"/>
                </a:solidFill>
              </a:rPr>
              <a:t>I. stadium</a:t>
            </a:r>
            <a:r>
              <a:rPr lang="cs-CZ" altLang="cs-CZ" sz="2000" b="1" dirty="0" smtClean="0"/>
              <a:t>: </a:t>
            </a:r>
            <a:r>
              <a:rPr lang="cs-CZ" altLang="cs-CZ" sz="2000" dirty="0" smtClean="0"/>
              <a:t>Naivní morální realismus, motivací je vyhnutí se trestu, egocentrické podřízení se moci.</a:t>
            </a:r>
          </a:p>
          <a:p>
            <a:pPr lvl="1" eaLnBrk="1" hangingPunct="1">
              <a:lnSpc>
                <a:spcPct val="80000"/>
              </a:lnSpc>
            </a:pPr>
            <a:endParaRPr lang="cs-CZ" altLang="cs-CZ" sz="2000" dirty="0" smtClean="0"/>
          </a:p>
          <a:p>
            <a:pPr lvl="1" eaLnBrk="1" hangingPunct="1">
              <a:lnSpc>
                <a:spcPct val="80000"/>
              </a:lnSpc>
              <a:buFont typeface="Tahoma" pitchFamily="34" charset="0"/>
              <a:buNone/>
            </a:pPr>
            <a:r>
              <a:rPr lang="cs-CZ" altLang="cs-CZ" sz="2000" dirty="0" smtClean="0"/>
              <a:t>“Jestliže člověk nechá manželku zemřít, dostane se do potíží”</a:t>
            </a:r>
          </a:p>
          <a:p>
            <a:pPr lvl="1" eaLnBrk="1" hangingPunct="1">
              <a:lnSpc>
                <a:spcPct val="80000"/>
              </a:lnSpc>
              <a:buFont typeface="Tahoma" pitchFamily="34" charset="0"/>
              <a:buNone/>
            </a:pPr>
            <a:r>
              <a:rPr lang="cs-CZ" altLang="cs-CZ" sz="2000" dirty="0" smtClean="0"/>
              <a:t>“Bůh mne potrestá, nechám-li svou ženu umřít”</a:t>
            </a:r>
          </a:p>
          <a:p>
            <a:pPr lvl="1" eaLnBrk="1" hangingPunct="1">
              <a:lnSpc>
                <a:spcPct val="80000"/>
              </a:lnSpc>
            </a:pPr>
            <a:endParaRPr lang="cs-CZ" altLang="cs-CZ" sz="2000" dirty="0" smtClean="0"/>
          </a:p>
          <a:p>
            <a:pPr lvl="1" eaLnBrk="1" hangingPunct="1">
              <a:lnSpc>
                <a:spcPct val="80000"/>
              </a:lnSpc>
              <a:buFont typeface="Tahoma" pitchFamily="34" charset="0"/>
              <a:buNone/>
            </a:pPr>
            <a:r>
              <a:rPr lang="cs-CZ" altLang="cs-CZ" sz="2000" b="1" dirty="0" smtClean="0">
                <a:solidFill>
                  <a:schemeClr val="hlink"/>
                </a:solidFill>
              </a:rPr>
              <a:t>II. stadium</a:t>
            </a:r>
            <a:r>
              <a:rPr lang="cs-CZ" altLang="cs-CZ" sz="2000" b="1" dirty="0" smtClean="0"/>
              <a:t>: </a:t>
            </a:r>
            <a:r>
              <a:rPr lang="cs-CZ" altLang="cs-CZ" sz="2000" dirty="0" smtClean="0"/>
              <a:t>Pragmatická morálka, naivně egocentrická orientace, chování zaměřené na uspokojení vlastních potřeb a posuzováno podle snahy o maximální výhodu (odměnu) či minimální negativní následky .</a:t>
            </a:r>
          </a:p>
          <a:p>
            <a:pPr lvl="1" eaLnBrk="1" hangingPunct="1">
              <a:lnSpc>
                <a:spcPct val="80000"/>
              </a:lnSpc>
              <a:buFont typeface="Tahoma" pitchFamily="34" charset="0"/>
              <a:buNone/>
            </a:pPr>
            <a:endParaRPr lang="cs-CZ" altLang="cs-CZ" sz="2000" dirty="0" smtClean="0"/>
          </a:p>
          <a:p>
            <a:pPr lvl="1" eaLnBrk="1" hangingPunct="1">
              <a:lnSpc>
                <a:spcPct val="80000"/>
              </a:lnSpc>
              <a:buFont typeface="Tahoma" pitchFamily="34" charset="0"/>
              <a:buNone/>
            </a:pPr>
            <a:r>
              <a:rPr lang="cs-CZ" altLang="cs-CZ" sz="2000" i="1" dirty="0" smtClean="0"/>
              <a:t>“Kdyby člověk ten lék ukradl, mohla by mu manželka stejně zemřít dřív, než se vrátí z vězení, takže z toho nebude nic mít.”</a:t>
            </a:r>
          </a:p>
          <a:p>
            <a:pPr lvl="1" eaLnBrk="1" hangingPunct="1">
              <a:lnSpc>
                <a:spcPct val="80000"/>
              </a:lnSpc>
              <a:buFont typeface="Tahoma" pitchFamily="34" charset="0"/>
              <a:buNone/>
            </a:pPr>
            <a:r>
              <a:rPr lang="cs-CZ" altLang="cs-CZ" sz="2000" i="1" dirty="0" smtClean="0"/>
              <a:t>“Mám právo na svou ženu a to je důležitější než nároky nějakého lékárníka”</a:t>
            </a:r>
            <a:r>
              <a:rPr lang="cs-CZ" altLang="cs-CZ" sz="2000" dirty="0" smtClean="0"/>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68313" y="-171450"/>
            <a:ext cx="8229600" cy="1384300"/>
          </a:xfrm>
        </p:spPr>
        <p:txBody>
          <a:bodyPr/>
          <a:lstStyle/>
          <a:p>
            <a:pPr eaLnBrk="1" fontAlgn="auto" hangingPunct="1">
              <a:spcAft>
                <a:spcPts val="0"/>
              </a:spcAft>
              <a:defRPr/>
            </a:pPr>
            <a:r>
              <a:rPr lang="cs-CZ" smtClean="0"/>
              <a:t>Lawrence Kohlberg</a:t>
            </a:r>
          </a:p>
        </p:txBody>
      </p:sp>
      <p:sp>
        <p:nvSpPr>
          <p:cNvPr id="37891" name="Rectangle 3"/>
          <p:cNvSpPr>
            <a:spLocks noGrp="1" noChangeArrowheads="1"/>
          </p:cNvSpPr>
          <p:nvPr>
            <p:ph idx="1"/>
          </p:nvPr>
        </p:nvSpPr>
        <p:spPr>
          <a:xfrm>
            <a:off x="457200" y="1556791"/>
            <a:ext cx="8291513" cy="4967833"/>
          </a:xfrm>
        </p:spPr>
        <p:txBody>
          <a:bodyPr/>
          <a:lstStyle/>
          <a:p>
            <a:pPr eaLnBrk="1" hangingPunct="1">
              <a:lnSpc>
                <a:spcPct val="80000"/>
              </a:lnSpc>
              <a:buFontTx/>
              <a:buNone/>
            </a:pPr>
            <a:r>
              <a:rPr lang="cs-CZ" altLang="cs-CZ" b="1" dirty="0" smtClean="0">
                <a:solidFill>
                  <a:schemeClr val="hlink"/>
                </a:solidFill>
              </a:rPr>
              <a:t>2. konvenční stádium</a:t>
            </a:r>
          </a:p>
          <a:p>
            <a:pPr eaLnBrk="1" hangingPunct="1">
              <a:lnSpc>
                <a:spcPct val="80000"/>
              </a:lnSpc>
              <a:buFontTx/>
              <a:buNone/>
            </a:pPr>
            <a:r>
              <a:rPr lang="cs-CZ" altLang="cs-CZ" sz="2000" b="1" dirty="0" smtClean="0">
                <a:solidFill>
                  <a:schemeClr val="hlink"/>
                </a:solidFill>
              </a:rPr>
              <a:t>III. stadium</a:t>
            </a:r>
            <a:r>
              <a:rPr lang="cs-CZ" altLang="cs-CZ" sz="2000" b="1" dirty="0" smtClean="0"/>
              <a:t>: </a:t>
            </a:r>
            <a:r>
              <a:rPr lang="cs-CZ" altLang="cs-CZ" sz="2000" dirty="0" smtClean="0"/>
              <a:t>Čin je hodnocen podle očekávaného souhlasu či nesouhlasu druhých, konformita se standardními obrazy společnosti, orientace “dobrý hoch”, “dobré děvče”, “dobrý občan”, dodržení role a zachování pořádku.</a:t>
            </a:r>
          </a:p>
          <a:p>
            <a:pPr eaLnBrk="1" hangingPunct="1">
              <a:lnSpc>
                <a:spcPct val="80000"/>
              </a:lnSpc>
              <a:buFontTx/>
              <a:buNone/>
            </a:pPr>
            <a:r>
              <a:rPr lang="cs-CZ" altLang="cs-CZ" sz="2000" i="1" dirty="0" smtClean="0"/>
              <a:t>“Když ten lék člověk ukradne, lidi si o něm nebudou myslet, že je špatný, jestliže nechá manželku zemřít, nebude se moci nikomu podívat do očí”</a:t>
            </a:r>
          </a:p>
          <a:p>
            <a:pPr eaLnBrk="1" hangingPunct="1">
              <a:lnSpc>
                <a:spcPct val="80000"/>
              </a:lnSpc>
              <a:buFontTx/>
              <a:buNone/>
            </a:pPr>
            <a:r>
              <a:rPr lang="cs-CZ" altLang="cs-CZ" sz="2000" i="1" dirty="0" smtClean="0"/>
              <a:t>“Udělám to, co by učinil každý řádný manžel, ochráním svou ženu a splním svou povinnost”</a:t>
            </a:r>
          </a:p>
          <a:p>
            <a:pPr eaLnBrk="1" hangingPunct="1">
              <a:lnSpc>
                <a:spcPct val="80000"/>
              </a:lnSpc>
              <a:buFontTx/>
              <a:buNone/>
            </a:pPr>
            <a:endParaRPr lang="cs-CZ" altLang="cs-CZ" sz="2000" b="1" i="1" dirty="0" smtClean="0"/>
          </a:p>
          <a:p>
            <a:pPr eaLnBrk="1" hangingPunct="1">
              <a:lnSpc>
                <a:spcPct val="80000"/>
              </a:lnSpc>
              <a:buFontTx/>
              <a:buNone/>
            </a:pPr>
            <a:r>
              <a:rPr lang="cs-CZ" altLang="cs-CZ" sz="2000" b="1" dirty="0" smtClean="0">
                <a:solidFill>
                  <a:schemeClr val="hlink"/>
                </a:solidFill>
              </a:rPr>
              <a:t>IV. stadium</a:t>
            </a:r>
            <a:r>
              <a:rPr lang="cs-CZ" altLang="cs-CZ" sz="2000" b="1" dirty="0" smtClean="0"/>
              <a:t>: </a:t>
            </a:r>
            <a:r>
              <a:rPr lang="cs-CZ" altLang="cs-CZ" sz="2000" dirty="0" smtClean="0"/>
              <a:t>Orientace na autority sociálního pořádku, na fixovaná pravidla, čin posuzován podle očekávané ztráty cti (nejen podle nesouhlasu) a podle viny za škodu způsobenou druhým.</a:t>
            </a:r>
          </a:p>
          <a:p>
            <a:pPr eaLnBrk="1" hangingPunct="1">
              <a:lnSpc>
                <a:spcPct val="80000"/>
              </a:lnSpc>
              <a:buFontTx/>
              <a:buNone/>
            </a:pPr>
            <a:endParaRPr lang="cs-CZ" altLang="cs-CZ" sz="2000" dirty="0" smtClean="0"/>
          </a:p>
          <a:p>
            <a:pPr eaLnBrk="1" hangingPunct="1">
              <a:lnSpc>
                <a:spcPct val="80000"/>
              </a:lnSpc>
              <a:buFontTx/>
              <a:buNone/>
            </a:pPr>
            <a:r>
              <a:rPr lang="cs-CZ" altLang="cs-CZ" sz="2000" i="1" dirty="0" smtClean="0"/>
              <a:t>“Jestliže má člověk nějaký smysl pro čest, nenechá manželku zemřít. Jestliže vůči ní nesplní svou povinnost, bude mít neustálé pocity viny za to, že způsobil její smrt.”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468313" y="-171450"/>
            <a:ext cx="8229600" cy="1384300"/>
          </a:xfrm>
        </p:spPr>
        <p:txBody>
          <a:bodyPr/>
          <a:lstStyle/>
          <a:p>
            <a:pPr eaLnBrk="1" fontAlgn="auto" hangingPunct="1">
              <a:spcAft>
                <a:spcPts val="0"/>
              </a:spcAft>
              <a:defRPr/>
            </a:pPr>
            <a:r>
              <a:rPr lang="cs-CZ" smtClean="0"/>
              <a:t>Lawrence Kohlberg</a:t>
            </a:r>
          </a:p>
        </p:txBody>
      </p:sp>
      <p:sp>
        <p:nvSpPr>
          <p:cNvPr id="75779" name="Rectangle 3"/>
          <p:cNvSpPr>
            <a:spLocks noGrp="1" noChangeArrowheads="1"/>
          </p:cNvSpPr>
          <p:nvPr>
            <p:ph idx="1"/>
          </p:nvPr>
        </p:nvSpPr>
        <p:spPr>
          <a:xfrm>
            <a:off x="457200" y="1556791"/>
            <a:ext cx="8291513" cy="4967833"/>
          </a:xfrm>
        </p:spPr>
        <p:txBody>
          <a:bodyPr/>
          <a:lstStyle/>
          <a:p>
            <a:pPr eaLnBrk="1" hangingPunct="1">
              <a:lnSpc>
                <a:spcPct val="80000"/>
              </a:lnSpc>
              <a:buFontTx/>
              <a:buNone/>
            </a:pPr>
            <a:r>
              <a:rPr lang="cs-CZ" altLang="cs-CZ" b="1" dirty="0" smtClean="0">
                <a:solidFill>
                  <a:schemeClr val="hlink"/>
                </a:solidFill>
              </a:rPr>
              <a:t>3. </a:t>
            </a:r>
            <a:r>
              <a:rPr lang="cs-CZ" altLang="cs-CZ" b="1" dirty="0" err="1" smtClean="0">
                <a:solidFill>
                  <a:schemeClr val="hlink"/>
                </a:solidFill>
              </a:rPr>
              <a:t>postkonvenční</a:t>
            </a:r>
            <a:r>
              <a:rPr lang="cs-CZ" altLang="cs-CZ" b="1" dirty="0" smtClean="0">
                <a:solidFill>
                  <a:schemeClr val="hlink"/>
                </a:solidFill>
              </a:rPr>
              <a:t> stádium</a:t>
            </a:r>
          </a:p>
          <a:p>
            <a:pPr eaLnBrk="1" hangingPunct="1">
              <a:lnSpc>
                <a:spcPct val="80000"/>
              </a:lnSpc>
              <a:buFontTx/>
              <a:buNone/>
            </a:pPr>
            <a:endParaRPr lang="cs-CZ" altLang="cs-CZ" sz="1900" b="1" dirty="0" smtClean="0"/>
          </a:p>
          <a:p>
            <a:pPr eaLnBrk="1" hangingPunct="1">
              <a:lnSpc>
                <a:spcPct val="80000"/>
              </a:lnSpc>
              <a:buFontTx/>
              <a:buNone/>
            </a:pPr>
            <a:r>
              <a:rPr lang="cs-CZ" altLang="cs-CZ" sz="1900" b="1" dirty="0" smtClean="0">
                <a:solidFill>
                  <a:schemeClr val="hlink"/>
                </a:solidFill>
              </a:rPr>
              <a:t>V. stadium</a:t>
            </a:r>
            <a:r>
              <a:rPr lang="cs-CZ" altLang="cs-CZ" sz="1900" b="1" dirty="0" smtClean="0"/>
              <a:t>: </a:t>
            </a:r>
            <a:r>
              <a:rPr lang="cs-CZ" altLang="cs-CZ" sz="1900" dirty="0" smtClean="0"/>
              <a:t>Morálka lidských práv a společenského blaha, orientace na “sociální smlouvu”, na společně sdílené hodnoty, chápání relativity hodnot, zvažování hodnot a práv, jež by měly existovat v mravní společnosti, čin posuzován podle dodržování úcty ke společnosti a k sobě samému. </a:t>
            </a:r>
          </a:p>
          <a:p>
            <a:pPr eaLnBrk="1" hangingPunct="1">
              <a:lnSpc>
                <a:spcPct val="80000"/>
              </a:lnSpc>
              <a:buFontTx/>
              <a:buNone/>
            </a:pPr>
            <a:endParaRPr lang="cs-CZ" altLang="cs-CZ" sz="1900" dirty="0" smtClean="0"/>
          </a:p>
          <a:p>
            <a:pPr eaLnBrk="1" hangingPunct="1">
              <a:lnSpc>
                <a:spcPct val="80000"/>
              </a:lnSpc>
              <a:buFontTx/>
              <a:buNone/>
            </a:pPr>
            <a:r>
              <a:rPr lang="cs-CZ" altLang="cs-CZ" sz="1900" i="1" dirty="0" smtClean="0"/>
              <a:t>“Jestliže ten lék neukradne a nechá manželku zemřít, bude to ze strachu, nikoli zdůvodněné rozumem. Ztratí sebeúctu i úctu druhých lidí”</a:t>
            </a:r>
          </a:p>
          <a:p>
            <a:pPr eaLnBrk="1" hangingPunct="1">
              <a:lnSpc>
                <a:spcPct val="80000"/>
              </a:lnSpc>
              <a:buFontTx/>
              <a:buNone/>
            </a:pPr>
            <a:r>
              <a:rPr lang="cs-CZ" altLang="cs-CZ" sz="1900" i="1" dirty="0" smtClean="0"/>
              <a:t>“Máme si s manželkou pomáhat, proto jsem povinen jí nyní pomoci”</a:t>
            </a:r>
            <a:r>
              <a:rPr lang="cs-CZ" altLang="cs-CZ" sz="1900" dirty="0" smtClean="0"/>
              <a:t> </a:t>
            </a:r>
          </a:p>
          <a:p>
            <a:pPr eaLnBrk="1" hangingPunct="1">
              <a:lnSpc>
                <a:spcPct val="80000"/>
              </a:lnSpc>
            </a:pPr>
            <a:endParaRPr lang="cs-CZ" altLang="cs-CZ" sz="1900" dirty="0" smtClean="0"/>
          </a:p>
          <a:p>
            <a:pPr eaLnBrk="1" hangingPunct="1">
              <a:lnSpc>
                <a:spcPct val="80000"/>
              </a:lnSpc>
              <a:buFontTx/>
              <a:buNone/>
            </a:pPr>
            <a:r>
              <a:rPr lang="cs-CZ" altLang="cs-CZ" sz="1900" b="1" dirty="0" smtClean="0">
                <a:solidFill>
                  <a:schemeClr val="hlink"/>
                </a:solidFill>
              </a:rPr>
              <a:t>VI. stadium</a:t>
            </a:r>
            <a:r>
              <a:rPr lang="cs-CZ" altLang="cs-CZ" sz="1900" b="1" dirty="0" smtClean="0"/>
              <a:t>: </a:t>
            </a:r>
            <a:r>
              <a:rPr lang="cs-CZ" altLang="cs-CZ" sz="1900" dirty="0" smtClean="0"/>
              <a:t>Všeobecné etické principy, orientace na svědomí, respektování druhých, čin je veden poctivostí, spravedlností a snahou o uchování vlastních morálních zásad.</a:t>
            </a:r>
          </a:p>
          <a:p>
            <a:pPr eaLnBrk="1" hangingPunct="1">
              <a:lnSpc>
                <a:spcPct val="80000"/>
              </a:lnSpc>
              <a:buFontTx/>
              <a:buNone/>
            </a:pPr>
            <a:endParaRPr lang="cs-CZ" altLang="cs-CZ" sz="1900" dirty="0" smtClean="0"/>
          </a:p>
          <a:p>
            <a:pPr eaLnBrk="1" hangingPunct="1">
              <a:lnSpc>
                <a:spcPct val="80000"/>
              </a:lnSpc>
              <a:buFontTx/>
              <a:buNone/>
            </a:pPr>
            <a:r>
              <a:rPr lang="cs-CZ" altLang="cs-CZ" sz="1900" dirty="0" smtClean="0"/>
              <a:t>“</a:t>
            </a:r>
            <a:r>
              <a:rPr lang="cs-CZ" altLang="cs-CZ" sz="1900" i="1" dirty="0" smtClean="0"/>
              <a:t>Žádný zákon ani trest mne nemohou odvrátit od toho, abych zachránil lidský život”</a:t>
            </a:r>
          </a:p>
          <a:p>
            <a:pPr eaLnBrk="1" hangingPunct="1">
              <a:lnSpc>
                <a:spcPct val="80000"/>
              </a:lnSpc>
              <a:buFontTx/>
              <a:buNone/>
            </a:pPr>
            <a:r>
              <a:rPr lang="cs-CZ" altLang="cs-CZ" sz="1900" i="1" dirty="0" smtClean="0"/>
              <a:t>“Jestliže člověk lék neukradne, nikdo ho sice nebude obviňovat, dodržel by zákon, ale porušil by zásady vlastního svědomí, nejednal by v souladu s ním”</a:t>
            </a:r>
            <a:r>
              <a:rPr lang="cs-CZ" altLang="cs-CZ" sz="1900" dirty="0" smtClean="0"/>
              <a:t> </a:t>
            </a:r>
          </a:p>
          <a:p>
            <a:pPr eaLnBrk="1" hangingPunct="1">
              <a:lnSpc>
                <a:spcPct val="80000"/>
              </a:lnSpc>
              <a:buFontTx/>
              <a:buNone/>
            </a:pPr>
            <a:endParaRPr lang="cs-CZ" altLang="cs-CZ" sz="19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4" descr="http://www.stevenjhanleyphd.com/wp-content/uploads/2015/01/piage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02400" y="1772816"/>
            <a:ext cx="2641600" cy="396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299" name="Rectangle 3"/>
          <p:cNvSpPr>
            <a:spLocks noGrp="1" noChangeArrowheads="1"/>
          </p:cNvSpPr>
          <p:nvPr>
            <p:ph idx="1"/>
          </p:nvPr>
        </p:nvSpPr>
        <p:spPr>
          <a:xfrm>
            <a:off x="457200" y="1628800"/>
            <a:ext cx="5986463" cy="4752950"/>
          </a:xfrm>
        </p:spPr>
        <p:txBody>
          <a:bodyPr>
            <a:normAutofit/>
          </a:bodyPr>
          <a:lstStyle/>
          <a:p>
            <a:pPr marL="548640" indent="-411480" eaLnBrk="1" fontAlgn="auto" hangingPunct="1">
              <a:spcAft>
                <a:spcPts val="0"/>
              </a:spcAft>
              <a:buClr>
                <a:schemeClr val="tx1">
                  <a:shade val="95000"/>
                </a:schemeClr>
              </a:buClr>
              <a:buFontTx/>
              <a:buNone/>
              <a:defRPr/>
            </a:pPr>
            <a:r>
              <a:rPr lang="cs-CZ" dirty="0" smtClean="0"/>
              <a:t>Autorem pojetí morálního vývoje vycházejícího ze zkoumání dětského myšlení, je opět známý švýcarský vývojový psycholog </a:t>
            </a:r>
            <a:r>
              <a:rPr lang="cs-CZ" b="1" dirty="0" smtClean="0"/>
              <a:t>Jean Piaget (1896-1980)</a:t>
            </a:r>
            <a:r>
              <a:rPr lang="cs-CZ" dirty="0" smtClean="0"/>
              <a:t>. </a:t>
            </a:r>
          </a:p>
          <a:p>
            <a:pPr marL="548640" indent="-411480" eaLnBrk="1" fontAlgn="auto" hangingPunct="1">
              <a:spcAft>
                <a:spcPts val="0"/>
              </a:spcAft>
              <a:buClr>
                <a:schemeClr val="tx1">
                  <a:shade val="95000"/>
                </a:schemeClr>
              </a:buClr>
              <a:buFontTx/>
              <a:buNone/>
              <a:defRPr/>
            </a:pPr>
            <a:r>
              <a:rPr lang="cs-CZ" dirty="0" smtClean="0"/>
              <a:t>V roce 1932 vydal dílo </a:t>
            </a:r>
            <a:r>
              <a:rPr lang="cs-CZ" i="1" dirty="0" smtClean="0"/>
              <a:t>Morální usuzování dítěte</a:t>
            </a:r>
            <a:r>
              <a:rPr lang="cs-CZ" dirty="0" smtClean="0"/>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eaLnBrk="1" fontAlgn="auto" hangingPunct="1">
              <a:spcAft>
                <a:spcPts val="0"/>
              </a:spcAft>
              <a:defRPr/>
            </a:pPr>
            <a:endParaRPr lang="cs-CZ" smtClean="0"/>
          </a:p>
        </p:txBody>
      </p:sp>
      <p:sp>
        <p:nvSpPr>
          <p:cNvPr id="29699" name="Rectangle 3"/>
          <p:cNvSpPr>
            <a:spLocks noGrp="1" noChangeArrowheads="1"/>
          </p:cNvSpPr>
          <p:nvPr>
            <p:ph idx="1"/>
          </p:nvPr>
        </p:nvSpPr>
        <p:spPr>
          <a:xfrm>
            <a:off x="457200" y="1628800"/>
            <a:ext cx="8229600" cy="4391000"/>
          </a:xfrm>
        </p:spPr>
        <p:txBody>
          <a:bodyPr/>
          <a:lstStyle/>
          <a:p>
            <a:pPr eaLnBrk="1" hangingPunct="1">
              <a:lnSpc>
                <a:spcPct val="80000"/>
              </a:lnSpc>
              <a:buFontTx/>
              <a:buNone/>
            </a:pPr>
            <a:r>
              <a:rPr lang="cs-CZ" altLang="cs-CZ" sz="2400" dirty="0" err="1" smtClean="0"/>
              <a:t>Prekonvenční</a:t>
            </a:r>
            <a:r>
              <a:rPr lang="cs-CZ" altLang="cs-CZ" sz="2400" dirty="0" smtClean="0"/>
              <a:t> úroveň morálního vývoje odpovídá přibližně věku 2 až 7 let, což je v </a:t>
            </a:r>
            <a:r>
              <a:rPr lang="cs-CZ" altLang="cs-CZ" sz="2400" dirty="0" err="1" smtClean="0"/>
              <a:t>Piagetově</a:t>
            </a:r>
            <a:r>
              <a:rPr lang="cs-CZ" altLang="cs-CZ" sz="2400" dirty="0" smtClean="0"/>
              <a:t> periodizaci kognitivního vývoje </a:t>
            </a:r>
            <a:r>
              <a:rPr lang="cs-CZ" altLang="cs-CZ" sz="2400" b="1" dirty="0" smtClean="0"/>
              <a:t>předoperační</a:t>
            </a:r>
            <a:r>
              <a:rPr lang="cs-CZ" altLang="cs-CZ" sz="2400" dirty="0" smtClean="0"/>
              <a:t> stadium myšlení, konvenční morálka odpovídá v této periodizaci stadiu </a:t>
            </a:r>
            <a:r>
              <a:rPr lang="cs-CZ" altLang="cs-CZ" sz="2400" b="1" dirty="0" smtClean="0"/>
              <a:t>konkrétních</a:t>
            </a:r>
            <a:r>
              <a:rPr lang="cs-CZ" altLang="cs-CZ" sz="2400" dirty="0" smtClean="0"/>
              <a:t> myšlenkových operací, tedy věku přibližně 7 až 11 let a </a:t>
            </a:r>
            <a:r>
              <a:rPr lang="cs-CZ" altLang="cs-CZ" sz="2400" dirty="0" err="1" smtClean="0"/>
              <a:t>postkonvenční</a:t>
            </a:r>
            <a:r>
              <a:rPr lang="cs-CZ" altLang="cs-CZ" sz="2400" dirty="0" smtClean="0"/>
              <a:t> morálka stadiu </a:t>
            </a:r>
            <a:r>
              <a:rPr lang="cs-CZ" altLang="cs-CZ" sz="2400" b="1" dirty="0" smtClean="0"/>
              <a:t>formálních</a:t>
            </a:r>
            <a:r>
              <a:rPr lang="cs-CZ" altLang="cs-CZ" sz="2400" dirty="0" smtClean="0"/>
              <a:t> myšlenkových operací, věku přibližně od 12 let.</a:t>
            </a:r>
          </a:p>
          <a:p>
            <a:pPr eaLnBrk="1" hangingPunct="1">
              <a:lnSpc>
                <a:spcPct val="80000"/>
              </a:lnSpc>
              <a:buFontTx/>
              <a:buNone/>
            </a:pPr>
            <a:r>
              <a:rPr lang="cs-CZ" altLang="cs-CZ" sz="2400" dirty="0" smtClean="0"/>
              <a:t>Avšak podobně jako mnoho lidí nedosáhne v kognitivním vývoji úrovně formálních operací, i v morálním vývoji mohou lidé ustrnout na určité úrovni, odpovídající dětskému věku.</a:t>
            </a:r>
          </a:p>
          <a:p>
            <a:pPr eaLnBrk="1" hangingPunct="1">
              <a:lnSpc>
                <a:spcPct val="80000"/>
              </a:lnSpc>
              <a:buFontTx/>
              <a:buNone/>
            </a:pPr>
            <a:r>
              <a:rPr lang="cs-CZ" altLang="cs-CZ" sz="2400" dirty="0" err="1" smtClean="0"/>
              <a:t>Poskonvenčního</a:t>
            </a:r>
            <a:r>
              <a:rPr lang="cs-CZ" altLang="cs-CZ" sz="2400" dirty="0" smtClean="0"/>
              <a:t> stadia morálního vývoje dosáhne jen část dospělých, např. dle </a:t>
            </a:r>
            <a:r>
              <a:rPr lang="cs-CZ" altLang="cs-CZ" sz="2400" dirty="0" err="1" smtClean="0"/>
              <a:t>Kohlbergových</a:t>
            </a:r>
            <a:r>
              <a:rPr lang="cs-CZ" altLang="cs-CZ" sz="2400" dirty="0" smtClean="0"/>
              <a:t> výzkumů jen25% dospělých Američanů, a 6. stadia dosáhne méně než 10% dospělých.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idx="1"/>
          </p:nvPr>
        </p:nvSpPr>
        <p:spPr>
          <a:xfrm>
            <a:off x="457200" y="1700808"/>
            <a:ext cx="8229600" cy="4896544"/>
          </a:xfrm>
        </p:spPr>
        <p:txBody>
          <a:bodyPr>
            <a:normAutofit/>
          </a:bodyPr>
          <a:lstStyle/>
          <a:p>
            <a:pPr marL="609600" indent="-609600" eaLnBrk="1" hangingPunct="1">
              <a:lnSpc>
                <a:spcPct val="80000"/>
              </a:lnSpc>
              <a:buFontTx/>
              <a:buNone/>
            </a:pPr>
            <a:r>
              <a:rPr lang="cs-CZ" altLang="cs-CZ" sz="2400" dirty="0" smtClean="0"/>
              <a:t>Procesuální zákonitosti morálního vývoje shrnuje </a:t>
            </a:r>
            <a:r>
              <a:rPr lang="cs-CZ" altLang="cs-CZ" sz="2400" dirty="0" err="1" smtClean="0"/>
              <a:t>Kohlberg</a:t>
            </a:r>
            <a:r>
              <a:rPr lang="cs-CZ" altLang="cs-CZ" sz="2400" dirty="0" smtClean="0"/>
              <a:t> v těchto tvrzeních:</a:t>
            </a:r>
          </a:p>
          <a:p>
            <a:pPr marL="609600" indent="-609600" eaLnBrk="1" hangingPunct="1">
              <a:lnSpc>
                <a:spcPct val="80000"/>
              </a:lnSpc>
              <a:buFontTx/>
              <a:buAutoNum type="arabicPeriod"/>
            </a:pPr>
            <a:r>
              <a:rPr lang="cs-CZ" altLang="cs-CZ" sz="2400" dirty="0" smtClean="0"/>
              <a:t>Vývoj v daných stadiích je invariantní, dítě musí projít postupně stadii v daném progresivním sledu, žádné stadium nelze “přeskočit”.</a:t>
            </a:r>
          </a:p>
          <a:p>
            <a:pPr marL="609600" indent="-609600" eaLnBrk="1" hangingPunct="1">
              <a:lnSpc>
                <a:spcPct val="80000"/>
              </a:lnSpc>
              <a:buFontTx/>
              <a:buAutoNum type="arabicPeriod"/>
            </a:pPr>
            <a:r>
              <a:rPr lang="cs-CZ" altLang="cs-CZ" sz="2400" dirty="0" smtClean="0"/>
              <a:t>Ve vývoji těchto stadií subjekty nemohou porozumět morálnímu úsudku vyššímu než o jeden stupeň.</a:t>
            </a:r>
          </a:p>
          <a:p>
            <a:pPr marL="609600" indent="-609600" eaLnBrk="1" hangingPunct="1">
              <a:lnSpc>
                <a:spcPct val="80000"/>
              </a:lnSpc>
              <a:buFontTx/>
              <a:buAutoNum type="arabicPeriod"/>
            </a:pPr>
            <a:r>
              <a:rPr lang="cs-CZ" altLang="cs-CZ" sz="2400" dirty="0" smtClean="0"/>
              <a:t>Přechod do vyššího stadia je (podobně jako u kognitivního vývoje) podpořen kognitivním konfliktem mezi zvnitřněným dosavadním stadiem morálního usuzování a povahou problému, který vyžaduje řešení na vyšší úrovni. </a:t>
            </a:r>
          </a:p>
          <a:p>
            <a:pPr marL="609600" indent="-609600" eaLnBrk="1" hangingPunct="1">
              <a:lnSpc>
                <a:spcPct val="80000"/>
              </a:lnSpc>
              <a:buFontTx/>
              <a:buAutoNum type="arabicPeriod"/>
            </a:pPr>
            <a:r>
              <a:rPr lang="cs-CZ" altLang="cs-CZ" sz="2400" dirty="0" smtClean="0"/>
              <a:t>Vývoj jedince může vrcholit v kterémkoli stadiu (může se tedy “zastavit” např. na úrovni 3, 4 apod.)</a:t>
            </a:r>
          </a:p>
          <a:p>
            <a:pPr marL="609600" indent="-609600" eaLnBrk="1" hangingPunct="1">
              <a:lnSpc>
                <a:spcPct val="80000"/>
              </a:lnSpc>
              <a:buFontTx/>
              <a:buAutoNum type="arabicPeriod"/>
            </a:pPr>
            <a:r>
              <a:rPr lang="cs-CZ" altLang="cs-CZ" sz="2400" dirty="0" smtClean="0"/>
              <a:t>Kognitivní vývoj je nutnou, ale nikoliv dostačující podmínkou morálního vývoje.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395288" y="188913"/>
            <a:ext cx="8229600" cy="615950"/>
          </a:xfrm>
        </p:spPr>
        <p:txBody>
          <a:bodyPr>
            <a:normAutofit fontScale="90000"/>
          </a:bodyPr>
          <a:lstStyle/>
          <a:p>
            <a:pPr eaLnBrk="1" fontAlgn="auto" hangingPunct="1">
              <a:spcAft>
                <a:spcPts val="0"/>
              </a:spcAft>
              <a:defRPr/>
            </a:pPr>
            <a:r>
              <a:rPr lang="cs-CZ" sz="4000" smtClean="0"/>
              <a:t>Kritika Kohlbergova pojetí </a:t>
            </a:r>
          </a:p>
        </p:txBody>
      </p:sp>
      <p:sp>
        <p:nvSpPr>
          <p:cNvPr id="45059" name="Rectangle 3"/>
          <p:cNvSpPr>
            <a:spLocks noGrp="1" noChangeArrowheads="1"/>
          </p:cNvSpPr>
          <p:nvPr>
            <p:ph idx="1"/>
          </p:nvPr>
        </p:nvSpPr>
        <p:spPr>
          <a:xfrm>
            <a:off x="457200" y="1628800"/>
            <a:ext cx="8229600" cy="4824536"/>
          </a:xfrm>
        </p:spPr>
        <p:txBody>
          <a:bodyPr>
            <a:normAutofit/>
          </a:bodyPr>
          <a:lstStyle/>
          <a:p>
            <a:pPr marL="548640" indent="-411480" eaLnBrk="1" fontAlgn="auto" hangingPunct="1">
              <a:lnSpc>
                <a:spcPct val="80000"/>
              </a:lnSpc>
              <a:spcAft>
                <a:spcPts val="0"/>
              </a:spcAft>
              <a:buClr>
                <a:schemeClr val="tx1">
                  <a:shade val="95000"/>
                </a:schemeClr>
              </a:buClr>
              <a:buFontTx/>
              <a:buNone/>
              <a:defRPr/>
            </a:pPr>
            <a:r>
              <a:rPr lang="cs-CZ" sz="2400" dirty="0" smtClean="0"/>
              <a:t>Nejznámější kritičkou </a:t>
            </a:r>
            <a:r>
              <a:rPr lang="cs-CZ" sz="2400" dirty="0" err="1" smtClean="0"/>
              <a:t>Kohlbergovy</a:t>
            </a:r>
            <a:r>
              <a:rPr lang="cs-CZ" sz="2400" b="1" dirty="0" smtClean="0"/>
              <a:t> </a:t>
            </a:r>
            <a:r>
              <a:rPr lang="cs-CZ" sz="2400" dirty="0" smtClean="0"/>
              <a:t>práce je jeho žačka</a:t>
            </a:r>
            <a:r>
              <a:rPr lang="cs-CZ" sz="2400" b="1" dirty="0" smtClean="0"/>
              <a:t> Carol </a:t>
            </a:r>
            <a:r>
              <a:rPr lang="cs-CZ" sz="2400" b="1" dirty="0" err="1" smtClean="0"/>
              <a:t>Gilliganová</a:t>
            </a:r>
            <a:r>
              <a:rPr lang="cs-CZ" sz="2400" b="1" dirty="0" smtClean="0"/>
              <a:t> (1936).</a:t>
            </a:r>
            <a:r>
              <a:rPr lang="cs-CZ" sz="2400" dirty="0" smtClean="0"/>
              <a:t> Ta se na celou problematiku dívala ženskou optikou a vytýkala </a:t>
            </a:r>
            <a:r>
              <a:rPr lang="cs-CZ" sz="2400" dirty="0" err="1" smtClean="0"/>
              <a:t>Kohlbergovi</a:t>
            </a:r>
            <a:r>
              <a:rPr lang="cs-CZ" sz="2400" dirty="0" smtClean="0"/>
              <a:t> výběr skupiny, na které své testování uskutečnil, protože se jednalo pouze o chlapce. Jejím hlavním argumentem byl fakt, že podle jeho typologie mají chlapci tendenci častěji spadat do čtvrtého stádia, zatímco dívky do třetího. Sama se pak zabývala rozlišeními mezi tzv. mužskou a ženskou morálkou. Její hlavní myšlenkou bylo, že muži se více orientují na tzv. </a:t>
            </a:r>
            <a:r>
              <a:rPr lang="cs-CZ" sz="2400" b="1" dirty="0" smtClean="0"/>
              <a:t>morálku spravedlnosti</a:t>
            </a:r>
            <a:r>
              <a:rPr lang="cs-CZ" sz="2400" dirty="0" smtClean="0"/>
              <a:t>, zatímco ženy na </a:t>
            </a:r>
            <a:r>
              <a:rPr lang="cs-CZ" sz="2400" b="1" dirty="0" smtClean="0"/>
              <a:t>morálku péče</a:t>
            </a:r>
            <a:r>
              <a:rPr lang="cs-CZ" sz="2400" dirty="0" smtClean="0"/>
              <a:t>, přičemž morálka péče je podle </a:t>
            </a:r>
            <a:r>
              <a:rPr lang="cs-CZ" sz="2400" dirty="0" err="1" smtClean="0"/>
              <a:t>Gilliganové</a:t>
            </a:r>
            <a:r>
              <a:rPr lang="cs-CZ" sz="2400" dirty="0" smtClean="0"/>
              <a:t> situačně senzitivní a flexibilní a morálka spravedlnosti je situačně nezávislá a rigidní. Ženy se ve svých morálních úvahách orientují především podle konkrétní struktury vzájemných vztahů, muži podle abstraktních práv a povinností.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eaLnBrk="1" fontAlgn="auto" hangingPunct="1">
              <a:spcAft>
                <a:spcPts val="0"/>
              </a:spcAft>
              <a:defRPr/>
            </a:pPr>
            <a:endParaRPr lang="cs-CZ" smtClean="0"/>
          </a:p>
        </p:txBody>
      </p:sp>
      <p:sp>
        <p:nvSpPr>
          <p:cNvPr id="32771" name="Rectangle 3"/>
          <p:cNvSpPr>
            <a:spLocks noGrp="1" noChangeArrowheads="1"/>
          </p:cNvSpPr>
          <p:nvPr>
            <p:ph idx="1"/>
          </p:nvPr>
        </p:nvSpPr>
        <p:spPr/>
        <p:txBody>
          <a:bodyPr/>
          <a:lstStyle/>
          <a:p>
            <a:pPr eaLnBrk="1" hangingPunct="1">
              <a:lnSpc>
                <a:spcPct val="90000"/>
              </a:lnSpc>
              <a:buFontTx/>
              <a:buNone/>
            </a:pPr>
            <a:r>
              <a:rPr lang="cs-CZ" altLang="cs-CZ" sz="2400" smtClean="0"/>
              <a:t>Některými psychology byla Kohlbergova koncepce považována za </a:t>
            </a:r>
            <a:r>
              <a:rPr lang="cs-CZ" altLang="cs-CZ" sz="2400" i="1" smtClean="0"/>
              <a:t>studenou, odlidštěnou a poněkud odtrženou od životní rozmanitosti prožitků</a:t>
            </a:r>
            <a:r>
              <a:rPr lang="cs-CZ" altLang="cs-CZ" sz="2400" smtClean="0"/>
              <a:t>, což vedlo mnohé autory k orientaci na principy altruismu a obecně na problematiku prosociálního chování, na faktory ovlivňující pomoc druhému, podporu slabšího, štědrost, schopnost spolupráce apod.</a:t>
            </a:r>
          </a:p>
          <a:p>
            <a:pPr eaLnBrk="1" hangingPunct="1">
              <a:lnSpc>
                <a:spcPct val="90000"/>
              </a:lnSpc>
              <a:buFontTx/>
              <a:buNone/>
            </a:pPr>
            <a:r>
              <a:rPr lang="cs-CZ" altLang="cs-CZ" sz="2400" smtClean="0"/>
              <a:t>Různými autory bylo také kritizováno Kohlbergovo šesté stádium, které je někdy obtížně odlišitelné od pátého. Kohlberg sám nakonec šesté stádium ze své teorie „vypustil“, nicméně většina autorů se stále drží jeho původní teze. </a:t>
            </a:r>
          </a:p>
          <a:p>
            <a:pPr eaLnBrk="1" hangingPunct="1">
              <a:lnSpc>
                <a:spcPct val="90000"/>
              </a:lnSpc>
            </a:pPr>
            <a:endParaRPr lang="cs-CZ" altLang="cs-CZ" sz="240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fontAlgn="auto" hangingPunct="1">
              <a:spcAft>
                <a:spcPts val="0"/>
              </a:spcAft>
              <a:defRPr/>
            </a:pPr>
            <a:r>
              <a:rPr lang="cs-CZ" dirty="0" smtClean="0"/>
              <a:t>CHARAKTER</a:t>
            </a:r>
          </a:p>
        </p:txBody>
      </p:sp>
      <p:sp>
        <p:nvSpPr>
          <p:cNvPr id="4099" name="Rectangle 3"/>
          <p:cNvSpPr>
            <a:spLocks noGrp="1" noChangeArrowheads="1"/>
          </p:cNvSpPr>
          <p:nvPr>
            <p:ph idx="1"/>
          </p:nvPr>
        </p:nvSpPr>
        <p:spPr>
          <a:xfrm>
            <a:off x="457200" y="1556791"/>
            <a:ext cx="8229600" cy="4751933"/>
          </a:xfrm>
        </p:spPr>
        <p:txBody>
          <a:bodyPr>
            <a:normAutofit fontScale="92500" lnSpcReduction="10000"/>
          </a:bodyPr>
          <a:lstStyle/>
          <a:p>
            <a:pPr eaLnBrk="1" hangingPunct="1"/>
            <a:r>
              <a:rPr lang="cs-CZ" altLang="cs-CZ" b="1" dirty="0" smtClean="0"/>
              <a:t>charakter</a:t>
            </a:r>
            <a:r>
              <a:rPr lang="cs-CZ" altLang="cs-CZ" dirty="0" smtClean="0"/>
              <a:t> je z velké části především získaný, vliv má sociální učení a vliv prostředí, výchovy, rodiny a později také sebevýchova</a:t>
            </a:r>
          </a:p>
          <a:p>
            <a:pPr eaLnBrk="1" hangingPunct="1"/>
            <a:endParaRPr lang="cs-CZ" altLang="cs-CZ" dirty="0" smtClean="0"/>
          </a:p>
          <a:p>
            <a:pPr eaLnBrk="1" hangingPunct="1"/>
            <a:r>
              <a:rPr lang="cs-CZ" altLang="cs-CZ" dirty="0" smtClean="0"/>
              <a:t>Charakter je chápán jako morální a hodnotové jádro naší osobnosti, jehož podstatou je svědomí (součást superega dle Freuda).</a:t>
            </a:r>
          </a:p>
          <a:p>
            <a:pPr eaLnBrk="1" hangingPunct="1"/>
            <a:r>
              <a:rPr lang="cs-CZ" altLang="cs-CZ" dirty="0" smtClean="0"/>
              <a:t>Je jednou z hlavních složek </a:t>
            </a:r>
            <a:r>
              <a:rPr lang="cs-CZ" altLang="cs-CZ" b="1" dirty="0" smtClean="0"/>
              <a:t>osobnosti</a:t>
            </a:r>
            <a:r>
              <a:rPr lang="cs-CZ" altLang="cs-CZ" dirty="0" smtClean="0"/>
              <a:t>. Lze sledovat: mravní vlastnosti, vztah k práci, vztah k sobě (sebepojetí), vztah k lidem, schopnost sebeovládání, světový názor aj.</a:t>
            </a:r>
          </a:p>
        </p:txBody>
      </p:sp>
    </p:spTree>
    <p:extLst>
      <p:ext uri="{BB962C8B-B14F-4D97-AF65-F5344CB8AC3E}">
        <p14:creationId xmlns:p14="http://schemas.microsoft.com/office/powerpoint/2010/main" val="15989280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idx="1"/>
          </p:nvPr>
        </p:nvSpPr>
        <p:spPr>
          <a:xfrm>
            <a:off x="468313" y="1628800"/>
            <a:ext cx="8229600" cy="4895825"/>
          </a:xfrm>
        </p:spPr>
        <p:txBody>
          <a:bodyPr>
            <a:normAutofit fontScale="92500" lnSpcReduction="20000"/>
          </a:bodyPr>
          <a:lstStyle/>
          <a:p>
            <a:pPr eaLnBrk="1" hangingPunct="1">
              <a:buFontTx/>
              <a:buNone/>
            </a:pPr>
            <a:r>
              <a:rPr lang="cs-CZ" altLang="cs-CZ" dirty="0" smtClean="0"/>
              <a:t>Jedna z prvních závažných psychologických odpovědí na otázku, jak je realizován morální vývoj jedince, byla obsažena ve </a:t>
            </a:r>
            <a:r>
              <a:rPr lang="cs-CZ" altLang="cs-CZ" b="1" dirty="0" err="1" smtClean="0"/>
              <a:t>Freudově</a:t>
            </a:r>
            <a:r>
              <a:rPr lang="cs-CZ" altLang="cs-CZ" dirty="0" smtClean="0"/>
              <a:t> strukturální teorii (prezentované v díle Ego a Id v roce 1923), v teoretické představě členění osobnosti na Id, Ego a Superego. </a:t>
            </a:r>
          </a:p>
          <a:p>
            <a:pPr eaLnBrk="1" hangingPunct="1">
              <a:buFontTx/>
              <a:buNone/>
            </a:pPr>
            <a:r>
              <a:rPr lang="cs-CZ" altLang="cs-CZ" b="1" dirty="0" smtClean="0"/>
              <a:t>Superego</a:t>
            </a:r>
            <a:r>
              <a:rPr lang="cs-CZ" altLang="cs-CZ" dirty="0" smtClean="0"/>
              <a:t> je psychickou instancí, reprezentující jedincem </a:t>
            </a:r>
            <a:r>
              <a:rPr lang="cs-CZ" altLang="cs-CZ" dirty="0" err="1" smtClean="0"/>
              <a:t>internalizované</a:t>
            </a:r>
            <a:r>
              <a:rPr lang="cs-CZ" altLang="cs-CZ" dirty="0" smtClean="0"/>
              <a:t> (zvnitřněné) sociální normy, zákazy, příkazy. U dítěte vznikají morální postoje právě prostřednictvím této instance, a to zvnitřněním (internalizací) morálních norem, které mu vštěpují nejprve rodiče, později jiné pro něj významné osoby. </a:t>
            </a:r>
          </a:p>
        </p:txBody>
      </p:sp>
    </p:spTree>
    <p:extLst>
      <p:ext uri="{BB962C8B-B14F-4D97-AF65-F5344CB8AC3E}">
        <p14:creationId xmlns:p14="http://schemas.microsoft.com/office/powerpoint/2010/main" val="4821271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idx="1"/>
          </p:nvPr>
        </p:nvSpPr>
        <p:spPr>
          <a:xfrm>
            <a:off x="457200" y="1556792"/>
            <a:ext cx="8229600" cy="5184576"/>
          </a:xfrm>
        </p:spPr>
        <p:txBody>
          <a:bodyPr>
            <a:normAutofit/>
          </a:bodyPr>
          <a:lstStyle/>
          <a:p>
            <a:pPr eaLnBrk="1" hangingPunct="1">
              <a:lnSpc>
                <a:spcPct val="80000"/>
              </a:lnSpc>
              <a:buFontTx/>
              <a:buNone/>
            </a:pPr>
            <a:r>
              <a:rPr lang="cs-CZ" altLang="cs-CZ" sz="2700" dirty="0" smtClean="0"/>
              <a:t>Zvnitřněné rodičovské (a později jiné) objekty se pro dítě spolu s jejich normami, hodnotami, přáními a imperativy stanou trvalou součástí lidské psychiky. </a:t>
            </a:r>
          </a:p>
          <a:p>
            <a:pPr eaLnBrk="1" hangingPunct="1">
              <a:lnSpc>
                <a:spcPct val="80000"/>
              </a:lnSpc>
              <a:buFontTx/>
              <a:buNone/>
            </a:pPr>
            <a:r>
              <a:rPr lang="cs-CZ" altLang="cs-CZ" sz="2700" dirty="0" smtClean="0"/>
              <a:t>To ovšem znamená, že pokud dítě něco provede, nějak přestoupí hranice </a:t>
            </a:r>
            <a:r>
              <a:rPr lang="cs-CZ" altLang="cs-CZ" sz="2700" dirty="0" err="1" smtClean="0"/>
              <a:t>internalizovaných</a:t>
            </a:r>
            <a:r>
              <a:rPr lang="cs-CZ" altLang="cs-CZ" sz="2700" dirty="0" smtClean="0"/>
              <a:t> norem, vnitřní hlas Superega jej jakoby “napomene” a vyvolá v něm pocity viny (souvisí se znalostí pravidel). Utvoření Superega je tedy významným mezníkem v morálním vývoji jedince a v jeho socializaci vůbec, protože na rozdíl od předchozího období jeho jednání již není určováno výhradně “zvenku”, tj. přímým působením přítomného rodiče, ale začíná své jednání regulovat “zevnitř”. </a:t>
            </a:r>
            <a:r>
              <a:rPr lang="cs-CZ" altLang="cs-CZ" sz="2700" i="1" dirty="0" smtClean="0"/>
              <a:t>“Superego je vlastně takovým malým soukromým vesmírem, odrážejícím etiku a morálku světa v každém jedinci</a:t>
            </a:r>
            <a:r>
              <a:rPr lang="cs-CZ" altLang="cs-CZ" sz="2700" dirty="0" smtClean="0"/>
              <a:t> (Černoušek, 1996, s.101)”. </a:t>
            </a:r>
          </a:p>
        </p:txBody>
      </p:sp>
    </p:spTree>
    <p:extLst>
      <p:ext uri="{BB962C8B-B14F-4D97-AF65-F5344CB8AC3E}">
        <p14:creationId xmlns:p14="http://schemas.microsoft.com/office/powerpoint/2010/main" val="5347962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idx="1"/>
          </p:nvPr>
        </p:nvSpPr>
        <p:spPr>
          <a:xfrm>
            <a:off x="457200" y="1556792"/>
            <a:ext cx="8229600" cy="4896396"/>
          </a:xfrm>
        </p:spPr>
        <p:txBody>
          <a:bodyPr/>
          <a:lstStyle/>
          <a:p>
            <a:pPr eaLnBrk="1" hangingPunct="1">
              <a:buFontTx/>
              <a:buNone/>
            </a:pPr>
            <a:r>
              <a:rPr lang="cs-CZ" altLang="cs-CZ" b="1" dirty="0" smtClean="0"/>
              <a:t>Superego</a:t>
            </a:r>
            <a:r>
              <a:rPr lang="cs-CZ" altLang="cs-CZ" dirty="0" smtClean="0"/>
              <a:t> je komplexem dvou složek, a to složky </a:t>
            </a:r>
            <a:r>
              <a:rPr lang="cs-CZ" altLang="cs-CZ" b="1" i="1" dirty="0" smtClean="0"/>
              <a:t>svědomí</a:t>
            </a:r>
            <a:r>
              <a:rPr lang="cs-CZ" altLang="cs-CZ" dirty="0" smtClean="0"/>
              <a:t>, která reprezentuje trestající rodičovskou funkci, vyvolává v jedinci pocity viny při nesprávném jednání, a složky </a:t>
            </a:r>
            <a:r>
              <a:rPr lang="cs-CZ" altLang="cs-CZ" b="1" i="1" dirty="0" smtClean="0"/>
              <a:t>Ego-ideál</a:t>
            </a:r>
            <a:r>
              <a:rPr lang="cs-CZ" altLang="cs-CZ" dirty="0" smtClean="0"/>
              <a:t>, která naopak poskytuje pocity uspokojení tehdy, když se dítě chová “dobře”, tj. Ego-ideál zprostředkovává dítěti představu o tom, jakým by chtělo být. </a:t>
            </a:r>
          </a:p>
        </p:txBody>
      </p:sp>
    </p:spTree>
    <p:extLst>
      <p:ext uri="{BB962C8B-B14F-4D97-AF65-F5344CB8AC3E}">
        <p14:creationId xmlns:p14="http://schemas.microsoft.com/office/powerpoint/2010/main" val="338703616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idx="1"/>
          </p:nvPr>
        </p:nvSpPr>
        <p:spPr>
          <a:xfrm>
            <a:off x="457200" y="1484784"/>
            <a:ext cx="8229600" cy="5184576"/>
          </a:xfrm>
        </p:spPr>
        <p:txBody>
          <a:bodyPr>
            <a:normAutofit fontScale="92500"/>
          </a:bodyPr>
          <a:lstStyle/>
          <a:p>
            <a:pPr eaLnBrk="1" hangingPunct="1">
              <a:buFontTx/>
              <a:buNone/>
            </a:pPr>
            <a:r>
              <a:rPr lang="cs-CZ" altLang="cs-CZ" dirty="0" smtClean="0"/>
              <a:t>Důležitý je i pedagogický aspekt této koncepce. Příliš silně rozvinuté Superego může vést k neadekvátním prožitkům pocitů viny, pocitům nedostatečnosti a narušenému sebepojetí, což je často psychologickou příčinou převažujícího depresivního prožívání. Tyto psychické problémy mohou vyústit v </a:t>
            </a:r>
            <a:r>
              <a:rPr lang="cs-CZ" altLang="cs-CZ" b="1" dirty="0" smtClean="0"/>
              <a:t>neurotickou poruchu</a:t>
            </a:r>
            <a:r>
              <a:rPr lang="cs-CZ" altLang="cs-CZ" dirty="0" smtClean="0"/>
              <a:t>. </a:t>
            </a:r>
          </a:p>
          <a:p>
            <a:pPr eaLnBrk="1" hangingPunct="1">
              <a:buFontTx/>
              <a:buNone/>
            </a:pPr>
            <a:r>
              <a:rPr lang="cs-CZ" altLang="cs-CZ" dirty="0" smtClean="0"/>
              <a:t>Je-li naopak Superego nedostatečně rozvinuté, může se stát, že jedinec není schopen pocítit vinu ani při závažných morálních přestupcích. To pak vede k </a:t>
            </a:r>
            <a:r>
              <a:rPr lang="cs-CZ" altLang="cs-CZ" b="1" dirty="0" smtClean="0"/>
              <a:t>osobnosti asociální</a:t>
            </a:r>
            <a:r>
              <a:rPr lang="cs-CZ" altLang="cs-CZ" dirty="0" smtClean="0"/>
              <a:t>.</a:t>
            </a:r>
          </a:p>
        </p:txBody>
      </p:sp>
    </p:spTree>
    <p:extLst>
      <p:ext uri="{BB962C8B-B14F-4D97-AF65-F5344CB8AC3E}">
        <p14:creationId xmlns:p14="http://schemas.microsoft.com/office/powerpoint/2010/main" val="375371576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defRPr/>
            </a:pPr>
            <a:r>
              <a:rPr lang="cs-CZ" dirty="0" smtClean="0"/>
              <a:t>DĚKUJI ZA POZORNOST</a:t>
            </a:r>
            <a:endParaRPr lang="cs-CZ" dirty="0"/>
          </a:p>
        </p:txBody>
      </p:sp>
      <p:sp>
        <p:nvSpPr>
          <p:cNvPr id="33795" name="Zástupný symbol pro obsah 2"/>
          <p:cNvSpPr>
            <a:spLocks noGrp="1"/>
          </p:cNvSpPr>
          <p:nvPr>
            <p:ph idx="1"/>
          </p:nvPr>
        </p:nvSpPr>
        <p:spPr/>
        <p:txBody>
          <a:bodyPr/>
          <a:lstStyle/>
          <a:p>
            <a:pPr eaLnBrk="1" hangingPunct="1"/>
            <a:endParaRPr lang="cs-CZ"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idx="1"/>
          </p:nvPr>
        </p:nvSpPr>
        <p:spPr>
          <a:xfrm>
            <a:off x="457200" y="1556792"/>
            <a:ext cx="8229600" cy="4967833"/>
          </a:xfrm>
        </p:spPr>
        <p:txBody>
          <a:bodyPr/>
          <a:lstStyle/>
          <a:p>
            <a:pPr eaLnBrk="1" hangingPunct="1">
              <a:buFontTx/>
              <a:buNone/>
            </a:pPr>
            <a:r>
              <a:rPr lang="cs-CZ" altLang="cs-CZ" dirty="0" err="1" smtClean="0"/>
              <a:t>Piaget</a:t>
            </a:r>
            <a:r>
              <a:rPr lang="cs-CZ" altLang="cs-CZ" dirty="0" smtClean="0"/>
              <a:t> svou koncepci vývoje dětské morálky založil (zpočátku) na pohovorech a pozorování přibližně </a:t>
            </a:r>
            <a:r>
              <a:rPr lang="cs-CZ" altLang="cs-CZ" b="1" dirty="0" smtClean="0"/>
              <a:t>100</a:t>
            </a:r>
            <a:r>
              <a:rPr lang="cs-CZ" altLang="cs-CZ" dirty="0" smtClean="0"/>
              <a:t> dětí předškolního a školního věku.</a:t>
            </a:r>
          </a:p>
          <a:p>
            <a:pPr eaLnBrk="1" hangingPunct="1">
              <a:buFontTx/>
              <a:buNone/>
            </a:pPr>
            <a:r>
              <a:rPr lang="cs-CZ" altLang="cs-CZ" dirty="0" err="1" smtClean="0"/>
              <a:t>Piaget</a:t>
            </a:r>
            <a:r>
              <a:rPr lang="cs-CZ" altLang="cs-CZ" dirty="0" smtClean="0"/>
              <a:t> předkládal dětem krátké příběhy, které se nějak dotýkaly jejich chápání spravedlnosti, potrestání, autority a mravních přestupků jako např. lži, krádeže, “neposlušnosti” apod.</a:t>
            </a:r>
          </a:p>
          <a:p>
            <a:pPr eaLnBrk="1" hangingPunct="1">
              <a:buFontTx/>
              <a:buNone/>
            </a:pPr>
            <a:endParaRPr lang="cs-CZ" altLang="cs-CZ"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41524993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pPr eaLnBrk="1" hangingPunct="1">
              <a:defRPr/>
            </a:pPr>
            <a:r>
              <a:rPr lang="cs-CZ" altLang="en-US" dirty="0"/>
              <a:t>Stadium senzomotorické</a:t>
            </a:r>
            <a:endParaRPr lang="cs-CZ" dirty="0"/>
          </a:p>
        </p:txBody>
      </p:sp>
      <p:sp>
        <p:nvSpPr>
          <p:cNvPr id="3" name="Zástupný symbol pro obsah 2"/>
          <p:cNvSpPr>
            <a:spLocks noGrp="1"/>
          </p:cNvSpPr>
          <p:nvPr>
            <p:ph idx="1"/>
          </p:nvPr>
        </p:nvSpPr>
        <p:spPr>
          <a:xfrm>
            <a:off x="457200" y="1125538"/>
            <a:ext cx="8229600" cy="5183187"/>
          </a:xfrm>
        </p:spPr>
        <p:txBody>
          <a:bodyPr>
            <a:normAutofit fontScale="92500" lnSpcReduction="10000"/>
          </a:bodyPr>
          <a:lstStyle/>
          <a:p>
            <a:pPr marL="650875" indent="-514350" eaLnBrk="1" hangingPunct="1">
              <a:buFont typeface="Wingdings 2" pitchFamily="18" charset="2"/>
              <a:buAutoNum type="arabicPeriod"/>
              <a:defRPr/>
            </a:pPr>
            <a:r>
              <a:rPr lang="cs-CZ" b="1" dirty="0" smtClean="0"/>
              <a:t>Stadium primární kruhové reakce </a:t>
            </a:r>
            <a:r>
              <a:rPr lang="cs-CZ" dirty="0" smtClean="0"/>
              <a:t>(1-4 měsíce):</a:t>
            </a:r>
          </a:p>
          <a:p>
            <a:pPr marL="136525" indent="0" eaLnBrk="1" hangingPunct="1">
              <a:buFont typeface="Wingdings 2" pitchFamily="18" charset="2"/>
              <a:buNone/>
              <a:defRPr/>
            </a:pPr>
            <a:r>
              <a:rPr lang="cs-CZ" dirty="0" smtClean="0"/>
              <a:t>Typickým znakem je </a:t>
            </a:r>
            <a:r>
              <a:rPr lang="cs-CZ" b="1" dirty="0" smtClean="0"/>
              <a:t>koncentrace na vlastní tělo </a:t>
            </a:r>
            <a:r>
              <a:rPr lang="cs-CZ" dirty="0" smtClean="0"/>
              <a:t>a jeho projevy. Dítě s potěšením opakuje celkem dlouho určité pohyby (rukou, nohou). Uspokojení přitom plyne z pouhé činnosti (</a:t>
            </a:r>
            <a:r>
              <a:rPr lang="cs-CZ" b="1" dirty="0" smtClean="0"/>
              <a:t>aktivita ještě není prostředkem k dosažení nějakého cíle</a:t>
            </a:r>
            <a:r>
              <a:rPr lang="cs-CZ" dirty="0" smtClean="0"/>
              <a:t>).</a:t>
            </a:r>
          </a:p>
          <a:p>
            <a:pPr marL="136525" indent="0" eaLnBrk="1" hangingPunct="1">
              <a:buFont typeface="Wingdings 2" pitchFamily="18" charset="2"/>
              <a:buNone/>
              <a:defRPr/>
            </a:pPr>
            <a:r>
              <a:rPr lang="cs-CZ" dirty="0" smtClean="0"/>
              <a:t>Takto vlastně zdokonaluje svoji činnost.</a:t>
            </a:r>
          </a:p>
          <a:p>
            <a:pPr marL="136525" indent="0" eaLnBrk="1" hangingPunct="1">
              <a:buFont typeface="Wingdings 2" pitchFamily="18" charset="2"/>
              <a:buNone/>
              <a:defRPr/>
            </a:pPr>
            <a:r>
              <a:rPr lang="cs-CZ" dirty="0" smtClean="0"/>
              <a:t>Ke konci 1. trimestru odlišuje živé bytosti od neživých předmětů. Dokáže odlišit dotek sebe sama, dotek někoho jiného a nějakého objektu (Papoušek, Papoušková, 2000)</a:t>
            </a:r>
          </a:p>
          <a:p>
            <a:pPr marL="136525" indent="0" eaLnBrk="1" hangingPunct="1">
              <a:buFont typeface="Wingdings 2" pitchFamily="18" charset="2"/>
              <a:buNone/>
              <a:defRPr/>
            </a:pPr>
            <a:endParaRPr lang="cs-CZ"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pPr eaLnBrk="1" hangingPunct="1">
              <a:defRPr/>
            </a:pPr>
            <a:r>
              <a:rPr lang="cs-CZ" altLang="en-US" dirty="0"/>
              <a:t>Stadium senzomotorické</a:t>
            </a:r>
            <a:endParaRPr lang="cs-CZ" dirty="0"/>
          </a:p>
        </p:txBody>
      </p:sp>
      <p:sp>
        <p:nvSpPr>
          <p:cNvPr id="35843" name="Zástupný symbol pro obsah 2"/>
          <p:cNvSpPr>
            <a:spLocks noGrp="1"/>
          </p:cNvSpPr>
          <p:nvPr>
            <p:ph idx="1"/>
          </p:nvPr>
        </p:nvSpPr>
        <p:spPr>
          <a:xfrm>
            <a:off x="395288" y="981075"/>
            <a:ext cx="8424862" cy="5356225"/>
          </a:xfrm>
        </p:spPr>
        <p:txBody>
          <a:bodyPr>
            <a:normAutofit fontScale="92500" lnSpcReduction="20000"/>
          </a:bodyPr>
          <a:lstStyle/>
          <a:p>
            <a:pPr marL="136525" indent="0" eaLnBrk="1" hangingPunct="1">
              <a:buFont typeface="Wingdings 2" pitchFamily="18" charset="2"/>
              <a:buNone/>
            </a:pPr>
            <a:r>
              <a:rPr lang="cs-CZ" altLang="cs-CZ" smtClean="0"/>
              <a:t>2. </a:t>
            </a:r>
            <a:r>
              <a:rPr lang="cs-CZ" altLang="cs-CZ" b="1" smtClean="0"/>
              <a:t>Stadium sekundární kruhové reakce </a:t>
            </a:r>
            <a:r>
              <a:rPr lang="cs-CZ" altLang="cs-CZ" smtClean="0"/>
              <a:t>(4.-8. měsíc)</a:t>
            </a:r>
          </a:p>
          <a:p>
            <a:pPr marL="136525" indent="0" eaLnBrk="1" hangingPunct="1">
              <a:buFont typeface="Wingdings 2" pitchFamily="18" charset="2"/>
              <a:buNone/>
            </a:pPr>
            <a:r>
              <a:rPr lang="cs-CZ" altLang="cs-CZ" smtClean="0"/>
              <a:t>Kojenec dovede sledovat objekt bez většího omezení. </a:t>
            </a:r>
            <a:r>
              <a:rPr lang="cs-CZ" altLang="cs-CZ" b="1" smtClean="0"/>
              <a:t>Vlastní aktivita přestává být cílem a stává se prostředkem </a:t>
            </a:r>
            <a:r>
              <a:rPr lang="cs-CZ" altLang="cs-CZ" smtClean="0"/>
              <a:t>(poznávání). Náhodně objevený efekt pohybu se stává cílem (zavěšené hračky, zvuky). Spoluúčinkuje zde paměť (opakuje žádoucí aktivity s pamatovanými objekty) a vzniká pojetí </a:t>
            </a:r>
            <a:r>
              <a:rPr lang="cs-CZ" altLang="cs-CZ" b="1" smtClean="0"/>
              <a:t>příčinné souvislosti</a:t>
            </a:r>
            <a:r>
              <a:rPr lang="cs-CZ" altLang="cs-CZ" smtClean="0"/>
              <a:t>.</a:t>
            </a:r>
          </a:p>
          <a:p>
            <a:pPr marL="136525" indent="0" eaLnBrk="1" hangingPunct="1">
              <a:buFont typeface="Wingdings 2" pitchFamily="18" charset="2"/>
              <a:buNone/>
            </a:pPr>
            <a:r>
              <a:rPr lang="cs-CZ" altLang="cs-CZ" smtClean="0"/>
              <a:t>Rozvíjí se </a:t>
            </a:r>
            <a:r>
              <a:rPr lang="cs-CZ" altLang="cs-CZ" b="1" smtClean="0"/>
              <a:t>vědomí trvalosti objektu</a:t>
            </a:r>
            <a:r>
              <a:rPr lang="cs-CZ" altLang="cs-CZ" smtClean="0"/>
              <a:t> – svět a objekty existují stále nezávisle na dítěti (schování hračky – hledání v 8. měsících) – posilováno hrou.</a:t>
            </a:r>
          </a:p>
          <a:p>
            <a:pPr marL="136525" indent="0" eaLnBrk="1" hangingPunct="1">
              <a:buFont typeface="Wingdings 2" pitchFamily="18" charset="2"/>
              <a:buNone/>
            </a:pPr>
            <a:r>
              <a:rPr lang="cs-CZ" altLang="cs-CZ" smtClean="0"/>
              <a:t>S různými předměty zachází různě.</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defRPr/>
            </a:pPr>
            <a:r>
              <a:rPr lang="cs-CZ" altLang="en-US" dirty="0" smtClean="0"/>
              <a:t>Stadium senzomotorické</a:t>
            </a:r>
            <a:endParaRPr lang="cs-CZ" dirty="0"/>
          </a:p>
        </p:txBody>
      </p:sp>
      <p:sp>
        <p:nvSpPr>
          <p:cNvPr id="36867" name="Zástupný symbol pro obsah 2"/>
          <p:cNvSpPr>
            <a:spLocks noGrp="1"/>
          </p:cNvSpPr>
          <p:nvPr>
            <p:ph idx="1"/>
          </p:nvPr>
        </p:nvSpPr>
        <p:spPr/>
        <p:txBody>
          <a:bodyPr/>
          <a:lstStyle/>
          <a:p>
            <a:pPr marL="136525" indent="0" eaLnBrk="1" hangingPunct="1">
              <a:buFont typeface="Wingdings 2" pitchFamily="18" charset="2"/>
              <a:buNone/>
            </a:pPr>
            <a:r>
              <a:rPr lang="cs-CZ" altLang="cs-CZ" smtClean="0"/>
              <a:t>V této fázi se rozvíjí i základní percepční konstanty:</a:t>
            </a:r>
          </a:p>
          <a:p>
            <a:pPr marL="136525" indent="0" eaLnBrk="1" hangingPunct="1">
              <a:buFont typeface="Wingdings 2" pitchFamily="18" charset="2"/>
              <a:buNone/>
            </a:pPr>
            <a:r>
              <a:rPr lang="cs-CZ" altLang="cs-CZ" b="1" smtClean="0"/>
              <a:t>Tvarová konstanta </a:t>
            </a:r>
            <a:r>
              <a:rPr lang="cs-CZ" altLang="cs-CZ" smtClean="0"/>
              <a:t>– dítě později pozná věc, i když ji vidí z jiných úhlů.</a:t>
            </a:r>
          </a:p>
          <a:p>
            <a:pPr marL="136525" indent="0" eaLnBrk="1" hangingPunct="1">
              <a:buFont typeface="Wingdings 2" pitchFamily="18" charset="2"/>
              <a:buNone/>
            </a:pPr>
            <a:r>
              <a:rPr lang="cs-CZ" altLang="cs-CZ" b="1" smtClean="0"/>
              <a:t>Konstanta velikosti </a:t>
            </a:r>
            <a:r>
              <a:rPr lang="cs-CZ" altLang="cs-CZ" smtClean="0"/>
              <a:t>– poznává předmět, i když na sítnici vrhá menší obraz, když je dále.</a:t>
            </a:r>
          </a:p>
          <a:p>
            <a:pPr marL="136525" indent="0" eaLnBrk="1" hangingPunct="1">
              <a:buFont typeface="Wingdings 2" pitchFamily="18" charset="2"/>
              <a:buNone/>
            </a:pPr>
            <a:r>
              <a:rPr lang="cs-CZ" altLang="cs-CZ" b="1" smtClean="0"/>
              <a:t>Konstanta barvy </a:t>
            </a:r>
            <a:r>
              <a:rPr lang="cs-CZ" altLang="cs-CZ" smtClean="0"/>
              <a:t>– rozpozná tentýž předmět i v rozdílném nasvětlení.</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a:lstStyle/>
          <a:p>
            <a:pPr eaLnBrk="1" hangingPunct="1">
              <a:defRPr/>
            </a:pPr>
            <a:r>
              <a:rPr lang="cs-CZ" altLang="en-US" dirty="0"/>
              <a:t>Stadium senzomotorické</a:t>
            </a:r>
            <a:endParaRPr lang="cs-CZ" dirty="0"/>
          </a:p>
        </p:txBody>
      </p:sp>
      <p:sp>
        <p:nvSpPr>
          <p:cNvPr id="37891" name="Zástupný symbol pro obsah 2"/>
          <p:cNvSpPr>
            <a:spLocks noGrp="1"/>
          </p:cNvSpPr>
          <p:nvPr>
            <p:ph idx="1"/>
          </p:nvPr>
        </p:nvSpPr>
        <p:spPr>
          <a:xfrm>
            <a:off x="468313" y="1196975"/>
            <a:ext cx="8229600" cy="5111750"/>
          </a:xfrm>
        </p:spPr>
        <p:txBody>
          <a:bodyPr>
            <a:normAutofit fontScale="92500" lnSpcReduction="10000"/>
          </a:bodyPr>
          <a:lstStyle/>
          <a:p>
            <a:pPr marL="136525" indent="0" eaLnBrk="1" hangingPunct="1">
              <a:buFont typeface="Wingdings 2" pitchFamily="18" charset="2"/>
              <a:buNone/>
            </a:pPr>
            <a:r>
              <a:rPr lang="cs-CZ" altLang="cs-CZ" smtClean="0"/>
              <a:t>3. </a:t>
            </a:r>
            <a:r>
              <a:rPr lang="cs-CZ" altLang="cs-CZ" b="1" smtClean="0"/>
              <a:t>Stadium terciální kruhové reakce </a:t>
            </a:r>
            <a:r>
              <a:rPr lang="cs-CZ" altLang="cs-CZ" smtClean="0"/>
              <a:t>(8.-12. měsíc)</a:t>
            </a:r>
          </a:p>
          <a:p>
            <a:pPr marL="136525" indent="0" eaLnBrk="1" hangingPunct="1">
              <a:buFont typeface="Wingdings 2" pitchFamily="18" charset="2"/>
              <a:buNone/>
            </a:pPr>
            <a:r>
              <a:rPr lang="cs-CZ" altLang="cs-CZ" smtClean="0"/>
              <a:t>Dítě je více </a:t>
            </a:r>
            <a:r>
              <a:rPr lang="cs-CZ" altLang="cs-CZ" b="1" smtClean="0"/>
              <a:t>zaměřeno na cíl </a:t>
            </a:r>
            <a:r>
              <a:rPr lang="cs-CZ" altLang="cs-CZ" smtClean="0"/>
              <a:t>a dokáže určité dění anticipovat (předvídat). Je schopno postupovat i opačně: </a:t>
            </a:r>
            <a:r>
              <a:rPr lang="cs-CZ" altLang="cs-CZ" b="1" smtClean="0"/>
              <a:t>stanoví si cíl a hledá vhodné prostředky</a:t>
            </a:r>
            <a:r>
              <a:rPr lang="cs-CZ" altLang="cs-CZ" smtClean="0"/>
              <a:t>. Nejdříve užívá osvědčené prostředky, poté experimentuje a kombinuje různé činnosti (aby si přitáhlo hračku, stáhne celý ubrus … využívá dospělého). Ke konci období dokáže překonat naučený stereotyp a hledá jiné řešení.</a:t>
            </a:r>
          </a:p>
          <a:p>
            <a:pPr marL="136525" indent="0" eaLnBrk="1" hangingPunct="1">
              <a:buFont typeface="Wingdings 2" pitchFamily="18" charset="2"/>
              <a:buNone/>
            </a:pPr>
            <a:r>
              <a:rPr lang="cs-CZ" altLang="cs-CZ" smtClean="0"/>
              <a:t>V 9. měsících dokáže dodržet správné pořadí dvou činností, ve 12 tří činností.</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188640"/>
            <a:ext cx="8229600" cy="850106"/>
          </a:xfrm>
        </p:spPr>
        <p:txBody>
          <a:bodyPr>
            <a:normAutofit/>
          </a:bodyPr>
          <a:lstStyle/>
          <a:p>
            <a:pPr eaLnBrk="1" hangingPunct="1">
              <a:defRPr/>
            </a:pPr>
            <a:r>
              <a:rPr lang="cs-CZ" altLang="cs-CZ" sz="3600" dirty="0"/>
              <a:t>Stádium předoperační (od 2 do </a:t>
            </a:r>
            <a:r>
              <a:rPr lang="cs-CZ" altLang="cs-CZ" sz="3600" dirty="0" smtClean="0"/>
              <a:t>6 </a:t>
            </a:r>
            <a:r>
              <a:rPr lang="cs-CZ" altLang="cs-CZ" sz="3600" dirty="0"/>
              <a:t>let)</a:t>
            </a:r>
            <a:endParaRPr lang="cs-CZ" sz="3600" dirty="0"/>
          </a:p>
        </p:txBody>
      </p:sp>
      <p:sp>
        <p:nvSpPr>
          <p:cNvPr id="38915" name="Zástupný symbol pro obsah 2"/>
          <p:cNvSpPr>
            <a:spLocks noGrp="1"/>
          </p:cNvSpPr>
          <p:nvPr>
            <p:ph idx="1"/>
          </p:nvPr>
        </p:nvSpPr>
        <p:spPr>
          <a:xfrm>
            <a:off x="457200" y="981075"/>
            <a:ext cx="8229600" cy="5327650"/>
          </a:xfrm>
        </p:spPr>
        <p:txBody>
          <a:bodyPr/>
          <a:lstStyle/>
          <a:p>
            <a:pPr eaLnBrk="1" hangingPunct="1">
              <a:buFont typeface="Wingdings 2" pitchFamily="18" charset="2"/>
              <a:buNone/>
            </a:pPr>
            <a:r>
              <a:rPr lang="cs-CZ" altLang="cs-CZ" sz="2500" b="1" smtClean="0"/>
              <a:t>fáze symbolického, předpojmového myšlení</a:t>
            </a:r>
            <a:r>
              <a:rPr lang="cs-CZ" altLang="cs-CZ" sz="2500" smtClean="0"/>
              <a:t>; popř. fáze operací s reprezentacemi (R. Case, 1985).</a:t>
            </a:r>
          </a:p>
          <a:p>
            <a:pPr eaLnBrk="1" hangingPunct="1">
              <a:buFont typeface="Wingdings 2" pitchFamily="18" charset="2"/>
              <a:buNone/>
            </a:pPr>
            <a:r>
              <a:rPr lang="cs-CZ" altLang="cs-CZ" sz="2500" smtClean="0"/>
              <a:t>Piaget rozděluje fázi předpojmového myšlení na:</a:t>
            </a:r>
          </a:p>
          <a:p>
            <a:pPr eaLnBrk="1" hangingPunct="1">
              <a:buFont typeface="Wingdings 2" pitchFamily="18" charset="2"/>
              <a:buNone/>
            </a:pPr>
            <a:r>
              <a:rPr lang="cs-CZ" altLang="cs-CZ" sz="2500" smtClean="0"/>
              <a:t>1. </a:t>
            </a:r>
            <a:r>
              <a:rPr lang="cs-CZ" altLang="cs-CZ" sz="2500" b="1" smtClean="0"/>
              <a:t>Prekonceptuální perioda (2-4 let)</a:t>
            </a:r>
            <a:r>
              <a:rPr lang="cs-CZ" altLang="cs-CZ" sz="2500" smtClean="0"/>
              <a:t> – zvětšování slovní zásoby, lepší schopnost symbolizace a reprezentace, rozvoj imaginativní hry.</a:t>
            </a:r>
          </a:p>
          <a:p>
            <a:pPr eaLnBrk="1" hangingPunct="1">
              <a:buFont typeface="Wingdings 2" pitchFamily="18" charset="2"/>
              <a:buNone/>
            </a:pPr>
            <a:r>
              <a:rPr lang="cs-CZ" altLang="cs-CZ" sz="2500" smtClean="0"/>
              <a:t>	Kognitivní systém dítěte je limitován zejména egocentrismem (dítě není schopno hledět na svět z jiné než své perspektivy – Test tří kopců; zakrývá si oči) a animismem (dítě přisuzuje pocity a záměry i neživým objektům; ostříhá plyšáka).</a:t>
            </a:r>
          </a:p>
          <a:p>
            <a:pPr eaLnBrk="1" hangingPunct="1">
              <a:buFont typeface="Wingdings 2" pitchFamily="18" charset="2"/>
              <a:buNone/>
            </a:pPr>
            <a:r>
              <a:rPr lang="cs-CZ" altLang="cs-CZ" sz="2500" smtClean="0">
                <a:hlinkClick r:id="rId2"/>
              </a:rPr>
              <a:t>https://www.youtube.com/watch?v=OinqFgsIbh0</a:t>
            </a:r>
            <a:r>
              <a:rPr lang="cs-CZ" altLang="cs-CZ" sz="2500" smtClean="0"/>
              <a:t>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defRPr/>
            </a:pPr>
            <a:r>
              <a:rPr lang="cs-CZ" dirty="0" smtClean="0"/>
              <a:t>Úloha chybného přesvědčení</a:t>
            </a:r>
            <a:endParaRPr lang="cs-CZ" dirty="0"/>
          </a:p>
        </p:txBody>
      </p:sp>
      <p:sp>
        <p:nvSpPr>
          <p:cNvPr id="39939" name="Zástupný symbol pro obsah 2"/>
          <p:cNvSpPr>
            <a:spLocks noGrp="1"/>
          </p:cNvSpPr>
          <p:nvPr>
            <p:ph idx="1"/>
          </p:nvPr>
        </p:nvSpPr>
        <p:spPr>
          <a:xfrm>
            <a:off x="468313" y="1412875"/>
            <a:ext cx="8229600" cy="4708525"/>
          </a:xfrm>
        </p:spPr>
        <p:txBody>
          <a:bodyPr/>
          <a:lstStyle/>
          <a:p>
            <a:pPr eaLnBrk="1" hangingPunct="1">
              <a:buFont typeface="Wingdings 2" pitchFamily="18" charset="2"/>
              <a:buNone/>
            </a:pPr>
            <a:r>
              <a:rPr lang="cs-CZ" altLang="cs-CZ" sz="2400" smtClean="0"/>
              <a:t>(</a:t>
            </a:r>
            <a:r>
              <a:rPr lang="cs-CZ" altLang="cs-CZ" sz="2400" i="1" smtClean="0"/>
              <a:t>false belief task</a:t>
            </a:r>
            <a:r>
              <a:rPr lang="cs-CZ" altLang="cs-CZ" sz="2400" smtClean="0"/>
              <a:t>; Wimmer, Perner, 1983): loutka si schová bonbon do jedné ze dvou skrýší a pak odejde; výzkumník pak přemístí bonbon na druhé místo. Když se loutka vrátí výzkumník se zeptá dítěte, kde bude bonbon hledat. </a:t>
            </a:r>
          </a:p>
          <a:p>
            <a:pPr eaLnBrk="1" hangingPunct="1">
              <a:buFont typeface="Wingdings 2" pitchFamily="18" charset="2"/>
              <a:buNone/>
            </a:pPr>
            <a:r>
              <a:rPr lang="cs-CZ" altLang="cs-CZ" sz="2400" smtClean="0"/>
              <a:t>3-leté dítě bude odpovídat, že jej bude hledat tam, kde skutečně je.</a:t>
            </a:r>
          </a:p>
          <a:p>
            <a:pPr eaLnBrk="1" hangingPunct="1">
              <a:buFont typeface="Wingdings 2" pitchFamily="18" charset="2"/>
              <a:buNone/>
            </a:pPr>
            <a:r>
              <a:rPr lang="cs-CZ" altLang="cs-CZ" sz="2400" smtClean="0"/>
              <a:t>Až 4-leté děti si začnou uvědomovat, že ji loutka musí hledat tam, kam ji dala. Toto se považuje za silný doklad toho, že dítě rozvinulo </a:t>
            </a:r>
            <a:r>
              <a:rPr lang="cs-CZ" altLang="cs-CZ" sz="2400" b="1" smtClean="0"/>
              <a:t>teorii mysli</a:t>
            </a:r>
            <a:r>
              <a:rPr lang="cs-CZ" altLang="cs-CZ" sz="2400" smtClean="0"/>
              <a:t>. </a:t>
            </a:r>
          </a:p>
          <a:p>
            <a:pPr eaLnBrk="1" hangingPunct="1">
              <a:buFont typeface="Wingdings 2" pitchFamily="18" charset="2"/>
              <a:buNone/>
            </a:pPr>
            <a:endParaRPr lang="cs-CZ" altLang="cs-CZ" sz="2400" smtClean="0"/>
          </a:p>
          <a:p>
            <a:pPr eaLnBrk="1" hangingPunct="1">
              <a:buFont typeface="Wingdings 2" pitchFamily="18" charset="2"/>
              <a:buNone/>
            </a:pPr>
            <a:r>
              <a:rPr lang="cs-CZ" altLang="cs-CZ" sz="2400" smtClean="0">
                <a:hlinkClick r:id="rId2"/>
              </a:rPr>
              <a:t>https://www.youtube.com/watch?v=RUpxZksAMPw</a:t>
            </a:r>
            <a:r>
              <a:rPr lang="cs-CZ" altLang="cs-CZ" sz="2400" smtClean="0"/>
              <a:t>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Autofit/>
          </a:bodyPr>
          <a:lstStyle/>
          <a:p>
            <a:pPr eaLnBrk="1" hangingPunct="1">
              <a:defRPr/>
            </a:pPr>
            <a:r>
              <a:rPr lang="cs-CZ" altLang="cs-CZ" sz="3600" dirty="0"/>
              <a:t>Stádium </a:t>
            </a:r>
            <a:r>
              <a:rPr lang="cs-CZ" altLang="cs-CZ" sz="3600" dirty="0" smtClean="0"/>
              <a:t>předoperační</a:t>
            </a:r>
            <a:endParaRPr lang="cs-CZ" sz="3600" dirty="0"/>
          </a:p>
        </p:txBody>
      </p:sp>
      <p:sp>
        <p:nvSpPr>
          <p:cNvPr id="40963" name="Zástupný symbol pro obsah 2"/>
          <p:cNvSpPr>
            <a:spLocks noGrp="1"/>
          </p:cNvSpPr>
          <p:nvPr>
            <p:ph idx="1"/>
          </p:nvPr>
        </p:nvSpPr>
        <p:spPr>
          <a:xfrm>
            <a:off x="457200" y="1341438"/>
            <a:ext cx="8229600" cy="4967287"/>
          </a:xfrm>
        </p:spPr>
        <p:txBody>
          <a:bodyPr>
            <a:normAutofit fontScale="92500" lnSpcReduction="10000"/>
          </a:bodyPr>
          <a:lstStyle/>
          <a:p>
            <a:pPr eaLnBrk="1" hangingPunct="1">
              <a:buFont typeface="Wingdings 2" pitchFamily="18" charset="2"/>
              <a:buNone/>
            </a:pPr>
            <a:r>
              <a:rPr lang="cs-CZ" altLang="cs-CZ" smtClean="0"/>
              <a:t>2. </a:t>
            </a:r>
            <a:r>
              <a:rPr lang="cs-CZ" altLang="cs-CZ" b="1" smtClean="0"/>
              <a:t>Intuitivní perioda </a:t>
            </a:r>
            <a:r>
              <a:rPr lang="cs-CZ" altLang="cs-CZ" smtClean="0"/>
              <a:t>(4-6 let) – zejména rozvoj klasifikací (vznik pojmů: hodný-zlý, masožravec, býložravec, rostlina …), které nicméně zůstávají intuitivní, neboť dítě nezná koncepty, na kterých klasifikace  stojí.</a:t>
            </a:r>
          </a:p>
          <a:p>
            <a:pPr eaLnBrk="1" hangingPunct="1">
              <a:buFont typeface="Wingdings 2" pitchFamily="18" charset="2"/>
              <a:buNone/>
            </a:pPr>
            <a:r>
              <a:rPr lang="cs-CZ" altLang="cs-CZ" smtClean="0"/>
              <a:t>	Na této úrovni vývoje děti ještě nejsou schopny </a:t>
            </a:r>
            <a:r>
              <a:rPr lang="cs-CZ" altLang="cs-CZ" b="1" smtClean="0"/>
              <a:t>konzervace</a:t>
            </a:r>
            <a:r>
              <a:rPr lang="cs-CZ" altLang="cs-CZ" smtClean="0"/>
              <a:t>, což je zjištění, že stav (množství) se nemění, pokud nic nepřidám nebo neuberu. Piaget zkoumal schopnost konzervace u tekutin, obsahu, počtu, délky váhy aj.</a:t>
            </a:r>
          </a:p>
          <a:p>
            <a:pPr eaLnBrk="1" hangingPunct="1">
              <a:buFont typeface="Wingdings 2" pitchFamily="18" charset="2"/>
              <a:buNone/>
            </a:pPr>
            <a:r>
              <a:rPr lang="cs-CZ" altLang="cs-CZ" sz="2400" smtClean="0">
                <a:hlinkClick r:id="rId2"/>
              </a:rPr>
              <a:t>https://www.youtube.com/watch?v=gnArvcWaH6I</a:t>
            </a:r>
            <a:r>
              <a:rPr lang="cs-CZ" altLang="cs-CZ" sz="2400" smtClean="0"/>
              <a:t> </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defRPr/>
            </a:pPr>
            <a:r>
              <a:rPr lang="cs-CZ" altLang="cs-CZ" sz="4400" dirty="0"/>
              <a:t>Stádium předoperační</a:t>
            </a:r>
            <a:endParaRPr lang="cs-CZ" dirty="0"/>
          </a:p>
        </p:txBody>
      </p:sp>
      <p:sp>
        <p:nvSpPr>
          <p:cNvPr id="41987" name="Zástupný symbol pro obsah 2"/>
          <p:cNvSpPr>
            <a:spLocks noGrp="1"/>
          </p:cNvSpPr>
          <p:nvPr>
            <p:ph idx="1"/>
          </p:nvPr>
        </p:nvSpPr>
        <p:spPr/>
        <p:txBody>
          <a:bodyPr/>
          <a:lstStyle/>
          <a:p>
            <a:pPr eaLnBrk="1" hangingPunct="1"/>
            <a:r>
              <a:rPr lang="cs-CZ" altLang="cs-CZ" sz="2400" smtClean="0"/>
              <a:t>(Oakley, 2004, s. 31): </a:t>
            </a:r>
            <a:r>
              <a:rPr lang="en-US" altLang="cs-CZ" sz="2400" smtClean="0"/>
              <a:t>Piaget introduced child-centred learning. It was his view that children</a:t>
            </a:r>
            <a:r>
              <a:rPr lang="cs-CZ" altLang="cs-CZ" sz="2400" smtClean="0"/>
              <a:t> </a:t>
            </a:r>
            <a:r>
              <a:rPr lang="en-US" altLang="cs-CZ" sz="2400" smtClean="0"/>
              <a:t>differed from adults in the manner in which they acquired knowledge.</a:t>
            </a:r>
            <a:r>
              <a:rPr lang="cs-CZ" altLang="cs-CZ" sz="2400" smtClean="0"/>
              <a:t> </a:t>
            </a:r>
            <a:r>
              <a:rPr lang="en-US" altLang="cs-CZ" sz="2400" smtClean="0"/>
              <a:t>Therefore, </a:t>
            </a:r>
            <a:r>
              <a:rPr lang="en-US" altLang="cs-CZ" sz="2400" b="1" smtClean="0"/>
              <a:t>teaching </a:t>
            </a:r>
            <a:r>
              <a:rPr lang="en-US" altLang="cs-CZ" sz="2400" smtClean="0"/>
              <a:t>has to be focused upon the child, </a:t>
            </a:r>
            <a:r>
              <a:rPr lang="en-US" altLang="cs-CZ" sz="2400" b="1" smtClean="0"/>
              <a:t>taking into</a:t>
            </a:r>
            <a:r>
              <a:rPr lang="cs-CZ" altLang="cs-CZ" sz="2400" b="1" smtClean="0"/>
              <a:t> </a:t>
            </a:r>
            <a:r>
              <a:rPr lang="en-US" altLang="cs-CZ" sz="2400" b="1" smtClean="0"/>
              <a:t>account their developmental stage</a:t>
            </a:r>
            <a:r>
              <a:rPr lang="en-US" altLang="cs-CZ" sz="2400" smtClean="0"/>
              <a:t> and level. Piaget felt that </a:t>
            </a:r>
            <a:r>
              <a:rPr lang="en-US" altLang="cs-CZ" sz="2400" b="1" smtClean="0"/>
              <a:t>the child</a:t>
            </a:r>
            <a:r>
              <a:rPr lang="cs-CZ" altLang="cs-CZ" sz="2400" b="1" smtClean="0"/>
              <a:t> </a:t>
            </a:r>
            <a:r>
              <a:rPr lang="en-US" altLang="cs-CZ" sz="2400" b="1" smtClean="0"/>
              <a:t>should not have free will over their learning, but learning should be</a:t>
            </a:r>
            <a:r>
              <a:rPr lang="cs-CZ" altLang="cs-CZ" sz="2400" b="1" smtClean="0"/>
              <a:t> </a:t>
            </a:r>
            <a:r>
              <a:rPr lang="en-US" altLang="cs-CZ" sz="2400" b="1" smtClean="0"/>
              <a:t>teacher-directed</a:t>
            </a:r>
            <a:r>
              <a:rPr lang="en-US" altLang="cs-CZ" sz="2400" smtClean="0"/>
              <a:t>. The teacher initiates and </a:t>
            </a:r>
            <a:r>
              <a:rPr lang="cs-CZ" altLang="cs-CZ" sz="2400" smtClean="0"/>
              <a:t>d</a:t>
            </a:r>
            <a:r>
              <a:rPr lang="en-US" altLang="cs-CZ" sz="2400" smtClean="0"/>
              <a:t>etermines the activities.</a:t>
            </a:r>
            <a:r>
              <a:rPr lang="cs-CZ" altLang="cs-CZ" sz="2400" smtClean="0"/>
              <a:t> </a:t>
            </a:r>
            <a:r>
              <a:rPr lang="en-US" altLang="cs-CZ" sz="2400" smtClean="0"/>
              <a:t>The role of the teacher is to create a situation in which the child can</a:t>
            </a:r>
            <a:r>
              <a:rPr lang="cs-CZ" altLang="cs-CZ" sz="2400" smtClean="0"/>
              <a:t> </a:t>
            </a:r>
            <a:r>
              <a:rPr lang="en-US" altLang="cs-CZ" sz="2400" smtClean="0"/>
              <a:t>learn and to encourage questions, experiments and speculation (Slavin,</a:t>
            </a:r>
            <a:r>
              <a:rPr lang="cs-CZ" altLang="cs-CZ" sz="2400" smtClean="0"/>
              <a:t> 1994).</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a:lstStyle/>
          <a:p>
            <a:pPr eaLnBrk="1" hangingPunct="1">
              <a:defRPr/>
            </a:pPr>
            <a:r>
              <a:rPr lang="cs-CZ" altLang="cs-CZ" sz="4400" dirty="0"/>
              <a:t>Stádium předoperační</a:t>
            </a:r>
            <a:endParaRPr lang="cs-CZ" dirty="0"/>
          </a:p>
        </p:txBody>
      </p:sp>
      <p:sp>
        <p:nvSpPr>
          <p:cNvPr id="43011" name="Zástupný symbol pro obsah 2"/>
          <p:cNvSpPr>
            <a:spLocks noGrp="1"/>
          </p:cNvSpPr>
          <p:nvPr>
            <p:ph idx="1"/>
          </p:nvPr>
        </p:nvSpPr>
        <p:spPr>
          <a:xfrm>
            <a:off x="457200" y="1196975"/>
            <a:ext cx="8229600" cy="5111750"/>
          </a:xfrm>
        </p:spPr>
        <p:txBody>
          <a:bodyPr/>
          <a:lstStyle/>
          <a:p>
            <a:pPr eaLnBrk="1" hangingPunct="1">
              <a:buFont typeface="Wingdings 2" pitchFamily="18" charset="2"/>
              <a:buNone/>
            </a:pPr>
            <a:r>
              <a:rPr lang="cs-CZ" altLang="cs-CZ" smtClean="0"/>
              <a:t>Hudsonová, Shapiro, Sosa (1995) zkoumali schopnost dětí plánovat výlet (co si všechno vzít?):</a:t>
            </a:r>
          </a:p>
          <a:p>
            <a:pPr eaLnBrk="1" hangingPunct="1">
              <a:buFont typeface="Wingdings 2" pitchFamily="18" charset="2"/>
              <a:buNone/>
            </a:pPr>
            <a:r>
              <a:rPr lang="cs-CZ" altLang="cs-CZ" smtClean="0"/>
              <a:t>3 letí zapomínali na podstatné věci jako jídlo a mysleli jen na to, co je zajímalo.</a:t>
            </a:r>
          </a:p>
          <a:p>
            <a:pPr eaLnBrk="1" hangingPunct="1">
              <a:buFont typeface="Wingdings 2" pitchFamily="18" charset="2"/>
              <a:buNone/>
            </a:pPr>
            <a:r>
              <a:rPr lang="cs-CZ" altLang="cs-CZ" smtClean="0"/>
              <a:t>5 letí jsou lepší, ale stále nedovedou plánovat v řadě několika na sebe navazujících kroků.</a:t>
            </a:r>
          </a:p>
          <a:p>
            <a:pPr eaLnBrk="1" hangingPunct="1">
              <a:buFont typeface="Wingdings 2" pitchFamily="18" charset="2"/>
              <a:buNone/>
            </a:pPr>
            <a:r>
              <a:rPr lang="cs-CZ" altLang="cs-CZ" smtClean="0"/>
              <a:t>Ellis a Siegler (1997) uvažují o tom, že k plánování je třeba schopnost odložit a potlačit aktuální podněty.</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idx="1"/>
          </p:nvPr>
        </p:nvSpPr>
        <p:spPr>
          <a:xfrm>
            <a:off x="457200" y="1556792"/>
            <a:ext cx="8229600" cy="4824536"/>
          </a:xfrm>
        </p:spPr>
        <p:txBody>
          <a:bodyPr>
            <a:normAutofit lnSpcReduction="10000"/>
          </a:bodyPr>
          <a:lstStyle/>
          <a:p>
            <a:pPr marL="0" indent="0" eaLnBrk="1" hangingPunct="1">
              <a:lnSpc>
                <a:spcPct val="90000"/>
              </a:lnSpc>
              <a:buNone/>
            </a:pPr>
            <a:r>
              <a:rPr lang="cs-CZ" altLang="cs-CZ" sz="2400" dirty="0" smtClean="0"/>
              <a:t>Jedna dvojice </a:t>
            </a:r>
            <a:r>
              <a:rPr lang="cs-CZ" altLang="cs-CZ" sz="2400" dirty="0" err="1" smtClean="0"/>
              <a:t>Piagetových</a:t>
            </a:r>
            <a:r>
              <a:rPr lang="cs-CZ" altLang="cs-CZ" sz="2400" dirty="0" smtClean="0"/>
              <a:t> příběhů (</a:t>
            </a:r>
            <a:r>
              <a:rPr lang="cs-CZ" altLang="cs-CZ" sz="2400" dirty="0" err="1" smtClean="0"/>
              <a:t>Piaget</a:t>
            </a:r>
            <a:r>
              <a:rPr lang="cs-CZ" altLang="cs-CZ" sz="2400" dirty="0" smtClean="0"/>
              <a:t>, 1932, s.92):</a:t>
            </a:r>
            <a:endParaRPr lang="cs-CZ" altLang="cs-CZ" sz="2400" i="1" dirty="0" smtClean="0"/>
          </a:p>
          <a:p>
            <a:pPr marL="609600" indent="-609600" eaLnBrk="1" hangingPunct="1">
              <a:lnSpc>
                <a:spcPct val="90000"/>
              </a:lnSpc>
            </a:pPr>
            <a:r>
              <a:rPr lang="cs-CZ" altLang="cs-CZ" sz="2400" i="1" dirty="0" smtClean="0"/>
              <a:t>Byl jednou jeden chlapec, jmenoval se Julek. </a:t>
            </a:r>
            <a:r>
              <a:rPr lang="cs-CZ" altLang="cs-CZ" sz="2400" i="1" dirty="0"/>
              <a:t>Když jednou </a:t>
            </a:r>
            <a:r>
              <a:rPr lang="cs-CZ" altLang="cs-CZ" sz="2400" i="1" dirty="0" smtClean="0"/>
              <a:t>jeho tatínek odešel z domu, napadlo Julka, že by si mohl hrát s tatínkovým kalamářem. Tak si chvilku hrál a přitom udělal malou skvrnku na ubruse.</a:t>
            </a:r>
          </a:p>
          <a:p>
            <a:pPr marL="609600" indent="-609600" eaLnBrk="1" hangingPunct="1">
              <a:lnSpc>
                <a:spcPct val="90000"/>
              </a:lnSpc>
            </a:pPr>
            <a:r>
              <a:rPr lang="cs-CZ" altLang="cs-CZ" sz="2400" i="1" dirty="0" smtClean="0"/>
              <a:t>Jeden chlapec, jmenoval se Fridrich, si všiml, že kalamář jeho tatínka je prázdný a napadlo ho, že by tatínek měl radost, kdyby jej naplnil. Tatínek by přišel domů a kalamář by už byl plný. Jenže když otevřel láhev s inkoustem, udělal velikou skvrnu na ubruse.</a:t>
            </a:r>
          </a:p>
          <a:p>
            <a:pPr marL="609600" indent="-609600" eaLnBrk="1" hangingPunct="1">
              <a:lnSpc>
                <a:spcPct val="90000"/>
              </a:lnSpc>
              <a:buFontTx/>
              <a:buNone/>
            </a:pPr>
            <a:endParaRPr lang="cs-CZ" altLang="cs-CZ" sz="2400" dirty="0" smtClean="0"/>
          </a:p>
          <a:p>
            <a:pPr marL="609600" indent="-609600" eaLnBrk="1" hangingPunct="1">
              <a:lnSpc>
                <a:spcPct val="90000"/>
              </a:lnSpc>
              <a:buFontTx/>
              <a:buNone/>
            </a:pPr>
            <a:r>
              <a:rPr lang="cs-CZ" altLang="cs-CZ" sz="2400" dirty="0" smtClean="0"/>
              <a:t>U každé z takových dvojic příběhů byly dětem položeny dvě otázky:</a:t>
            </a:r>
          </a:p>
          <a:p>
            <a:pPr marL="609600" indent="-609600" eaLnBrk="1" hangingPunct="1">
              <a:lnSpc>
                <a:spcPct val="90000"/>
              </a:lnSpc>
              <a:buNone/>
            </a:pPr>
            <a:r>
              <a:rPr lang="cs-CZ" altLang="cs-CZ" sz="2400" dirty="0" smtClean="0"/>
              <a:t>1. zda se provinily obě děti stejně, nebo zda se jeden provinil více (a který), </a:t>
            </a:r>
          </a:p>
          <a:p>
            <a:pPr marL="609600" indent="-609600" eaLnBrk="1" hangingPunct="1">
              <a:lnSpc>
                <a:spcPct val="90000"/>
              </a:lnSpc>
              <a:buNone/>
            </a:pPr>
            <a:r>
              <a:rPr lang="cs-CZ" altLang="cs-CZ" sz="2400" dirty="0" smtClean="0"/>
              <a:t>2. jednak které z dětí je “horší” a proč?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eaLnBrk="1" hangingPunct="1">
              <a:defRPr/>
            </a:pPr>
            <a:r>
              <a:rPr lang="cs-CZ" dirty="0" smtClean="0"/>
              <a:t>Stádium konkrétních operací (7-12)</a:t>
            </a:r>
            <a:endParaRPr lang="cs-CZ" dirty="0"/>
          </a:p>
        </p:txBody>
      </p:sp>
      <p:sp>
        <p:nvSpPr>
          <p:cNvPr id="44035" name="Zástupný symbol pro obsah 2"/>
          <p:cNvSpPr>
            <a:spLocks noGrp="1"/>
          </p:cNvSpPr>
          <p:nvPr>
            <p:ph idx="1"/>
          </p:nvPr>
        </p:nvSpPr>
        <p:spPr>
          <a:xfrm>
            <a:off x="457200" y="1196975"/>
            <a:ext cx="8229600" cy="5111750"/>
          </a:xfrm>
        </p:spPr>
        <p:txBody>
          <a:bodyPr>
            <a:normAutofit lnSpcReduction="10000"/>
          </a:bodyPr>
          <a:lstStyle/>
          <a:p>
            <a:pPr marL="136525" indent="0" eaLnBrk="1" hangingPunct="1">
              <a:buFont typeface="Wingdings 2" pitchFamily="18" charset="2"/>
              <a:buNone/>
            </a:pPr>
            <a:r>
              <a:rPr lang="cs-CZ" smtClean="0"/>
              <a:t>Dítě má schopnost dělat operace v mysli bez závaznosti na to, co vidí, ale jen s pomocí představivosti.</a:t>
            </a:r>
          </a:p>
          <a:p>
            <a:pPr marL="136525" indent="0" eaLnBrk="1" hangingPunct="1">
              <a:buFont typeface="Wingdings 2" pitchFamily="18" charset="2"/>
              <a:buNone/>
            </a:pPr>
            <a:r>
              <a:rPr lang="cs-CZ" smtClean="0"/>
              <a:t>Už se umí v mysli vrátit o několik kroků zpět </a:t>
            </a:r>
          </a:p>
          <a:p>
            <a:pPr marL="136525" indent="0" eaLnBrk="1" hangingPunct="1">
              <a:buFont typeface="Wingdings 2" pitchFamily="18" charset="2"/>
              <a:buNone/>
            </a:pPr>
            <a:r>
              <a:rPr lang="cs-CZ" smtClean="0"/>
              <a:t>Je schopno pochopit široké souvislosti, pokud jsou mu správně podány.</a:t>
            </a:r>
          </a:p>
          <a:p>
            <a:pPr marL="136525" indent="0" eaLnBrk="1" hangingPunct="1">
              <a:buFont typeface="Wingdings 2" pitchFamily="18" charset="2"/>
              <a:buNone/>
            </a:pPr>
            <a:r>
              <a:rPr lang="cs-CZ" smtClean="0"/>
              <a:t>Dítě velmi dobře rozumí této větě: Všechny šelmy jí maso. Vlk je šelma. Co můžeš říct o vlkovi? Odpoví správně.. ale této větě porozumí až v dalším stádiu: Fero je Dazo. Všichni fero žijí ve vodě. Co můžeš říct o dazo? Neví.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defRPr/>
            </a:pPr>
            <a:r>
              <a:rPr lang="cs-CZ" dirty="0" smtClean="0"/>
              <a:t>Stádium konkrétních operací</a:t>
            </a:r>
            <a:endParaRPr lang="cs-CZ" dirty="0"/>
          </a:p>
        </p:txBody>
      </p:sp>
      <p:sp>
        <p:nvSpPr>
          <p:cNvPr id="3" name="Zástupný symbol pro obsah 2"/>
          <p:cNvSpPr>
            <a:spLocks noGrp="1"/>
          </p:cNvSpPr>
          <p:nvPr>
            <p:ph idx="1"/>
          </p:nvPr>
        </p:nvSpPr>
        <p:spPr>
          <a:xfrm>
            <a:off x="457200" y="1268413"/>
            <a:ext cx="8229600" cy="5040312"/>
          </a:xfrm>
        </p:spPr>
        <p:txBody>
          <a:bodyPr/>
          <a:lstStyle/>
          <a:p>
            <a:pPr marL="136525" indent="0" eaLnBrk="1" hangingPunct="1">
              <a:buFont typeface="Wingdings 2" pitchFamily="18" charset="2"/>
              <a:buNone/>
              <a:defRPr/>
            </a:pPr>
            <a:r>
              <a:rPr lang="cs-CZ" dirty="0" smtClean="0"/>
              <a:t>V tomto stadiu se názorné představy mění v konkrétní operační soustavy.</a:t>
            </a:r>
          </a:p>
          <a:p>
            <a:pPr marL="136525" indent="0" eaLnBrk="1" hangingPunct="1">
              <a:buFont typeface="Wingdings 2" pitchFamily="18" charset="2"/>
              <a:buNone/>
              <a:defRPr/>
            </a:pPr>
            <a:r>
              <a:rPr lang="cs-CZ" dirty="0" smtClean="0"/>
              <a:t>Děti jsou schopny uspořádat předměty do </a:t>
            </a:r>
            <a:r>
              <a:rPr lang="cs-CZ" b="1" dirty="0" smtClean="0"/>
              <a:t>pravé logické třídy</a:t>
            </a:r>
            <a:r>
              <a:rPr lang="cs-CZ" dirty="0" smtClean="0"/>
              <a:t> a tak jim grupování umožňuje vysvětlovat si vlastní zkušenost, řešit problémy a utvářet si realističtější obraz o světě </a:t>
            </a:r>
          </a:p>
          <a:p>
            <a:pPr marL="136525" indent="0" eaLnBrk="1" hangingPunct="1">
              <a:buFont typeface="Wingdings 2" pitchFamily="18" charset="2"/>
              <a:buNone/>
              <a:defRPr/>
            </a:pPr>
            <a:r>
              <a:rPr lang="cs-CZ" dirty="0" smtClean="0"/>
              <a:t>V tomto období však děti mohou využívat pouze </a:t>
            </a:r>
            <a:r>
              <a:rPr lang="cs-CZ" b="1" dirty="0" smtClean="0"/>
              <a:t>konkrétní zkušenosti </a:t>
            </a:r>
            <a:r>
              <a:rPr lang="cs-CZ" dirty="0" smtClean="0"/>
              <a:t>(odtud konkrétní operace) </a:t>
            </a:r>
          </a:p>
          <a:p>
            <a:pPr eaLnBrk="1" hangingPunct="1">
              <a:defRPr/>
            </a:pPr>
            <a:endParaRPr lang="cs-CZ"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defRPr/>
            </a:pPr>
            <a:r>
              <a:rPr lang="cs-CZ" dirty="0" smtClean="0"/>
              <a:t>Stadium formálních operací</a:t>
            </a:r>
            <a:endParaRPr lang="cs-CZ" dirty="0"/>
          </a:p>
        </p:txBody>
      </p:sp>
      <p:sp>
        <p:nvSpPr>
          <p:cNvPr id="46083" name="Zástupný symbol pro obsah 2"/>
          <p:cNvSpPr>
            <a:spLocks noGrp="1"/>
          </p:cNvSpPr>
          <p:nvPr>
            <p:ph idx="1"/>
          </p:nvPr>
        </p:nvSpPr>
        <p:spPr/>
        <p:txBody>
          <a:bodyPr/>
          <a:lstStyle/>
          <a:p>
            <a:pPr eaLnBrk="1" hangingPunct="1"/>
            <a:endParaRPr lang="cs-CZ"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defRPr/>
            </a:pPr>
            <a:r>
              <a:rPr lang="cs-CZ" dirty="0" smtClean="0"/>
              <a:t>Stadium formálních operací</a:t>
            </a:r>
            <a:endParaRPr lang="cs-CZ" dirty="0"/>
          </a:p>
        </p:txBody>
      </p:sp>
      <p:sp>
        <p:nvSpPr>
          <p:cNvPr id="47107" name="Zástupný symbol pro obsah 2"/>
          <p:cNvSpPr>
            <a:spLocks noGrp="1"/>
          </p:cNvSpPr>
          <p:nvPr>
            <p:ph idx="1"/>
          </p:nvPr>
        </p:nvSpPr>
        <p:spPr/>
        <p:txBody>
          <a:bodyPr/>
          <a:lstStyle/>
          <a:p>
            <a:pPr eaLnBrk="1" hangingPunct="1"/>
            <a:endParaRPr lang="cs-CZ"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idx="1"/>
          </p:nvPr>
        </p:nvSpPr>
        <p:spPr>
          <a:xfrm>
            <a:off x="467544" y="1628800"/>
            <a:ext cx="8229600" cy="4678313"/>
          </a:xfrm>
        </p:spPr>
        <p:txBody>
          <a:bodyPr/>
          <a:lstStyle/>
          <a:p>
            <a:pPr eaLnBrk="1" hangingPunct="1">
              <a:buFontTx/>
              <a:buNone/>
            </a:pPr>
            <a:r>
              <a:rPr lang="cs-CZ" altLang="cs-CZ" dirty="0" smtClean="0"/>
              <a:t>Z reakcí dětí na podobné příběhy se lze mnoho dozvědět o způsobu jejich uvažování. </a:t>
            </a:r>
          </a:p>
          <a:p>
            <a:pPr eaLnBrk="1" hangingPunct="1">
              <a:buFontTx/>
              <a:buNone/>
            </a:pPr>
            <a:r>
              <a:rPr lang="cs-CZ" altLang="cs-CZ" dirty="0" smtClean="0"/>
              <a:t>Ze způsobu, jakým děti na předložené příběhy odpovídají (zejména ze způsobu, kterým děti svoje odpovědi odůvodňovaly), lze usuzovat na jejich pojetí trestu, provinění, spravedlnosti a na povahu formující se osobní morálky.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idx="1"/>
          </p:nvPr>
        </p:nvSpPr>
        <p:spPr>
          <a:xfrm>
            <a:off x="467544" y="1700808"/>
            <a:ext cx="8229600" cy="4823346"/>
          </a:xfrm>
        </p:spPr>
        <p:txBody>
          <a:bodyPr/>
          <a:lstStyle/>
          <a:p>
            <a:pPr marL="609600" indent="-609600" eaLnBrk="1" hangingPunct="1">
              <a:buFontTx/>
              <a:buNone/>
            </a:pPr>
            <a:r>
              <a:rPr lang="cs-CZ" altLang="cs-CZ" dirty="0" err="1" smtClean="0"/>
              <a:t>Piaget</a:t>
            </a:r>
            <a:r>
              <a:rPr lang="cs-CZ" altLang="cs-CZ" dirty="0" smtClean="0"/>
              <a:t> odlišil dva kvalitativně odlišné typy morálky, na jejichž základě rozlišuje dvě stadia morálního vývoje dítěte:</a:t>
            </a:r>
          </a:p>
          <a:p>
            <a:pPr marL="609600" indent="-609600" eaLnBrk="1" hangingPunct="1">
              <a:buNone/>
            </a:pPr>
            <a:r>
              <a:rPr lang="cs-CZ" altLang="cs-CZ" dirty="0" smtClean="0"/>
              <a:t>1. Stadium </a:t>
            </a:r>
            <a:r>
              <a:rPr lang="cs-CZ" altLang="cs-CZ" b="1" dirty="0" smtClean="0"/>
              <a:t>heteronomní morálky </a:t>
            </a:r>
            <a:r>
              <a:rPr lang="cs-CZ" altLang="cs-CZ" dirty="0" smtClean="0"/>
              <a:t>a</a:t>
            </a:r>
          </a:p>
          <a:p>
            <a:pPr marL="609600" indent="-609600" eaLnBrk="1" hangingPunct="1">
              <a:buNone/>
            </a:pPr>
            <a:r>
              <a:rPr lang="cs-CZ" altLang="cs-CZ" dirty="0" smtClean="0"/>
              <a:t>2. Stadium </a:t>
            </a:r>
            <a:r>
              <a:rPr lang="cs-CZ" altLang="cs-CZ" b="1" dirty="0" smtClean="0"/>
              <a:t>autonomní morálky</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a:xfrm>
            <a:off x="457200" y="1628799"/>
            <a:ext cx="8229600" cy="4968553"/>
          </a:xfrm>
        </p:spPr>
        <p:txBody>
          <a:bodyPr>
            <a:normAutofit fontScale="92500" lnSpcReduction="20000"/>
          </a:bodyPr>
          <a:lstStyle/>
          <a:p>
            <a:pPr eaLnBrk="1" hangingPunct="1">
              <a:lnSpc>
                <a:spcPct val="80000"/>
              </a:lnSpc>
              <a:buFontTx/>
              <a:buNone/>
            </a:pPr>
            <a:r>
              <a:rPr lang="cs-CZ" altLang="cs-CZ" dirty="0" smtClean="0"/>
              <a:t>Heteronomní stadium (resp. </a:t>
            </a:r>
            <a:r>
              <a:rPr lang="cs-CZ" altLang="cs-CZ" b="1" dirty="0" smtClean="0"/>
              <a:t>heteronomní morálka</a:t>
            </a:r>
            <a:r>
              <a:rPr lang="cs-CZ" altLang="cs-CZ" dirty="0" smtClean="0"/>
              <a:t>) je charakteristické tím, že chování dítěte závisí na </a:t>
            </a:r>
            <a:r>
              <a:rPr lang="cs-CZ" altLang="cs-CZ" b="1" dirty="0" smtClean="0"/>
              <a:t>vnější kontrole</a:t>
            </a:r>
            <a:r>
              <a:rPr lang="cs-CZ" altLang="cs-CZ" dirty="0" smtClean="0"/>
              <a:t>, na odměně či trestu. Heteronomní morálka tedy vychází z nátlaku dospělých. Příkazy, omezení a zákazy dospělých, především rodičů či jiných klíčových osob z rodiny, ale i učitelů apod. </a:t>
            </a:r>
            <a:r>
              <a:rPr lang="cs-CZ" altLang="cs-CZ" b="1" dirty="0" smtClean="0"/>
              <a:t>Jednání (vlastní i cizí) je hodnoceno dítětem podle toho, je-li těmito dospělými dovoleno (popř. schvalováno) nebo naopak zakazováno a trestáno.</a:t>
            </a:r>
            <a:r>
              <a:rPr lang="cs-CZ" altLang="cs-CZ" dirty="0" smtClean="0"/>
              <a:t> </a:t>
            </a:r>
          </a:p>
          <a:p>
            <a:pPr eaLnBrk="1" hangingPunct="1">
              <a:lnSpc>
                <a:spcPct val="80000"/>
              </a:lnSpc>
              <a:buFontTx/>
              <a:buNone/>
            </a:pPr>
            <a:r>
              <a:rPr lang="cs-CZ" altLang="cs-CZ" dirty="0" smtClean="0"/>
              <a:t>V této souvislosti mluví Piaget o tzv. morálním realismu, v rámci něhož dítě vnímá povinnosti a k nim se vztahující hodnoty jen jako zvenku určené – zákonem či příkazem – a to bez souvislosti se záměry či vztahy jedince. </a:t>
            </a:r>
          </a:p>
        </p:txBody>
      </p:sp>
      <p:sp>
        <p:nvSpPr>
          <p:cNvPr id="3" name="Rectangle 2"/>
          <p:cNvSpPr>
            <a:spLocks noGrp="1" noChangeArrowheads="1"/>
          </p:cNvSpPr>
          <p:nvPr>
            <p:ph type="title"/>
          </p:nvPr>
        </p:nvSpPr>
        <p:spPr>
          <a:xfrm>
            <a:off x="457200" y="155448"/>
            <a:ext cx="8229600" cy="1252728"/>
          </a:xfrm>
        </p:spPr>
        <p:txBody>
          <a:bodyPr>
            <a:normAutofit/>
          </a:bodyPr>
          <a:lstStyle/>
          <a:p>
            <a:pPr>
              <a:defRPr/>
            </a:pPr>
            <a:r>
              <a:rPr lang="cs-CZ" altLang="cs-CZ" sz="3600" dirty="0" smtClean="0"/>
              <a:t>Heteronomní morálka</a:t>
            </a:r>
            <a:endParaRPr lang="cs-CZ" sz="40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idx="1"/>
          </p:nvPr>
        </p:nvSpPr>
        <p:spPr>
          <a:xfrm>
            <a:off x="457200" y="1628799"/>
            <a:ext cx="8229600" cy="4895825"/>
          </a:xfrm>
        </p:spPr>
        <p:txBody>
          <a:bodyPr/>
          <a:lstStyle/>
          <a:p>
            <a:pPr eaLnBrk="1" hangingPunct="1">
              <a:lnSpc>
                <a:spcPct val="80000"/>
              </a:lnSpc>
            </a:pPr>
            <a:r>
              <a:rPr lang="cs-CZ" altLang="cs-CZ" sz="2400" dirty="0" smtClean="0"/>
              <a:t>Teprve po začátku školního věku (7 až 9 let) dochází v morálním vývoji ke kvalitativní </a:t>
            </a:r>
            <a:r>
              <a:rPr lang="cs-CZ" altLang="cs-CZ" sz="2400" b="1" dirty="0" smtClean="0"/>
              <a:t>změně</a:t>
            </a:r>
            <a:r>
              <a:rPr lang="cs-CZ" altLang="cs-CZ" sz="2400" dirty="0" smtClean="0"/>
              <a:t> heteronomní morálky v </a:t>
            </a:r>
            <a:r>
              <a:rPr lang="cs-CZ" altLang="cs-CZ" sz="2400" b="1" dirty="0" smtClean="0"/>
              <a:t>morálku autonomní</a:t>
            </a:r>
            <a:r>
              <a:rPr lang="cs-CZ" altLang="cs-CZ" sz="2400" dirty="0" smtClean="0"/>
              <a:t> (počátky se ovšem objevují již v předškolním věku). </a:t>
            </a:r>
          </a:p>
          <a:p>
            <a:pPr eaLnBrk="1" hangingPunct="1">
              <a:lnSpc>
                <a:spcPct val="80000"/>
              </a:lnSpc>
            </a:pPr>
            <a:r>
              <a:rPr lang="cs-CZ" altLang="cs-CZ" sz="2400" dirty="0" smtClean="0"/>
              <a:t>Dítě již hodnotí určité jednání jako správné či nesprávné bez ohledu na autoritu dospělého, je s normami chování natolik identifikováno, že se podle nich chová, aniž by je někdo kontroloval. Tím se stává v oblasti mravního usuzování a jednání nezávislejším na dospělých osobách a mění se i pojetí spravedlnosti. “</a:t>
            </a:r>
            <a:r>
              <a:rPr lang="cs-CZ" altLang="cs-CZ" sz="2400" i="1" dirty="0" smtClean="0"/>
              <a:t>Spravedlnost již okolo 7-8 let, a později stále víc, nabývá vrchu nad poslušností a stává se ústřední normou, která v afektivní oblasti má stejnou funkci, jako mají ekvivalentní normy </a:t>
            </a:r>
            <a:r>
              <a:rPr lang="cs-CZ" altLang="cs-CZ" sz="2400" b="1" i="1" dirty="0" smtClean="0"/>
              <a:t>koherence</a:t>
            </a:r>
            <a:r>
              <a:rPr lang="cs-CZ" altLang="cs-CZ" sz="2400" i="1" dirty="0" smtClean="0"/>
              <a:t> v oblasti poznávacích operací, takže na úrovni kooperace a vzájemného respektu nápadně vystupuje do popředí paralela mezi poznávacími operacemi a strukturací mravních hodnot</a:t>
            </a:r>
            <a:r>
              <a:rPr lang="cs-CZ" altLang="cs-CZ" sz="2400" dirty="0" smtClean="0"/>
              <a:t> (Piaget, </a:t>
            </a:r>
            <a:r>
              <a:rPr lang="cs-CZ" altLang="cs-CZ" sz="2400" dirty="0" err="1" smtClean="0"/>
              <a:t>Inhelderová</a:t>
            </a:r>
            <a:r>
              <a:rPr lang="cs-CZ" altLang="cs-CZ" sz="2400" dirty="0" smtClean="0"/>
              <a:t>, s.94)”. </a:t>
            </a:r>
          </a:p>
        </p:txBody>
      </p:sp>
      <p:sp>
        <p:nvSpPr>
          <p:cNvPr id="3" name="Rectangle 2"/>
          <p:cNvSpPr>
            <a:spLocks noGrp="1" noChangeArrowheads="1"/>
          </p:cNvSpPr>
          <p:nvPr>
            <p:ph type="title"/>
          </p:nvPr>
        </p:nvSpPr>
        <p:spPr>
          <a:xfrm>
            <a:off x="457200" y="155448"/>
            <a:ext cx="8229600" cy="1252728"/>
          </a:xfrm>
        </p:spPr>
        <p:txBody>
          <a:bodyPr>
            <a:normAutofit/>
          </a:bodyPr>
          <a:lstStyle/>
          <a:p>
            <a:pPr>
              <a:defRPr/>
            </a:pPr>
            <a:r>
              <a:rPr lang="cs-CZ" altLang="cs-CZ" sz="3600" dirty="0" smtClean="0"/>
              <a:t>Autonomní morálka</a:t>
            </a:r>
            <a:endParaRPr lang="cs-CZ" sz="40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ormAutofit fontScale="90000"/>
          </a:bodyPr>
          <a:lstStyle/>
          <a:p>
            <a:pPr eaLnBrk="1" fontAlgn="auto" hangingPunct="1">
              <a:spcAft>
                <a:spcPts val="0"/>
              </a:spcAft>
              <a:defRPr/>
            </a:pPr>
            <a:r>
              <a:rPr lang="cs-CZ" sz="4000" smtClean="0"/>
              <a:t>Vývoj dle Piageta včetně morálního vývoje</a:t>
            </a:r>
          </a:p>
        </p:txBody>
      </p:sp>
      <p:sp>
        <p:nvSpPr>
          <p:cNvPr id="26629" name="Rectangle 5"/>
          <p:cNvSpPr>
            <a:spLocks noGrp="1" noChangeArrowheads="1"/>
          </p:cNvSpPr>
          <p:nvPr>
            <p:ph idx="1"/>
          </p:nvPr>
        </p:nvSpPr>
        <p:spPr/>
        <p:txBody>
          <a:bodyPr/>
          <a:lstStyle/>
          <a:p>
            <a:pPr eaLnBrk="1" hangingPunct="1">
              <a:lnSpc>
                <a:spcPct val="90000"/>
              </a:lnSpc>
            </a:pPr>
            <a:r>
              <a:rPr lang="cs-CZ" altLang="cs-CZ" dirty="0" err="1" smtClean="0"/>
              <a:t>Senzomotorické</a:t>
            </a:r>
            <a:r>
              <a:rPr lang="cs-CZ" altLang="cs-CZ" dirty="0" smtClean="0"/>
              <a:t> stádium (narození – 2 roky)</a:t>
            </a:r>
          </a:p>
          <a:p>
            <a:pPr lvl="1" eaLnBrk="1" hangingPunct="1">
              <a:lnSpc>
                <a:spcPct val="90000"/>
              </a:lnSpc>
            </a:pPr>
            <a:r>
              <a:rPr lang="cs-CZ" altLang="cs-CZ" dirty="0" smtClean="0"/>
              <a:t>hrají si bez pravidel, má mentální reprezentaci nepřítomného objektu (hledá schovanou hračku)</a:t>
            </a:r>
          </a:p>
          <a:p>
            <a:pPr eaLnBrk="1" hangingPunct="1">
              <a:lnSpc>
                <a:spcPct val="90000"/>
              </a:lnSpc>
            </a:pPr>
            <a:r>
              <a:rPr lang="cs-CZ" altLang="cs-CZ" dirty="0" smtClean="0"/>
              <a:t>Předoperační stádium (2-6 let)</a:t>
            </a:r>
          </a:p>
          <a:p>
            <a:pPr lvl="1" eaLnBrk="1" hangingPunct="1">
              <a:lnSpc>
                <a:spcPct val="90000"/>
              </a:lnSpc>
            </a:pPr>
            <a:r>
              <a:rPr lang="cs-CZ" altLang="cs-CZ" dirty="0" smtClean="0"/>
              <a:t>dítě nechápe proces konzervace – pokus se sklenicemi</a:t>
            </a:r>
          </a:p>
          <a:p>
            <a:pPr lvl="2" eaLnBrk="1" hangingPunct="1">
              <a:lnSpc>
                <a:spcPct val="90000"/>
              </a:lnSpc>
              <a:buNone/>
            </a:pPr>
            <a:r>
              <a:rPr lang="cs-CZ" altLang="cs-CZ" sz="2000" dirty="0" smtClean="0"/>
              <a:t>1. stádium – děti hrají symbolické hry – tzv. paralelní hra</a:t>
            </a:r>
          </a:p>
          <a:p>
            <a:pPr lvl="2" eaLnBrk="1" hangingPunct="1">
              <a:lnSpc>
                <a:spcPct val="90000"/>
              </a:lnSpc>
              <a:buNone/>
            </a:pPr>
            <a:r>
              <a:rPr lang="cs-CZ" altLang="cs-CZ" sz="2000" dirty="0" smtClean="0"/>
              <a:t>2. stádium – kol. 5 roku – pravidla jsou nedotknutelná, není možné je měnit a to pod pohrůžkou trestu – neposunou mladším dětem startovní čáru</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
  <a:themeElements>
    <a:clrScheme name="Modul">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711</TotalTime>
  <Words>2239</Words>
  <Application>Microsoft Office PowerPoint</Application>
  <PresentationFormat>Předvádění na obrazovce (4:3)</PresentationFormat>
  <Paragraphs>171</Paragraphs>
  <Slides>43</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43</vt:i4>
      </vt:variant>
    </vt:vector>
  </HeadingPairs>
  <TitlesOfParts>
    <vt:vector size="50" baseType="lpstr">
      <vt:lpstr>Arial</vt:lpstr>
      <vt:lpstr>Corbel</vt:lpstr>
      <vt:lpstr>Tahoma</vt:lpstr>
      <vt:lpstr>Wingdings</vt:lpstr>
      <vt:lpstr>Wingdings 2</vt:lpstr>
      <vt:lpstr>Wingdings 3</vt:lpstr>
      <vt:lpstr>Modul</vt:lpstr>
      <vt:lpstr>Morální vývoj</vt:lpstr>
      <vt:lpstr>Prezentace aplikace PowerPoint</vt:lpstr>
      <vt:lpstr>Prezentace aplikace PowerPoint</vt:lpstr>
      <vt:lpstr>Prezentace aplikace PowerPoint</vt:lpstr>
      <vt:lpstr>Prezentace aplikace PowerPoint</vt:lpstr>
      <vt:lpstr>Prezentace aplikace PowerPoint</vt:lpstr>
      <vt:lpstr>Heteronomní morálka</vt:lpstr>
      <vt:lpstr>Autonomní morálka</vt:lpstr>
      <vt:lpstr>Vývoj dle Piageta včetně morálního vývoje</vt:lpstr>
      <vt:lpstr>Vývoj dle Piageta včetně morálního vývoje</vt:lpstr>
      <vt:lpstr>Morální vývoj dle L. Kohlberga</vt:lpstr>
      <vt:lpstr>Prezentace aplikace PowerPoint</vt:lpstr>
      <vt:lpstr>Prezentace aplikace PowerPoint</vt:lpstr>
      <vt:lpstr>Heinzovo dilema</vt:lpstr>
      <vt:lpstr>Heinzovo dilema</vt:lpstr>
      <vt:lpstr>Prezentace aplikace PowerPoint</vt:lpstr>
      <vt:lpstr>Lawrence Kohlberg</vt:lpstr>
      <vt:lpstr>Lawrence Kohlberg</vt:lpstr>
      <vt:lpstr>Lawrence Kohlberg</vt:lpstr>
      <vt:lpstr>Prezentace aplikace PowerPoint</vt:lpstr>
      <vt:lpstr>Prezentace aplikace PowerPoint</vt:lpstr>
      <vt:lpstr>Kritika Kohlbergova pojetí </vt:lpstr>
      <vt:lpstr>Prezentace aplikace PowerPoint</vt:lpstr>
      <vt:lpstr>CHARAKTER</vt:lpstr>
      <vt:lpstr>Prezentace aplikace PowerPoint</vt:lpstr>
      <vt:lpstr>Prezentace aplikace PowerPoint</vt:lpstr>
      <vt:lpstr>Prezentace aplikace PowerPoint</vt:lpstr>
      <vt:lpstr>Prezentace aplikace PowerPoint</vt:lpstr>
      <vt:lpstr>DĚKUJI ZA POZORNOST</vt:lpstr>
      <vt:lpstr>Prezentace aplikace PowerPoint</vt:lpstr>
      <vt:lpstr>Stadium senzomotorické</vt:lpstr>
      <vt:lpstr>Stadium senzomotorické</vt:lpstr>
      <vt:lpstr>Stadium senzomotorické</vt:lpstr>
      <vt:lpstr>Stadium senzomotorické</vt:lpstr>
      <vt:lpstr>Stádium předoperační (od 2 do 6 let)</vt:lpstr>
      <vt:lpstr>Úloha chybného přesvědčení</vt:lpstr>
      <vt:lpstr>Stádium předoperační</vt:lpstr>
      <vt:lpstr>Stádium předoperační</vt:lpstr>
      <vt:lpstr>Stádium předoperační</vt:lpstr>
      <vt:lpstr>Stádium konkrétních operací (7-12)</vt:lpstr>
      <vt:lpstr>Stádium konkrétních operací</vt:lpstr>
      <vt:lpstr>Stadium formálních operací</vt:lpstr>
      <vt:lpstr>Stadium formálních operací</vt:lpstr>
    </vt:vector>
  </TitlesOfParts>
  <Company>VUT FAST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Charakter</dc:title>
  <dc:creator>Jana</dc:creator>
  <cp:lastModifiedBy>lektor</cp:lastModifiedBy>
  <cp:revision>37</cp:revision>
  <dcterms:created xsi:type="dcterms:W3CDTF">2007-10-05T09:24:12Z</dcterms:created>
  <dcterms:modified xsi:type="dcterms:W3CDTF">2016-11-14T08:31:45Z</dcterms:modified>
</cp:coreProperties>
</file>