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22"/>
  </p:handoutMasterIdLst>
  <p:sldIdLst>
    <p:sldId id="256" r:id="rId2"/>
    <p:sldId id="366" r:id="rId3"/>
    <p:sldId id="337" r:id="rId4"/>
    <p:sldId id="374" r:id="rId5"/>
    <p:sldId id="369" r:id="rId6"/>
    <p:sldId id="377" r:id="rId7"/>
    <p:sldId id="382" r:id="rId8"/>
    <p:sldId id="394" r:id="rId9"/>
    <p:sldId id="368" r:id="rId10"/>
    <p:sldId id="373" r:id="rId11"/>
    <p:sldId id="401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  <p:sldId id="414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Vývojová </a:t>
            </a:r>
            <a:r>
              <a:rPr lang="cs-CZ" smtClean="0"/>
              <a:t>psychologie 4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Mgr. Jan Krása, </a:t>
            </a:r>
            <a:r>
              <a:rPr lang="cs-CZ" altLang="en-US" dirty="0" err="1" smtClean="0"/>
              <a:t>Ph.D</a:t>
            </a:r>
            <a:r>
              <a:rPr lang="cs-CZ" alt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tvary: od největšího po nejmenší a naopak;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kostkami: schopnost stavět na sebe i vedle sebe; schopnost stavět tvary=schopnost napodobovat vizuálně (ke konci období 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Dítě je schopno symbolizace: Ve hře se kostka/předmět stává zvířetem, člověkem, potravou atd. Dítě však fantazíruje i kontext. Pokud si dítě umí hrát na „jako…“, značí to rozvoj symbolického myšlení.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Už batole dokáže pochopit, že někdo něco dělá „jako…“ čili „z legrace“ (</a:t>
            </a:r>
            <a:r>
              <a:rPr lang="cs-CZ" altLang="cs-CZ" sz="2600" dirty="0" err="1" smtClean="0"/>
              <a:t>Racoczy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et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al</a:t>
            </a:r>
            <a:r>
              <a:rPr lang="cs-CZ" altLang="cs-CZ" sz="2600" dirty="0" smtClean="0"/>
              <a:t>., 2004).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err="1" smtClean="0"/>
              <a:t>Kuenne</a:t>
            </a:r>
            <a:r>
              <a:rPr lang="cs-CZ" dirty="0" smtClean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 (konceptuální systém).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</a:t>
            </a:r>
            <a:r>
              <a:rPr lang="cs-CZ" dirty="0" smtClean="0"/>
              <a:t>mysli (</a:t>
            </a:r>
            <a:r>
              <a:rPr lang="cs-CZ" dirty="0" err="1" smtClean="0"/>
              <a:t>mentalizace</a:t>
            </a:r>
            <a:r>
              <a:rPr lang="cs-CZ" dirty="0" smtClean="0"/>
              <a:t>,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mind</a:t>
            </a:r>
            <a:r>
              <a:rPr lang="cs-CZ" dirty="0" smtClean="0"/>
              <a:t> = TOM)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Mezi 2. a 5. rokem si děti vybudují svoji naivní psychologii = </a:t>
            </a:r>
            <a:r>
              <a:rPr lang="cs-CZ" b="1" dirty="0" smtClean="0"/>
              <a:t>teorii mysli</a:t>
            </a:r>
            <a:r>
              <a:rPr lang="cs-CZ" dirty="0" smtClean="0"/>
              <a:t>. Ta obsahuje modely toho:</a:t>
            </a:r>
          </a:p>
          <a:p>
            <a:pPr marL="118872" indent="0">
              <a:buNone/>
            </a:pPr>
            <a:r>
              <a:rPr lang="cs-CZ" dirty="0" smtClean="0"/>
              <a:t>- jak mysl funguje </a:t>
            </a:r>
          </a:p>
          <a:p>
            <a:pPr marL="118872" indent="0">
              <a:buNone/>
            </a:pPr>
            <a:r>
              <a:rPr lang="cs-CZ" dirty="0" smtClean="0"/>
              <a:t>- jak ovlivňuje chování</a:t>
            </a:r>
          </a:p>
          <a:p>
            <a:pPr marL="118872" indent="0">
              <a:buNone/>
            </a:pPr>
            <a:r>
              <a:rPr lang="cs-CZ" dirty="0" smtClean="0"/>
              <a:t>- co obsahuje</a:t>
            </a:r>
          </a:p>
          <a:p>
            <a:pPr marL="118872" indent="0">
              <a:buNone/>
            </a:pPr>
            <a:r>
              <a:rPr lang="cs-CZ" dirty="0" smtClean="0"/>
              <a:t>- aj.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Teorie mysli obsahuje konstrukty (reprezentace, </a:t>
            </a:r>
            <a:r>
              <a:rPr lang="cs-CZ" dirty="0" err="1" smtClean="0"/>
              <a:t>prekoncepty</a:t>
            </a:r>
            <a:r>
              <a:rPr lang="cs-CZ" dirty="0" smtClean="0"/>
              <a:t>) jako: </a:t>
            </a:r>
            <a:r>
              <a:rPr lang="cs-CZ" b="1" dirty="0" smtClean="0"/>
              <a:t>přání, domněnka, vnímání a emoce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746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9208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TOM předškoláků (5 let) dle </a:t>
            </a:r>
            <a:r>
              <a:rPr lang="cs-CZ" dirty="0" err="1" smtClean="0"/>
              <a:t>Wellman</a:t>
            </a:r>
            <a:r>
              <a:rPr lang="cs-CZ" dirty="0" smtClean="0"/>
              <a:t> (1990)</a:t>
            </a:r>
          </a:p>
          <a:p>
            <a:pPr marL="118872" indent="0">
              <a:buNone/>
            </a:pPr>
            <a:r>
              <a:rPr lang="cs-CZ" dirty="0" smtClean="0"/>
              <a:t>=naivní psychologie (? naivnosti v této TOM)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Percepce</a:t>
            </a:r>
            <a:r>
              <a:rPr lang="cs-CZ" dirty="0" smtClean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rozumět (popis)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Základní emoce/fyziologie</a:t>
            </a:r>
            <a:r>
              <a:rPr lang="cs-CZ" dirty="0" smtClean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bolet, těšit se (</a:t>
            </a:r>
            <a:r>
              <a:rPr lang="cs-CZ" dirty="0" err="1" smtClean="0"/>
              <a:t>nažhavenost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domněnky</a:t>
            </a:r>
            <a:r>
              <a:rPr lang="cs-CZ" dirty="0" smtClean="0"/>
              <a:t> (</a:t>
            </a:r>
            <a:r>
              <a:rPr lang="cs-CZ" b="1" i="1" dirty="0" err="1" smtClean="0"/>
              <a:t>beliefs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nevěřit, podezřívat (při hře)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přání</a:t>
            </a:r>
            <a:r>
              <a:rPr lang="cs-CZ" dirty="0" smtClean="0"/>
              <a:t> (</a:t>
            </a:r>
            <a:r>
              <a:rPr lang="cs-CZ" b="1" i="1" dirty="0" err="1" smtClean="0"/>
              <a:t>desires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</a:t>
            </a:r>
            <a:r>
              <a:rPr lang="cs-CZ" dirty="0" smtClean="0"/>
              <a:t>si, doufat</a:t>
            </a: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mělo by se, musí se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</a:p>
          <a:p>
            <a:r>
              <a:rPr lang="cs-CZ" dirty="0" smtClean="0"/>
              <a:t>AKTIVITA</a:t>
            </a:r>
          </a:p>
          <a:p>
            <a:r>
              <a:rPr lang="cs-CZ" b="1" dirty="0" smtClean="0"/>
              <a:t>AKCE</a:t>
            </a:r>
            <a:endParaRPr lang="cs-CZ" b="1" dirty="0"/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REAKCE:</a:t>
            </a:r>
          </a:p>
          <a:p>
            <a:r>
              <a:rPr lang="cs-CZ" dirty="0" smtClean="0"/>
              <a:t>štěstí, smutek, zlost, překvapení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kognitivní oblast</a:t>
            </a:r>
            <a:endParaRPr lang="cs-CZ" dirty="0"/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JÁDRO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3480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Vývoj TOM (</a:t>
            </a:r>
            <a:r>
              <a:rPr lang="cs-CZ" dirty="0" err="1" smtClean="0"/>
              <a:t>Wellman</a:t>
            </a:r>
            <a:r>
              <a:rPr lang="cs-CZ" dirty="0" smtClean="0"/>
              <a:t>, </a:t>
            </a:r>
            <a:r>
              <a:rPr lang="cs-CZ" dirty="0" err="1" smtClean="0"/>
              <a:t>Gopnik</a:t>
            </a:r>
            <a:r>
              <a:rPr lang="cs-CZ" dirty="0" smtClean="0"/>
              <a:t> ad.)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pochopení vztahu </a:t>
            </a:r>
            <a:r>
              <a:rPr lang="cs-CZ" b="1" i="1" dirty="0" smtClean="0"/>
              <a:t>přání-akce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Již </a:t>
            </a:r>
            <a:r>
              <a:rPr lang="cs-CZ" b="1" dirty="0" smtClean="0"/>
              <a:t>2</a:t>
            </a:r>
            <a:r>
              <a:rPr lang="cs-CZ" dirty="0" smtClean="0"/>
              <a:t> letí, ačkoli si sami raději hrají s autíčky</a:t>
            </a:r>
            <a:r>
              <a:rPr lang="cs-CZ" dirty="0"/>
              <a:t> </a:t>
            </a:r>
            <a:r>
              <a:rPr lang="cs-CZ" dirty="0" smtClean="0"/>
              <a:t>než s </a:t>
            </a:r>
            <a:r>
              <a:rPr lang="cs-CZ" dirty="0"/>
              <a:t>panenkami</a:t>
            </a:r>
            <a:r>
              <a:rPr lang="cs-CZ" dirty="0" smtClean="0"/>
              <a:t>, odhadnou, že postava v příběhu si bude hrát s panenkami, když má radši panenky.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526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smtClean="0"/>
              <a:t>2. pochopení </a:t>
            </a:r>
            <a:r>
              <a:rPr lang="cs-CZ" dirty="0"/>
              <a:t>vztahu </a:t>
            </a:r>
            <a:r>
              <a:rPr lang="cs-CZ" b="1" i="1" dirty="0" smtClean="0"/>
              <a:t>domněnka-akce</a:t>
            </a:r>
            <a:r>
              <a:rPr lang="cs-CZ" dirty="0" smtClean="0"/>
              <a:t> </a:t>
            </a:r>
          </a:p>
          <a:p>
            <a:pPr marL="118872" indent="0">
              <a:buNone/>
            </a:pPr>
            <a:r>
              <a:rPr lang="cs-CZ" b="1" dirty="0" smtClean="0"/>
              <a:t>2</a:t>
            </a:r>
            <a:r>
              <a:rPr lang="cs-CZ" dirty="0" smtClean="0"/>
              <a:t>letí, ač příběh říká, že postava Sam myslí, že ztracený pes je u dveří, ačkoli oni ví, že pes je v garáži, myslí, že Sam bude psa hledat v garáži.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 smtClean="0"/>
              <a:t>3</a:t>
            </a:r>
            <a:r>
              <a:rPr lang="cs-CZ" dirty="0" smtClean="0"/>
              <a:t>letí už si myslí, že Sam bude psa hledat u vchodu, bez ohledu na to, co sami znají.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73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Role </a:t>
            </a:r>
            <a:r>
              <a:rPr lang="cs-CZ" dirty="0"/>
              <a:t>tzv. </a:t>
            </a:r>
            <a:r>
              <a:rPr lang="cs-CZ" b="1" dirty="0"/>
              <a:t>problému chybného přesvědčení </a:t>
            </a:r>
            <a:r>
              <a:rPr lang="cs-CZ" dirty="0"/>
              <a:t>(</a:t>
            </a:r>
            <a:r>
              <a:rPr lang="cs-CZ" b="1" i="1" dirty="0" err="1"/>
              <a:t>false</a:t>
            </a:r>
            <a:r>
              <a:rPr lang="cs-CZ" b="1" i="1" dirty="0"/>
              <a:t>-</a:t>
            </a:r>
            <a:r>
              <a:rPr lang="cs-CZ" b="1" i="1" dirty="0" err="1"/>
              <a:t>believe</a:t>
            </a:r>
            <a:r>
              <a:rPr lang="cs-CZ" b="1" i="1" dirty="0"/>
              <a:t> </a:t>
            </a:r>
            <a:r>
              <a:rPr lang="cs-CZ" b="1" i="1" dirty="0" err="1" smtClean="0"/>
              <a:t>task</a:t>
            </a:r>
            <a:r>
              <a:rPr lang="cs-CZ" b="1" i="1" dirty="0" smtClean="0"/>
              <a:t> </a:t>
            </a:r>
            <a:r>
              <a:rPr lang="cs-CZ" b="1" dirty="0" smtClean="0"/>
              <a:t>- </a:t>
            </a:r>
            <a:r>
              <a:rPr lang="cs-CZ" altLang="cs-CZ" dirty="0" err="1" smtClean="0"/>
              <a:t>Wimmer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Perner</a:t>
            </a:r>
            <a:r>
              <a:rPr lang="cs-CZ" altLang="cs-CZ" dirty="0" smtClean="0"/>
              <a:t>, 1983</a:t>
            </a:r>
            <a:r>
              <a:rPr lang="cs-CZ" dirty="0" smtClean="0"/>
              <a:t>): </a:t>
            </a:r>
            <a:r>
              <a:rPr lang="cs-CZ" altLang="cs-CZ" dirty="0">
                <a:hlinkClick r:id="rId2"/>
              </a:rPr>
              <a:t>https://www.youtube.com/watch?v=RUpxZksAMPw</a:t>
            </a:r>
            <a:r>
              <a:rPr lang="cs-CZ" altLang="cs-CZ" dirty="0"/>
              <a:t>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Experiment: Dítěti je ukázána krabička od bonbónů. Co v ní je? – Bonbóny. Nikoli: tužky. Co si bude myslet další dítě? </a:t>
            </a:r>
            <a:r>
              <a:rPr lang="cs-CZ" b="1" dirty="0" smtClean="0"/>
              <a:t>3-4</a:t>
            </a:r>
            <a:r>
              <a:rPr lang="cs-CZ" dirty="0" smtClean="0"/>
              <a:t>letí již vědí. (!)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Mezikulturní studie ukázala, že děti mezi 3. a 5. zvyšují úspěšnost ve F-B-</a:t>
            </a:r>
            <a:r>
              <a:rPr lang="cs-CZ" dirty="0" err="1" smtClean="0"/>
              <a:t>task</a:t>
            </a:r>
            <a:r>
              <a:rPr lang="cs-CZ" dirty="0" smtClean="0"/>
              <a:t> v Kanadě, Indii, Peru, Thajsku a na Samoy (14% - 85%). </a:t>
            </a:r>
          </a:p>
        </p:txBody>
      </p:sp>
    </p:spTree>
    <p:extLst>
      <p:ext uri="{BB962C8B-B14F-4D97-AF65-F5344CB8AC3E}">
        <p14:creationId xmlns:p14="http://schemas.microsoft.com/office/powerpoint/2010/main" val="2664979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teorie mysli (TOMM) &amp;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1. TOMM je vrozený (Baron-</a:t>
            </a:r>
            <a:r>
              <a:rPr lang="cs-CZ" dirty="0" err="1" smtClean="0"/>
              <a:t>Cohen</a:t>
            </a:r>
            <a:r>
              <a:rPr lang="cs-CZ" dirty="0" smtClean="0"/>
              <a:t>, 1995; </a:t>
            </a:r>
            <a:r>
              <a:rPr lang="cs-CZ" dirty="0" err="1" smtClean="0"/>
              <a:t>Leslie</a:t>
            </a:r>
            <a:r>
              <a:rPr lang="cs-CZ" dirty="0" smtClean="0"/>
              <a:t>, 2000): důkazy ze zobrazovacích metod, od autistických dětí (ty mají výrazné potíže s F-B-</a:t>
            </a:r>
            <a:r>
              <a:rPr lang="cs-CZ" dirty="0" err="1" smtClean="0"/>
              <a:t>task</a:t>
            </a:r>
            <a:r>
              <a:rPr lang="cs-CZ" dirty="0" smtClean="0"/>
              <a:t>): chybějící mozkové tkáně (amygdala, hipokampus)</a:t>
            </a:r>
          </a:p>
          <a:p>
            <a:pPr>
              <a:buNone/>
            </a:pPr>
            <a:r>
              <a:rPr lang="cs-CZ" dirty="0" smtClean="0"/>
              <a:t>2. TOMM je naučený (</a:t>
            </a:r>
            <a:r>
              <a:rPr lang="cs-CZ" dirty="0" err="1" smtClean="0"/>
              <a:t>Jenkins</a:t>
            </a:r>
            <a:r>
              <a:rPr lang="cs-CZ" dirty="0" smtClean="0"/>
              <a:t> &amp; </a:t>
            </a:r>
            <a:r>
              <a:rPr lang="cs-CZ" dirty="0" err="1" smtClean="0"/>
              <a:t>Astington</a:t>
            </a:r>
            <a:r>
              <a:rPr lang="cs-CZ" dirty="0" smtClean="0"/>
              <a:t>, 1996): předškoláci, kteří mají sourozence (nejlépe starší a opačného pohlaví), lépe skórují ve F-B-</a:t>
            </a:r>
            <a:r>
              <a:rPr lang="cs-CZ" dirty="0" err="1" smtClean="0"/>
              <a:t>task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3. Úspěch ve F-B-</a:t>
            </a:r>
            <a:r>
              <a:rPr lang="cs-CZ" dirty="0" err="1" smtClean="0"/>
              <a:t>task</a:t>
            </a:r>
            <a:r>
              <a:rPr lang="cs-CZ" dirty="0" smtClean="0"/>
              <a:t> koreluje se schopností pracovat se dvěma protichůdnými informacemi. Jde o schopnost utlumit relativně autonomní proces v uvažování.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676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dirty="0" smtClean="0"/>
              <a:t>Krom toho, že rozumí </a:t>
            </a:r>
            <a:r>
              <a:rPr lang="cs-CZ" i="1" dirty="0" err="1" smtClean="0"/>
              <a:t>desire</a:t>
            </a:r>
            <a:r>
              <a:rPr lang="cs-CZ" i="1" dirty="0" smtClean="0"/>
              <a:t>-</a:t>
            </a:r>
            <a:r>
              <a:rPr lang="cs-CZ" i="1" dirty="0" err="1" smtClean="0"/>
              <a:t>belief</a:t>
            </a:r>
            <a:r>
              <a:rPr lang="cs-CZ" i="1" dirty="0" smtClean="0"/>
              <a:t>=</a:t>
            </a:r>
            <a:r>
              <a:rPr lang="cs-CZ" i="1" dirty="0" err="1" smtClean="0"/>
              <a:t>action</a:t>
            </a:r>
            <a:r>
              <a:rPr lang="cs-CZ" dirty="0" smtClean="0"/>
              <a:t> modelu, </a:t>
            </a:r>
            <a:r>
              <a:rPr lang="cs-CZ" b="1" dirty="0" smtClean="0"/>
              <a:t>3</a:t>
            </a:r>
            <a:r>
              <a:rPr lang="cs-CZ" dirty="0" smtClean="0"/>
              <a:t>leté děti znají i jiné obsahy mysli jako: </a:t>
            </a:r>
            <a:r>
              <a:rPr lang="cs-CZ" b="1" dirty="0" smtClean="0"/>
              <a:t>sny</a:t>
            </a:r>
            <a:r>
              <a:rPr lang="cs-CZ" dirty="0" smtClean="0"/>
              <a:t> a </a:t>
            </a:r>
            <a:r>
              <a:rPr lang="cs-CZ" b="1" dirty="0" smtClean="0"/>
              <a:t>vzpomínky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Chápou, že tyto „stavy“ patří živým a nikoli neživým objektům. (ačkoli v rozlišování toho, co je živé a co neživé, se mohou od dospělých zásadně lišit)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5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Diskuze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 smtClean="0"/>
              <a:t>Prenatální</a:t>
            </a:r>
          </a:p>
          <a:p>
            <a:r>
              <a:rPr lang="pt-BR" altLang="cs-CZ" dirty="0" smtClean="0"/>
              <a:t> Novorozenecké (do 1 měsíce)</a:t>
            </a:r>
          </a:p>
          <a:p>
            <a:r>
              <a:rPr lang="pl-PL" altLang="cs-CZ" dirty="0" smtClean="0"/>
              <a:t> Kojenecké (do 1 roku)</a:t>
            </a:r>
          </a:p>
          <a:p>
            <a:r>
              <a:rPr lang="pt-BR" altLang="cs-CZ" dirty="0" smtClean="0"/>
              <a:t> </a:t>
            </a:r>
            <a:r>
              <a:rPr lang="pt-BR" altLang="cs-CZ" b="1" dirty="0" smtClean="0"/>
              <a:t>Batolecí (do 3 let)</a:t>
            </a:r>
          </a:p>
          <a:p>
            <a:r>
              <a:rPr lang="cs-CZ" altLang="cs-CZ" dirty="0" smtClean="0"/>
              <a:t> </a:t>
            </a:r>
            <a:r>
              <a:rPr lang="cs-CZ" altLang="cs-CZ" b="1" dirty="0" smtClean="0"/>
              <a:t>Předškolní období (3-6)</a:t>
            </a:r>
            <a:endParaRPr lang="cs-CZ" altLang="cs-CZ" sz="2400" b="1" dirty="0" smtClean="0"/>
          </a:p>
          <a:p>
            <a:r>
              <a:rPr lang="cs-CZ" altLang="cs-CZ" sz="2400" dirty="0" smtClean="0"/>
              <a:t> Školní věk – mladší, střední, starší</a:t>
            </a:r>
          </a:p>
          <a:p>
            <a:r>
              <a:rPr lang="cs-CZ" altLang="cs-CZ" sz="2400" dirty="0" smtClean="0"/>
              <a:t> Dospívání (adolescence)</a:t>
            </a:r>
          </a:p>
          <a:p>
            <a:r>
              <a:rPr lang="cs-CZ" altLang="cs-CZ" sz="2400" dirty="0" smtClean="0"/>
              <a:t> Dospělost – mladší (20-40), střední (40-50), starší (50-60)</a:t>
            </a:r>
          </a:p>
          <a:p>
            <a:r>
              <a:rPr lang="pt-BR" altLang="cs-CZ" sz="2400" dirty="0" smtClean="0"/>
              <a:t> Stáří – rané (60-75), pravé (75 a více)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 smtClean="0"/>
              <a:t>Batolecí období</a:t>
            </a:r>
            <a:r>
              <a:rPr lang="cs-CZ" dirty="0" smtClean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Dle </a:t>
            </a:r>
            <a:r>
              <a:rPr lang="cs-CZ" altLang="en-US" sz="2400" dirty="0" err="1" smtClean="0"/>
              <a:t>Eriksona</a:t>
            </a:r>
            <a:r>
              <a:rPr lang="cs-CZ" altLang="en-US" sz="2400" dirty="0" smtClean="0"/>
              <a:t> v tomto věku dítě nachází </a:t>
            </a:r>
            <a:r>
              <a:rPr lang="cs-CZ" altLang="en-US" b="1" dirty="0" smtClean="0"/>
              <a:t>autonomii</a:t>
            </a:r>
            <a:r>
              <a:rPr lang="cs-CZ" altLang="en-US" sz="24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Dítě se postupně zdokonaluje. Mizí baculatost. Zlepšuje se koordinace pohybů:</a:t>
            </a:r>
          </a:p>
          <a:p>
            <a:r>
              <a:rPr lang="cs-CZ" altLang="cs-CZ" sz="2400" dirty="0" smtClean="0"/>
              <a:t>umí kopnou do míče, ke konci období i hodit míčem na cíl a chytit míč</a:t>
            </a:r>
          </a:p>
          <a:p>
            <a:r>
              <a:rPr lang="cs-CZ" altLang="cs-CZ" sz="2400" dirty="0" smtClean="0"/>
              <a:t>chodit po špičkách </a:t>
            </a:r>
          </a:p>
          <a:p>
            <a:r>
              <a:rPr lang="cs-CZ" altLang="cs-CZ" sz="2400" dirty="0" smtClean="0"/>
              <a:t>chvilku stát na jedné noze </a:t>
            </a:r>
          </a:p>
          <a:p>
            <a:r>
              <a:rPr lang="cs-CZ" altLang="cs-CZ" sz="2400" dirty="0" smtClean="0"/>
              <a:t>do schodů střídat nohy</a:t>
            </a:r>
          </a:p>
          <a:p>
            <a:r>
              <a:rPr lang="cs-CZ" altLang="cs-CZ" sz="2400" dirty="0" smtClean="0"/>
              <a:t>(neumí stojku, svíčku, neumí se rozhoupat)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 smtClean="0"/>
              <a:t>Potřeba aktivity </a:t>
            </a:r>
            <a:r>
              <a:rPr lang="cs-CZ" altLang="cs-CZ" sz="2400" dirty="0" smtClean="0"/>
              <a:t>je u batolat velká (schopnost opakovat aktivity nevyčerpatelná!) – srov. zákaz pohybu batoleti nebo zákazy a narušování her</a:t>
            </a:r>
            <a:r>
              <a:rPr lang="cs-CZ" altLang="cs-CZ" sz="2400" dirty="0" smtClean="0"/>
              <a:t>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5112569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Dle Vágnerové (2012, s. 121) jsou významné 2 druhy pohybu:</a:t>
            </a:r>
          </a:p>
          <a:p>
            <a:r>
              <a:rPr lang="cs-CZ" altLang="cs-CZ" sz="2800" dirty="0" smtClean="0"/>
              <a:t>Retence – tj. udržení něčeho, setrvání někde.</a:t>
            </a:r>
          </a:p>
          <a:p>
            <a:r>
              <a:rPr lang="cs-CZ" altLang="cs-CZ" sz="2800" dirty="0" smtClean="0"/>
              <a:t>Eliminace tj. tendence pustit, zahodit, opustit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Nejprve je jich obou dosahováno svalovou aktivitou, později i symbolicky. Freud nazval toto období </a:t>
            </a:r>
            <a:r>
              <a:rPr lang="cs-CZ" altLang="cs-CZ" sz="2800" b="1" dirty="0" smtClean="0"/>
              <a:t>anální fází</a:t>
            </a:r>
            <a:r>
              <a:rPr lang="cs-CZ" altLang="cs-CZ" sz="2800" dirty="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Dítě získá velmi zřejmou (</a:t>
            </a:r>
            <a:r>
              <a:rPr lang="cs-CZ" altLang="cs-CZ" sz="2800" dirty="0" err="1" smtClean="0"/>
              <a:t>seberegulační</a:t>
            </a:r>
            <a:r>
              <a:rPr lang="cs-CZ" altLang="cs-CZ" sz="2800" dirty="0" smtClean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Emoční vývoj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Objevují se vztahové emoce: radost z kontaktu, žárlivost, soucit, projevy lítosti, smutku, napětí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Sebehodnotící emoce – hrdost, pýcha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Pocity </a:t>
            </a:r>
            <a:r>
              <a:rPr lang="cs-CZ" altLang="cs-CZ" sz="2400" b="1" dirty="0" smtClean="0"/>
              <a:t>studu</a:t>
            </a:r>
            <a:r>
              <a:rPr lang="cs-CZ" altLang="cs-CZ" sz="2400" dirty="0" smtClean="0"/>
              <a:t> jako reakce na nesplnění očekávání druhých </a:t>
            </a:r>
            <a:r>
              <a:rPr lang="cs-CZ" altLang="cs-CZ" sz="2400" i="1" dirty="0" smtClean="0"/>
              <a:t>(viz </a:t>
            </a:r>
            <a:r>
              <a:rPr lang="cs-CZ" altLang="cs-CZ" sz="2400" i="1" dirty="0" err="1" smtClean="0"/>
              <a:t>Erikson</a:t>
            </a:r>
            <a:r>
              <a:rPr lang="cs-CZ" altLang="cs-CZ" sz="2400" i="1" dirty="0" smtClean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Nově se objevují afekty </a:t>
            </a:r>
            <a:r>
              <a:rPr lang="cs-CZ" altLang="cs-CZ" sz="2400" b="1" dirty="0" smtClean="0"/>
              <a:t>hněvu a vzteku </a:t>
            </a:r>
            <a:r>
              <a:rPr lang="cs-CZ" altLang="cs-CZ" sz="2400" dirty="0" smtClean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Dokáže se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Ve školce (mezi 4.-5. rokem zvládne tuto zátěž většina dětí) se dítě učí navazovat a udržovat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vztahy s vrstevníky.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/>
            <a:r>
              <a:rPr lang="cs-CZ" altLang="en-US" sz="2800" dirty="0" smtClean="0"/>
              <a:t>v 18. měsíci se pozná v zrcadle</a:t>
            </a:r>
          </a:p>
          <a:p>
            <a:pPr lvl="1" eaLnBrk="1" hangingPunct="1"/>
            <a:r>
              <a:rPr lang="cs-CZ" altLang="en-US" sz="2800" dirty="0" smtClean="0"/>
              <a:t>kolem 2 let – negativistické období</a:t>
            </a:r>
          </a:p>
          <a:p>
            <a:pPr lvl="1" eaLnBrk="1" hangingPunct="1"/>
            <a:r>
              <a:rPr lang="cs-CZ" altLang="en-US" sz="2800" dirty="0" smtClean="0"/>
              <a:t>z on na já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Pokusy o separaci a samostatné chování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 smtClean="0"/>
              <a:t> </a:t>
            </a: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zároveň přetrvává </a:t>
            </a:r>
            <a:r>
              <a:rPr lang="cs-CZ" altLang="cs-CZ" b="1" dirty="0" smtClean="0"/>
              <a:t>potřeba jistoty a </a:t>
            </a:r>
            <a:r>
              <a:rPr lang="cs-CZ" altLang="cs-CZ" b="1" dirty="0" smtClean="0"/>
              <a:t>bezpečí.</a:t>
            </a:r>
            <a:endParaRPr lang="cs-CZ" altLang="cs-CZ" b="1" dirty="0" smtClean="0"/>
          </a:p>
          <a:p>
            <a:pPr>
              <a:buFont typeface="Wingdings 2" pitchFamily="18" charset="2"/>
              <a:buNone/>
            </a:pPr>
            <a:endParaRPr lang="cs-CZ" altLang="cs-CZ" b="1" dirty="0" smtClean="0"/>
          </a:p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vynucená </a:t>
            </a:r>
            <a:r>
              <a:rPr lang="cs-CZ" altLang="cs-CZ" b="1" dirty="0" smtClean="0"/>
              <a:t>separace </a:t>
            </a:r>
            <a:r>
              <a:rPr lang="cs-CZ" altLang="cs-CZ" dirty="0" smtClean="0"/>
              <a:t>(hospitalizace, týdenní jesle…) je v tomto období velmi zatěžující (i v řádu dní; </a:t>
            </a:r>
            <a:r>
              <a:rPr lang="cs-CZ" altLang="cs-CZ" i="1" dirty="0" smtClean="0"/>
              <a:t>J. </a:t>
            </a:r>
            <a:r>
              <a:rPr lang="cs-CZ" altLang="cs-CZ" i="1" dirty="0" err="1" smtClean="0"/>
              <a:t>Bowlby</a:t>
            </a:r>
            <a:r>
              <a:rPr lang="cs-CZ" altLang="cs-CZ" i="1" dirty="0" smtClean="0"/>
              <a:t>: fáze protestu – zoufalství – odpoutání od matky</a:t>
            </a:r>
            <a:r>
              <a:rPr lang="cs-CZ" altLang="cs-CZ" dirty="0" smtClean="0"/>
              <a:t>)</a:t>
            </a:r>
            <a:endParaRPr lang="cs-CZ" altLang="en-US" dirty="0" smtClean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„Období vzdoru“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(několik měsíců mezi 2,5 – 3,5 roku)</a:t>
            </a:r>
          </a:p>
          <a:p>
            <a:pPr>
              <a:buNone/>
            </a:pPr>
            <a:r>
              <a:rPr lang="cs-CZ" dirty="0" smtClean="0"/>
              <a:t>velmi omezená schopnost kooperace</a:t>
            </a:r>
          </a:p>
          <a:p>
            <a:r>
              <a:rPr lang="cs-CZ" dirty="0" smtClean="0"/>
              <a:t> aktivní odpor, vlastní nároky („ne“, „já sám“…)</a:t>
            </a:r>
          </a:p>
          <a:p>
            <a:r>
              <a:rPr lang="cs-CZ" dirty="0" smtClean="0"/>
              <a:t> nechuť dělit se (o hračky apod.)</a:t>
            </a:r>
          </a:p>
          <a:p>
            <a:r>
              <a:rPr lang="pl-PL" dirty="0" smtClean="0"/>
              <a:t> při nevhodné kombinaci s temperamentem je obvyklé </a:t>
            </a:r>
            <a:r>
              <a:rPr lang="cs-CZ" dirty="0" smtClean="0"/>
              <a:t>fyzické napadání ostatních dětí, ba i rodičů</a:t>
            </a:r>
          </a:p>
          <a:p>
            <a:pPr>
              <a:buNone/>
            </a:pPr>
            <a:r>
              <a:rPr lang="cs-CZ" dirty="0" smtClean="0"/>
              <a:t>nic z výše jmenovaného není v batolecím věku známkou patologie nebo nevychovanosti, ale nemělo by být ani záminkou pro nevychovávání</a:t>
            </a:r>
          </a:p>
          <a:p>
            <a:r>
              <a:rPr lang="cs-CZ" dirty="0" smtClean="0"/>
              <a:t> emočně nabité konflikty přispívají k dětskému pochopení </a:t>
            </a:r>
            <a:r>
              <a:rPr lang="pt-BR" dirty="0" smtClean="0"/>
              <a:t>sebe, lidí a sociálního světa</a:t>
            </a:r>
          </a:p>
          <a:p>
            <a:r>
              <a:rPr lang="cs-CZ" dirty="0" smtClean="0"/>
              <a:t> „testování stability“ rodičů slouží i k jejich prověření – rodič rozčilený, trestající apod. stabilní není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 smtClean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Batolata jsou zvídavá – ráda se učí (nejprve hlavně nápodobou, později i verbálně – srov. mycí houbu, jak pije vodu</a:t>
            </a:r>
            <a:r>
              <a:rPr lang="cs-CZ" altLang="en-US" sz="2600" dirty="0" smtClean="0"/>
              <a:t>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V tomto období hlavně rozvoj řeči.</a:t>
            </a:r>
            <a:endParaRPr lang="cs-CZ" altLang="en-US" sz="2600" dirty="0" smtClean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Pochopení pravidel, která se učí </a:t>
            </a:r>
            <a:r>
              <a:rPr lang="cs-CZ" altLang="en-US" sz="2600" b="1" dirty="0" smtClean="0"/>
              <a:t>verbálně</a:t>
            </a:r>
            <a:r>
              <a:rPr lang="cs-CZ" altLang="en-US" sz="2600" dirty="0" smtClean="0"/>
              <a:t>, umožňuje emancipaci dítěte – jeden z důvodů lpění na pravidlech, stereotypech a rituálech (=jistota).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2459</TotalTime>
  <Words>1419</Words>
  <Application>Microsoft Office PowerPoint</Application>
  <PresentationFormat>Předvádění na obrazovce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4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Teorie mysli (mentalizace, theory of mind = TOM)</vt:lpstr>
      <vt:lpstr>Teorie mysli</vt:lpstr>
      <vt:lpstr>Vývoj TOM (Wellman, Gopnik ad.)</vt:lpstr>
      <vt:lpstr>Vývoj TOM (Wellman, Gopnik ad.)</vt:lpstr>
      <vt:lpstr>Vývoj TOM (Wellman, Gopnik ad.)</vt:lpstr>
      <vt:lpstr>Modul teorie mysli (TOMM) &amp; autismus</vt:lpstr>
      <vt:lpstr>Teorie mysli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Pospisil</cp:lastModifiedBy>
  <cp:revision>212</cp:revision>
  <dcterms:created xsi:type="dcterms:W3CDTF">2007-10-19T05:59:20Z</dcterms:created>
  <dcterms:modified xsi:type="dcterms:W3CDTF">2016-10-23T20:16:52Z</dcterms:modified>
</cp:coreProperties>
</file>