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7"/>
  </p:notesMasterIdLst>
  <p:sldIdLst>
    <p:sldId id="256" r:id="rId2"/>
    <p:sldId id="259" r:id="rId3"/>
    <p:sldId id="334" r:id="rId4"/>
    <p:sldId id="362" r:id="rId5"/>
    <p:sldId id="363" r:id="rId6"/>
    <p:sldId id="364" r:id="rId7"/>
    <p:sldId id="336" r:id="rId8"/>
    <p:sldId id="365" r:id="rId9"/>
    <p:sldId id="337" r:id="rId10"/>
    <p:sldId id="338" r:id="rId11"/>
    <p:sldId id="366" r:id="rId12"/>
    <p:sldId id="367" r:id="rId13"/>
    <p:sldId id="339" r:id="rId14"/>
    <p:sldId id="368" r:id="rId15"/>
    <p:sldId id="340" r:id="rId16"/>
    <p:sldId id="369" r:id="rId17"/>
    <p:sldId id="341" r:id="rId18"/>
    <p:sldId id="372" r:id="rId19"/>
    <p:sldId id="342" r:id="rId20"/>
    <p:sldId id="343" r:id="rId21"/>
    <p:sldId id="351" r:id="rId22"/>
    <p:sldId id="260" r:id="rId23"/>
    <p:sldId id="373" r:id="rId24"/>
    <p:sldId id="292" r:id="rId25"/>
    <p:sldId id="293" r:id="rId26"/>
    <p:sldId id="294" r:id="rId27"/>
    <p:sldId id="370" r:id="rId28"/>
    <p:sldId id="295" r:id="rId29"/>
    <p:sldId id="356" r:id="rId30"/>
    <p:sldId id="358" r:id="rId31"/>
    <p:sldId id="359" r:id="rId32"/>
    <p:sldId id="360" r:id="rId33"/>
    <p:sldId id="361" r:id="rId34"/>
    <p:sldId id="371" r:id="rId35"/>
    <p:sldId id="33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00FF"/>
    <a:srgbClr val="CC00FF"/>
    <a:srgbClr val="0033CC"/>
    <a:srgbClr val="FF0066"/>
    <a:srgbClr val="00CC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0129" autoAdjust="0"/>
  </p:normalViewPr>
  <p:slideViewPr>
    <p:cSldViewPr>
      <p:cViewPr varScale="1">
        <p:scale>
          <a:sx n="79" d="100"/>
          <a:sy n="79" d="100"/>
        </p:scale>
        <p:origin x="2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B220-DC02-4514-9C15-A4106A1DC3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96A8-AD46-4FBC-B972-2A08682C9BF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69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96A8-AD46-4FBC-B972-2A08682C9BF4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334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A96A8-AD46-4FBC-B972-2A08682C9BF4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16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FA3E9-A2DF-4825-908A-63A58192E68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5D4428-0CE3-4101-BC91-8A096BF89DCD}" type="datetimeFigureOut">
              <a:rPr lang="cs-CZ" smtClean="0"/>
              <a:pPr/>
              <a:t>12.10.2016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13979F7-5D93-4AC8-9D48-819ABE3DF0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3645024"/>
            <a:ext cx="7632848" cy="100811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G- </a:t>
            </a:r>
            <a:r>
              <a:rPr lang="en-US" b="1" dirty="0" err="1" smtClean="0">
                <a:solidFill>
                  <a:srgbClr val="009900"/>
                </a:solidFill>
              </a:rPr>
              <a:t>enterobakterie</a:t>
            </a:r>
            <a:r>
              <a:rPr lang="en-US" b="1" dirty="0" smtClean="0">
                <a:solidFill>
                  <a:srgbClr val="009900"/>
                </a:solidFill>
              </a:rPr>
              <a:t>, </a:t>
            </a:r>
            <a:r>
              <a:rPr lang="en-US" b="1" dirty="0" err="1" smtClean="0">
                <a:solidFill>
                  <a:srgbClr val="009900"/>
                </a:solidFill>
              </a:rPr>
              <a:t>bakteri</a:t>
            </a:r>
            <a:r>
              <a:rPr lang="cs-CZ" b="1" dirty="0" smtClean="0">
                <a:solidFill>
                  <a:srgbClr val="009900"/>
                </a:solidFill>
              </a:rPr>
              <a:t>ální původci GIT infekcí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6858000" cy="5334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Lékařská mikrobiologie – cvičení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Mikrobiologický ústav LF MU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16530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http://ishbytes.blogspot.co.uk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04664"/>
            <a:ext cx="4096494" cy="30932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i="1" dirty="0" smtClean="0">
                <a:solidFill>
                  <a:srgbClr val="009900"/>
                </a:solidFill>
              </a:rPr>
              <a:t>Escherichia coli </a:t>
            </a:r>
            <a:r>
              <a:rPr lang="cs-CZ" b="1" dirty="0" smtClean="0">
                <a:solidFill>
                  <a:srgbClr val="009900"/>
                </a:solidFill>
              </a:rPr>
              <a:t>(1)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D</a:t>
            </a:r>
            <a:r>
              <a:rPr lang="en-US" sz="2400" dirty="0" err="1" smtClean="0"/>
              <a:t>ůležitá</a:t>
            </a:r>
            <a:r>
              <a:rPr lang="en-US" sz="2400" dirty="0" smtClean="0"/>
              <a:t> </a:t>
            </a:r>
            <a:r>
              <a:rPr lang="en-US" sz="2400" dirty="0" err="1"/>
              <a:t>součást</a:t>
            </a:r>
            <a:r>
              <a:rPr lang="en-US" sz="2400" dirty="0"/>
              <a:t> </a:t>
            </a:r>
            <a:r>
              <a:rPr lang="en-US" sz="2400" dirty="0" err="1"/>
              <a:t>střevní</a:t>
            </a:r>
            <a:r>
              <a:rPr lang="en-US" sz="2400" dirty="0"/>
              <a:t> </a:t>
            </a:r>
            <a:r>
              <a:rPr lang="en-US" sz="2400" dirty="0" err="1"/>
              <a:t>mikroflóry</a:t>
            </a:r>
            <a:r>
              <a:rPr lang="en-US" sz="2400" dirty="0"/>
              <a:t> (</a:t>
            </a:r>
            <a:r>
              <a:rPr lang="en-US" sz="2400" dirty="0" err="1"/>
              <a:t>produkce</a:t>
            </a:r>
            <a:r>
              <a:rPr lang="en-US" sz="2400" dirty="0"/>
              <a:t> </a:t>
            </a:r>
            <a:r>
              <a:rPr lang="en-US" sz="2400" dirty="0" err="1"/>
              <a:t>kolicinů</a:t>
            </a:r>
            <a:r>
              <a:rPr lang="en-US" sz="2400" dirty="0"/>
              <a:t> a </a:t>
            </a:r>
            <a:r>
              <a:rPr lang="en-US" sz="2400" dirty="0" err="1" smtClean="0"/>
              <a:t>mikrocinů</a:t>
            </a:r>
            <a:r>
              <a:rPr lang="en-US" sz="2400" dirty="0"/>
              <a:t>), </a:t>
            </a:r>
            <a:r>
              <a:rPr lang="en-US" sz="2400" dirty="0" err="1"/>
              <a:t>omezuje</a:t>
            </a:r>
            <a:r>
              <a:rPr lang="en-US" sz="2400" dirty="0"/>
              <a:t> </a:t>
            </a:r>
            <a:r>
              <a:rPr lang="en-US" sz="2400" dirty="0" err="1"/>
              <a:t>kolonizaci</a:t>
            </a:r>
            <a:r>
              <a:rPr lang="en-US" sz="2400" dirty="0"/>
              <a:t> </a:t>
            </a:r>
            <a:r>
              <a:rPr lang="en-US" sz="2400" dirty="0" err="1"/>
              <a:t>střeva</a:t>
            </a:r>
            <a:r>
              <a:rPr lang="en-US" sz="2400" dirty="0"/>
              <a:t> </a:t>
            </a:r>
            <a:r>
              <a:rPr lang="en-US" sz="2400" dirty="0" err="1"/>
              <a:t>jinými</a:t>
            </a:r>
            <a:r>
              <a:rPr lang="en-US" sz="2400" dirty="0"/>
              <a:t> </a:t>
            </a:r>
            <a:r>
              <a:rPr lang="en-US" sz="2400" dirty="0" err="1" smtClean="0"/>
              <a:t>bakteriemi</a:t>
            </a:r>
            <a:r>
              <a:rPr lang="cs-CZ" sz="2400" dirty="0" smtClean="0"/>
              <a:t>. </a:t>
            </a:r>
            <a:r>
              <a:rPr lang="cs-CZ" sz="2400" i="1" dirty="0" smtClean="0"/>
              <a:t>E. </a:t>
            </a:r>
            <a:r>
              <a:rPr lang="cs-CZ" sz="2400" i="1" dirty="0"/>
              <a:t>c</a:t>
            </a:r>
            <a:r>
              <a:rPr lang="cs-CZ" sz="2400" i="1" dirty="0" smtClean="0"/>
              <a:t>oli </a:t>
            </a:r>
            <a:r>
              <a:rPr lang="cs-CZ" sz="2400" dirty="0" smtClean="0"/>
              <a:t>zásobuje dokonce tělo vitamíny (hlavně E a K).</a:t>
            </a:r>
            <a:endParaRPr lang="en-US" sz="2400" dirty="0"/>
          </a:p>
          <a:p>
            <a:r>
              <a:rPr lang="cs-CZ" sz="2400" b="1" dirty="0" err="1"/>
              <a:t>P</a:t>
            </a:r>
            <a:r>
              <a:rPr lang="en-US" sz="2400" b="1" dirty="0" err="1" smtClean="0"/>
              <a:t>atogeny</a:t>
            </a:r>
            <a:r>
              <a:rPr lang="en-US" sz="2400" b="1" dirty="0" smtClean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střevě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EPEC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enteropatogenní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EC) – </a:t>
            </a:r>
            <a:r>
              <a:rPr lang="en-US" sz="2200" dirty="0" err="1">
                <a:solidFill>
                  <a:schemeClr val="tx1"/>
                </a:solidFill>
              </a:rPr>
              <a:t>novorozenecké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průjmy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ETEC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enterotoxigenní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EC) – </a:t>
            </a:r>
            <a:r>
              <a:rPr lang="en-US" sz="2200" dirty="0" err="1">
                <a:solidFill>
                  <a:schemeClr val="tx1"/>
                </a:solidFill>
              </a:rPr>
              <a:t>průjmy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cestovatelské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EIEC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enteroinvazivní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EC) – </a:t>
            </a:r>
            <a:r>
              <a:rPr lang="en-US" sz="2200" dirty="0" err="1">
                <a:solidFill>
                  <a:schemeClr val="tx1"/>
                </a:solidFill>
              </a:rPr>
              <a:t>krvavé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průjmy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b="1" dirty="0" smtClean="0">
                <a:solidFill>
                  <a:schemeClr val="tx1"/>
                </a:solidFill>
              </a:rPr>
              <a:t>EHEC</a:t>
            </a:r>
            <a:r>
              <a:rPr lang="cs-CZ" sz="2200" b="1" dirty="0" smtClean="0">
                <a:solidFill>
                  <a:schemeClr val="tx1"/>
                </a:solidFill>
              </a:rPr>
              <a:t> = </a:t>
            </a:r>
            <a:r>
              <a:rPr lang="en-US" sz="2200" b="1" dirty="0" smtClean="0">
                <a:solidFill>
                  <a:schemeClr val="tx1"/>
                </a:solidFill>
              </a:rPr>
              <a:t>STEC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enterohemoragické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shiga</a:t>
            </a:r>
            <a:r>
              <a:rPr lang="en-US" sz="2200" dirty="0">
                <a:solidFill>
                  <a:schemeClr val="tx1"/>
                </a:solidFill>
              </a:rPr>
              <a:t>-like </a:t>
            </a:r>
            <a:r>
              <a:rPr lang="en-US" sz="2200" dirty="0" err="1" smtClean="0">
                <a:solidFill>
                  <a:schemeClr val="tx1"/>
                </a:solidFill>
              </a:rPr>
              <a:t>toxigenní</a:t>
            </a:r>
            <a:r>
              <a:rPr lang="en-US" sz="2200" dirty="0" smtClean="0">
                <a:solidFill>
                  <a:schemeClr val="tx1"/>
                </a:solidFill>
              </a:rPr>
              <a:t> EC)</a:t>
            </a:r>
            <a:r>
              <a:rPr lang="cs-CZ" sz="2200" dirty="0" smtClean="0">
                <a:solidFill>
                  <a:schemeClr val="tx1"/>
                </a:solidFill>
              </a:rPr>
              <a:t> -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sz="2200" b="1" dirty="0" smtClean="0">
                <a:solidFill>
                  <a:schemeClr val="tx1"/>
                </a:solidFill>
              </a:rPr>
              <a:t>Onemocnění: </a:t>
            </a:r>
            <a:r>
              <a:rPr lang="en-US" sz="2200" dirty="0" err="1" smtClean="0">
                <a:solidFill>
                  <a:schemeClr val="tx1"/>
                </a:solidFill>
              </a:rPr>
              <a:t>hemolyticko-uremický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syndrom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průjem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zvracení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horečka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následuje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anémie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petechie</a:t>
            </a:r>
            <a:r>
              <a:rPr lang="en-US" sz="2200" dirty="0">
                <a:solidFill>
                  <a:schemeClr val="tx1"/>
                </a:solidFill>
              </a:rPr>
              <a:t>, ... </a:t>
            </a:r>
            <a:r>
              <a:rPr lang="en-US" sz="2200" dirty="0" err="1">
                <a:solidFill>
                  <a:schemeClr val="tx1"/>
                </a:solidFill>
              </a:rPr>
              <a:t>až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selhání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ledvin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 err="1">
                <a:solidFill>
                  <a:schemeClr val="tx1"/>
                </a:solidFill>
              </a:rPr>
              <a:t>neurologické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příznaky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r>
              <a:rPr lang="cs-CZ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cs-CZ" sz="2400" dirty="0"/>
              <a:t>Z</a:t>
            </a:r>
            <a:r>
              <a:rPr lang="en-US" sz="2400" dirty="0" err="1" smtClean="0"/>
              <a:t>ejména</a:t>
            </a:r>
            <a:r>
              <a:rPr lang="en-US" sz="2400" dirty="0" smtClean="0"/>
              <a:t> </a:t>
            </a:r>
            <a:r>
              <a:rPr lang="en-US" sz="2400" dirty="0" err="1" smtClean="0"/>
              <a:t>sérotyp</a:t>
            </a:r>
            <a:r>
              <a:rPr lang="en-US" sz="2400" dirty="0" smtClean="0"/>
              <a:t> </a:t>
            </a:r>
            <a:r>
              <a:rPr lang="en-US" sz="2400" dirty="0"/>
              <a:t>O157:H7 </a:t>
            </a:r>
            <a:r>
              <a:rPr lang="en-US" sz="2400" dirty="0" smtClean="0"/>
              <a:t>(</a:t>
            </a:r>
            <a:r>
              <a:rPr lang="en-US" sz="2400" dirty="0" err="1"/>
              <a:t>dále</a:t>
            </a:r>
            <a:r>
              <a:rPr lang="en-US" sz="2400" dirty="0"/>
              <a:t> </a:t>
            </a:r>
            <a:r>
              <a:rPr lang="en-US" sz="2400" dirty="0" smtClean="0"/>
              <a:t>O26, </a:t>
            </a:r>
            <a:r>
              <a:rPr lang="en-US" sz="2400" dirty="0"/>
              <a:t>O55, O111)</a:t>
            </a:r>
          </a:p>
          <a:p>
            <a:r>
              <a:rPr lang="cs-CZ" sz="2400" dirty="0" smtClean="0"/>
              <a:t>Nutná </a:t>
            </a:r>
            <a:r>
              <a:rPr lang="en-US" sz="2400" b="1" dirty="0" err="1" smtClean="0"/>
              <a:t>nízká</a:t>
            </a:r>
            <a:r>
              <a:rPr lang="en-US" sz="2400" b="1" dirty="0" smtClean="0"/>
              <a:t> </a:t>
            </a:r>
            <a:r>
              <a:rPr lang="en-US" sz="2400" b="1" dirty="0" err="1"/>
              <a:t>infekční</a:t>
            </a:r>
            <a:r>
              <a:rPr lang="en-US" sz="2400" b="1" dirty="0"/>
              <a:t> </a:t>
            </a:r>
            <a:r>
              <a:rPr lang="en-US" sz="2400" b="1" dirty="0" err="1"/>
              <a:t>dávka</a:t>
            </a:r>
            <a:r>
              <a:rPr lang="en-US" sz="2400" b="1" dirty="0"/>
              <a:t> </a:t>
            </a:r>
            <a:r>
              <a:rPr lang="en-US" sz="2400" dirty="0" smtClean="0"/>
              <a:t>(&lt; </a:t>
            </a:r>
            <a:r>
              <a:rPr lang="en-US" sz="2400" dirty="0"/>
              <a:t>50 </a:t>
            </a:r>
            <a:r>
              <a:rPr lang="en-US" sz="2400" dirty="0" err="1"/>
              <a:t>bakterií</a:t>
            </a:r>
            <a:r>
              <a:rPr lang="en-US" sz="2400" dirty="0" smtClean="0"/>
              <a:t>)</a:t>
            </a:r>
            <a:r>
              <a:rPr lang="cs-CZ" sz="2400" dirty="0"/>
              <a:t>.</a:t>
            </a:r>
            <a:endParaRPr lang="en-US" sz="2400" dirty="0"/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i="1" dirty="0" smtClean="0">
                <a:solidFill>
                  <a:srgbClr val="009900"/>
                </a:solidFill>
              </a:rPr>
              <a:t>Escherichia coli </a:t>
            </a:r>
            <a:r>
              <a:rPr lang="cs-CZ" b="1" dirty="0" smtClean="0">
                <a:solidFill>
                  <a:srgbClr val="009900"/>
                </a:solidFill>
              </a:rPr>
              <a:t>(2)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b="1" dirty="0" err="1"/>
              <a:t>P</a:t>
            </a:r>
            <a:r>
              <a:rPr lang="en-US" sz="2400" b="1" dirty="0" err="1" smtClean="0"/>
              <a:t>atogeny</a:t>
            </a:r>
            <a:r>
              <a:rPr lang="en-US" sz="2400" b="1" dirty="0" smtClean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střevě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EAEC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cs-CZ" sz="2200" dirty="0" smtClean="0">
                <a:solidFill>
                  <a:schemeClr val="tx1"/>
                </a:solidFill>
              </a:rPr>
              <a:t>EAggEC, </a:t>
            </a:r>
            <a:r>
              <a:rPr lang="en-US" sz="2200" dirty="0" err="1" smtClean="0">
                <a:solidFill>
                  <a:schemeClr val="tx1"/>
                </a:solidFill>
              </a:rPr>
              <a:t>enteroagregativní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EC) – </a:t>
            </a:r>
            <a:r>
              <a:rPr lang="en-US" sz="2200" dirty="0" err="1">
                <a:solidFill>
                  <a:schemeClr val="tx1"/>
                </a:solidFill>
              </a:rPr>
              <a:t>cestovatelské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průjmy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DAEC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difúzně-adherentní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EC) – </a:t>
            </a:r>
            <a:r>
              <a:rPr lang="en-US" sz="2200" dirty="0" err="1">
                <a:solidFill>
                  <a:schemeClr val="tx1"/>
                </a:solidFill>
              </a:rPr>
              <a:t>cestovatelské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vodnaté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průjmy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zvracením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cs-CZ" sz="2400" b="1" dirty="0"/>
              <a:t>P</a:t>
            </a:r>
            <a:r>
              <a:rPr lang="en-US" sz="2400" b="1" dirty="0" err="1" smtClean="0"/>
              <a:t>atogeny</a:t>
            </a:r>
            <a:r>
              <a:rPr lang="en-US" sz="2400" b="1" dirty="0" smtClean="0"/>
              <a:t> </a:t>
            </a:r>
            <a:r>
              <a:rPr lang="en-US" sz="2400" b="1" dirty="0" err="1"/>
              <a:t>mimo</a:t>
            </a:r>
            <a:r>
              <a:rPr lang="en-US" sz="2400" b="1" dirty="0"/>
              <a:t> </a:t>
            </a:r>
            <a:r>
              <a:rPr lang="en-US" sz="2400" b="1" dirty="0" err="1"/>
              <a:t>střevo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UPEC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uropatogenní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EC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kmeny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způsobující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respirační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infekce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sepse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infekce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ran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novorozenecké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meningitidy</a:t>
            </a:r>
            <a:r>
              <a:rPr lang="en-US" sz="2200" dirty="0" smtClean="0">
                <a:solidFill>
                  <a:schemeClr val="tx1"/>
                </a:solidFill>
              </a:rPr>
              <a:t>...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cs-CZ" sz="2400" dirty="0" err="1"/>
              <a:t>E</a:t>
            </a:r>
            <a:r>
              <a:rPr lang="en-US" sz="2400" dirty="0" err="1" smtClean="0"/>
              <a:t>pidemie</a:t>
            </a:r>
            <a:r>
              <a:rPr lang="en-US" sz="2400" dirty="0" smtClean="0"/>
              <a:t> </a:t>
            </a:r>
            <a:r>
              <a:rPr lang="en-US" sz="2400" dirty="0"/>
              <a:t>v </a:t>
            </a:r>
            <a:r>
              <a:rPr lang="en-US" sz="2400" dirty="0" err="1"/>
              <a:t>Německu</a:t>
            </a:r>
            <a:r>
              <a:rPr lang="en-US" sz="2400" dirty="0"/>
              <a:t> 2011 (EAEC </a:t>
            </a:r>
            <a:r>
              <a:rPr lang="en-US" sz="2400" dirty="0" smtClean="0"/>
              <a:t>O104:H4, </a:t>
            </a:r>
            <a:r>
              <a:rPr lang="en-US" sz="2400" dirty="0" err="1"/>
              <a:t>která</a:t>
            </a:r>
            <a:r>
              <a:rPr lang="en-US" sz="2400" dirty="0"/>
              <a:t> </a:t>
            </a:r>
            <a:r>
              <a:rPr lang="en-US" sz="2400" dirty="0" err="1" smtClean="0"/>
              <a:t>získala</a:t>
            </a:r>
            <a:r>
              <a:rPr lang="en-US" sz="2400" dirty="0" smtClean="0"/>
              <a:t> </a:t>
            </a:r>
            <a:r>
              <a:rPr lang="en-US" sz="2400" dirty="0" err="1"/>
              <a:t>geny</a:t>
            </a:r>
            <a:r>
              <a:rPr lang="en-US" sz="2400" dirty="0"/>
              <a:t> pro </a:t>
            </a:r>
            <a:r>
              <a:rPr lang="en-US" sz="2400" dirty="0" err="1"/>
              <a:t>shiga</a:t>
            </a:r>
            <a:r>
              <a:rPr lang="en-US" sz="2400" dirty="0"/>
              <a:t> toxin od STEC </a:t>
            </a:r>
            <a:r>
              <a:rPr lang="en-US" sz="2400" dirty="0" err="1"/>
              <a:t>horizontálním</a:t>
            </a:r>
            <a:r>
              <a:rPr lang="en-US" sz="2400" dirty="0"/>
              <a:t> </a:t>
            </a:r>
            <a:r>
              <a:rPr lang="en-US" sz="2400" dirty="0" err="1" smtClean="0"/>
              <a:t>přenosem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endParaRPr lang="en-US" sz="2400" dirty="0"/>
          </a:p>
          <a:p>
            <a:pPr marL="274320" lvl="1" indent="0">
              <a:buNone/>
            </a:pP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403260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i="1" dirty="0" smtClean="0">
                <a:solidFill>
                  <a:srgbClr val="009900"/>
                </a:solidFill>
              </a:rPr>
              <a:t>Escherichia coli </a:t>
            </a:r>
            <a:r>
              <a:rPr lang="cs-CZ" b="1" dirty="0" smtClean="0">
                <a:solidFill>
                  <a:srgbClr val="009900"/>
                </a:solidFill>
              </a:rPr>
              <a:t>(3)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6265316" cy="49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4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Rod </a:t>
            </a:r>
            <a:r>
              <a:rPr lang="cs-CZ" b="1" i="1" dirty="0" smtClean="0">
                <a:solidFill>
                  <a:srgbClr val="009900"/>
                </a:solidFill>
              </a:rPr>
              <a:t>Klebsiella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Bakterie s pouzdrem.</a:t>
            </a:r>
            <a:endParaRPr lang="en-US" sz="2400" dirty="0"/>
          </a:p>
          <a:p>
            <a:r>
              <a:rPr lang="en-US" sz="2400" i="1" dirty="0" err="1"/>
              <a:t>Klebsiella</a:t>
            </a:r>
            <a:r>
              <a:rPr lang="en-US" sz="2400" i="1" dirty="0"/>
              <a:t> </a:t>
            </a:r>
            <a:r>
              <a:rPr lang="en-US" sz="2400" i="1" dirty="0" smtClean="0"/>
              <a:t>pneumoniae, K</a:t>
            </a:r>
            <a:r>
              <a:rPr lang="en-US" sz="2400" i="1" dirty="0"/>
              <a:t>. </a:t>
            </a:r>
            <a:r>
              <a:rPr lang="en-US" sz="2400" i="1" dirty="0" err="1" smtClean="0"/>
              <a:t>oxytoca</a:t>
            </a:r>
            <a:r>
              <a:rPr lang="en-US" sz="2400" i="1" dirty="0" smtClean="0"/>
              <a:t>, K</a:t>
            </a:r>
            <a:r>
              <a:rPr lang="en-US" sz="2400" i="1" dirty="0"/>
              <a:t>. </a:t>
            </a:r>
            <a:r>
              <a:rPr lang="en-US" sz="2400" i="1" dirty="0" err="1"/>
              <a:t>ozaenae</a:t>
            </a:r>
            <a:endParaRPr lang="en-US" sz="2400" i="1" dirty="0"/>
          </a:p>
          <a:p>
            <a:r>
              <a:rPr lang="cs-CZ" sz="2400" dirty="0" smtClean="0"/>
              <a:t>Časté nozokomiální patogeny, způsobují infekce močových cest, pneumonie, až sepse.</a:t>
            </a:r>
            <a:endParaRPr lang="cs-CZ" sz="2200" dirty="0" smtClean="0">
              <a:solidFill>
                <a:schemeClr val="tx1"/>
              </a:solidFill>
            </a:endParaRPr>
          </a:p>
          <a:p>
            <a:endParaRPr lang="cs-CZ" sz="22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3212976"/>
            <a:ext cx="4276725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164" y="2996952"/>
            <a:ext cx="4181475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Rod </a:t>
            </a:r>
            <a:r>
              <a:rPr lang="cs-CZ" b="1" i="1" dirty="0" smtClean="0">
                <a:solidFill>
                  <a:srgbClr val="009900"/>
                </a:solidFill>
              </a:rPr>
              <a:t>Proteus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Proteus</a:t>
            </a:r>
            <a:r>
              <a:rPr lang="cs-CZ" sz="2400" i="1" dirty="0" smtClean="0"/>
              <a:t> </a:t>
            </a:r>
            <a:r>
              <a:rPr lang="en-US" sz="2400" i="1" dirty="0" smtClean="0"/>
              <a:t>mirabilis, Proteus</a:t>
            </a:r>
            <a:r>
              <a:rPr lang="cs-CZ" sz="2400" i="1" dirty="0" smtClean="0"/>
              <a:t> </a:t>
            </a:r>
            <a:r>
              <a:rPr lang="en-US" sz="2400" i="1" dirty="0" smtClean="0"/>
              <a:t>vulgaris</a:t>
            </a:r>
            <a:endParaRPr lang="en-US" sz="2400" i="1" dirty="0"/>
          </a:p>
          <a:p>
            <a:r>
              <a:rPr lang="cs-CZ" sz="2400" dirty="0" err="1"/>
              <a:t>P</a:t>
            </a:r>
            <a:r>
              <a:rPr lang="en-US" sz="2400" dirty="0" err="1" smtClean="0"/>
              <a:t>ůvodci</a:t>
            </a:r>
            <a:r>
              <a:rPr lang="en-US" sz="2400" dirty="0" smtClean="0"/>
              <a:t> </a:t>
            </a:r>
            <a:r>
              <a:rPr lang="en-US" sz="2400" dirty="0" err="1"/>
              <a:t>močových</a:t>
            </a:r>
            <a:r>
              <a:rPr lang="en-US" sz="2400" dirty="0"/>
              <a:t> </a:t>
            </a:r>
            <a:r>
              <a:rPr lang="en-US" sz="2400" dirty="0" err="1" smtClean="0"/>
              <a:t>infekcí</a:t>
            </a:r>
            <a:endParaRPr lang="cs-CZ" sz="2400" dirty="0"/>
          </a:p>
          <a:p>
            <a:r>
              <a:rPr lang="cs-CZ" sz="2400" dirty="0" smtClean="0"/>
              <a:t>Charakteristický je </a:t>
            </a:r>
            <a:r>
              <a:rPr lang="cs-CZ" sz="2400" b="1" dirty="0" smtClean="0"/>
              <a:t>pl</a:t>
            </a:r>
            <a:r>
              <a:rPr lang="en-US" sz="2400" b="1" dirty="0" err="1" smtClean="0"/>
              <a:t>azivý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růst</a:t>
            </a:r>
            <a:r>
              <a:rPr lang="cs-CZ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neroste</a:t>
            </a:r>
            <a:r>
              <a:rPr lang="en-US" sz="2400" dirty="0" smtClean="0"/>
              <a:t> </a:t>
            </a:r>
            <a:r>
              <a:rPr lang="en-US" sz="2400" dirty="0" err="1" smtClean="0"/>
              <a:t>jen</a:t>
            </a:r>
            <a:r>
              <a:rPr lang="en-US" sz="2400" dirty="0" smtClean="0"/>
              <a:t> v </a:t>
            </a:r>
            <a:r>
              <a:rPr lang="en-US" sz="2400" dirty="0" err="1" smtClean="0"/>
              <a:t>místě</a:t>
            </a:r>
            <a:r>
              <a:rPr lang="en-US" sz="2400" dirty="0" smtClean="0"/>
              <a:t> </a:t>
            </a:r>
            <a:r>
              <a:rPr lang="en-US" sz="2400" dirty="0" err="1" smtClean="0"/>
              <a:t>inokulace</a:t>
            </a:r>
            <a:r>
              <a:rPr lang="en-US" sz="2400" dirty="0"/>
              <a:t>, ale </a:t>
            </a:r>
            <a:r>
              <a:rPr lang="en-US" sz="2400" dirty="0" err="1"/>
              <a:t>šíří</a:t>
            </a:r>
            <a:r>
              <a:rPr lang="en-US" sz="2400" dirty="0"/>
              <a:t> se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err="1"/>
              <a:t>povrchu</a:t>
            </a:r>
            <a:r>
              <a:rPr lang="en-US" sz="2400" dirty="0"/>
              <a:t> </a:t>
            </a:r>
            <a:r>
              <a:rPr lang="en-US" sz="2400" dirty="0" err="1"/>
              <a:t>agaru</a:t>
            </a:r>
            <a:r>
              <a:rPr lang="en-US" sz="2400" dirty="0"/>
              <a:t> do </a:t>
            </a:r>
            <a:r>
              <a:rPr lang="en-US" sz="2400" dirty="0" err="1"/>
              <a:t>stran</a:t>
            </a:r>
            <a:r>
              <a:rPr lang="en-US" sz="2400" dirty="0"/>
              <a:t>), </a:t>
            </a:r>
            <a:r>
              <a:rPr lang="en-US" sz="2400" dirty="0" err="1"/>
              <a:t>tzv</a:t>
            </a:r>
            <a:r>
              <a:rPr lang="en-US" sz="2400" dirty="0"/>
              <a:t>. </a:t>
            </a:r>
            <a:r>
              <a:rPr lang="en-US" sz="2400" b="1" dirty="0" err="1" smtClean="0"/>
              <a:t>Raussův</a:t>
            </a:r>
            <a:r>
              <a:rPr lang="en-US" sz="2400" b="1" dirty="0" smtClean="0"/>
              <a:t> </a:t>
            </a:r>
            <a:r>
              <a:rPr lang="en-US" sz="2400" b="1" dirty="0" err="1"/>
              <a:t>fenomén</a:t>
            </a:r>
            <a:r>
              <a:rPr lang="en-US" sz="2400" b="1" dirty="0"/>
              <a:t> </a:t>
            </a:r>
            <a:r>
              <a:rPr lang="en-US" sz="2400" b="1" dirty="0" err="1"/>
              <a:t>či</a:t>
            </a:r>
            <a:r>
              <a:rPr lang="en-US" sz="2400" b="1" dirty="0"/>
              <a:t> </a:t>
            </a:r>
            <a:r>
              <a:rPr lang="en-US" sz="2400" b="1" dirty="0" err="1"/>
              <a:t>fenomén</a:t>
            </a:r>
            <a:r>
              <a:rPr lang="en-US" sz="2400" b="1" dirty="0"/>
              <a:t> </a:t>
            </a:r>
            <a:r>
              <a:rPr lang="en-US" sz="2400" b="1" dirty="0" err="1"/>
              <a:t>příbojové</a:t>
            </a:r>
            <a:r>
              <a:rPr lang="en-US" sz="2400" b="1" dirty="0"/>
              <a:t> </a:t>
            </a:r>
            <a:r>
              <a:rPr lang="en-US" sz="2400" b="1" dirty="0" err="1" smtClean="0"/>
              <a:t>vlny</a:t>
            </a:r>
            <a:r>
              <a:rPr lang="cs-CZ" sz="2400" b="1" dirty="0" smtClean="0"/>
              <a:t>.</a:t>
            </a:r>
            <a:endParaRPr lang="en-US" sz="2400" b="1" dirty="0"/>
          </a:p>
          <a:p>
            <a:endParaRPr lang="cs-CZ" sz="22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213" y="3573016"/>
            <a:ext cx="6749802" cy="27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Multirezistentní enterobakterie (1)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dirty="0" err="1"/>
              <a:t>R</a:t>
            </a:r>
            <a:r>
              <a:rPr lang="en-US" dirty="0" err="1" smtClean="0"/>
              <a:t>ezistence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větší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 smtClean="0"/>
              <a:t>antibiotik</a:t>
            </a:r>
            <a:r>
              <a:rPr lang="cs-CZ" dirty="0" smtClean="0"/>
              <a:t>.</a:t>
            </a:r>
            <a:endParaRPr lang="en-US" dirty="0"/>
          </a:p>
          <a:p>
            <a:r>
              <a:rPr lang="cs-CZ" dirty="0" err="1"/>
              <a:t>Č</a:t>
            </a:r>
            <a:r>
              <a:rPr lang="en-US" dirty="0" err="1" smtClean="0"/>
              <a:t>astí</a:t>
            </a:r>
            <a:r>
              <a:rPr lang="en-US" dirty="0" smtClean="0"/>
              <a:t> </a:t>
            </a:r>
            <a:r>
              <a:rPr lang="en-US" dirty="0" err="1"/>
              <a:t>producenti</a:t>
            </a:r>
            <a:r>
              <a:rPr lang="en-US" dirty="0"/>
              <a:t> </a:t>
            </a:r>
            <a:r>
              <a:rPr lang="en-US" dirty="0" err="1"/>
              <a:t>širokospektrých</a:t>
            </a:r>
            <a:r>
              <a:rPr lang="en-US" dirty="0"/>
              <a:t> </a:t>
            </a:r>
            <a:r>
              <a:rPr lang="en-US" dirty="0" err="1"/>
              <a:t>betalaktamáz</a:t>
            </a:r>
            <a:r>
              <a:rPr lang="en-US" dirty="0"/>
              <a:t> </a:t>
            </a:r>
            <a:r>
              <a:rPr lang="en-US" dirty="0" err="1"/>
              <a:t>typu</a:t>
            </a:r>
            <a:r>
              <a:rPr lang="en-US" dirty="0"/>
              <a:t> </a:t>
            </a:r>
            <a:r>
              <a:rPr lang="en-US" dirty="0" smtClean="0"/>
              <a:t>ESBL </a:t>
            </a:r>
            <a:r>
              <a:rPr lang="en-US" dirty="0" err="1"/>
              <a:t>popř</a:t>
            </a:r>
            <a:r>
              <a:rPr lang="en-US" dirty="0"/>
              <a:t>. </a:t>
            </a:r>
            <a:r>
              <a:rPr lang="en-US" dirty="0" err="1" smtClean="0"/>
              <a:t>ampC</a:t>
            </a:r>
            <a:r>
              <a:rPr lang="cs-CZ" dirty="0" smtClean="0"/>
              <a:t>.</a:t>
            </a:r>
            <a:endParaRPr lang="en-US" dirty="0"/>
          </a:p>
          <a:p>
            <a:pPr marL="0" indent="0">
              <a:buNone/>
            </a:pPr>
            <a:endParaRPr lang="cs-CZ" sz="22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589" y="2420888"/>
            <a:ext cx="4301877" cy="3782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789040"/>
            <a:ext cx="3190875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Multirezistentní enterobakterie (1)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68760"/>
            <a:ext cx="7575376" cy="50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82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i="1" dirty="0" smtClean="0">
                <a:solidFill>
                  <a:srgbClr val="009900"/>
                </a:solidFill>
              </a:rPr>
              <a:t>Campylobacter jejuni</a:t>
            </a:r>
            <a:endParaRPr lang="cs-CZ" b="1" i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Nepatří mezi enterobakterie.</a:t>
            </a:r>
          </a:p>
          <a:p>
            <a:r>
              <a:rPr lang="cs-CZ" dirty="0" smtClean="0"/>
              <a:t>G- zahnutá tyčinka, oxidáza pozitivní</a:t>
            </a:r>
          </a:p>
          <a:p>
            <a:r>
              <a:rPr lang="cs-CZ" b="1" dirty="0" smtClean="0"/>
              <a:t>Onemocnění: </a:t>
            </a:r>
            <a:r>
              <a:rPr lang="en-US" dirty="0" err="1" smtClean="0"/>
              <a:t>kampylobakterióza</a:t>
            </a:r>
            <a:r>
              <a:rPr lang="cs-CZ" dirty="0" smtClean="0"/>
              <a:t> – </a:t>
            </a:r>
            <a:r>
              <a:rPr lang="en-US" dirty="0" err="1" smtClean="0"/>
              <a:t>průběh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závažnost</a:t>
            </a:r>
            <a:r>
              <a:rPr lang="en-US" dirty="0"/>
              <a:t> </a:t>
            </a:r>
            <a:r>
              <a:rPr lang="en-US" dirty="0" err="1"/>
              <a:t>onemocnění</a:t>
            </a:r>
            <a:r>
              <a:rPr lang="en-US" dirty="0"/>
              <a:t> </a:t>
            </a:r>
            <a:r>
              <a:rPr lang="en-US" dirty="0" err="1" smtClean="0"/>
              <a:t>srovnatelná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salmonelózou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cs-CZ" dirty="0" smtClean="0"/>
              <a:t>většinou bez zvracení</a:t>
            </a:r>
            <a:r>
              <a:rPr lang="en-US" dirty="0" smtClean="0"/>
              <a:t>)</a:t>
            </a:r>
            <a:endParaRPr lang="en-US" dirty="0"/>
          </a:p>
          <a:p>
            <a:r>
              <a:rPr lang="cs-CZ" b="1" dirty="0" smtClean="0"/>
              <a:t>Přenos: </a:t>
            </a:r>
            <a:r>
              <a:rPr lang="cs-CZ" dirty="0" smtClean="0"/>
              <a:t>fekálně-orální (kontaminované potraviny – především drůbeží maso)</a:t>
            </a:r>
            <a:endParaRPr lang="en-US" dirty="0"/>
          </a:p>
          <a:p>
            <a:r>
              <a:rPr lang="cs-CZ" b="1" dirty="0" smtClean="0"/>
              <a:t>S</a:t>
            </a:r>
            <a:r>
              <a:rPr lang="en-US" b="1" dirty="0" err="1" smtClean="0"/>
              <a:t>peciální</a:t>
            </a:r>
            <a:r>
              <a:rPr lang="en-US" b="1" dirty="0" smtClean="0"/>
              <a:t> </a:t>
            </a:r>
            <a:r>
              <a:rPr lang="cs-CZ" b="1" dirty="0" smtClean="0"/>
              <a:t>typ </a:t>
            </a:r>
            <a:r>
              <a:rPr lang="en-US" b="1" dirty="0" err="1" smtClean="0"/>
              <a:t>kultivace</a:t>
            </a:r>
            <a:r>
              <a:rPr lang="cs-CZ" b="1" dirty="0" smtClean="0"/>
              <a:t> </a:t>
            </a:r>
            <a:r>
              <a:rPr lang="cs-CZ" dirty="0" smtClean="0"/>
              <a:t>(úkol č.7):</a:t>
            </a:r>
            <a:r>
              <a:rPr lang="cs-CZ" dirty="0"/>
              <a:t>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černá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„</a:t>
            </a:r>
            <a:r>
              <a:rPr lang="en-US" sz="2400" dirty="0" err="1">
                <a:solidFill>
                  <a:schemeClr val="tx1"/>
                </a:solidFill>
              </a:rPr>
              <a:t>půda</a:t>
            </a:r>
            <a:r>
              <a:rPr lang="en-US" sz="2400" dirty="0">
                <a:solidFill>
                  <a:schemeClr val="tx1"/>
                </a:solidFill>
              </a:rPr>
              <a:t> pro </a:t>
            </a:r>
            <a:r>
              <a:rPr lang="en-US" sz="2400" dirty="0" err="1">
                <a:solidFill>
                  <a:schemeClr val="tx1"/>
                </a:solidFill>
              </a:rPr>
              <a:t>kampylobaktery</a:t>
            </a:r>
            <a:r>
              <a:rPr lang="en-US" sz="2400" dirty="0">
                <a:solidFill>
                  <a:schemeClr val="tx1"/>
                </a:solidFill>
              </a:rPr>
              <a:t>“ (</a:t>
            </a:r>
            <a:r>
              <a:rPr lang="en-US" sz="2400" b="1" dirty="0" smtClean="0">
                <a:solidFill>
                  <a:schemeClr val="tx1"/>
                </a:solidFill>
              </a:rPr>
              <a:t>CCDA</a:t>
            </a:r>
            <a:r>
              <a:rPr lang="cs-CZ" sz="2400" b="1" dirty="0" smtClean="0">
                <a:solidFill>
                  <a:schemeClr val="tx1"/>
                </a:solidFill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</a:rPr>
              <a:t>charcoal-</a:t>
            </a:r>
            <a:r>
              <a:rPr lang="en-US" sz="2400" b="1" dirty="0" err="1" smtClean="0">
                <a:solidFill>
                  <a:schemeClr val="tx1"/>
                </a:solidFill>
              </a:rPr>
              <a:t>cefoperazone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en-US" sz="2400" b="1" dirty="0" err="1" smtClean="0">
                <a:solidFill>
                  <a:schemeClr val="tx1"/>
                </a:solidFill>
              </a:rPr>
              <a:t>deoxycholate</a:t>
            </a:r>
            <a:r>
              <a:rPr lang="en-US" sz="2400" b="1" dirty="0" smtClean="0">
                <a:solidFill>
                  <a:schemeClr val="tx1"/>
                </a:solidFill>
              </a:rPr>
              <a:t> agar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cs-CZ" sz="24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n</a:t>
            </a:r>
            <a:r>
              <a:rPr lang="en-US" sz="2400" dirty="0" err="1" smtClean="0">
                <a:solidFill>
                  <a:schemeClr val="tx1"/>
                </a:solidFill>
              </a:rPr>
              <a:t>eroste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KA a </a:t>
            </a:r>
            <a:r>
              <a:rPr lang="en-US" sz="2400" dirty="0" smtClean="0">
                <a:solidFill>
                  <a:schemeClr val="tx1"/>
                </a:solidFill>
              </a:rPr>
              <a:t>ENDO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teplota</a:t>
            </a:r>
            <a:r>
              <a:rPr lang="en-US" sz="2400" dirty="0">
                <a:solidFill>
                  <a:schemeClr val="tx1"/>
                </a:solidFill>
              </a:rPr>
              <a:t> 42 °</a:t>
            </a:r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zvýšená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tenze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CO</a:t>
            </a:r>
            <a:r>
              <a:rPr lang="cs-CZ" sz="2400" baseline="-25000" dirty="0" smtClean="0">
                <a:solidFill>
                  <a:schemeClr val="tx1"/>
                </a:solidFill>
              </a:rPr>
              <a:t>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p</a:t>
            </a:r>
            <a:r>
              <a:rPr lang="cs-CZ" sz="2400" dirty="0" smtClean="0">
                <a:solidFill>
                  <a:schemeClr val="tx1"/>
                </a:solidFill>
              </a:rPr>
              <a:t>rodloužená kultivace po dobu 48 hodin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cs-CZ" sz="21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endParaRPr lang="cs-CZ" sz="2200" dirty="0" smtClean="0"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Odběr stolice v mikrobiologii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b="1" dirty="0" smtClean="0"/>
              <a:t>Parazitologie a virologie: </a:t>
            </a:r>
            <a:r>
              <a:rPr lang="cs-CZ" dirty="0" smtClean="0"/>
              <a:t>kusová stolice</a:t>
            </a:r>
          </a:p>
          <a:p>
            <a:r>
              <a:rPr lang="cs-CZ" sz="2400" b="1" dirty="0" smtClean="0"/>
              <a:t>Bakteriologie: </a:t>
            </a:r>
            <a:r>
              <a:rPr lang="cs-CZ" sz="2400" dirty="0" smtClean="0"/>
              <a:t>může být i kusová stolice, ale lepší je tampon zanořený do transportního média (nejlépe Amiesova půda)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>
                <a:solidFill>
                  <a:schemeClr val="tx1"/>
                </a:solidFill>
              </a:rPr>
              <a:t>Pozn. </a:t>
            </a:r>
            <a:r>
              <a:rPr lang="cs-CZ" sz="2400" dirty="0"/>
              <a:t>o</a:t>
            </a:r>
            <a:r>
              <a:rPr lang="cs-CZ" sz="2400" dirty="0" smtClean="0"/>
              <a:t>dběrová n</a:t>
            </a:r>
            <a:r>
              <a:rPr lang="cs-CZ" sz="2400" dirty="0" smtClean="0">
                <a:solidFill>
                  <a:schemeClr val="tx1"/>
                </a:solidFill>
              </a:rPr>
              <a:t>ádobka na odběr stolice jako jediná nemusí být sterilní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cs-CZ" sz="21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endParaRPr lang="cs-CZ" sz="2200" dirty="0" smtClean="0"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72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i="1" dirty="0" smtClean="0">
                <a:solidFill>
                  <a:srgbClr val="009900"/>
                </a:solidFill>
              </a:rPr>
              <a:t>Helicobacter pylori</a:t>
            </a:r>
            <a:endParaRPr lang="cs-CZ" b="1" i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dirty="0" smtClean="0"/>
              <a:t>Nepatří mezi enterobakterie.</a:t>
            </a:r>
          </a:p>
          <a:p>
            <a:r>
              <a:rPr lang="en-US" dirty="0" smtClean="0"/>
              <a:t>G- </a:t>
            </a:r>
            <a:r>
              <a:rPr lang="en-US" dirty="0" err="1"/>
              <a:t>zahnutá</a:t>
            </a:r>
            <a:r>
              <a:rPr lang="en-US" dirty="0"/>
              <a:t> (</a:t>
            </a:r>
            <a:r>
              <a:rPr lang="en-US" dirty="0" err="1"/>
              <a:t>spirálovitá</a:t>
            </a:r>
            <a:r>
              <a:rPr lang="en-US" dirty="0"/>
              <a:t>) </a:t>
            </a:r>
            <a:r>
              <a:rPr lang="en-US" dirty="0" err="1" smtClean="0"/>
              <a:t>tyč</a:t>
            </a:r>
            <a:r>
              <a:rPr lang="cs-CZ" dirty="0" smtClean="0"/>
              <a:t>in</a:t>
            </a:r>
            <a:r>
              <a:rPr lang="en-US" dirty="0" err="1" smtClean="0"/>
              <a:t>ka</a:t>
            </a:r>
            <a:r>
              <a:rPr lang="cs-CZ" dirty="0"/>
              <a:t>.</a:t>
            </a:r>
            <a:endParaRPr lang="en-US" dirty="0"/>
          </a:p>
          <a:p>
            <a:r>
              <a:rPr lang="cs-CZ" dirty="0"/>
              <a:t>V</a:t>
            </a:r>
            <a:r>
              <a:rPr lang="en-US" dirty="0" smtClean="0"/>
              <a:t> </a:t>
            </a:r>
            <a:r>
              <a:rPr lang="en-US" dirty="0" err="1"/>
              <a:t>žaludku</a:t>
            </a:r>
            <a:r>
              <a:rPr lang="en-US" dirty="0"/>
              <a:t> </a:t>
            </a:r>
            <a:r>
              <a:rPr lang="cs-CZ" dirty="0" smtClean="0"/>
              <a:t>si </a:t>
            </a:r>
            <a:r>
              <a:rPr lang="en-US" dirty="0" err="1" smtClean="0"/>
              <a:t>mohutnou</a:t>
            </a:r>
            <a:r>
              <a:rPr lang="en-US" dirty="0" smtClean="0"/>
              <a:t> </a:t>
            </a:r>
            <a:r>
              <a:rPr lang="en-US" dirty="0" err="1" smtClean="0"/>
              <a:t>ureázovou</a:t>
            </a:r>
            <a:r>
              <a:rPr lang="en-US" dirty="0" smtClean="0"/>
              <a:t> </a:t>
            </a:r>
            <a:r>
              <a:rPr lang="en-US" dirty="0" err="1" smtClean="0"/>
              <a:t>aktivitou</a:t>
            </a:r>
            <a:r>
              <a:rPr lang="cs-CZ" dirty="0" smtClean="0"/>
              <a:t> </a:t>
            </a:r>
            <a:r>
              <a:rPr lang="en-US" dirty="0" err="1" smtClean="0"/>
              <a:t>upravuje</a:t>
            </a:r>
            <a:r>
              <a:rPr lang="en-US" dirty="0" smtClean="0"/>
              <a:t> </a:t>
            </a:r>
            <a:r>
              <a:rPr lang="en-US" dirty="0" err="1"/>
              <a:t>mikroprostředí</a:t>
            </a:r>
            <a:r>
              <a:rPr lang="en-US" dirty="0"/>
              <a:t> (</a:t>
            </a:r>
            <a:r>
              <a:rPr lang="en-US" dirty="0" err="1"/>
              <a:t>využití</a:t>
            </a:r>
            <a:r>
              <a:rPr lang="en-US" dirty="0"/>
              <a:t> pro </a:t>
            </a:r>
            <a:r>
              <a:rPr lang="en-US" dirty="0" smtClean="0"/>
              <a:t>d</a:t>
            </a:r>
            <a:r>
              <a:rPr lang="cs-CZ" dirty="0" smtClean="0"/>
              <a:t>iagnostiku). Močovina je štěpena na oxid uhličitý, který vyprchá, a zásaditý čpavek </a:t>
            </a:r>
            <a:r>
              <a:rPr lang="cs-CZ" dirty="0" smtClean="0">
                <a:sym typeface="Wingdings" panose="05000000000000000000" pitchFamily="2" charset="2"/>
              </a:rPr>
              <a:t> ten alkalizuje prostředí</a:t>
            </a:r>
            <a:endParaRPr lang="cs-CZ" dirty="0" smtClean="0"/>
          </a:p>
          <a:p>
            <a:r>
              <a:rPr lang="cs-CZ" dirty="0" smtClean="0"/>
              <a:t>Podílí se na</a:t>
            </a:r>
            <a:r>
              <a:rPr lang="cs-CZ" dirty="0"/>
              <a:t> </a:t>
            </a:r>
            <a:r>
              <a:rPr lang="en-US" dirty="0" err="1" smtClean="0"/>
              <a:t>gastroduodenálních</a:t>
            </a:r>
            <a:r>
              <a:rPr lang="en-US" dirty="0" smtClean="0"/>
              <a:t> </a:t>
            </a:r>
            <a:r>
              <a:rPr lang="en-US" dirty="0" err="1" smtClean="0"/>
              <a:t>vředů</a:t>
            </a:r>
            <a:r>
              <a:rPr lang="cs-CZ" dirty="0" smtClean="0"/>
              <a:t>.</a:t>
            </a:r>
            <a:endParaRPr lang="en-US" dirty="0"/>
          </a:p>
          <a:p>
            <a:r>
              <a:rPr lang="cs-CZ" dirty="0" smtClean="0"/>
              <a:t>Kultivuje se na speciální půdě po dobu 5 dní.</a:t>
            </a:r>
            <a:endParaRPr lang="en-US" dirty="0"/>
          </a:p>
          <a:p>
            <a:pPr marL="274320" lvl="1" indent="0">
              <a:buNone/>
            </a:pPr>
            <a:endParaRPr lang="cs-CZ" sz="21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endParaRPr lang="cs-CZ" sz="2200" dirty="0" smtClean="0"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025950"/>
            <a:ext cx="3328655" cy="1229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Obsah cvičení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Čeleď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Enterobacteriaceae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Rody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Campylobacter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Helicobacter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Čeleď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Vibrionaceae</a:t>
            </a:r>
            <a:endParaRPr lang="pl-PL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l-PL" sz="2800" dirty="0" smtClean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Čeleď </a:t>
            </a:r>
            <a:r>
              <a:rPr lang="cs-CZ" b="1" i="1" dirty="0" smtClean="0">
                <a:solidFill>
                  <a:srgbClr val="009900"/>
                </a:solidFill>
              </a:rPr>
              <a:t>Vibrionaceae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dirty="0"/>
              <a:t>G- </a:t>
            </a:r>
            <a:r>
              <a:rPr lang="en-US" sz="2400" dirty="0" err="1"/>
              <a:t>krátké</a:t>
            </a:r>
            <a:r>
              <a:rPr lang="en-US" sz="2400" dirty="0"/>
              <a:t> </a:t>
            </a:r>
            <a:r>
              <a:rPr lang="en-US" sz="2400" dirty="0" err="1"/>
              <a:t>zakřivené</a:t>
            </a:r>
            <a:r>
              <a:rPr lang="en-US" sz="2400" dirty="0"/>
              <a:t> </a:t>
            </a:r>
            <a:r>
              <a:rPr lang="en-US" sz="2400" dirty="0" err="1" smtClean="0"/>
              <a:t>tyč</a:t>
            </a:r>
            <a:r>
              <a:rPr lang="cs-CZ" sz="2400" dirty="0" smtClean="0"/>
              <a:t>in</a:t>
            </a:r>
            <a:r>
              <a:rPr lang="en-US" sz="2400" dirty="0" err="1" smtClean="0"/>
              <a:t>ky</a:t>
            </a:r>
            <a:r>
              <a:rPr lang="en-US" sz="2400" dirty="0"/>
              <a:t>, </a:t>
            </a:r>
            <a:r>
              <a:rPr lang="en-US" sz="2400" dirty="0" err="1" smtClean="0"/>
              <a:t>pohyblivé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Oxidáza pozitivní.</a:t>
            </a:r>
          </a:p>
          <a:p>
            <a:r>
              <a:rPr lang="cs-CZ" sz="2400" b="1" dirty="0" smtClean="0"/>
              <a:t>Výskyt: </a:t>
            </a:r>
            <a:r>
              <a:rPr lang="cs-CZ" sz="2400" dirty="0" smtClean="0"/>
              <a:t>ve vodě v teplých oblastech.</a:t>
            </a:r>
          </a:p>
          <a:p>
            <a:r>
              <a:rPr lang="en-US" sz="2400" b="1" i="1" dirty="0" smtClean="0"/>
              <a:t>Vibrio </a:t>
            </a:r>
            <a:r>
              <a:rPr lang="en-US" sz="2400" b="1" i="1" dirty="0" err="1" smtClean="0"/>
              <a:t>cholerae</a:t>
            </a:r>
            <a:r>
              <a:rPr lang="cs-CZ" sz="2400" b="1" i="1" dirty="0" smtClean="0"/>
              <a:t> </a:t>
            </a:r>
            <a:r>
              <a:rPr lang="cs-CZ" sz="2400" dirty="0" smtClean="0"/>
              <a:t>– cholera (=těžké průjmové onemocnění, zvracení).</a:t>
            </a:r>
          </a:p>
          <a:p>
            <a:r>
              <a:rPr lang="cs-CZ" sz="2400" dirty="0" smtClean="0"/>
              <a:t>Sérotypy: O1, 0139.</a:t>
            </a:r>
          </a:p>
          <a:p>
            <a:r>
              <a:rPr lang="cs-CZ" sz="2400" b="1" dirty="0" smtClean="0"/>
              <a:t>Halo</a:t>
            </a:r>
            <a:r>
              <a:rPr lang="en-US" sz="2400" b="1" dirty="0" err="1" smtClean="0"/>
              <a:t>filní</a:t>
            </a:r>
            <a:r>
              <a:rPr lang="en-US" sz="2400" b="1" dirty="0" smtClean="0"/>
              <a:t> </a:t>
            </a:r>
            <a:r>
              <a:rPr lang="en-US" sz="2400" b="1" dirty="0" err="1"/>
              <a:t>vibria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tx1"/>
                </a:solidFill>
              </a:rPr>
              <a:t>V</a:t>
            </a:r>
            <a:r>
              <a:rPr lang="cs-CZ" sz="2200" i="1" dirty="0" smtClean="0">
                <a:solidFill>
                  <a:schemeClr val="tx1"/>
                </a:solidFill>
              </a:rPr>
              <a:t>ibrio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</a:rPr>
              <a:t>parahaemolyticus</a:t>
            </a:r>
            <a:r>
              <a:rPr lang="cs-CZ" sz="2200" i="1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gastroenteritis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 smtClean="0">
                <a:solidFill>
                  <a:schemeClr val="tx1"/>
                </a:solidFill>
              </a:rPr>
              <a:t>krvavé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průjmy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tx1"/>
                </a:solidFill>
              </a:rPr>
              <a:t>V</a:t>
            </a:r>
            <a:r>
              <a:rPr lang="cs-CZ" sz="2200" i="1" dirty="0" smtClean="0">
                <a:solidFill>
                  <a:schemeClr val="tx1"/>
                </a:solidFill>
              </a:rPr>
              <a:t>ibrio</a:t>
            </a:r>
            <a:r>
              <a:rPr lang="en-US" sz="2200" i="1" dirty="0" smtClean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vulnificus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cs-CZ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infekce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ran, </a:t>
            </a:r>
            <a:r>
              <a:rPr lang="en-US" sz="2200" dirty="0" err="1">
                <a:solidFill>
                  <a:schemeClr val="tx1"/>
                </a:solidFill>
              </a:rPr>
              <a:t>sepse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r>
              <a:rPr lang="cs-CZ" b="1" dirty="0" smtClean="0"/>
              <a:t>Rod </a:t>
            </a:r>
            <a:r>
              <a:rPr lang="cs-CZ" b="1" i="1" dirty="0" smtClean="0"/>
              <a:t>Aeromonas:</a:t>
            </a:r>
            <a:r>
              <a:rPr lang="cs-CZ" b="1" dirty="0" smtClean="0"/>
              <a:t> </a:t>
            </a:r>
            <a:r>
              <a:rPr lang="cs-CZ" dirty="0" smtClean="0"/>
              <a:t>infekce ran (typicky při manipulaci s rybami a plody moře)</a:t>
            </a:r>
          </a:p>
          <a:p>
            <a:endParaRPr lang="cs-CZ" dirty="0" smtClean="0"/>
          </a:p>
          <a:p>
            <a:pPr lvl="1"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lvl="1"/>
            <a:endParaRPr lang="cs-CZ" sz="21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endParaRPr lang="cs-CZ" sz="2200" dirty="0" smtClean="0"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Diferenciální diagnostika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b="1" dirty="0" err="1"/>
              <a:t>Gramovo</a:t>
            </a:r>
            <a:r>
              <a:rPr lang="en-US" sz="2400" b="1" dirty="0"/>
              <a:t> </a:t>
            </a:r>
            <a:r>
              <a:rPr lang="en-US" sz="2400" b="1" dirty="0" err="1" smtClean="0"/>
              <a:t>barvení</a:t>
            </a:r>
            <a:r>
              <a:rPr lang="cs-CZ" sz="2400" b="1" dirty="0" smtClean="0"/>
              <a:t>: </a:t>
            </a:r>
            <a:r>
              <a:rPr lang="cs-CZ" sz="2400" dirty="0" smtClean="0"/>
              <a:t>G- tyčinky</a:t>
            </a:r>
          </a:p>
          <a:p>
            <a:r>
              <a:rPr lang="cs-CZ" sz="2400" b="1" dirty="0" smtClean="0"/>
              <a:t>Endova půda: </a:t>
            </a:r>
            <a:r>
              <a:rPr lang="en-US" sz="2400" dirty="0" smtClean="0"/>
              <a:t>z </a:t>
            </a:r>
            <a:r>
              <a:rPr lang="en-US" sz="2400" dirty="0" err="1"/>
              <a:t>klinicky</a:t>
            </a:r>
            <a:r>
              <a:rPr lang="en-US" sz="2400" dirty="0"/>
              <a:t> </a:t>
            </a:r>
            <a:r>
              <a:rPr lang="en-US" sz="2400" dirty="0" err="1"/>
              <a:t>významných</a:t>
            </a:r>
            <a:r>
              <a:rPr lang="en-US" sz="2400" dirty="0"/>
              <a:t> </a:t>
            </a:r>
            <a:r>
              <a:rPr lang="en-US" sz="2400" dirty="0" err="1"/>
              <a:t>rostou</a:t>
            </a:r>
            <a:r>
              <a:rPr lang="en-US" sz="2400" dirty="0"/>
              <a:t> </a:t>
            </a:r>
            <a:r>
              <a:rPr lang="en-US" sz="2400" dirty="0" err="1"/>
              <a:t>enterobakterie</a:t>
            </a:r>
            <a:r>
              <a:rPr lang="en-US" sz="2400" dirty="0"/>
              <a:t>, </a:t>
            </a:r>
            <a:r>
              <a:rPr lang="en-US" sz="2400" i="1" dirty="0" err="1" smtClean="0"/>
              <a:t>Vibrionaceae</a:t>
            </a:r>
            <a:r>
              <a:rPr lang="cs-CZ" sz="2400" i="1" dirty="0" smtClean="0"/>
              <a:t> </a:t>
            </a:r>
            <a:r>
              <a:rPr lang="en-US" sz="2400" dirty="0" smtClean="0"/>
              <a:t>a </a:t>
            </a:r>
            <a:r>
              <a:rPr lang="en-US" sz="2400" dirty="0"/>
              <a:t>G- </a:t>
            </a:r>
            <a:r>
              <a:rPr lang="en-US" sz="2400" dirty="0" err="1"/>
              <a:t>nefermentující</a:t>
            </a:r>
            <a:r>
              <a:rPr lang="en-US" sz="2400" dirty="0"/>
              <a:t> </a:t>
            </a:r>
            <a:r>
              <a:rPr lang="en-US" sz="2400" dirty="0" err="1"/>
              <a:t>tyčky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cs-CZ" sz="2400" dirty="0" smtClean="0"/>
              <a:t>=nefermentují glukózu, viz. </a:t>
            </a:r>
            <a:r>
              <a:rPr lang="en-US" sz="2400" dirty="0" err="1" smtClean="0"/>
              <a:t>praktikum</a:t>
            </a:r>
            <a:r>
              <a:rPr lang="en-US" sz="2400" dirty="0" smtClean="0"/>
              <a:t> </a:t>
            </a:r>
            <a:r>
              <a:rPr lang="en-US" sz="2400" dirty="0"/>
              <a:t>P06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b="1" dirty="0" err="1"/>
              <a:t>Hajnova</a:t>
            </a:r>
            <a:r>
              <a:rPr lang="en-US" sz="2400" b="1" dirty="0"/>
              <a:t> </a:t>
            </a:r>
            <a:r>
              <a:rPr lang="en-US" sz="2400" b="1" dirty="0" err="1" smtClean="0"/>
              <a:t>půda</a:t>
            </a:r>
            <a:r>
              <a:rPr lang="cs-CZ" sz="2400" b="1" dirty="0" smtClean="0"/>
              <a:t>: </a:t>
            </a:r>
            <a:r>
              <a:rPr lang="en-US" sz="2400" dirty="0" smtClean="0"/>
              <a:t>pro </a:t>
            </a:r>
            <a:r>
              <a:rPr lang="en-US" sz="2400" dirty="0" err="1"/>
              <a:t>odlišení</a:t>
            </a:r>
            <a:r>
              <a:rPr lang="en-US" sz="2400" dirty="0"/>
              <a:t> GNFB (</a:t>
            </a:r>
            <a:r>
              <a:rPr lang="en-US" sz="2400" dirty="0" err="1"/>
              <a:t>vše</a:t>
            </a:r>
            <a:r>
              <a:rPr lang="en-US" sz="2400" dirty="0"/>
              <a:t> </a:t>
            </a:r>
            <a:r>
              <a:rPr lang="en-US" sz="2400" dirty="0" err="1"/>
              <a:t>negativní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b="1" dirty="0" err="1" smtClean="0"/>
              <a:t>Oxidáza</a:t>
            </a:r>
            <a:r>
              <a:rPr lang="cs-CZ" sz="2400" dirty="0" smtClean="0"/>
              <a:t> </a:t>
            </a:r>
            <a:r>
              <a:rPr lang="en-US" sz="2400" dirty="0" smtClean="0"/>
              <a:t>pro </a:t>
            </a:r>
            <a:r>
              <a:rPr lang="en-US" sz="2400" dirty="0" err="1"/>
              <a:t>odlišení</a:t>
            </a:r>
            <a:r>
              <a:rPr lang="en-US" sz="2400" dirty="0"/>
              <a:t> </a:t>
            </a:r>
            <a:r>
              <a:rPr lang="en-US" sz="2400" dirty="0" err="1"/>
              <a:t>vibrií</a:t>
            </a:r>
            <a:r>
              <a:rPr lang="en-US" sz="2400" dirty="0"/>
              <a:t> (</a:t>
            </a:r>
            <a:r>
              <a:rPr lang="en-US" sz="2400" dirty="0" err="1"/>
              <a:t>pozor</a:t>
            </a:r>
            <a:r>
              <a:rPr lang="en-US" sz="2400" dirty="0"/>
              <a:t>, </a:t>
            </a:r>
            <a:r>
              <a:rPr lang="en-US" sz="2400" dirty="0" err="1"/>
              <a:t>některé</a:t>
            </a:r>
            <a:r>
              <a:rPr lang="en-US" sz="2400" dirty="0"/>
              <a:t> </a:t>
            </a:r>
            <a:r>
              <a:rPr lang="en-US" sz="2400" dirty="0" smtClean="0"/>
              <a:t>GNFB</a:t>
            </a:r>
            <a:r>
              <a:rPr lang="cs-CZ" sz="2400" dirty="0" smtClean="0"/>
              <a:t> </a:t>
            </a:r>
            <a:r>
              <a:rPr lang="en-US" sz="2400" dirty="0" err="1" smtClean="0"/>
              <a:t>mohou</a:t>
            </a:r>
            <a:r>
              <a:rPr lang="en-US" sz="2400" dirty="0" smtClean="0"/>
              <a:t> </a:t>
            </a:r>
            <a:r>
              <a:rPr lang="en-US" sz="2400" dirty="0" err="1"/>
              <a:t>mít</a:t>
            </a:r>
            <a:r>
              <a:rPr lang="en-US" sz="2400" dirty="0"/>
              <a:t> </a:t>
            </a:r>
            <a:r>
              <a:rPr lang="en-US" sz="2400" dirty="0" err="1"/>
              <a:t>také</a:t>
            </a:r>
            <a:r>
              <a:rPr lang="en-US" sz="2400" dirty="0"/>
              <a:t> </a:t>
            </a:r>
            <a:r>
              <a:rPr lang="en-US" sz="2400" dirty="0" err="1"/>
              <a:t>pozitivní</a:t>
            </a:r>
            <a:r>
              <a:rPr lang="en-US" sz="2400" dirty="0"/>
              <a:t> </a:t>
            </a:r>
            <a:r>
              <a:rPr lang="en-US" sz="2400" dirty="0" err="1"/>
              <a:t>oxidázu</a:t>
            </a:r>
            <a:r>
              <a:rPr lang="en-US" sz="2400" dirty="0"/>
              <a:t>; rod </a:t>
            </a:r>
            <a:r>
              <a:rPr lang="en-US" sz="2400" i="1" dirty="0" err="1" smtClean="0"/>
              <a:t>Plesiomonas</a:t>
            </a:r>
            <a:r>
              <a:rPr lang="cs-CZ" sz="2400" i="1" dirty="0"/>
              <a:t> </a:t>
            </a:r>
            <a:r>
              <a:rPr lang="en-US" sz="2400" dirty="0" err="1" smtClean="0"/>
              <a:t>má</a:t>
            </a:r>
            <a:r>
              <a:rPr lang="en-US" sz="2400" dirty="0" smtClean="0"/>
              <a:t> </a:t>
            </a:r>
            <a:r>
              <a:rPr lang="en-US" sz="2400" dirty="0" err="1" smtClean="0"/>
              <a:t>také</a:t>
            </a:r>
            <a:r>
              <a:rPr lang="en-US" sz="2400" dirty="0" smtClean="0"/>
              <a:t> </a:t>
            </a:r>
            <a:r>
              <a:rPr lang="en-US" sz="2400" dirty="0" err="1"/>
              <a:t>pozitivní</a:t>
            </a:r>
            <a:r>
              <a:rPr lang="en-US" sz="2400" dirty="0"/>
              <a:t> </a:t>
            </a:r>
            <a:r>
              <a:rPr lang="en-US" sz="2400" dirty="0" err="1"/>
              <a:t>oxidázu</a:t>
            </a:r>
            <a:r>
              <a:rPr lang="en-US" sz="2400" dirty="0"/>
              <a:t>, </a:t>
            </a:r>
            <a:r>
              <a:rPr lang="en-US" sz="2400" dirty="0" err="1"/>
              <a:t>ačkoliv</a:t>
            </a:r>
            <a:r>
              <a:rPr lang="en-US" sz="2400" dirty="0"/>
              <a:t> </a:t>
            </a:r>
            <a:r>
              <a:rPr lang="en-US" sz="2400" dirty="0" err="1"/>
              <a:t>patří</a:t>
            </a:r>
            <a:r>
              <a:rPr lang="en-US" sz="2400" dirty="0"/>
              <a:t> do </a:t>
            </a:r>
            <a:r>
              <a:rPr lang="en-US" sz="2400" dirty="0" err="1"/>
              <a:t>čeledi</a:t>
            </a:r>
            <a:r>
              <a:rPr lang="en-US" sz="2400" dirty="0"/>
              <a:t> </a:t>
            </a:r>
            <a:r>
              <a:rPr lang="en-US" sz="2400" i="1" dirty="0" err="1" smtClean="0"/>
              <a:t>Enterobacteriaceae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lvl="1"/>
            <a:endParaRPr lang="cs-CZ" sz="2100" dirty="0" smtClean="0">
              <a:solidFill>
                <a:schemeClr val="tx1"/>
              </a:solidFill>
              <a:cs typeface="Arial" panose="020B0604020202020204" pitchFamily="34" charset="0"/>
              <a:sym typeface="Wingdings" pitchFamily="2" charset="2"/>
            </a:endParaRPr>
          </a:p>
          <a:p>
            <a:endParaRPr lang="cs-CZ" sz="2200" dirty="0" smtClean="0"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</a:t>
            </a:r>
            <a:r>
              <a:rPr lang="cs-CZ" sz="2400" b="1" dirty="0" smtClean="0"/>
              <a:t>ndova půda</a:t>
            </a:r>
            <a:r>
              <a:rPr lang="en-US" sz="2400" b="1" dirty="0" smtClean="0"/>
              <a:t>: </a:t>
            </a:r>
            <a:r>
              <a:rPr lang="en-US" sz="2400" dirty="0" err="1"/>
              <a:t>možné</a:t>
            </a:r>
            <a:r>
              <a:rPr lang="en-US" sz="2400" dirty="0"/>
              <a:t> </a:t>
            </a:r>
            <a:r>
              <a:rPr lang="en-US" sz="2400" dirty="0" err="1" smtClean="0"/>
              <a:t>orientační</a:t>
            </a:r>
            <a:r>
              <a:rPr lang="en-US" sz="2400" dirty="0" smtClean="0"/>
              <a:t> </a:t>
            </a:r>
            <a:r>
              <a:rPr lang="en-US" sz="2400" dirty="0" err="1" smtClean="0"/>
              <a:t>rozlišení</a:t>
            </a:r>
            <a:r>
              <a:rPr lang="cs-CZ" sz="2400" dirty="0" smtClean="0"/>
              <a:t> </a:t>
            </a:r>
            <a:r>
              <a:rPr lang="en-US" sz="2400" dirty="0" err="1" smtClean="0"/>
              <a:t>obligátních</a:t>
            </a:r>
            <a:r>
              <a:rPr lang="en-US" sz="2400" dirty="0" smtClean="0"/>
              <a:t> </a:t>
            </a:r>
            <a:r>
              <a:rPr lang="en-US" sz="2400" dirty="0" err="1" smtClean="0"/>
              <a:t>patogenů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vetšinou</a:t>
            </a:r>
            <a:r>
              <a:rPr lang="en-US" sz="2400" dirty="0"/>
              <a:t> </a:t>
            </a:r>
            <a:r>
              <a:rPr lang="cs-CZ" sz="2400" dirty="0" smtClean="0"/>
              <a:t>laktóza negativní)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potenciálních</a:t>
            </a:r>
            <a:r>
              <a:rPr lang="en-US" sz="2400" dirty="0"/>
              <a:t> </a:t>
            </a:r>
            <a:r>
              <a:rPr lang="en-US" sz="2400" dirty="0" err="1"/>
              <a:t>patogenů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většinou</a:t>
            </a:r>
            <a:r>
              <a:rPr lang="en-US" sz="2400" dirty="0"/>
              <a:t> </a:t>
            </a:r>
            <a:r>
              <a:rPr lang="cs-CZ" sz="2400" dirty="0" smtClean="0"/>
              <a:t>laktóza pozitivní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cs-CZ" sz="2400" b="1" dirty="0" err="1"/>
              <a:t>D</a:t>
            </a:r>
            <a:r>
              <a:rPr lang="en-US" sz="2400" b="1" dirty="0" err="1" smtClean="0"/>
              <a:t>alší</a:t>
            </a:r>
            <a:r>
              <a:rPr lang="en-US" sz="2400" b="1" dirty="0" smtClean="0"/>
              <a:t> </a:t>
            </a:r>
            <a:r>
              <a:rPr lang="en-US" sz="2400" b="1" dirty="0" err="1"/>
              <a:t>půdy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XLD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 smtClean="0">
                <a:solidFill>
                  <a:schemeClr val="tx1"/>
                </a:solidFill>
              </a:rPr>
              <a:t>salmonely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černé</a:t>
            </a:r>
            <a:r>
              <a:rPr lang="cs-CZ" sz="2200" dirty="0" smtClean="0">
                <a:solidFill>
                  <a:schemeClr val="tx1"/>
                </a:solidFill>
              </a:rPr>
              <a:t> středy kolonií</a:t>
            </a:r>
            <a:r>
              <a:rPr lang="en-US" sz="2200" dirty="0" smtClean="0">
                <a:solidFill>
                  <a:schemeClr val="tx1"/>
                </a:solidFill>
              </a:rPr>
              <a:t>,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shigely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růžové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ostatní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enterobakterie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žluté</a:t>
            </a:r>
            <a:r>
              <a:rPr lang="en-US" sz="2200" dirty="0">
                <a:solidFill>
                  <a:schemeClr val="tx1"/>
                </a:solidFill>
              </a:rPr>
              <a:t>, G+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jsou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inhibovány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MAL</a:t>
            </a:r>
            <a:r>
              <a:rPr lang="cs-CZ" sz="2200" b="1" dirty="0">
                <a:solidFill>
                  <a:schemeClr val="tx1"/>
                </a:solidFill>
              </a:rPr>
              <a:t>,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Deoxycholát-citrátový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(DC) agar (</a:t>
            </a:r>
            <a:r>
              <a:rPr lang="en-US" sz="2200" dirty="0" err="1">
                <a:solidFill>
                  <a:schemeClr val="tx1"/>
                </a:solidFill>
              </a:rPr>
              <a:t>obě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půdy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podobné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XLD, </a:t>
            </a:r>
            <a:r>
              <a:rPr lang="en-US" sz="2200" dirty="0" err="1">
                <a:solidFill>
                  <a:schemeClr val="tx1"/>
                </a:solidFill>
              </a:rPr>
              <a:t>určené</a:t>
            </a:r>
            <a:r>
              <a:rPr lang="en-US" sz="2200" dirty="0">
                <a:solidFill>
                  <a:schemeClr val="tx1"/>
                </a:solidFill>
              </a:rPr>
              <a:t> pro </a:t>
            </a:r>
            <a:r>
              <a:rPr lang="en-US" sz="2200" dirty="0" err="1">
                <a:solidFill>
                  <a:schemeClr val="tx1"/>
                </a:solidFill>
              </a:rPr>
              <a:t>enterobakterie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dirty="0" smtClean="0">
                <a:solidFill>
                  <a:schemeClr val="tx1"/>
                </a:solidFill>
              </a:rPr>
              <a:t>CIN</a:t>
            </a:r>
            <a:r>
              <a:rPr lang="cs-CZ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pro </a:t>
            </a:r>
            <a:r>
              <a:rPr lang="en-US" sz="2200" dirty="0" err="1" smtClean="0">
                <a:solidFill>
                  <a:schemeClr val="tx1"/>
                </a:solidFill>
              </a:rPr>
              <a:t>yersinie</a:t>
            </a:r>
            <a:r>
              <a:rPr lang="cs-CZ" sz="2200" dirty="0" smtClean="0">
                <a:solidFill>
                  <a:schemeClr val="tx1"/>
                </a:solidFill>
              </a:rPr>
              <a:t> (tmavě růžové drobné kolonie)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cs-CZ" sz="2400" b="1" dirty="0" err="1"/>
              <a:t>B</a:t>
            </a:r>
            <a:r>
              <a:rPr lang="en-US" sz="2400" b="1" dirty="0" err="1" smtClean="0"/>
              <a:t>iochemické</a:t>
            </a:r>
            <a:r>
              <a:rPr lang="en-US" sz="2400" b="1" dirty="0" smtClean="0"/>
              <a:t> testy</a:t>
            </a:r>
            <a:r>
              <a:rPr lang="cs-CZ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Hajna</a:t>
            </a:r>
            <a:r>
              <a:rPr lang="en-US" sz="2400" dirty="0"/>
              <a:t>, MIU, </a:t>
            </a:r>
            <a:r>
              <a:rPr lang="en-US" sz="2400" dirty="0" err="1"/>
              <a:t>ENTEROtesty</a:t>
            </a:r>
            <a:r>
              <a:rPr lang="en-US" sz="2400" dirty="0"/>
              <a:t> </a:t>
            </a:r>
            <a:r>
              <a:rPr lang="en-US" sz="2400" dirty="0" err="1"/>
              <a:t>aj</a:t>
            </a:r>
            <a:r>
              <a:rPr lang="en-US" sz="2400" dirty="0" smtClean="0"/>
              <a:t>.)</a:t>
            </a:r>
            <a:endParaRPr lang="en-US" sz="2400" dirty="0"/>
          </a:p>
          <a:p>
            <a:r>
              <a:rPr lang="cs-CZ" sz="2400" b="1" dirty="0" err="1"/>
              <a:t>A</a:t>
            </a:r>
            <a:r>
              <a:rPr lang="en-US" sz="2400" b="1" dirty="0" err="1" smtClean="0"/>
              <a:t>ntigenní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analýza</a:t>
            </a:r>
            <a:r>
              <a:rPr lang="cs-CZ" sz="2400" b="1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zpravidla</a:t>
            </a:r>
            <a:r>
              <a:rPr lang="en-US" sz="2400" dirty="0" smtClean="0"/>
              <a:t> </a:t>
            </a:r>
            <a:r>
              <a:rPr lang="en-US" sz="2400" dirty="0" err="1"/>
              <a:t>sklíčková</a:t>
            </a:r>
            <a:r>
              <a:rPr lang="en-US" sz="2400" dirty="0"/>
              <a:t> </a:t>
            </a:r>
            <a:r>
              <a:rPr lang="en-US" sz="2400" dirty="0" err="1"/>
              <a:t>aglutinace</a:t>
            </a:r>
            <a:r>
              <a:rPr lang="en-US" sz="2400" dirty="0"/>
              <a:t>)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Rozlišení enterobakterií</a:t>
            </a:r>
            <a:endParaRPr lang="cs-CZ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Štěpení laktózy na Endově půdě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1268760"/>
            <a:ext cx="497205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1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1 – Gramovo barvení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cs typeface="Arial" panose="020B0604020202020204" pitchFamily="34" charset="0"/>
              </a:rPr>
              <a:t>Obarvěte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podle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Grama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osm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podezřelých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kmenů</a:t>
            </a:r>
            <a:r>
              <a:rPr lang="en-US" sz="2400" dirty="0">
                <a:cs typeface="Arial" panose="020B0604020202020204" pitchFamily="34" charset="0"/>
              </a:rPr>
              <a:t> (pro </a:t>
            </a:r>
            <a:r>
              <a:rPr lang="en-US" sz="2400" dirty="0" err="1">
                <a:cs typeface="Arial" panose="020B0604020202020204" pitchFamily="34" charset="0"/>
              </a:rPr>
              <a:t>zopakování</a:t>
            </a:r>
            <a:r>
              <a:rPr lang="en-US" sz="2400" dirty="0"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cs typeface="Arial" panose="020B0604020202020204" pitchFamily="34" charset="0"/>
              </a:rPr>
              <a:t>natřít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nechat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uschnout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fixovat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plamenem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cs typeface="Arial" panose="020B0604020202020204" pitchFamily="34" charset="0"/>
              </a:rPr>
              <a:t>poté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>
                <a:cs typeface="Arial" panose="020B0604020202020204" pitchFamily="34" charset="0"/>
              </a:rPr>
              <a:t>barvit</a:t>
            </a:r>
            <a:r>
              <a:rPr lang="en-US" sz="2400" dirty="0">
                <a:cs typeface="Arial" panose="020B0604020202020204" pitchFamily="34" charset="0"/>
              </a:rPr>
              <a:t>: Gram 30 </a:t>
            </a:r>
            <a:r>
              <a:rPr lang="en-US" sz="2400" dirty="0" smtClean="0">
                <a:cs typeface="Arial" panose="020B0604020202020204" pitchFamily="34" charset="0"/>
              </a:rPr>
              <a:t>s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cs typeface="Arial" panose="020B0604020202020204" pitchFamily="34" charset="0"/>
              </a:rPr>
              <a:t>Lugol</a:t>
            </a:r>
            <a:r>
              <a:rPr lang="en-US" sz="2400" dirty="0" smtClean="0">
                <a:cs typeface="Arial" panose="020B0604020202020204" pitchFamily="34" charset="0"/>
              </a:rPr>
              <a:t> 20-30 s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cs typeface="Arial" panose="020B0604020202020204" pitchFamily="34" charset="0"/>
              </a:rPr>
              <a:t>opláchnout vodou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cs typeface="Arial" panose="020B0604020202020204" pitchFamily="34" charset="0"/>
              </a:rPr>
              <a:t>alkohol</a:t>
            </a:r>
            <a:r>
              <a:rPr lang="en-US" sz="2400" dirty="0" smtClean="0">
                <a:cs typeface="Arial" panose="020B0604020202020204" pitchFamily="34" charset="0"/>
              </a:rPr>
              <a:t> 15</a:t>
            </a:r>
            <a:r>
              <a:rPr lang="cs-CZ" sz="2400" dirty="0" smtClean="0">
                <a:cs typeface="Arial" panose="020B0604020202020204" pitchFamily="34" charset="0"/>
              </a:rPr>
              <a:t>-20</a:t>
            </a:r>
            <a:r>
              <a:rPr lang="en-US" sz="2400" dirty="0" smtClean="0">
                <a:cs typeface="Arial" panose="020B0604020202020204" pitchFamily="34" charset="0"/>
              </a:rPr>
              <a:t> s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cs typeface="Arial" panose="020B0604020202020204" pitchFamily="34" charset="0"/>
              </a:rPr>
              <a:t>opl</a:t>
            </a:r>
            <a:r>
              <a:rPr lang="cs-CZ" sz="2400" dirty="0" smtClean="0">
                <a:cs typeface="Arial" panose="020B0604020202020204" pitchFamily="34" charset="0"/>
              </a:rPr>
              <a:t>áchnout vodou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cs typeface="Arial" panose="020B0604020202020204" pitchFamily="34" charset="0"/>
              </a:rPr>
              <a:t>safranin </a:t>
            </a:r>
            <a:r>
              <a:rPr lang="en-US" sz="2400" dirty="0">
                <a:cs typeface="Arial" panose="020B0604020202020204" pitchFamily="34" charset="0"/>
              </a:rPr>
              <a:t>60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opláchnout </a:t>
            </a:r>
            <a:r>
              <a:rPr lang="en-US" sz="2400" dirty="0" err="1" smtClean="0">
                <a:cs typeface="Arial" panose="020B0604020202020204" pitchFamily="34" charset="0"/>
              </a:rPr>
              <a:t>vod</a:t>
            </a:r>
            <a:r>
              <a:rPr lang="cs-CZ" sz="2400" dirty="0" smtClean="0">
                <a:cs typeface="Arial" panose="020B0604020202020204" pitchFamily="34" charset="0"/>
              </a:rPr>
              <a:t>ou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cs typeface="Arial" panose="020B0604020202020204" pitchFamily="34" charset="0"/>
              </a:rPr>
              <a:t>osušit</a:t>
            </a:r>
            <a:r>
              <a:rPr lang="cs-CZ" sz="2400" b="1" dirty="0"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cs typeface="Arial" panose="020B0604020202020204" pitchFamily="34" charset="0"/>
              </a:rPr>
              <a:t>filtračním papírem (nedrhnout buničinou ani ničím jiným!) </a:t>
            </a:r>
            <a:r>
              <a:rPr lang="cs-CZ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 smtClean="0">
                <a:cs typeface="Arial" panose="020B0604020202020204" pitchFamily="34" charset="0"/>
              </a:rPr>
              <a:t>imerzní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obj</a:t>
            </a:r>
            <a:r>
              <a:rPr lang="cs-CZ" sz="2400" dirty="0" smtClean="0">
                <a:cs typeface="Arial" panose="020B0604020202020204" pitchFamily="34" charset="0"/>
              </a:rPr>
              <a:t>ektiv - olej</a:t>
            </a:r>
            <a:r>
              <a:rPr lang="en-US" sz="2400" dirty="0" smtClean="0">
                <a:cs typeface="Arial" panose="020B0604020202020204" pitchFamily="34" charset="0"/>
              </a:rPr>
              <a:t>)</a:t>
            </a:r>
            <a:endParaRPr lang="cs-CZ" sz="2400" dirty="0" smtClean="0">
              <a:cs typeface="Arial" panose="020B0604020202020204" pitchFamily="34" charset="0"/>
            </a:endParaRPr>
          </a:p>
          <a:p>
            <a:endParaRPr lang="cs-CZ" sz="2400" dirty="0" smtClean="0">
              <a:cs typeface="Arial" panose="020B0604020202020204" pitchFamily="34" charset="0"/>
            </a:endParaRPr>
          </a:p>
          <a:p>
            <a:r>
              <a:rPr lang="cs-CZ" sz="2400" b="1" dirty="0" smtClean="0"/>
              <a:t>Nebarvěte kmen N – již je pro Vás obarven.</a:t>
            </a:r>
            <a:endParaRPr lang="en-US" sz="2400" b="1" dirty="0"/>
          </a:p>
          <a:p>
            <a:r>
              <a:rPr lang="cs-CZ" sz="2400" dirty="0" err="1"/>
              <a:t>J</a:t>
            </a:r>
            <a:r>
              <a:rPr lang="en-US" sz="2400" dirty="0" err="1" smtClean="0"/>
              <a:t>eden</a:t>
            </a:r>
            <a:r>
              <a:rPr lang="en-US" sz="2400" dirty="0" smtClean="0"/>
              <a:t> </a:t>
            </a:r>
            <a:r>
              <a:rPr lang="en-US" sz="2400" dirty="0"/>
              <a:t>z </a:t>
            </a:r>
            <a:r>
              <a:rPr lang="en-US" sz="2400" dirty="0" err="1"/>
              <a:t>kmenů</a:t>
            </a:r>
            <a:r>
              <a:rPr lang="en-US" sz="2400" dirty="0"/>
              <a:t> </a:t>
            </a:r>
            <a:r>
              <a:rPr lang="en-US" sz="2400" dirty="0" err="1"/>
              <a:t>bude</a:t>
            </a:r>
            <a:r>
              <a:rPr lang="en-US" sz="2400" dirty="0"/>
              <a:t> G+, </a:t>
            </a:r>
            <a:r>
              <a:rPr lang="en-US" sz="2400" dirty="0" err="1"/>
              <a:t>výsledek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poznamenejte</a:t>
            </a:r>
            <a:r>
              <a:rPr lang="en-US" sz="2400" dirty="0"/>
              <a:t>, </a:t>
            </a:r>
            <a:r>
              <a:rPr lang="en-US" sz="2400" dirty="0" err="1" smtClean="0"/>
              <a:t>dále</a:t>
            </a:r>
            <a:r>
              <a:rPr lang="en-US" sz="2400" dirty="0" smtClean="0"/>
              <a:t> </a:t>
            </a:r>
            <a:r>
              <a:rPr lang="en-US" sz="2400" dirty="0" err="1"/>
              <a:t>už</a:t>
            </a:r>
            <a:r>
              <a:rPr lang="en-US" sz="2400" dirty="0"/>
              <a:t> s </a:t>
            </a:r>
            <a:r>
              <a:rPr lang="en-US" sz="2400" dirty="0" err="1"/>
              <a:t>ním</a:t>
            </a:r>
            <a:r>
              <a:rPr lang="en-US" sz="2400" dirty="0"/>
              <a:t> ale </a:t>
            </a:r>
            <a:r>
              <a:rPr lang="en-US" sz="2400" dirty="0" err="1"/>
              <a:t>nebudeme</a:t>
            </a:r>
            <a:r>
              <a:rPr lang="en-US" sz="2400" dirty="0"/>
              <a:t> </a:t>
            </a:r>
            <a:r>
              <a:rPr lang="en-US" sz="2400" dirty="0" err="1" smtClean="0"/>
              <a:t>pracovat</a:t>
            </a:r>
            <a:r>
              <a:rPr lang="cs-CZ" sz="2400" dirty="0" smtClean="0"/>
              <a:t>.</a:t>
            </a:r>
            <a:endParaRPr lang="en-US" sz="2400" dirty="0"/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2 – Kultivace na KA a ENDO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/>
              <a:t>P</a:t>
            </a:r>
            <a:r>
              <a:rPr lang="en-US" sz="2400" dirty="0" err="1" smtClean="0"/>
              <a:t>opište</a:t>
            </a:r>
            <a:r>
              <a:rPr lang="en-US" sz="2400" dirty="0" smtClean="0"/>
              <a:t> </a:t>
            </a:r>
            <a:r>
              <a:rPr lang="en-US" sz="2400" dirty="0" err="1" smtClean="0"/>
              <a:t>kolonie</a:t>
            </a:r>
            <a:r>
              <a:rPr lang="en-US" sz="2400" dirty="0" smtClean="0"/>
              <a:t> </a:t>
            </a:r>
            <a:r>
              <a:rPr lang="en-US" sz="2400" dirty="0" err="1"/>
              <a:t>na</a:t>
            </a:r>
            <a:r>
              <a:rPr lang="en-US" sz="2400" dirty="0"/>
              <a:t> KA a </a:t>
            </a:r>
            <a:r>
              <a:rPr lang="en-US" sz="2400" dirty="0" smtClean="0"/>
              <a:t>ENDO</a:t>
            </a:r>
            <a:r>
              <a:rPr lang="cs-CZ" sz="2400" dirty="0" smtClean="0"/>
              <a:t>.</a:t>
            </a:r>
            <a:endParaRPr lang="en-US" sz="2400" dirty="0"/>
          </a:p>
          <a:p>
            <a:r>
              <a:rPr lang="cs-CZ" sz="2400" dirty="0" err="1"/>
              <a:t>N</a:t>
            </a:r>
            <a:r>
              <a:rPr lang="en-US" sz="2400" dirty="0" smtClean="0"/>
              <a:t>a </a:t>
            </a:r>
            <a:r>
              <a:rPr lang="en-US" sz="2400" dirty="0"/>
              <a:t>KA </a:t>
            </a:r>
            <a:r>
              <a:rPr lang="en-US" sz="2400" dirty="0" err="1"/>
              <a:t>můžete</a:t>
            </a:r>
            <a:r>
              <a:rPr lang="en-US" sz="2400" dirty="0"/>
              <a:t> </a:t>
            </a:r>
            <a:r>
              <a:rPr lang="en-US" sz="2400" dirty="0" err="1"/>
              <a:t>vidět</a:t>
            </a:r>
            <a:r>
              <a:rPr lang="en-US" sz="2400" dirty="0"/>
              <a:t> </a:t>
            </a:r>
            <a:r>
              <a:rPr lang="en-US" sz="2400" dirty="0" err="1"/>
              <a:t>hemolýzu</a:t>
            </a:r>
            <a:r>
              <a:rPr lang="en-US" sz="2400" dirty="0"/>
              <a:t>, </a:t>
            </a:r>
            <a:r>
              <a:rPr lang="en-US" sz="2400" dirty="0" err="1"/>
              <a:t>není</a:t>
            </a:r>
            <a:r>
              <a:rPr lang="en-US" sz="2400" dirty="0"/>
              <a:t> ale </a:t>
            </a:r>
            <a:r>
              <a:rPr lang="en-US" sz="2400" dirty="0" err="1"/>
              <a:t>důležitá</a:t>
            </a:r>
            <a:r>
              <a:rPr lang="en-US" sz="2400" dirty="0"/>
              <a:t> </a:t>
            </a:r>
            <a:r>
              <a:rPr lang="en-US" sz="2400" dirty="0" smtClean="0"/>
              <a:t>pro</a:t>
            </a:r>
            <a:r>
              <a:rPr lang="cs-CZ" sz="2400" dirty="0" smtClean="0"/>
              <a:t> </a:t>
            </a:r>
            <a:r>
              <a:rPr lang="en-US" sz="2400" dirty="0" err="1" smtClean="0"/>
              <a:t>diagnostiku</a:t>
            </a:r>
            <a:r>
              <a:rPr lang="cs-CZ" sz="2400" dirty="0" smtClean="0"/>
              <a:t>.</a:t>
            </a:r>
            <a:endParaRPr lang="en-US" sz="2400" dirty="0"/>
          </a:p>
          <a:p>
            <a:r>
              <a:rPr lang="cs-CZ" sz="2400" dirty="0"/>
              <a:t>N</a:t>
            </a:r>
            <a:r>
              <a:rPr lang="en-US" sz="2400" dirty="0" err="1" smtClean="0"/>
              <a:t>ezapomeňte</a:t>
            </a:r>
            <a:r>
              <a:rPr lang="en-US" sz="2400" dirty="0" smtClean="0"/>
              <a:t> </a:t>
            </a:r>
            <a:r>
              <a:rPr lang="en-US" sz="2400" dirty="0" err="1" smtClean="0"/>
              <a:t>že</a:t>
            </a:r>
            <a:r>
              <a:rPr lang="cs-CZ" sz="2400" dirty="0"/>
              <a:t> </a:t>
            </a:r>
            <a:r>
              <a:rPr lang="en-US" sz="2400" dirty="0" smtClean="0"/>
              <a:t>L</a:t>
            </a:r>
            <a:r>
              <a:rPr lang="en-US" sz="2400" dirty="0"/>
              <a:t>+ </a:t>
            </a:r>
            <a:r>
              <a:rPr lang="en-US" sz="2400" dirty="0" err="1" smtClean="0"/>
              <a:t>kmeny</a:t>
            </a:r>
            <a:r>
              <a:rPr lang="cs-CZ" sz="2400" dirty="0" smtClean="0"/>
              <a:t> </a:t>
            </a:r>
            <a:r>
              <a:rPr lang="en-US" sz="2400" dirty="0" err="1" smtClean="0"/>
              <a:t>mají</a:t>
            </a:r>
            <a:r>
              <a:rPr lang="cs-CZ" sz="2400" dirty="0" smtClean="0"/>
              <a:t> </a:t>
            </a:r>
            <a:r>
              <a:rPr lang="en-US" sz="2400" dirty="0" err="1" smtClean="0"/>
              <a:t>nejen</a:t>
            </a:r>
            <a:r>
              <a:rPr lang="en-US" sz="2400" dirty="0" smtClean="0"/>
              <a:t> </a:t>
            </a:r>
            <a:r>
              <a:rPr lang="en-US" sz="2400" dirty="0" err="1" smtClean="0"/>
              <a:t>červené</a:t>
            </a:r>
            <a:r>
              <a:rPr lang="en-US" sz="2400" dirty="0" smtClean="0"/>
              <a:t> (</a:t>
            </a:r>
            <a:r>
              <a:rPr lang="en-US" sz="2400" dirty="0" err="1"/>
              <a:t>též</a:t>
            </a:r>
            <a:r>
              <a:rPr lang="en-US" sz="2400" dirty="0"/>
              <a:t> </a:t>
            </a:r>
            <a:r>
              <a:rPr lang="en-US" sz="2400" dirty="0" err="1" smtClean="0"/>
              <a:t>růžovočervené</a:t>
            </a:r>
            <a:r>
              <a:rPr lang="en-US" sz="2400" dirty="0" smtClean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kovový</a:t>
            </a:r>
            <a:r>
              <a:rPr lang="en-US" sz="2400" dirty="0"/>
              <a:t> </a:t>
            </a:r>
            <a:r>
              <a:rPr lang="en-US" sz="2400" dirty="0" err="1" smtClean="0"/>
              <a:t>lesk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r>
              <a:rPr lang="en-US" sz="2400" dirty="0" err="1" smtClean="0"/>
              <a:t>kolonie</a:t>
            </a:r>
            <a:r>
              <a:rPr lang="en-US" sz="2400" dirty="0"/>
              <a:t>, ale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okolní</a:t>
            </a:r>
            <a:r>
              <a:rPr lang="en-US" sz="2400" dirty="0"/>
              <a:t> </a:t>
            </a:r>
            <a:r>
              <a:rPr lang="en-US" sz="2400" dirty="0" err="1" smtClean="0"/>
              <a:t>půdu</a:t>
            </a:r>
            <a:r>
              <a:rPr lang="cs-CZ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jinak</a:t>
            </a:r>
            <a:r>
              <a:rPr lang="en-US" sz="2400" dirty="0" smtClean="0"/>
              <a:t> </a:t>
            </a:r>
            <a:r>
              <a:rPr lang="en-US" sz="2400" dirty="0"/>
              <a:t>je to </a:t>
            </a:r>
            <a:r>
              <a:rPr lang="en-US" sz="2400" dirty="0" err="1"/>
              <a:t>jen</a:t>
            </a:r>
            <a:r>
              <a:rPr lang="en-US" sz="2400" dirty="0"/>
              <a:t> pigment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endParaRPr lang="en-US" sz="2400" dirty="0"/>
          </a:p>
          <a:p>
            <a:r>
              <a:rPr lang="cs-CZ" sz="2400" dirty="0" err="1"/>
              <a:t>K</a:t>
            </a:r>
            <a:r>
              <a:rPr lang="en-US" sz="2400" dirty="0" err="1" smtClean="0"/>
              <a:t>meny</a:t>
            </a:r>
            <a:r>
              <a:rPr lang="en-US" sz="2400" dirty="0"/>
              <a:t>, </a:t>
            </a:r>
            <a:r>
              <a:rPr lang="en-US" sz="2400" dirty="0" err="1" smtClean="0"/>
              <a:t>které</a:t>
            </a:r>
            <a:r>
              <a:rPr lang="cs-CZ" sz="2400" dirty="0" smtClean="0"/>
              <a:t> </a:t>
            </a:r>
            <a:r>
              <a:rPr lang="en-US" sz="2400" dirty="0" err="1" smtClean="0"/>
              <a:t>nerostou</a:t>
            </a:r>
            <a:r>
              <a:rPr lang="en-US" sz="2400" dirty="0" smtClean="0"/>
              <a:t> </a:t>
            </a:r>
            <a:r>
              <a:rPr lang="en-US" sz="2400" dirty="0" err="1"/>
              <a:t>ani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jedné</a:t>
            </a:r>
            <a:r>
              <a:rPr lang="en-US" sz="2400" dirty="0"/>
              <a:t> z </a:t>
            </a:r>
            <a:r>
              <a:rPr lang="en-US" sz="2400" dirty="0" err="1" smtClean="0"/>
              <a:t>půd</a:t>
            </a:r>
            <a:r>
              <a:rPr lang="cs-CZ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morfologicky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jeví</a:t>
            </a:r>
            <a:r>
              <a:rPr lang="en-US" sz="2400" dirty="0"/>
              <a:t> </a:t>
            </a:r>
            <a:r>
              <a:rPr lang="en-US" sz="2400" dirty="0" err="1"/>
              <a:t>jako</a:t>
            </a:r>
            <a:r>
              <a:rPr lang="en-US" sz="2400" dirty="0"/>
              <a:t> </a:t>
            </a:r>
            <a:r>
              <a:rPr lang="en-US" sz="2400" dirty="0" err="1" smtClean="0"/>
              <a:t>zahnuté</a:t>
            </a:r>
            <a:r>
              <a:rPr lang="cs-CZ" sz="2400" dirty="0" smtClean="0"/>
              <a:t>, </a:t>
            </a:r>
            <a:r>
              <a:rPr lang="en-US" sz="2400" dirty="0" err="1" smtClean="0"/>
              <a:t>mohou</a:t>
            </a:r>
            <a:r>
              <a:rPr lang="en-US" sz="2400" dirty="0" smtClean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 smtClean="0"/>
              <a:t>kampylobakter</a:t>
            </a:r>
            <a:r>
              <a:rPr lang="cs-CZ" sz="2400" dirty="0"/>
              <a:t> </a:t>
            </a:r>
            <a:r>
              <a:rPr lang="cs-CZ" sz="2400" dirty="0" smtClean="0"/>
              <a:t>– t</a:t>
            </a:r>
            <a:r>
              <a:rPr lang="en-US" sz="2400" dirty="0" err="1" smtClean="0"/>
              <a:t>yčky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nejsou</a:t>
            </a:r>
            <a:r>
              <a:rPr lang="en-US" sz="2400" dirty="0"/>
              <a:t> </a:t>
            </a:r>
            <a:r>
              <a:rPr lang="en-US" sz="2400" dirty="0" err="1"/>
              <a:t>zahnuté</a:t>
            </a:r>
            <a:r>
              <a:rPr lang="en-US" sz="2400" dirty="0"/>
              <a:t> </a:t>
            </a:r>
            <a:r>
              <a:rPr lang="en-US" sz="2400" dirty="0" err="1"/>
              <a:t>budou</a:t>
            </a:r>
            <a:r>
              <a:rPr lang="en-US" sz="2400" dirty="0"/>
              <a:t> </a:t>
            </a:r>
            <a:r>
              <a:rPr lang="en-US" sz="2400" dirty="0" err="1"/>
              <a:t>probírány</a:t>
            </a:r>
            <a:r>
              <a:rPr lang="en-US" sz="2400" dirty="0"/>
              <a:t> </a:t>
            </a:r>
            <a:r>
              <a:rPr lang="en-US" sz="2400" dirty="0" err="1"/>
              <a:t>až</a:t>
            </a:r>
            <a:r>
              <a:rPr lang="en-US" sz="2400" dirty="0"/>
              <a:t> </a:t>
            </a:r>
            <a:r>
              <a:rPr lang="cs-CZ" sz="2400" dirty="0" smtClean="0"/>
              <a:t>v příštím cvičení.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3 – Diagnostika tyčinek rostoucích na ENDO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3a</a:t>
            </a:r>
            <a:r>
              <a:rPr lang="en-US" sz="2400" b="1" dirty="0"/>
              <a:t>: </a:t>
            </a:r>
            <a:r>
              <a:rPr lang="en-US" sz="2400" b="1" dirty="0" err="1" smtClean="0"/>
              <a:t>Hajn</a:t>
            </a:r>
            <a:r>
              <a:rPr lang="cs-CZ" sz="2400" b="1" dirty="0" smtClean="0"/>
              <a:t>ova půda:</a:t>
            </a:r>
            <a:r>
              <a:rPr lang="en-US" sz="2400" b="1" dirty="0" smtClean="0"/>
              <a:t> </a:t>
            </a:r>
            <a:r>
              <a:rPr lang="en-US" sz="2400" dirty="0" err="1"/>
              <a:t>pátráme</a:t>
            </a:r>
            <a:r>
              <a:rPr lang="en-US" sz="2400" dirty="0"/>
              <a:t> </a:t>
            </a:r>
            <a:r>
              <a:rPr lang="en-US" sz="2400" dirty="0" err="1"/>
              <a:t>po</a:t>
            </a:r>
            <a:r>
              <a:rPr lang="en-US" sz="2400" dirty="0"/>
              <a:t> </a:t>
            </a:r>
            <a:r>
              <a:rPr lang="en-US" sz="2400" dirty="0" smtClean="0"/>
              <a:t>GNFB,</a:t>
            </a:r>
            <a:r>
              <a:rPr lang="cs-CZ" sz="2400" dirty="0" smtClean="0"/>
              <a:t> </a:t>
            </a:r>
            <a:r>
              <a:rPr lang="en-US" sz="2400" dirty="0" err="1" smtClean="0"/>
              <a:t>biochemicky</a:t>
            </a:r>
            <a:r>
              <a:rPr lang="en-US" sz="2400" dirty="0" smtClean="0"/>
              <a:t> </a:t>
            </a:r>
            <a:r>
              <a:rPr lang="en-US" sz="2400" dirty="0" err="1" smtClean="0"/>
              <a:t>neaktivním</a:t>
            </a:r>
            <a:r>
              <a:rPr lang="en-US" sz="2400" dirty="0" smtClean="0"/>
              <a:t> </a:t>
            </a:r>
            <a:r>
              <a:rPr lang="en-US" sz="2400" dirty="0" err="1" smtClean="0"/>
              <a:t>kmenu</a:t>
            </a:r>
            <a:r>
              <a:rPr lang="cs-CZ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tj</a:t>
            </a:r>
            <a:r>
              <a:rPr lang="en-US" sz="2400" dirty="0"/>
              <a:t>. </a:t>
            </a:r>
            <a:r>
              <a:rPr lang="en-US" sz="2400" dirty="0" err="1" smtClean="0"/>
              <a:t>celá</a:t>
            </a:r>
            <a:r>
              <a:rPr lang="en-US" sz="2400" dirty="0" smtClean="0"/>
              <a:t> </a:t>
            </a:r>
            <a:r>
              <a:rPr lang="en-US" sz="2400" dirty="0" err="1"/>
              <a:t>půda</a:t>
            </a:r>
            <a:r>
              <a:rPr lang="en-US" sz="2400" dirty="0"/>
              <a:t> je </a:t>
            </a:r>
            <a:r>
              <a:rPr lang="en-US" sz="2400" dirty="0" err="1" smtClean="0"/>
              <a:t>červená</a:t>
            </a:r>
            <a:r>
              <a:rPr lang="cs-CZ" sz="2400" dirty="0" smtClean="0"/>
              <a:t>), </a:t>
            </a:r>
            <a:r>
              <a:rPr lang="en-US" sz="2400" dirty="0" err="1" smtClean="0"/>
              <a:t>pokud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půda</a:t>
            </a:r>
            <a:r>
              <a:rPr lang="en-US" sz="2400" dirty="0"/>
              <a:t> </a:t>
            </a:r>
            <a:r>
              <a:rPr lang="en-US" sz="2400" dirty="0" err="1"/>
              <a:t>žlutá</a:t>
            </a:r>
            <a:r>
              <a:rPr lang="en-US" sz="2400" dirty="0"/>
              <a:t>, </a:t>
            </a:r>
            <a:r>
              <a:rPr lang="en-US" sz="2400" dirty="0" err="1"/>
              <a:t>tvoří</a:t>
            </a:r>
            <a:r>
              <a:rPr lang="en-US" sz="2400" dirty="0"/>
              <a:t> </a:t>
            </a:r>
            <a:r>
              <a:rPr lang="en-US" sz="2400" dirty="0" err="1"/>
              <a:t>kmen</a:t>
            </a:r>
            <a:r>
              <a:rPr lang="en-US" sz="2400" dirty="0"/>
              <a:t> </a:t>
            </a:r>
            <a:r>
              <a:rPr lang="en-US" sz="2400" dirty="0" err="1"/>
              <a:t>fermentuje</a:t>
            </a:r>
            <a:r>
              <a:rPr lang="en-US" sz="2400" dirty="0"/>
              <a:t> </a:t>
            </a:r>
            <a:r>
              <a:rPr lang="en-US" sz="2400" dirty="0" err="1"/>
              <a:t>Glc</a:t>
            </a:r>
            <a:r>
              <a:rPr lang="en-US" sz="2400" dirty="0"/>
              <a:t> 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smtClean="0"/>
              <a:t>Lac</a:t>
            </a:r>
            <a:r>
              <a:rPr lang="en-US" sz="2400" dirty="0"/>
              <a:t>, </a:t>
            </a:r>
            <a:r>
              <a:rPr lang="en-US" sz="2400" dirty="0" err="1"/>
              <a:t>pokud</a:t>
            </a:r>
            <a:r>
              <a:rPr lang="en-US" sz="2400" dirty="0"/>
              <a:t> je </a:t>
            </a:r>
            <a:r>
              <a:rPr lang="en-US" sz="2400" dirty="0" err="1"/>
              <a:t>černá</a:t>
            </a:r>
            <a:r>
              <a:rPr lang="en-US" sz="2400" dirty="0"/>
              <a:t>, </a:t>
            </a:r>
            <a:r>
              <a:rPr lang="en-US" sz="2400" dirty="0" err="1"/>
              <a:t>pak</a:t>
            </a:r>
            <a:r>
              <a:rPr lang="en-US" sz="2400" dirty="0"/>
              <a:t> </a:t>
            </a:r>
            <a:r>
              <a:rPr lang="en-US" sz="2400" dirty="0" err="1"/>
              <a:t>kmen</a:t>
            </a:r>
            <a:r>
              <a:rPr lang="en-US" sz="2400" dirty="0"/>
              <a:t> </a:t>
            </a:r>
            <a:r>
              <a:rPr lang="en-US" sz="2400" dirty="0" err="1"/>
              <a:t>tvoří</a:t>
            </a:r>
            <a:r>
              <a:rPr lang="en-US" sz="2400" dirty="0"/>
              <a:t> </a:t>
            </a:r>
            <a:r>
              <a:rPr lang="en-US" sz="2400" dirty="0" err="1" smtClean="0"/>
              <a:t>sirovodík</a:t>
            </a:r>
            <a:endParaRPr lang="en-US" sz="2400" dirty="0"/>
          </a:p>
          <a:p>
            <a:r>
              <a:rPr lang="cs-CZ" sz="2400" b="1" dirty="0"/>
              <a:t>3</a:t>
            </a:r>
            <a:r>
              <a:rPr lang="en-US" sz="2400" b="1" dirty="0" smtClean="0"/>
              <a:t>b</a:t>
            </a:r>
            <a:r>
              <a:rPr lang="en-US" sz="2400" b="1" dirty="0"/>
              <a:t>: </a:t>
            </a:r>
            <a:r>
              <a:rPr lang="en-US" sz="2400" b="1" dirty="0" err="1" smtClean="0"/>
              <a:t>Oxidáza</a:t>
            </a:r>
            <a:r>
              <a:rPr lang="cs-CZ" sz="2400" b="1" dirty="0" smtClean="0"/>
              <a:t>: </a:t>
            </a:r>
            <a:r>
              <a:rPr lang="cs-CZ" sz="2400" dirty="0" smtClean="0"/>
              <a:t>k odlišení vibrií (oxidáza pozitivní) a enterobakterií (oxidáza negativní). GNFB mohou být oxidáza pozitivní i negativní</a:t>
            </a:r>
            <a:r>
              <a:rPr lang="cs-CZ" sz="2400" dirty="0" smtClean="0"/>
              <a:t>. Demonstračně na </a:t>
            </a:r>
            <a:r>
              <a:rPr lang="cs-CZ" sz="2400" smtClean="0"/>
              <a:t>bočním stole!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3 – Diagnostika tyčinek rostoucích na ENDO – Hajnova půda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Hajnova</a:t>
            </a:r>
            <a:r>
              <a:rPr lang="en-US" sz="2400" dirty="0"/>
              <a:t> </a:t>
            </a:r>
            <a:r>
              <a:rPr lang="en-US" sz="2400" dirty="0" err="1" smtClean="0"/>
              <a:t>půda</a:t>
            </a:r>
            <a:r>
              <a:rPr lang="cs-CZ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Kligler's</a:t>
            </a:r>
            <a:r>
              <a:rPr lang="en-US" sz="2400" dirty="0" smtClean="0"/>
              <a:t> </a:t>
            </a:r>
            <a:r>
              <a:rPr lang="en-US" sz="2400" dirty="0"/>
              <a:t>Iron Agar, KIA</a:t>
            </a:r>
            <a:r>
              <a:rPr lang="en-US" sz="2400" dirty="0" smtClean="0"/>
              <a:t>)</a:t>
            </a:r>
            <a:r>
              <a:rPr lang="cs-CZ" sz="2400" dirty="0" smtClean="0"/>
              <a:t> – očkování vpichem a následně hádkem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štěpení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laktózy</a:t>
            </a:r>
            <a:r>
              <a:rPr lang="en-US" sz="2200" dirty="0">
                <a:solidFill>
                  <a:schemeClr val="tx1"/>
                </a:solidFill>
              </a:rPr>
              <a:t> (A = </a:t>
            </a:r>
            <a:r>
              <a:rPr lang="cs-CZ" sz="2200" dirty="0" smtClean="0">
                <a:solidFill>
                  <a:schemeClr val="tx1"/>
                </a:solidFill>
              </a:rPr>
              <a:t>negativní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B = </a:t>
            </a:r>
            <a:r>
              <a:rPr lang="cs-CZ" sz="2200" dirty="0" smtClean="0">
                <a:solidFill>
                  <a:schemeClr val="tx1"/>
                </a:solidFill>
              </a:rPr>
              <a:t>pozitivní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štěpení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glukózy</a:t>
            </a:r>
            <a:r>
              <a:rPr lang="en-US" sz="2200" dirty="0">
                <a:solidFill>
                  <a:schemeClr val="tx1"/>
                </a:solidFill>
              </a:rPr>
              <a:t> (C = </a:t>
            </a:r>
            <a:r>
              <a:rPr lang="cs-CZ" sz="2200" dirty="0" smtClean="0">
                <a:solidFill>
                  <a:schemeClr val="tx1"/>
                </a:solidFill>
              </a:rPr>
              <a:t>negativní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>
                <a:solidFill>
                  <a:schemeClr val="tx1"/>
                </a:solidFill>
              </a:rPr>
              <a:t>D = </a:t>
            </a:r>
            <a:r>
              <a:rPr lang="cs-CZ" sz="2200" dirty="0" smtClean="0">
                <a:solidFill>
                  <a:schemeClr val="tx1"/>
                </a:solidFill>
              </a:rPr>
              <a:t>pozitivní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produkce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H</a:t>
            </a:r>
            <a:r>
              <a:rPr lang="cs-CZ" sz="2200" baseline="-25000" dirty="0" smtClean="0">
                <a:solidFill>
                  <a:schemeClr val="tx1"/>
                </a:solidFill>
              </a:rPr>
              <a:t>2</a:t>
            </a:r>
            <a:r>
              <a:rPr lang="cs-CZ" sz="2200" dirty="0" smtClean="0">
                <a:solidFill>
                  <a:schemeClr val="tx1"/>
                </a:solidFill>
              </a:rPr>
              <a:t>S (pozitivní = zčernání půdy)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 smtClean="0">
                <a:solidFill>
                  <a:schemeClr val="tx1"/>
                </a:solidFill>
              </a:rPr>
              <a:t>tvorba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plynu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cs-CZ" sz="2200" dirty="0" smtClean="0">
                <a:solidFill>
                  <a:schemeClr val="tx1"/>
                </a:solidFill>
              </a:rPr>
              <a:t>pozitivní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= </a:t>
            </a:r>
            <a:r>
              <a:rPr lang="en-US" sz="2200" dirty="0" err="1">
                <a:solidFill>
                  <a:schemeClr val="tx1"/>
                </a:solidFill>
              </a:rPr>
              <a:t>potrhaná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půda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endParaRPr lang="cs-CZ" sz="22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en-US" sz="2200" dirty="0" err="1" smtClean="0">
                <a:solidFill>
                  <a:schemeClr val="tx1"/>
                </a:solidFill>
              </a:rPr>
              <a:t>bublinky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půda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vysunutá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nahoru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132856"/>
            <a:ext cx="2305050" cy="2800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22" y="4293096"/>
            <a:ext cx="1780976" cy="19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4 – Další kultivační a biochemické testy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4a</a:t>
            </a:r>
            <a:r>
              <a:rPr lang="en-US" sz="2400" b="1" dirty="0"/>
              <a:t>: </a:t>
            </a:r>
            <a:r>
              <a:rPr lang="en-US" sz="2400" dirty="0" err="1" smtClean="0"/>
              <a:t>popište</a:t>
            </a:r>
            <a:r>
              <a:rPr lang="en-US" sz="2400" dirty="0" smtClean="0"/>
              <a:t> </a:t>
            </a:r>
            <a:r>
              <a:rPr lang="en-US" sz="2400" dirty="0" err="1"/>
              <a:t>kmeny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smtClean="0"/>
              <a:t>XLD(</a:t>
            </a:r>
            <a:r>
              <a:rPr lang="en-US" sz="2400" dirty="0" err="1" smtClean="0"/>
              <a:t>salmonely</a:t>
            </a:r>
            <a:r>
              <a:rPr lang="en-US" sz="2400" dirty="0" smtClean="0"/>
              <a:t> </a:t>
            </a:r>
            <a:r>
              <a:rPr lang="en-US" sz="2400" dirty="0" err="1"/>
              <a:t>mají</a:t>
            </a:r>
            <a:r>
              <a:rPr lang="en-US" sz="2400" dirty="0"/>
              <a:t> </a:t>
            </a:r>
            <a:r>
              <a:rPr lang="en-US" sz="2400" dirty="0" err="1" smtClean="0"/>
              <a:t>bledé</a:t>
            </a:r>
            <a:r>
              <a:rPr lang="en-US" sz="2400" dirty="0" smtClean="0"/>
              <a:t> </a:t>
            </a:r>
            <a:r>
              <a:rPr lang="en-US" sz="2400" dirty="0" err="1"/>
              <a:t>kolonie</a:t>
            </a:r>
            <a:r>
              <a:rPr lang="en-US" sz="2400" dirty="0"/>
              <a:t> s </a:t>
            </a:r>
            <a:r>
              <a:rPr lang="en-US" sz="2400" dirty="0" err="1"/>
              <a:t>černým</a:t>
            </a:r>
            <a:r>
              <a:rPr lang="en-US" sz="2400" dirty="0"/>
              <a:t> </a:t>
            </a:r>
            <a:r>
              <a:rPr lang="en-US" sz="2400" dirty="0" err="1"/>
              <a:t>středem</a:t>
            </a:r>
            <a:r>
              <a:rPr lang="en-US" sz="2400" dirty="0"/>
              <a:t>) a </a:t>
            </a:r>
            <a:r>
              <a:rPr lang="en-US" sz="2400" dirty="0" err="1"/>
              <a:t>dalších</a:t>
            </a:r>
            <a:r>
              <a:rPr lang="en-US" sz="2400" dirty="0"/>
              <a:t> </a:t>
            </a:r>
            <a:r>
              <a:rPr lang="en-US" sz="2400" dirty="0" err="1"/>
              <a:t>selektivních</a:t>
            </a:r>
            <a:r>
              <a:rPr lang="en-US" sz="2400" dirty="0"/>
              <a:t> </a:t>
            </a:r>
            <a:r>
              <a:rPr lang="en-US" sz="2400" dirty="0" err="1" smtClean="0"/>
              <a:t>půdách</a:t>
            </a:r>
            <a:r>
              <a:rPr lang="cs-CZ" sz="2400" dirty="0" smtClean="0"/>
              <a:t>)</a:t>
            </a:r>
            <a:endParaRPr lang="en-US" sz="2400" dirty="0"/>
          </a:p>
          <a:p>
            <a:pPr marL="274320" lvl="1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2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cs-CZ" sz="22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400" b="1" dirty="0" smtClean="0"/>
              <a:t>4b</a:t>
            </a:r>
            <a:r>
              <a:rPr lang="en-US" sz="2400" b="1" dirty="0"/>
              <a:t>: </a:t>
            </a:r>
            <a:r>
              <a:rPr lang="cs-CZ" sz="2400" b="1" dirty="0" smtClean="0"/>
              <a:t>E</a:t>
            </a:r>
            <a:r>
              <a:rPr lang="en-US" sz="2400" dirty="0" err="1" smtClean="0"/>
              <a:t>NTEROtest</a:t>
            </a:r>
            <a:r>
              <a:rPr lang="en-US" sz="2400" dirty="0" smtClean="0"/>
              <a:t> 16</a:t>
            </a:r>
            <a:r>
              <a:rPr lang="cs-CZ" sz="2400" dirty="0" smtClean="0"/>
              <a:t> (</a:t>
            </a:r>
            <a:r>
              <a:rPr lang="en-US" sz="2400" dirty="0" smtClean="0"/>
              <a:t>17 </a:t>
            </a:r>
            <a:r>
              <a:rPr lang="en-US" sz="2400" dirty="0" err="1" smtClean="0"/>
              <a:t>reakcí</a:t>
            </a:r>
            <a:r>
              <a:rPr lang="en-US" sz="2400" dirty="0" smtClean="0"/>
              <a:t>: </a:t>
            </a:r>
            <a:r>
              <a:rPr lang="en-US" sz="2400" dirty="0"/>
              <a:t>1. je ONPG, </a:t>
            </a:r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dirty="0" err="1"/>
              <a:t>až</a:t>
            </a:r>
            <a:r>
              <a:rPr lang="en-US" sz="2400" dirty="0"/>
              <a:t> 9. </a:t>
            </a:r>
            <a:r>
              <a:rPr lang="en-US" sz="2400" dirty="0" err="1"/>
              <a:t>jsou</a:t>
            </a:r>
            <a:r>
              <a:rPr lang="en-US" sz="2400" dirty="0"/>
              <a:t> v </a:t>
            </a:r>
            <a:r>
              <a:rPr lang="en-US" sz="2400" dirty="0" err="1"/>
              <a:t>prvním</a:t>
            </a:r>
            <a:r>
              <a:rPr lang="en-US" sz="2400" dirty="0"/>
              <a:t> </a:t>
            </a:r>
            <a:r>
              <a:rPr lang="en-US" sz="2400" dirty="0" err="1"/>
              <a:t>řádku</a:t>
            </a:r>
            <a:r>
              <a:rPr lang="en-US" sz="2400" dirty="0"/>
              <a:t>, 10. </a:t>
            </a:r>
            <a:r>
              <a:rPr lang="en-US" sz="2400" dirty="0" err="1"/>
              <a:t>až</a:t>
            </a:r>
            <a:r>
              <a:rPr lang="en-US" sz="2400" dirty="0"/>
              <a:t> 17.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druhém</a:t>
            </a:r>
            <a:r>
              <a:rPr lang="en-US" sz="2400" dirty="0"/>
              <a:t> </a:t>
            </a:r>
            <a:r>
              <a:rPr lang="en-US" sz="2400" dirty="0" err="1" smtClean="0"/>
              <a:t>řádku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348880"/>
            <a:ext cx="4523581" cy="301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5 – Antigenní analýza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5a</a:t>
            </a:r>
            <a:r>
              <a:rPr lang="en-US" sz="2400" b="1" dirty="0"/>
              <a:t>: </a:t>
            </a:r>
            <a:r>
              <a:rPr lang="en-US" sz="2400" b="1" dirty="0" err="1" smtClean="0"/>
              <a:t>vyloučení</a:t>
            </a:r>
            <a:r>
              <a:rPr lang="en-US" sz="2400" b="1" dirty="0" smtClean="0"/>
              <a:t> EPEC</a:t>
            </a:r>
            <a:r>
              <a:rPr lang="cs-CZ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sklíčková</a:t>
            </a:r>
            <a:r>
              <a:rPr lang="en-US" sz="2400" dirty="0" smtClean="0"/>
              <a:t> </a:t>
            </a:r>
            <a:r>
              <a:rPr lang="en-US" sz="2400" dirty="0" err="1"/>
              <a:t>aglutinace</a:t>
            </a:r>
            <a:r>
              <a:rPr lang="en-US" sz="2400" dirty="0"/>
              <a:t> </a:t>
            </a:r>
            <a:r>
              <a:rPr lang="en-US" sz="2400" dirty="0" smtClean="0"/>
              <a:t>se</a:t>
            </a:r>
            <a:r>
              <a:rPr lang="cs-CZ" sz="2400" dirty="0" smtClean="0"/>
              <a:t> </a:t>
            </a:r>
            <a:r>
              <a:rPr lang="en-US" sz="2400" dirty="0" err="1" smtClean="0"/>
              <a:t>dvěma</a:t>
            </a:r>
            <a:r>
              <a:rPr lang="en-US" sz="2400" dirty="0" smtClean="0"/>
              <a:t> </a:t>
            </a:r>
            <a:r>
              <a:rPr lang="en-US" sz="2400" dirty="0" err="1"/>
              <a:t>polyvalentními</a:t>
            </a:r>
            <a:r>
              <a:rPr lang="en-US" sz="2400" dirty="0"/>
              <a:t> </a:t>
            </a:r>
            <a:r>
              <a:rPr lang="en-US" sz="2400" dirty="0" err="1"/>
              <a:t>séry</a:t>
            </a:r>
            <a:r>
              <a:rPr lang="en-US" sz="2400" dirty="0" smtClean="0"/>
              <a:t>)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pro </a:t>
            </a:r>
            <a:r>
              <a:rPr lang="en-US" sz="2200" dirty="0" err="1">
                <a:solidFill>
                  <a:schemeClr val="tx1"/>
                </a:solidFill>
              </a:rPr>
              <a:t>detekci</a:t>
            </a:r>
            <a:r>
              <a:rPr lang="en-US" sz="2200" dirty="0">
                <a:solidFill>
                  <a:schemeClr val="tx1"/>
                </a:solidFill>
              </a:rPr>
              <a:t> 12 </a:t>
            </a:r>
            <a:r>
              <a:rPr lang="en-US" sz="2200" dirty="0" err="1">
                <a:solidFill>
                  <a:schemeClr val="tx1"/>
                </a:solidFill>
              </a:rPr>
              <a:t>serovarů</a:t>
            </a:r>
            <a:r>
              <a:rPr lang="en-US" sz="2200" dirty="0">
                <a:solidFill>
                  <a:schemeClr val="tx1"/>
                </a:solidFill>
              </a:rPr>
              <a:t> EPEC </a:t>
            </a:r>
            <a:r>
              <a:rPr lang="en-US" sz="2200" b="1" dirty="0" err="1" smtClean="0">
                <a:solidFill>
                  <a:schemeClr val="tx1"/>
                </a:solidFill>
              </a:rPr>
              <a:t>nonavalentní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sérum</a:t>
            </a:r>
            <a:r>
              <a:rPr lang="cs-CZ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(I</a:t>
            </a:r>
            <a:r>
              <a:rPr lang="en-US" sz="2200" dirty="0">
                <a:solidFill>
                  <a:schemeClr val="tx1"/>
                </a:solidFill>
              </a:rPr>
              <a:t>, II, III) a </a:t>
            </a:r>
            <a:r>
              <a:rPr lang="en-US" sz="2200" b="1" dirty="0" err="1" smtClean="0">
                <a:solidFill>
                  <a:schemeClr val="tx1"/>
                </a:solidFill>
              </a:rPr>
              <a:t>trivalentní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</a:rPr>
              <a:t>sérum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(IV)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pokud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jedno</a:t>
            </a:r>
            <a:r>
              <a:rPr lang="en-US" sz="2200" dirty="0">
                <a:solidFill>
                  <a:schemeClr val="tx1"/>
                </a:solidFill>
              </a:rPr>
              <a:t> z </a:t>
            </a:r>
            <a:r>
              <a:rPr lang="en-US" sz="2200" dirty="0" err="1">
                <a:solidFill>
                  <a:schemeClr val="tx1"/>
                </a:solidFill>
              </a:rPr>
              <a:t>nich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pozitivní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pokračujeme</a:t>
            </a:r>
            <a:r>
              <a:rPr lang="en-US" sz="2200" dirty="0">
                <a:solidFill>
                  <a:schemeClr val="tx1"/>
                </a:solidFill>
              </a:rPr>
              <a:t> s </a:t>
            </a:r>
            <a:r>
              <a:rPr lang="en-US" sz="2200" dirty="0" err="1" smtClean="0">
                <a:solidFill>
                  <a:schemeClr val="tx1"/>
                </a:solidFill>
              </a:rPr>
              <a:t>příslušnými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trivalentními</a:t>
            </a:r>
            <a:r>
              <a:rPr lang="en-US" sz="2200" dirty="0">
                <a:solidFill>
                  <a:schemeClr val="tx1"/>
                </a:solidFill>
              </a:rPr>
              <a:t> resp. </a:t>
            </a:r>
            <a:r>
              <a:rPr lang="en-US" sz="2200" dirty="0" err="1">
                <a:solidFill>
                  <a:schemeClr val="tx1"/>
                </a:solidFill>
              </a:rPr>
              <a:t>monovalentními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séry</a:t>
            </a:r>
            <a:endParaRPr lang="en-US" sz="22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chemeClr val="tx1"/>
                </a:solidFill>
              </a:rPr>
              <a:t>neužívá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 smtClean="0">
                <a:solidFill>
                  <a:schemeClr val="tx1"/>
                </a:solidFill>
              </a:rPr>
              <a:t>vždy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obyčejně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však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obligátních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patogenů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salmonely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shigely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yersinie</a:t>
            </a:r>
            <a:r>
              <a:rPr lang="en-US" sz="2200" dirty="0">
                <a:solidFill>
                  <a:schemeClr val="tx1"/>
                </a:solidFill>
              </a:rPr>
              <a:t>) a u </a:t>
            </a:r>
            <a:r>
              <a:rPr lang="en-US" sz="2200" dirty="0" err="1">
                <a:solidFill>
                  <a:schemeClr val="tx1"/>
                </a:solidFill>
              </a:rPr>
              <a:t>střevních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izolátů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i="1" dirty="0" smtClean="0">
                <a:solidFill>
                  <a:schemeClr val="tx1"/>
                </a:solidFill>
              </a:rPr>
              <a:t>E</a:t>
            </a:r>
            <a:r>
              <a:rPr lang="en-US" sz="2200" i="1" dirty="0">
                <a:solidFill>
                  <a:schemeClr val="tx1"/>
                </a:solidFill>
              </a:rPr>
              <a:t>. </a:t>
            </a:r>
            <a:r>
              <a:rPr lang="en-US" sz="2200" i="1" dirty="0" smtClean="0">
                <a:solidFill>
                  <a:schemeClr val="tx1"/>
                </a:solidFill>
              </a:rPr>
              <a:t>Coli</a:t>
            </a:r>
            <a:r>
              <a:rPr lang="cs-CZ" sz="2200" i="1" dirty="0" smtClean="0">
                <a:solidFill>
                  <a:schemeClr val="tx1"/>
                </a:solidFill>
              </a:rPr>
              <a:t> p</a:t>
            </a:r>
            <a:r>
              <a:rPr lang="en-US" sz="2200" dirty="0" err="1" smtClean="0">
                <a:solidFill>
                  <a:schemeClr val="tx1"/>
                </a:solidFill>
              </a:rPr>
              <a:t>ři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podezření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EPEC (</a:t>
            </a:r>
            <a:r>
              <a:rPr lang="en-US" sz="2200" dirty="0" err="1">
                <a:solidFill>
                  <a:schemeClr val="tx1"/>
                </a:solidFill>
              </a:rPr>
              <a:t>děti</a:t>
            </a:r>
            <a:r>
              <a:rPr lang="en-US" sz="2200" dirty="0">
                <a:solidFill>
                  <a:schemeClr val="tx1"/>
                </a:solidFill>
              </a:rPr>
              <a:t> do 3 let) </a:t>
            </a:r>
            <a:r>
              <a:rPr lang="en-US" sz="2200" dirty="0" err="1" smtClean="0">
                <a:solidFill>
                  <a:schemeClr val="tx1"/>
                </a:solidFill>
              </a:rPr>
              <a:t>nebo</a:t>
            </a:r>
            <a:r>
              <a:rPr lang="en-US" sz="2200" dirty="0" smtClean="0">
                <a:solidFill>
                  <a:schemeClr val="tx1"/>
                </a:solidFill>
              </a:rPr>
              <a:t> STEC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cs-CZ" sz="2400" b="1" dirty="0" smtClean="0"/>
              <a:t>5b</a:t>
            </a:r>
            <a:r>
              <a:rPr lang="en-US" sz="2400" b="1" dirty="0" smtClean="0"/>
              <a:t>: </a:t>
            </a:r>
            <a:r>
              <a:rPr lang="en-US" sz="2400" b="1" dirty="0" err="1"/>
              <a:t>určení</a:t>
            </a:r>
            <a:r>
              <a:rPr lang="en-US" sz="2400" b="1" dirty="0"/>
              <a:t> </a:t>
            </a:r>
            <a:r>
              <a:rPr lang="en-US" sz="2400" b="1" dirty="0" err="1"/>
              <a:t>sérovaru</a:t>
            </a:r>
            <a:r>
              <a:rPr lang="en-US" sz="2400" b="1" dirty="0"/>
              <a:t> </a:t>
            </a:r>
            <a:r>
              <a:rPr lang="en-US" sz="2400" b="1" dirty="0" err="1" smtClean="0"/>
              <a:t>salmonely</a:t>
            </a:r>
            <a:r>
              <a:rPr lang="cs-CZ" sz="2400" b="1" dirty="0"/>
              <a:t> </a:t>
            </a:r>
            <a:r>
              <a:rPr lang="cs-CZ" sz="2400" dirty="0" smtClean="0"/>
              <a:t>(</a:t>
            </a:r>
            <a:r>
              <a:rPr lang="en-US" sz="2400" dirty="0" err="1" smtClean="0"/>
              <a:t>sklíčková</a:t>
            </a:r>
            <a:r>
              <a:rPr lang="en-US" sz="2400" dirty="0" smtClean="0"/>
              <a:t> </a:t>
            </a:r>
            <a:r>
              <a:rPr lang="en-US" sz="2400" dirty="0" err="1" smtClean="0"/>
              <a:t>aglutinace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dvěma</a:t>
            </a:r>
            <a:r>
              <a:rPr lang="en-US" sz="2400" dirty="0"/>
              <a:t> </a:t>
            </a:r>
            <a:r>
              <a:rPr lang="en-US" sz="2400" dirty="0" err="1"/>
              <a:t>séry</a:t>
            </a:r>
            <a:r>
              <a:rPr lang="en-US" sz="2400" dirty="0"/>
              <a:t>, </a:t>
            </a:r>
            <a:r>
              <a:rPr lang="en-US" sz="2400" dirty="0" err="1" smtClean="0"/>
              <a:t>obě</a:t>
            </a:r>
            <a:r>
              <a:rPr lang="en-US" sz="2400" dirty="0" smtClean="0"/>
              <a:t> </a:t>
            </a:r>
            <a:r>
              <a:rPr lang="en-US" sz="2400" dirty="0" err="1"/>
              <a:t>musí</a:t>
            </a:r>
            <a:r>
              <a:rPr lang="en-US" sz="2400" dirty="0"/>
              <a:t> </a:t>
            </a:r>
            <a:r>
              <a:rPr lang="en-US" sz="2400" dirty="0" err="1"/>
              <a:t>být</a:t>
            </a:r>
            <a:r>
              <a:rPr lang="en-US" sz="2400" dirty="0"/>
              <a:t> </a:t>
            </a:r>
            <a:r>
              <a:rPr lang="en-US" sz="2400" dirty="0" err="1"/>
              <a:t>pozitivní</a:t>
            </a:r>
            <a:r>
              <a:rPr lang="en-US" sz="2400" dirty="0"/>
              <a:t>; </a:t>
            </a:r>
            <a:r>
              <a:rPr lang="en-US" sz="2400" i="1" dirty="0" smtClean="0"/>
              <a:t>S</a:t>
            </a:r>
            <a:r>
              <a:rPr lang="cs-CZ" sz="2400" i="1" dirty="0" smtClean="0"/>
              <a:t>almonella </a:t>
            </a:r>
            <a:r>
              <a:rPr lang="en-US" sz="2400" dirty="0" err="1" smtClean="0"/>
              <a:t>Enteritidis</a:t>
            </a:r>
            <a:r>
              <a:rPr lang="cs-CZ" sz="2400" dirty="0" smtClean="0"/>
              <a:t> </a:t>
            </a:r>
            <a:r>
              <a:rPr lang="en-US" sz="2400" dirty="0" err="1" smtClean="0"/>
              <a:t>pozitivní</a:t>
            </a:r>
            <a:r>
              <a:rPr lang="en-US" sz="2400" dirty="0" smtClean="0"/>
              <a:t> </a:t>
            </a:r>
            <a:r>
              <a:rPr lang="cs-CZ" sz="2400" dirty="0" smtClean="0"/>
              <a:t>t</a:t>
            </a:r>
            <a:r>
              <a:rPr lang="en-US" sz="2400" dirty="0" err="1" smtClean="0"/>
              <a:t>ělový</a:t>
            </a:r>
            <a:r>
              <a:rPr lang="en-US" sz="2400" dirty="0" smtClean="0"/>
              <a:t> </a:t>
            </a:r>
            <a:r>
              <a:rPr lang="en-US" sz="2400" dirty="0"/>
              <a:t>antigen 9, </a:t>
            </a:r>
            <a:r>
              <a:rPr lang="en-US" sz="2400" dirty="0" err="1"/>
              <a:t>bičíkový</a:t>
            </a:r>
            <a:r>
              <a:rPr lang="en-US" sz="2400" dirty="0"/>
              <a:t> g, </a:t>
            </a:r>
            <a:r>
              <a:rPr lang="en-US" sz="2400" dirty="0" smtClean="0"/>
              <a:t>m)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Čeleď </a:t>
            </a:r>
            <a:r>
              <a:rPr lang="cs-CZ" b="1" i="1" dirty="0" smtClean="0">
                <a:solidFill>
                  <a:srgbClr val="009900"/>
                </a:solidFill>
              </a:rPr>
              <a:t>Enterobacteriaceae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dirty="0" smtClean="0">
                <a:cs typeface="Arial" panose="020B0604020202020204" pitchFamily="34" charset="0"/>
              </a:rPr>
              <a:t>G- tyčinky, většinou pohyblivé (nepohyblivé jsou pouze shigelly, klebsiely a </a:t>
            </a:r>
            <a:r>
              <a:rPr lang="cs-CZ" sz="2400" i="1" dirty="0" smtClean="0">
                <a:cs typeface="Arial" panose="020B0604020202020204" pitchFamily="34" charset="0"/>
              </a:rPr>
              <a:t>Yersinia pestis</a:t>
            </a:r>
            <a:r>
              <a:rPr lang="cs-CZ" sz="2400" dirty="0" smtClean="0">
                <a:cs typeface="Arial" panose="020B0604020202020204" pitchFamily="34" charset="0"/>
              </a:rPr>
              <a:t>)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Kataláza pozitivní, oxidáza negativní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Vykazují značnou biochemickou aktivitu</a:t>
            </a:r>
          </a:p>
          <a:p>
            <a:r>
              <a:rPr lang="cs-CZ" sz="2400" dirty="0" smtClean="0">
                <a:cs typeface="Arial" panose="020B0604020202020204" pitchFamily="34" charset="0"/>
              </a:rPr>
              <a:t>Běžní komenzálové, ale také patogeny obligátní i oportunní</a:t>
            </a:r>
            <a:r>
              <a:rPr lang="cs-CZ" sz="2400" dirty="0">
                <a:cs typeface="Arial" panose="020B0604020202020204" pitchFamily="34" charset="0"/>
              </a:rPr>
              <a:t> </a:t>
            </a:r>
            <a:r>
              <a:rPr lang="cs-CZ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klinicky</a:t>
            </a:r>
            <a:r>
              <a:rPr lang="en-US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sz="2400" dirty="0" smtClean="0">
                <a:cs typeface="Arial" panose="020B0604020202020204" pitchFamily="34" charset="0"/>
                <a:sym typeface="Wingdings" panose="05000000000000000000" pitchFamily="2" charset="2"/>
              </a:rPr>
              <a:t>vůbec nejdůležitější skupina G- tyčinek</a:t>
            </a:r>
            <a:endParaRPr lang="pl-PL" sz="2200" dirty="0" smtClean="0"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6 – Testy citlivosti na ATB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/>
              <a:t>A</a:t>
            </a:r>
            <a:r>
              <a:rPr lang="en-US" sz="2400" dirty="0" err="1" smtClean="0"/>
              <a:t>ntibiotická</a:t>
            </a:r>
            <a:r>
              <a:rPr lang="en-US" sz="2400" dirty="0" smtClean="0"/>
              <a:t> </a:t>
            </a:r>
            <a:r>
              <a:rPr lang="en-US" sz="2400" dirty="0" err="1"/>
              <a:t>citlivost</a:t>
            </a:r>
            <a:r>
              <a:rPr lang="en-US" sz="2400" dirty="0"/>
              <a:t> se </a:t>
            </a:r>
            <a:r>
              <a:rPr lang="en-US" sz="2400" dirty="0" err="1"/>
              <a:t>neurčuje</a:t>
            </a:r>
            <a:r>
              <a:rPr lang="en-US" sz="2400" dirty="0"/>
              <a:t> u </a:t>
            </a:r>
            <a:r>
              <a:rPr lang="en-US" sz="2400" dirty="0" err="1"/>
              <a:t>kmenů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 smtClean="0"/>
              <a:t>stolice</a:t>
            </a:r>
            <a:r>
              <a:rPr lang="cs-CZ" sz="2400" dirty="0" smtClean="0"/>
              <a:t> </a:t>
            </a:r>
            <a:r>
              <a:rPr lang="en-US" sz="2400" dirty="0" smtClean="0"/>
              <a:t>(u </a:t>
            </a:r>
            <a:r>
              <a:rPr lang="en-US" sz="2400" dirty="0" err="1"/>
              <a:t>bakteriálních</a:t>
            </a:r>
            <a:r>
              <a:rPr lang="en-US" sz="2400" dirty="0"/>
              <a:t> </a:t>
            </a:r>
            <a:r>
              <a:rPr lang="en-US" sz="2400" dirty="0" err="1"/>
              <a:t>průjmů</a:t>
            </a:r>
            <a:r>
              <a:rPr lang="en-US" sz="2400" dirty="0"/>
              <a:t> </a:t>
            </a:r>
            <a:r>
              <a:rPr lang="en-US" sz="2400" dirty="0" err="1"/>
              <a:t>podání</a:t>
            </a:r>
            <a:r>
              <a:rPr lang="en-US" sz="2400" dirty="0"/>
              <a:t> ATB </a:t>
            </a:r>
            <a:r>
              <a:rPr lang="en-US" sz="2400" dirty="0" err="1"/>
              <a:t>prodlužuje</a:t>
            </a:r>
            <a:r>
              <a:rPr lang="en-US" sz="2400" dirty="0"/>
              <a:t> </a:t>
            </a:r>
            <a:r>
              <a:rPr lang="en-US" sz="2400" dirty="0" err="1"/>
              <a:t>dobu</a:t>
            </a:r>
            <a:r>
              <a:rPr lang="en-US" sz="2400" dirty="0"/>
              <a:t> </a:t>
            </a:r>
            <a:r>
              <a:rPr lang="en-US" sz="2400" dirty="0" err="1" smtClean="0"/>
              <a:t>vylučování</a:t>
            </a:r>
            <a:r>
              <a:rPr lang="en-US" sz="2400" dirty="0" smtClean="0"/>
              <a:t> </a:t>
            </a:r>
            <a:r>
              <a:rPr lang="en-US" sz="2400" dirty="0" err="1"/>
              <a:t>patogenů</a:t>
            </a:r>
            <a:r>
              <a:rPr lang="en-US" sz="2400" dirty="0"/>
              <a:t> </a:t>
            </a:r>
            <a:r>
              <a:rPr lang="en-US" sz="2400" dirty="0" err="1"/>
              <a:t>ze</a:t>
            </a:r>
            <a:r>
              <a:rPr lang="en-US" sz="2400" dirty="0"/>
              <a:t> </a:t>
            </a:r>
            <a:r>
              <a:rPr lang="en-US" sz="2400" dirty="0" err="1"/>
              <a:t>střeva</a:t>
            </a:r>
            <a:r>
              <a:rPr lang="en-US" sz="2400" dirty="0"/>
              <a:t>, </a:t>
            </a:r>
            <a:r>
              <a:rPr lang="en-US" sz="2400" dirty="0" err="1"/>
              <a:t>doporučují</a:t>
            </a:r>
            <a:r>
              <a:rPr lang="en-US" sz="2400" dirty="0"/>
              <a:t> se </a:t>
            </a:r>
            <a:r>
              <a:rPr lang="en-US" sz="2400" dirty="0" err="1"/>
              <a:t>probiotika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endParaRPr lang="en-US" sz="2400" dirty="0"/>
          </a:p>
          <a:p>
            <a:r>
              <a:rPr lang="cs-CZ" sz="2400" dirty="0" smtClean="0"/>
              <a:t>ATB</a:t>
            </a:r>
            <a:r>
              <a:rPr lang="en-US" sz="2400" dirty="0" smtClean="0"/>
              <a:t> </a:t>
            </a:r>
            <a:r>
              <a:rPr lang="en-US" sz="2400" dirty="0" err="1"/>
              <a:t>citlivost</a:t>
            </a:r>
            <a:r>
              <a:rPr lang="en-US" sz="2400" dirty="0"/>
              <a:t> se </a:t>
            </a:r>
            <a:r>
              <a:rPr lang="en-US" sz="2400" dirty="0" err="1"/>
              <a:t>určuje</a:t>
            </a:r>
            <a:r>
              <a:rPr lang="en-US" sz="2400" dirty="0"/>
              <a:t> u </a:t>
            </a:r>
            <a:r>
              <a:rPr lang="en-US" sz="2400" dirty="0" err="1"/>
              <a:t>kmenů</a:t>
            </a:r>
            <a:r>
              <a:rPr lang="en-US" sz="2400" dirty="0"/>
              <a:t> z </a:t>
            </a:r>
            <a:r>
              <a:rPr lang="en-US" sz="2400" dirty="0" err="1" smtClean="0"/>
              <a:t>moče</a:t>
            </a:r>
            <a:r>
              <a:rPr lang="cs-CZ" sz="2400" dirty="0" smtClean="0"/>
              <a:t> </a:t>
            </a:r>
            <a:r>
              <a:rPr lang="en-US" sz="2400" dirty="0" smtClean="0"/>
              <a:t>–</a:t>
            </a:r>
            <a:r>
              <a:rPr lang="cs-CZ" sz="2400" dirty="0" smtClean="0"/>
              <a:t> </a:t>
            </a:r>
            <a:r>
              <a:rPr lang="en-US" sz="2400" dirty="0" err="1" smtClean="0"/>
              <a:t>spektrum</a:t>
            </a:r>
            <a:r>
              <a:rPr lang="en-US" sz="2400" dirty="0" smtClean="0"/>
              <a:t> </a:t>
            </a:r>
            <a:r>
              <a:rPr lang="en-US" sz="2400" dirty="0" err="1"/>
              <a:t>testovaných</a:t>
            </a:r>
            <a:r>
              <a:rPr lang="en-US" sz="2400" dirty="0"/>
              <a:t> ATB </a:t>
            </a:r>
            <a:r>
              <a:rPr lang="en-US" sz="2400" dirty="0" err="1"/>
              <a:t>zahrnuje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léky</a:t>
            </a:r>
            <a:r>
              <a:rPr lang="en-US" sz="2400" dirty="0"/>
              <a:t> </a:t>
            </a:r>
            <a:r>
              <a:rPr lang="en-US" sz="2400" dirty="0" err="1"/>
              <a:t>používané</a:t>
            </a:r>
            <a:r>
              <a:rPr lang="en-US" sz="2400" dirty="0"/>
              <a:t> </a:t>
            </a:r>
            <a:r>
              <a:rPr lang="en-US" sz="2400" dirty="0" err="1" smtClean="0"/>
              <a:t>při</a:t>
            </a:r>
            <a:r>
              <a:rPr lang="en-US" sz="2400" dirty="0" smtClean="0"/>
              <a:t> </a:t>
            </a:r>
            <a:r>
              <a:rPr lang="en-US" sz="2400" dirty="0" err="1"/>
              <a:t>léčbě</a:t>
            </a:r>
            <a:r>
              <a:rPr lang="en-US" sz="2400" dirty="0"/>
              <a:t> </a:t>
            </a:r>
            <a:r>
              <a:rPr lang="en-US" sz="2400" dirty="0" err="1"/>
              <a:t>močových</a:t>
            </a:r>
            <a:r>
              <a:rPr lang="en-US" sz="2400" dirty="0"/>
              <a:t> </a:t>
            </a:r>
            <a:r>
              <a:rPr lang="en-US" sz="2400" dirty="0" err="1"/>
              <a:t>infekcí</a:t>
            </a:r>
            <a:r>
              <a:rPr lang="en-US" sz="2400" dirty="0"/>
              <a:t> (</a:t>
            </a:r>
            <a:r>
              <a:rPr lang="en-US" sz="2400" dirty="0" err="1"/>
              <a:t>např</a:t>
            </a:r>
            <a:r>
              <a:rPr lang="en-US" sz="2400" dirty="0"/>
              <a:t>. nitrofurantoin</a:t>
            </a:r>
            <a:r>
              <a:rPr lang="en-US" sz="2400" dirty="0" smtClean="0"/>
              <a:t>)</a:t>
            </a:r>
            <a:r>
              <a:rPr lang="cs-CZ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02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7 – Dg. kampylobakterů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S</a:t>
            </a:r>
            <a:r>
              <a:rPr lang="en-US" b="1" dirty="0" err="1"/>
              <a:t>peciální</a:t>
            </a:r>
            <a:r>
              <a:rPr lang="en-US" b="1" dirty="0"/>
              <a:t> </a:t>
            </a:r>
            <a:r>
              <a:rPr lang="cs-CZ" b="1" dirty="0"/>
              <a:t>typ </a:t>
            </a:r>
            <a:r>
              <a:rPr lang="en-US" b="1" dirty="0" err="1" smtClean="0"/>
              <a:t>kultivac</a:t>
            </a:r>
            <a:r>
              <a:rPr lang="cs-CZ" b="1" dirty="0" smtClean="0"/>
              <a:t>e</a:t>
            </a:r>
            <a:r>
              <a:rPr lang="cs-CZ" dirty="0" smtClean="0"/>
              <a:t>: 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černá</a:t>
            </a:r>
            <a:r>
              <a:rPr lang="en-US" sz="2400" dirty="0">
                <a:solidFill>
                  <a:schemeClr val="tx1"/>
                </a:solidFill>
              </a:rPr>
              <a:t> „</a:t>
            </a:r>
            <a:r>
              <a:rPr lang="en-US" sz="2400" dirty="0" err="1">
                <a:solidFill>
                  <a:schemeClr val="tx1"/>
                </a:solidFill>
              </a:rPr>
              <a:t>půda</a:t>
            </a:r>
            <a:r>
              <a:rPr lang="en-US" sz="2400" dirty="0">
                <a:solidFill>
                  <a:schemeClr val="tx1"/>
                </a:solidFill>
              </a:rPr>
              <a:t> pro </a:t>
            </a:r>
            <a:r>
              <a:rPr lang="en-US" sz="2400" dirty="0" err="1">
                <a:solidFill>
                  <a:schemeClr val="tx1"/>
                </a:solidFill>
              </a:rPr>
              <a:t>kampylobaktery</a:t>
            </a:r>
            <a:r>
              <a:rPr lang="en-US" sz="2400" dirty="0">
                <a:solidFill>
                  <a:schemeClr val="tx1"/>
                </a:solidFill>
              </a:rPr>
              <a:t>“ (</a:t>
            </a:r>
            <a:r>
              <a:rPr lang="en-US" sz="2400" b="1" dirty="0">
                <a:solidFill>
                  <a:schemeClr val="tx1"/>
                </a:solidFill>
              </a:rPr>
              <a:t>CCDA</a:t>
            </a:r>
            <a:r>
              <a:rPr lang="cs-CZ" sz="2400" b="1" dirty="0">
                <a:solidFill>
                  <a:schemeClr val="tx1"/>
                </a:solidFill>
              </a:rPr>
              <a:t> – </a:t>
            </a:r>
            <a:r>
              <a:rPr lang="en-US" sz="2400" b="1" dirty="0">
                <a:solidFill>
                  <a:schemeClr val="tx1"/>
                </a:solidFill>
              </a:rPr>
              <a:t>charcoal-</a:t>
            </a:r>
            <a:r>
              <a:rPr lang="en-US" sz="2400" b="1" dirty="0" err="1">
                <a:solidFill>
                  <a:schemeClr val="tx1"/>
                </a:solidFill>
              </a:rPr>
              <a:t>cefoperazone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  <a:r>
              <a:rPr lang="en-US" sz="2400" b="1" dirty="0" err="1">
                <a:solidFill>
                  <a:schemeClr val="tx1"/>
                </a:solidFill>
              </a:rPr>
              <a:t>deoxycholate</a:t>
            </a:r>
            <a:r>
              <a:rPr lang="en-US" sz="2400" b="1" dirty="0">
                <a:solidFill>
                  <a:schemeClr val="tx1"/>
                </a:solidFill>
              </a:rPr>
              <a:t> agar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cs-CZ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n</a:t>
            </a:r>
            <a:r>
              <a:rPr lang="en-US" sz="2400" dirty="0" err="1">
                <a:solidFill>
                  <a:schemeClr val="tx1"/>
                </a:solidFill>
              </a:rPr>
              <a:t>eroste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KA a ENDO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teplota</a:t>
            </a:r>
            <a:r>
              <a:rPr lang="en-US" sz="2400" dirty="0">
                <a:solidFill>
                  <a:schemeClr val="tx1"/>
                </a:solidFill>
              </a:rPr>
              <a:t> 42 °C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</a:rPr>
              <a:t>zvýšená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tenze</a:t>
            </a:r>
            <a:r>
              <a:rPr lang="en-US" sz="2400" dirty="0">
                <a:solidFill>
                  <a:schemeClr val="tx1"/>
                </a:solidFill>
              </a:rPr>
              <a:t> CO</a:t>
            </a:r>
            <a:r>
              <a:rPr lang="cs-CZ" sz="2400" baseline="-25000" dirty="0">
                <a:solidFill>
                  <a:schemeClr val="tx1"/>
                </a:solidFill>
              </a:rPr>
              <a:t>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tx1"/>
                </a:solidFill>
              </a:rPr>
              <a:t>prodloužená kultivace po dobu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48 hodin</a:t>
            </a:r>
          </a:p>
          <a:p>
            <a:pPr marL="274320" lvl="1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pPr marL="27432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r>
              <a:rPr lang="cs-CZ" sz="2400" b="1" dirty="0" smtClean="0"/>
              <a:t>Oxidáza pozitivní </a:t>
            </a:r>
            <a:r>
              <a:rPr lang="en-US" sz="2400" dirty="0" smtClean="0"/>
              <a:t>(</a:t>
            </a:r>
            <a:r>
              <a:rPr lang="en-US" sz="2400" dirty="0" err="1" smtClean="0"/>
              <a:t>typicky</a:t>
            </a:r>
            <a:r>
              <a:rPr lang="en-US" sz="2400" dirty="0" smtClean="0"/>
              <a:t> </a:t>
            </a:r>
            <a:r>
              <a:rPr lang="en-US" sz="2400" dirty="0" err="1"/>
              <a:t>opožděná</a:t>
            </a:r>
            <a:r>
              <a:rPr lang="en-US" sz="2400" dirty="0"/>
              <a:t> </a:t>
            </a:r>
            <a:r>
              <a:rPr lang="en-US" sz="2400" dirty="0" err="1"/>
              <a:t>pozitivita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780928"/>
            <a:ext cx="3042082" cy="297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8 – Ureázový test v dg. helikobakterů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/>
              <a:t>H</a:t>
            </a:r>
            <a:r>
              <a:rPr lang="en-US" sz="2400" dirty="0" err="1" smtClean="0"/>
              <a:t>elikobaktery</a:t>
            </a:r>
            <a:r>
              <a:rPr lang="en-US" sz="2400" dirty="0" smtClean="0"/>
              <a:t> </a:t>
            </a:r>
            <a:r>
              <a:rPr lang="en-US" sz="2400" dirty="0" err="1"/>
              <a:t>nerostou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běžných</a:t>
            </a:r>
            <a:r>
              <a:rPr lang="en-US" sz="2400" dirty="0"/>
              <a:t> </a:t>
            </a:r>
            <a:r>
              <a:rPr lang="en-US" sz="2400" dirty="0" err="1"/>
              <a:t>půdách</a:t>
            </a:r>
            <a:r>
              <a:rPr lang="en-US" sz="2400" dirty="0"/>
              <a:t> (</a:t>
            </a:r>
            <a:r>
              <a:rPr lang="en-US" sz="2400" dirty="0" err="1"/>
              <a:t>mají</a:t>
            </a:r>
            <a:r>
              <a:rPr lang="en-US" sz="2400" dirty="0"/>
              <a:t> </a:t>
            </a:r>
            <a:r>
              <a:rPr lang="en-US" sz="2400" dirty="0" err="1" smtClean="0"/>
              <a:t>speciální</a:t>
            </a:r>
            <a:r>
              <a:rPr lang="en-US" sz="2400" dirty="0" smtClean="0"/>
              <a:t> </a:t>
            </a:r>
            <a:r>
              <a:rPr lang="en-US" sz="2400" dirty="0" err="1"/>
              <a:t>půdu</a:t>
            </a:r>
            <a:r>
              <a:rPr lang="en-US" sz="2400" dirty="0"/>
              <a:t>, </a:t>
            </a:r>
            <a:r>
              <a:rPr lang="en-US" sz="2400" dirty="0" err="1"/>
              <a:t>kultivace</a:t>
            </a:r>
            <a:r>
              <a:rPr lang="en-US" sz="2400" dirty="0"/>
              <a:t> 5 </a:t>
            </a:r>
            <a:r>
              <a:rPr lang="en-US" sz="2400" dirty="0" err="1" smtClean="0"/>
              <a:t>dní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V</a:t>
            </a:r>
            <a:r>
              <a:rPr lang="en-US" sz="2400" dirty="0" err="1" smtClean="0"/>
              <a:t>yužívá</a:t>
            </a:r>
            <a:r>
              <a:rPr lang="en-US" sz="2400" dirty="0" smtClean="0"/>
              <a:t> </a:t>
            </a:r>
            <a:r>
              <a:rPr lang="en-US" sz="2400" dirty="0"/>
              <a:t>se </a:t>
            </a:r>
            <a:r>
              <a:rPr lang="en-US" sz="2400" dirty="0" err="1"/>
              <a:t>štěpení</a:t>
            </a:r>
            <a:r>
              <a:rPr lang="en-US" sz="2400" dirty="0"/>
              <a:t> </a:t>
            </a:r>
            <a:r>
              <a:rPr lang="en-US" sz="2400" dirty="0" err="1"/>
              <a:t>urey</a:t>
            </a:r>
            <a:r>
              <a:rPr lang="en-US" sz="2400" dirty="0"/>
              <a:t> (</a:t>
            </a:r>
            <a:r>
              <a:rPr lang="en-US" sz="2400" dirty="0" err="1"/>
              <a:t>ureázová</a:t>
            </a:r>
            <a:r>
              <a:rPr lang="en-US" sz="2400" dirty="0"/>
              <a:t> </a:t>
            </a:r>
            <a:r>
              <a:rPr lang="en-US" sz="2400" dirty="0" err="1"/>
              <a:t>aktivita</a:t>
            </a:r>
            <a:r>
              <a:rPr lang="en-US" sz="2400" dirty="0"/>
              <a:t> je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silná</a:t>
            </a:r>
            <a:r>
              <a:rPr lang="en-US" sz="2400" dirty="0"/>
              <a:t>, </a:t>
            </a:r>
            <a:r>
              <a:rPr lang="en-US" sz="2400" dirty="0" err="1" smtClean="0"/>
              <a:t>že</a:t>
            </a:r>
            <a:r>
              <a:rPr lang="en-US" sz="2400" dirty="0" smtClean="0"/>
              <a:t> </a:t>
            </a:r>
            <a:r>
              <a:rPr lang="en-US" sz="2400" dirty="0" err="1"/>
              <a:t>můžeme</a:t>
            </a:r>
            <a:r>
              <a:rPr lang="en-US" sz="2400" dirty="0"/>
              <a:t> </a:t>
            </a:r>
            <a:r>
              <a:rPr lang="en-US" sz="2400" dirty="0" err="1"/>
              <a:t>pracovat</a:t>
            </a:r>
            <a:r>
              <a:rPr lang="en-US" sz="2400" dirty="0"/>
              <a:t> </a:t>
            </a:r>
            <a:r>
              <a:rPr lang="en-US" sz="2400" dirty="0" err="1"/>
              <a:t>přímo</a:t>
            </a:r>
            <a:r>
              <a:rPr lang="en-US" sz="2400" dirty="0"/>
              <a:t> s </a:t>
            </a:r>
            <a:r>
              <a:rPr lang="en-US" sz="2400" dirty="0" err="1"/>
              <a:t>odebraným</a:t>
            </a:r>
            <a:r>
              <a:rPr lang="en-US" sz="2400" dirty="0"/>
              <a:t> </a:t>
            </a:r>
            <a:r>
              <a:rPr lang="en-US" sz="2400" dirty="0" err="1"/>
              <a:t>vzorkem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/>
              <a:t>žaludeční</a:t>
            </a:r>
            <a:r>
              <a:rPr lang="en-US" sz="2400" dirty="0"/>
              <a:t> </a:t>
            </a:r>
            <a:r>
              <a:rPr lang="en-US" sz="2400" dirty="0" err="1"/>
              <a:t>tkáň</a:t>
            </a:r>
            <a:r>
              <a:rPr lang="en-US" sz="2400" dirty="0"/>
              <a:t>)</a:t>
            </a:r>
          </a:p>
          <a:p>
            <a:r>
              <a:rPr lang="cs-CZ" sz="2400" dirty="0" smtClean="0"/>
              <a:t>Pozitivní </a:t>
            </a:r>
            <a:r>
              <a:rPr lang="en-US" sz="2400" dirty="0" smtClean="0"/>
              <a:t>= </a:t>
            </a:r>
            <a:r>
              <a:rPr lang="en-US" sz="2400" dirty="0" err="1"/>
              <a:t>červená</a:t>
            </a:r>
            <a:endParaRPr lang="en-US" sz="2400" dirty="0"/>
          </a:p>
          <a:p>
            <a:r>
              <a:rPr lang="cs-CZ" sz="2400" dirty="0" smtClean="0"/>
              <a:t>Negativní </a:t>
            </a:r>
            <a:r>
              <a:rPr lang="en-US" sz="2400" dirty="0" smtClean="0"/>
              <a:t>= </a:t>
            </a:r>
            <a:r>
              <a:rPr lang="en-US" sz="2400" dirty="0" err="1" smtClean="0"/>
              <a:t>žlutá</a:t>
            </a:r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1600" dirty="0" smtClean="0"/>
              <a:t>Provedení: pacientovi se podá těžkým izotopem uhlíku nebo radioaktivním izotopem uhlíku značení m</a:t>
            </a:r>
            <a:r>
              <a:rPr lang="en-US" sz="1600" dirty="0" smtClean="0"/>
              <a:t>o</a:t>
            </a:r>
            <a:r>
              <a:rPr lang="cs-CZ" sz="1600" dirty="0" smtClean="0"/>
              <a:t>čovina </a:t>
            </a:r>
            <a:r>
              <a:rPr lang="cs-CZ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sym typeface="Wingdings" panose="05000000000000000000" pitchFamily="2" charset="2"/>
              </a:rPr>
              <a:t> u </a:t>
            </a:r>
            <a:r>
              <a:rPr lang="en-US" sz="1600" dirty="0" err="1" smtClean="0">
                <a:sym typeface="Wingdings" panose="05000000000000000000" pitchFamily="2" charset="2"/>
              </a:rPr>
              <a:t>zdrav</a:t>
            </a:r>
            <a:r>
              <a:rPr lang="cs-CZ" sz="1600" dirty="0" smtClean="0">
                <a:sym typeface="Wingdings" panose="05000000000000000000" pitchFamily="2" charset="2"/>
              </a:rPr>
              <a:t>ého jedince je vyloučena močovina stolicí, u pacienta s přítomností helikobaktera se štěpí močovina už v žaludku a značený CO</a:t>
            </a:r>
            <a:r>
              <a:rPr lang="cs-CZ" sz="1600" baseline="-25000" dirty="0" smtClean="0">
                <a:sym typeface="Wingdings" panose="05000000000000000000" pitchFamily="2" charset="2"/>
              </a:rPr>
              <a:t>2</a:t>
            </a:r>
            <a:r>
              <a:rPr lang="cs-CZ" sz="1600" dirty="0" smtClean="0">
                <a:sym typeface="Wingdings" panose="05000000000000000000" pitchFamily="2" charset="2"/>
              </a:rPr>
              <a:t> se projeví ve vydechovaném vzduchu).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068960"/>
            <a:ext cx="2246427" cy="20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>
                <a:solidFill>
                  <a:srgbClr val="009900"/>
                </a:solidFill>
              </a:rPr>
              <a:t>9</a:t>
            </a:r>
            <a:r>
              <a:rPr lang="cs-CZ" b="1" dirty="0" smtClean="0">
                <a:solidFill>
                  <a:srgbClr val="009900"/>
                </a:solidFill>
              </a:rPr>
              <a:t> – Dg. Čeledi </a:t>
            </a:r>
            <a:r>
              <a:rPr lang="cs-CZ" b="1" i="1" dirty="0" smtClean="0">
                <a:solidFill>
                  <a:srgbClr val="009900"/>
                </a:solidFill>
              </a:rPr>
              <a:t>Vibrionaceae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/>
              <a:t>M</a:t>
            </a:r>
            <a:r>
              <a:rPr lang="en-US" sz="2400" dirty="0" err="1" smtClean="0"/>
              <a:t>ikroskopicky</a:t>
            </a:r>
            <a:r>
              <a:rPr lang="en-US" sz="2400" dirty="0" smtClean="0"/>
              <a:t> </a:t>
            </a:r>
            <a:r>
              <a:rPr lang="en-US" sz="2400" dirty="0" err="1"/>
              <a:t>zahnutá</a:t>
            </a:r>
            <a:r>
              <a:rPr lang="en-US" sz="2400" dirty="0"/>
              <a:t> </a:t>
            </a:r>
            <a:r>
              <a:rPr lang="en-US" sz="2400" dirty="0" err="1" smtClean="0"/>
              <a:t>tyčka</a:t>
            </a:r>
            <a:endParaRPr lang="en-US" sz="2400" dirty="0"/>
          </a:p>
          <a:p>
            <a:r>
              <a:rPr lang="cs-CZ" sz="2400" b="1" dirty="0" smtClean="0"/>
              <a:t>K</a:t>
            </a:r>
            <a:r>
              <a:rPr lang="en-US" sz="2400" b="1" dirty="0" err="1" smtClean="0"/>
              <a:t>ultivace</a:t>
            </a:r>
            <a:r>
              <a:rPr lang="en-US" sz="2400" b="1" dirty="0" smtClean="0"/>
              <a:t>:</a:t>
            </a:r>
            <a:r>
              <a:rPr lang="cs-CZ" sz="2400" b="1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</a:rPr>
              <a:t>pomnoží se v alkalické peptonové vodě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</a:rPr>
              <a:t>p</a:t>
            </a:r>
            <a:r>
              <a:rPr lang="cs-CZ" sz="2200" dirty="0" smtClean="0">
                <a:solidFill>
                  <a:schemeClr val="tx1"/>
                </a:solidFill>
              </a:rPr>
              <a:t>evná půda: TCŽS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en-US" sz="2200" dirty="0" err="1">
                <a:solidFill>
                  <a:schemeClr val="tx1"/>
                </a:solidFill>
              </a:rPr>
              <a:t>thiosíran-citrát-žluč-sacharóza</a:t>
            </a:r>
            <a:r>
              <a:rPr lang="en-US" sz="2400" dirty="0"/>
              <a:t>)</a:t>
            </a:r>
          </a:p>
          <a:p>
            <a:r>
              <a:rPr lang="cs-CZ" sz="2400" b="1" dirty="0" smtClean="0"/>
              <a:t>Biochemická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identifikac</a:t>
            </a:r>
            <a:r>
              <a:rPr lang="cs-CZ" sz="2400" b="1" dirty="0" smtClean="0"/>
              <a:t>e: </a:t>
            </a:r>
            <a:r>
              <a:rPr lang="cs-CZ" sz="2400" dirty="0" smtClean="0"/>
              <a:t>sada </a:t>
            </a:r>
            <a:r>
              <a:rPr lang="en-US" sz="2400" dirty="0" err="1" smtClean="0"/>
              <a:t>ENTEROtest</a:t>
            </a:r>
            <a:r>
              <a:rPr lang="en-US" sz="2400" dirty="0" smtClean="0"/>
              <a:t> </a:t>
            </a:r>
            <a:r>
              <a:rPr lang="en-US" sz="2400" dirty="0"/>
              <a:t>16, ale s </a:t>
            </a:r>
            <a:r>
              <a:rPr lang="en-US" sz="2400" dirty="0" err="1"/>
              <a:t>jinou</a:t>
            </a:r>
            <a:r>
              <a:rPr lang="en-US" sz="2400" dirty="0"/>
              <a:t> </a:t>
            </a:r>
            <a:r>
              <a:rPr lang="en-US" sz="2400" dirty="0" err="1" smtClean="0"/>
              <a:t>maticí</a:t>
            </a:r>
            <a:r>
              <a:rPr lang="cs-CZ" sz="2400" dirty="0"/>
              <a:t>-</a:t>
            </a:r>
            <a:endParaRPr lang="en-US" sz="2400" dirty="0"/>
          </a:p>
          <a:p>
            <a:r>
              <a:rPr lang="cs-CZ" sz="2400" b="1" dirty="0" err="1"/>
              <a:t>A</a:t>
            </a:r>
            <a:r>
              <a:rPr lang="en-US" sz="2400" b="1" dirty="0" err="1" smtClean="0"/>
              <a:t>ntigenní</a:t>
            </a:r>
            <a:r>
              <a:rPr lang="en-US" sz="2400" b="1" dirty="0" smtClean="0"/>
              <a:t> </a:t>
            </a:r>
            <a:r>
              <a:rPr lang="en-US" sz="2400" b="1" dirty="0" err="1"/>
              <a:t>analýza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 smtClean="0"/>
              <a:t>sérovary</a:t>
            </a:r>
            <a:r>
              <a:rPr lang="en-US" sz="2400" dirty="0" smtClean="0"/>
              <a:t> </a:t>
            </a:r>
            <a:r>
              <a:rPr lang="en-US" sz="2400" dirty="0"/>
              <a:t>O1 a </a:t>
            </a:r>
            <a:r>
              <a:rPr lang="en-US" sz="2400" dirty="0" smtClean="0"/>
              <a:t>O139</a:t>
            </a:r>
            <a:endParaRPr lang="en-US" sz="2400" dirty="0"/>
          </a:p>
          <a:p>
            <a:r>
              <a:rPr lang="cs-CZ" sz="2400" dirty="0" err="1"/>
              <a:t>D</a:t>
            </a:r>
            <a:r>
              <a:rPr lang="en-US" sz="2400" dirty="0" err="1" smtClean="0"/>
              <a:t>alší</a:t>
            </a:r>
            <a:r>
              <a:rPr lang="en-US" sz="2400" dirty="0" smtClean="0"/>
              <a:t> </a:t>
            </a:r>
            <a:r>
              <a:rPr lang="en-US" sz="2400" dirty="0" err="1"/>
              <a:t>biochemické</a:t>
            </a:r>
            <a:r>
              <a:rPr lang="en-US" sz="2400" dirty="0"/>
              <a:t> </a:t>
            </a:r>
            <a:r>
              <a:rPr lang="en-US" sz="2400" dirty="0" err="1"/>
              <a:t>testování</a:t>
            </a:r>
            <a:r>
              <a:rPr lang="en-US" sz="2400" dirty="0"/>
              <a:t> </a:t>
            </a:r>
            <a:r>
              <a:rPr lang="en-US" sz="2400" dirty="0" err="1"/>
              <a:t>sérovaru</a:t>
            </a:r>
            <a:r>
              <a:rPr lang="en-US" sz="2400" dirty="0"/>
              <a:t> O1 </a:t>
            </a:r>
            <a:r>
              <a:rPr lang="en-US" sz="2400" dirty="0" smtClean="0"/>
              <a:t>(</a:t>
            </a:r>
            <a:r>
              <a:rPr lang="en-US" sz="2400" dirty="0" err="1" smtClean="0"/>
              <a:t>biovary</a:t>
            </a:r>
            <a:r>
              <a:rPr lang="en-US" sz="2400" dirty="0" smtClean="0"/>
              <a:t> Classic </a:t>
            </a:r>
            <a:r>
              <a:rPr lang="en-US" sz="2400" dirty="0"/>
              <a:t>a El </a:t>
            </a:r>
            <a:r>
              <a:rPr lang="en-US" sz="2400" dirty="0" smtClean="0"/>
              <a:t>Tor)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917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Úkol č. </a:t>
            </a:r>
            <a:r>
              <a:rPr lang="cs-CZ" b="1" dirty="0">
                <a:solidFill>
                  <a:srgbClr val="009900"/>
                </a:solidFill>
              </a:rPr>
              <a:t>9</a:t>
            </a:r>
            <a:r>
              <a:rPr lang="cs-CZ" b="1" dirty="0" smtClean="0">
                <a:solidFill>
                  <a:srgbClr val="009900"/>
                </a:solidFill>
              </a:rPr>
              <a:t> – Dg. Čeledi </a:t>
            </a:r>
            <a:r>
              <a:rPr lang="cs-CZ" b="1" i="1" dirty="0" smtClean="0">
                <a:solidFill>
                  <a:srgbClr val="009900"/>
                </a:solidFill>
              </a:rPr>
              <a:t>Vibrionaceae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6831301" cy="51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1"/>
            <a:ext cx="8291264" cy="112122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Po tomto cvičení byste měli znát: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484784"/>
            <a:ext cx="822960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err="1"/>
              <a:t>P</a:t>
            </a:r>
            <a:r>
              <a:rPr lang="en-US" sz="2400" dirty="0" err="1" smtClean="0"/>
              <a:t>opsat</a:t>
            </a:r>
            <a:r>
              <a:rPr lang="en-US" sz="2400" dirty="0" smtClean="0"/>
              <a:t> </a:t>
            </a:r>
            <a:r>
              <a:rPr lang="en-US" sz="2400" dirty="0" err="1"/>
              <a:t>nejdůležitější</a:t>
            </a:r>
            <a:r>
              <a:rPr lang="en-US" sz="2400" dirty="0"/>
              <a:t> </a:t>
            </a:r>
            <a:r>
              <a:rPr lang="en-US" sz="2400" dirty="0" err="1"/>
              <a:t>zástupce</a:t>
            </a:r>
            <a:r>
              <a:rPr lang="en-US" sz="2400" dirty="0"/>
              <a:t> </a:t>
            </a:r>
            <a:r>
              <a:rPr lang="en-US" sz="2400" dirty="0" err="1"/>
              <a:t>čeledí</a:t>
            </a:r>
            <a:r>
              <a:rPr lang="en-US" sz="2400" dirty="0"/>
              <a:t> </a:t>
            </a:r>
            <a:r>
              <a:rPr lang="en-US" sz="2400" i="1" dirty="0" err="1" smtClean="0"/>
              <a:t>Enterobacteriaceae</a:t>
            </a:r>
            <a:r>
              <a:rPr lang="cs-CZ" sz="2400" i="1" dirty="0" smtClean="0"/>
              <a:t> </a:t>
            </a:r>
            <a:r>
              <a:rPr lang="en-US" sz="2400" dirty="0" smtClean="0"/>
              <a:t>a</a:t>
            </a:r>
            <a:r>
              <a:rPr lang="en-US" sz="2400" i="1" dirty="0" smtClean="0"/>
              <a:t> </a:t>
            </a:r>
            <a:r>
              <a:rPr lang="en-US" sz="2400" i="1" dirty="0" err="1"/>
              <a:t>Vibrionaceae</a:t>
            </a:r>
            <a:r>
              <a:rPr lang="en-US" sz="2400" i="1" dirty="0"/>
              <a:t> </a:t>
            </a:r>
            <a:r>
              <a:rPr lang="en-US" sz="2400" dirty="0"/>
              <a:t>a </a:t>
            </a:r>
            <a:r>
              <a:rPr lang="en-US" sz="2400" dirty="0" err="1"/>
              <a:t>rodů</a:t>
            </a:r>
            <a:r>
              <a:rPr lang="en-US" sz="2400" dirty="0"/>
              <a:t> </a:t>
            </a:r>
            <a:r>
              <a:rPr lang="en-US" sz="2400" i="1" dirty="0"/>
              <a:t>Campylobacter </a:t>
            </a:r>
            <a:r>
              <a:rPr lang="cs-CZ" sz="2400" dirty="0" smtClean="0"/>
              <a:t>a</a:t>
            </a:r>
            <a:r>
              <a:rPr lang="cs-CZ" sz="2400" i="1" dirty="0" smtClean="0"/>
              <a:t> </a:t>
            </a:r>
            <a:r>
              <a:rPr lang="en-US" sz="2400" i="1" dirty="0" smtClean="0"/>
              <a:t>Helicobacter</a:t>
            </a:r>
            <a:r>
              <a:rPr lang="cs-CZ" sz="2400" i="1" dirty="0" smtClean="0"/>
              <a:t> </a:t>
            </a:r>
            <a:r>
              <a:rPr lang="en-US" sz="2400" dirty="0" err="1" smtClean="0"/>
              <a:t>vč</a:t>
            </a:r>
            <a:r>
              <a:rPr lang="cs-CZ" sz="2400" dirty="0" smtClean="0"/>
              <a:t>etně d</a:t>
            </a:r>
            <a:r>
              <a:rPr lang="en-US" sz="2400" dirty="0" err="1" smtClean="0"/>
              <a:t>iagnostických</a:t>
            </a:r>
            <a:r>
              <a:rPr lang="en-US" sz="2400" dirty="0" smtClean="0"/>
              <a:t> </a:t>
            </a:r>
            <a:r>
              <a:rPr lang="en-US" sz="2400" dirty="0" err="1"/>
              <a:t>postupů</a:t>
            </a:r>
            <a:r>
              <a:rPr lang="en-US" sz="2400" dirty="0"/>
              <a:t>, </a:t>
            </a:r>
            <a:r>
              <a:rPr lang="en-US" sz="2400" dirty="0" err="1"/>
              <a:t>které</a:t>
            </a:r>
            <a:r>
              <a:rPr lang="en-US" sz="2400" dirty="0"/>
              <a:t> </a:t>
            </a:r>
            <a:r>
              <a:rPr lang="en-US" sz="2400" dirty="0" err="1"/>
              <a:t>vedou</a:t>
            </a:r>
            <a:r>
              <a:rPr lang="en-US" sz="2400" dirty="0"/>
              <a:t> k </a:t>
            </a:r>
            <a:r>
              <a:rPr lang="en-US" sz="2400" dirty="0" err="1"/>
              <a:t>úspěšné</a:t>
            </a:r>
            <a:r>
              <a:rPr lang="en-US" sz="2400" dirty="0"/>
              <a:t> </a:t>
            </a:r>
            <a:r>
              <a:rPr lang="en-US" sz="2400" dirty="0" err="1" smtClean="0"/>
              <a:t>identifikaci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cs-CZ" sz="2400" dirty="0"/>
              <a:t>J</a:t>
            </a:r>
            <a:r>
              <a:rPr lang="en-US" sz="2400" dirty="0" err="1" smtClean="0"/>
              <a:t>menovat</a:t>
            </a:r>
            <a:r>
              <a:rPr lang="en-US" sz="2400" dirty="0" smtClean="0"/>
              <a:t> </a:t>
            </a:r>
            <a:r>
              <a:rPr lang="en-US" sz="2400" dirty="0" err="1"/>
              <a:t>klinicky</a:t>
            </a:r>
            <a:r>
              <a:rPr lang="en-US" sz="2400" dirty="0"/>
              <a:t> </a:t>
            </a:r>
            <a:r>
              <a:rPr lang="en-US" sz="2400" dirty="0" err="1"/>
              <a:t>nejdůležitější</a:t>
            </a:r>
            <a:r>
              <a:rPr lang="en-US" sz="2400" dirty="0"/>
              <a:t> </a:t>
            </a:r>
            <a:r>
              <a:rPr lang="en-US" sz="2400" dirty="0" err="1"/>
              <a:t>sérovary</a:t>
            </a:r>
            <a:r>
              <a:rPr lang="en-US" sz="2400" dirty="0"/>
              <a:t> </a:t>
            </a:r>
            <a:r>
              <a:rPr lang="en-US" sz="2400" dirty="0" err="1"/>
              <a:t>salmonel</a:t>
            </a:r>
            <a:r>
              <a:rPr lang="en-US" sz="2400" dirty="0"/>
              <a:t>, </a:t>
            </a:r>
            <a:r>
              <a:rPr lang="en-US" sz="2400" dirty="0" err="1" smtClean="0"/>
              <a:t>escherichií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 smtClean="0"/>
              <a:t>vibrií</a:t>
            </a:r>
            <a:r>
              <a:rPr lang="cs-CZ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677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Patogeny čeledi </a:t>
            </a:r>
            <a:r>
              <a:rPr lang="cs-CZ" b="1" i="1" dirty="0" smtClean="0">
                <a:solidFill>
                  <a:srgbClr val="009900"/>
                </a:solidFill>
              </a:rPr>
              <a:t>Enterobacteriaceae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cs typeface="Arial" panose="020B0604020202020204" pitchFamily="34" charset="0"/>
              </a:rPr>
              <a:t>Původci systémových infekcí: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Yersinia pestis</a:t>
            </a: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 – původce moru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Antropopatogenní sérovary salmonel – Typhi, Paratyphi A, B a C – původci bříšního tyfu</a:t>
            </a:r>
            <a:endParaRPr lang="pl-PL" sz="2200" dirty="0">
              <a:solidFill>
                <a:schemeClr val="tx1"/>
              </a:solidFill>
            </a:endParaRPr>
          </a:p>
          <a:p>
            <a:r>
              <a:rPr lang="cs-CZ" sz="2400" b="1" dirty="0" smtClean="0">
                <a:cs typeface="Arial" panose="020B0604020202020204" pitchFamily="34" charset="0"/>
              </a:rPr>
              <a:t>Původci střevních infekcí (obligátní patogeny):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Zoopatogenní sérovary salmonel – Enteritidis, Typhimurium – původci salmonelóz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Shigelly, </a:t>
            </a:r>
            <a:r>
              <a:rPr lang="cs-CZ" sz="2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Y. </a:t>
            </a:r>
            <a:r>
              <a:rPr lang="cs-CZ" sz="2200" i="1" dirty="0">
                <a:solidFill>
                  <a:schemeClr val="tx1"/>
                </a:solidFill>
                <a:cs typeface="Arial" panose="020B0604020202020204" pitchFamily="34" charset="0"/>
              </a:rPr>
              <a:t>e</a:t>
            </a:r>
            <a:r>
              <a:rPr lang="cs-CZ" sz="2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nterocolitica, Y. pseudotuberculosis</a:t>
            </a:r>
          </a:p>
          <a:p>
            <a:r>
              <a:rPr lang="cs-CZ" sz="2400" b="1" dirty="0" smtClean="0">
                <a:cs typeface="Arial" panose="020B0604020202020204" pitchFamily="34" charset="0"/>
              </a:rPr>
              <a:t>Podmíněně patogenní enterobakterie: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Rody </a:t>
            </a:r>
            <a:r>
              <a:rPr lang="cs-CZ" sz="2200" i="1" dirty="0" smtClean="0">
                <a:solidFill>
                  <a:schemeClr val="tx1"/>
                </a:solidFill>
                <a:cs typeface="Arial" panose="020B0604020202020204" pitchFamily="34" charset="0"/>
              </a:rPr>
              <a:t>Escherichia, Klebsiella, Proteus, Serratia, Enterobacter</a:t>
            </a:r>
            <a:endParaRPr lang="cs-CZ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endParaRPr lang="cs-CZ" sz="2100" i="1" dirty="0" smtClean="0">
              <a:cs typeface="Arial" panose="020B0604020202020204" pitchFamily="34" charset="0"/>
            </a:endParaRPr>
          </a:p>
          <a:p>
            <a:pPr lvl="1"/>
            <a:endParaRPr lang="cs-CZ" sz="2100" dirty="0">
              <a:cs typeface="Arial" panose="020B0604020202020204" pitchFamily="34" charset="0"/>
            </a:endParaRPr>
          </a:p>
          <a:p>
            <a:pPr lvl="1"/>
            <a:endParaRPr lang="pl-PL" sz="19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73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i="1" dirty="0" smtClean="0">
                <a:solidFill>
                  <a:srgbClr val="009900"/>
                </a:solidFill>
              </a:rPr>
              <a:t>Yersinia pestis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cs typeface="Arial" panose="020B0604020202020204" pitchFamily="34" charset="0"/>
              </a:rPr>
              <a:t>Onemocnění: </a:t>
            </a:r>
            <a:r>
              <a:rPr lang="cs-CZ" sz="2400" dirty="0" smtClean="0">
                <a:cs typeface="Arial" panose="020B0604020202020204" pitchFamily="34" charset="0"/>
              </a:rPr>
              <a:t>mor – formy moru: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Dýmějový (bubonický) mor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Plicní forma moru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cs typeface="Arial" panose="020B0604020202020204" pitchFamily="34" charset="0"/>
              </a:rPr>
              <a:t>Septická forma moru</a:t>
            </a:r>
          </a:p>
          <a:p>
            <a:r>
              <a:rPr lang="cs-CZ" sz="2400" b="1" dirty="0" smtClean="0">
                <a:cs typeface="Arial" panose="020B0604020202020204" pitchFamily="34" charset="0"/>
              </a:rPr>
              <a:t>Přenašeč:</a:t>
            </a:r>
            <a:r>
              <a:rPr lang="cs-CZ" sz="2400" dirty="0" smtClean="0">
                <a:cs typeface="Arial" panose="020B0604020202020204" pitchFamily="34" charset="0"/>
              </a:rPr>
              <a:t> blecha morová (</a:t>
            </a:r>
            <a:r>
              <a:rPr lang="cs-CZ" sz="2400" i="1" dirty="0" smtClean="0">
                <a:cs typeface="Arial" panose="020B0604020202020204" pitchFamily="34" charset="0"/>
              </a:rPr>
              <a:t>Xenopsylla cheopsis</a:t>
            </a:r>
            <a:r>
              <a:rPr lang="cs-CZ" sz="2400" dirty="0" smtClean="0">
                <a:cs typeface="Arial" panose="020B0604020202020204" pitchFamily="34" charset="0"/>
              </a:rPr>
              <a:t>)</a:t>
            </a:r>
          </a:p>
          <a:p>
            <a:r>
              <a:rPr lang="cs-CZ" sz="2400" b="1" dirty="0" smtClean="0">
                <a:cs typeface="Arial" panose="020B0604020202020204" pitchFamily="34" charset="0"/>
              </a:rPr>
              <a:t>Zdroj:</a:t>
            </a:r>
            <a:r>
              <a:rPr lang="cs-CZ" sz="2400" dirty="0" smtClean="0">
                <a:cs typeface="Arial" panose="020B0604020202020204" pitchFamily="34" charset="0"/>
              </a:rPr>
              <a:t> krysy, potkani a další hlodavci</a:t>
            </a:r>
          </a:p>
          <a:p>
            <a:endParaRPr lang="cs-CZ" sz="2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/>
            <a:endParaRPr lang="cs-CZ" sz="2100" i="1" dirty="0" smtClean="0">
              <a:cs typeface="Arial" panose="020B0604020202020204" pitchFamily="34" charset="0"/>
            </a:endParaRPr>
          </a:p>
          <a:p>
            <a:pPr lvl="1"/>
            <a:endParaRPr lang="cs-CZ" sz="2100" dirty="0">
              <a:cs typeface="Arial" panose="020B0604020202020204" pitchFamily="34" charset="0"/>
            </a:endParaRPr>
          </a:p>
          <a:p>
            <a:pPr lvl="1"/>
            <a:endParaRPr lang="pl-PL" sz="1900" dirty="0" smtClean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2564904"/>
            <a:ext cx="2133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0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9900"/>
                </a:solidFill>
              </a:rPr>
              <a:t>D</a:t>
            </a:r>
            <a:r>
              <a:rPr lang="cs-CZ" b="1" dirty="0" smtClean="0">
                <a:solidFill>
                  <a:srgbClr val="009900"/>
                </a:solidFill>
              </a:rPr>
              <a:t>ýmějový (bubonický) mor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51100"/>
            <a:ext cx="8153820" cy="50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7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Antropopatogenní salmonely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S</a:t>
            </a:r>
            <a:r>
              <a:rPr lang="cs-CZ" sz="2400" i="1" dirty="0" smtClean="0"/>
              <a:t>almonella </a:t>
            </a:r>
            <a:r>
              <a:rPr lang="en-US" sz="2400" i="1" dirty="0" err="1" smtClean="0"/>
              <a:t>enterica</a:t>
            </a:r>
            <a:r>
              <a:rPr lang="cs-CZ" sz="2400" i="1" dirty="0" smtClean="0"/>
              <a:t> </a:t>
            </a:r>
            <a:r>
              <a:rPr lang="en-US" sz="2400" dirty="0" smtClean="0"/>
              <a:t>spp</a:t>
            </a:r>
            <a:r>
              <a:rPr lang="en-US" sz="2400" dirty="0"/>
              <a:t>. </a:t>
            </a:r>
            <a:r>
              <a:rPr lang="cs-CZ" sz="2400" i="1" dirty="0" err="1"/>
              <a:t>e</a:t>
            </a:r>
            <a:r>
              <a:rPr lang="en-US" sz="2400" i="1" dirty="0" err="1" smtClean="0"/>
              <a:t>nterica</a:t>
            </a:r>
            <a:r>
              <a:rPr lang="cs-CZ" sz="2400" i="1" dirty="0" smtClean="0"/>
              <a:t> </a:t>
            </a:r>
            <a:r>
              <a:rPr lang="en-US" sz="2400" dirty="0" err="1" smtClean="0"/>
              <a:t>sérovary</a:t>
            </a:r>
            <a:r>
              <a:rPr lang="en-US" sz="2400" dirty="0" smtClean="0"/>
              <a:t> </a:t>
            </a:r>
            <a:r>
              <a:rPr lang="en-US" sz="2400" b="1" dirty="0" err="1" smtClean="0"/>
              <a:t>Typhi</a:t>
            </a:r>
            <a:r>
              <a:rPr lang="cs-CZ" sz="2400" b="1" dirty="0" smtClean="0"/>
              <a:t> </a:t>
            </a:r>
            <a:r>
              <a:rPr lang="cs-CZ" sz="2400" dirty="0" smtClean="0"/>
              <a:t>a </a:t>
            </a:r>
            <a:r>
              <a:rPr lang="cs-CZ" sz="2400" b="1" dirty="0"/>
              <a:t>P</a:t>
            </a:r>
            <a:r>
              <a:rPr lang="en-US" sz="2400" b="1" dirty="0" err="1" smtClean="0"/>
              <a:t>aratyphi</a:t>
            </a:r>
            <a:endParaRPr lang="en-US" sz="2400" b="1" dirty="0"/>
          </a:p>
          <a:p>
            <a:r>
              <a:rPr lang="cs-CZ" sz="2400" b="1" dirty="0" smtClean="0"/>
              <a:t>Onemocnění: </a:t>
            </a:r>
            <a:r>
              <a:rPr lang="cs-CZ" sz="2400" dirty="0" smtClean="0"/>
              <a:t>septická onemocnění břišní tyfus/paratyfus</a:t>
            </a:r>
          </a:p>
          <a:p>
            <a:r>
              <a:rPr lang="cs-CZ" sz="2400" b="1" dirty="0" smtClean="0"/>
              <a:t>Přenos: </a:t>
            </a:r>
            <a:r>
              <a:rPr lang="cs-CZ" sz="2400" dirty="0" smtClean="0"/>
              <a:t>vstupní brána infekce = trávicí trakt (většinou kontaminovaná voda) </a:t>
            </a:r>
            <a:r>
              <a:rPr lang="cs-CZ" sz="2400" dirty="0" smtClean="0">
                <a:sym typeface="Wingdings" panose="05000000000000000000" pitchFamily="2" charset="2"/>
              </a:rPr>
              <a:t> 10 až 14 dní inkubační doba  primární bakteriémie s vysokými teplotami a bolestmi hlavy.</a:t>
            </a:r>
          </a:p>
          <a:p>
            <a:r>
              <a:rPr lang="cs-CZ" sz="2400" i="1" dirty="0" smtClean="0">
                <a:sym typeface="Wingdings" panose="05000000000000000000" pitchFamily="2" charset="2"/>
              </a:rPr>
              <a:t>Salmonell</a:t>
            </a:r>
            <a:r>
              <a:rPr lang="cs-CZ" sz="2400" dirty="0" smtClean="0">
                <a:sym typeface="Wingdings" panose="05000000000000000000" pitchFamily="2" charset="2"/>
              </a:rPr>
              <a:t>a Typhi: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antigeny O (tělové): 9, 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ntigeny H (bičíkové): 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/>
                </a:solidFill>
                <a:sym typeface="Wingdings" panose="05000000000000000000" pitchFamily="2" charset="2"/>
              </a:rPr>
              <a:t>a</a:t>
            </a:r>
            <a:r>
              <a:rPr lang="cs-CZ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ntigeny pozdra: Vi</a:t>
            </a:r>
            <a:endParaRPr lang="en-US" sz="2200" dirty="0">
              <a:solidFill>
                <a:schemeClr val="tx1"/>
              </a:solidFill>
            </a:endParaRPr>
          </a:p>
          <a:p>
            <a:r>
              <a:rPr lang="en-US" sz="2400" b="1" dirty="0" err="1" smtClean="0"/>
              <a:t>Widalova</a:t>
            </a:r>
            <a:r>
              <a:rPr lang="en-US" sz="2400" b="1" dirty="0" smtClean="0"/>
              <a:t> </a:t>
            </a:r>
            <a:r>
              <a:rPr lang="en-US" sz="2400" b="1" dirty="0" err="1"/>
              <a:t>reakce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aglutinace</a:t>
            </a:r>
            <a:r>
              <a:rPr lang="en-US" sz="2400" dirty="0"/>
              <a:t>)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Zoopatogenní salmonely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2400" i="1" dirty="0" smtClean="0"/>
              <a:t>S</a:t>
            </a:r>
            <a:r>
              <a:rPr lang="cs-CZ" sz="2400" i="1" dirty="0" smtClean="0"/>
              <a:t>almonella </a:t>
            </a:r>
            <a:r>
              <a:rPr lang="en-US" sz="2400" i="1" dirty="0" err="1" smtClean="0"/>
              <a:t>enterica</a:t>
            </a:r>
            <a:r>
              <a:rPr lang="cs-CZ" sz="2400" i="1" dirty="0" smtClean="0"/>
              <a:t> </a:t>
            </a:r>
            <a:r>
              <a:rPr lang="en-US" sz="2400" dirty="0" smtClean="0"/>
              <a:t>spp</a:t>
            </a:r>
            <a:r>
              <a:rPr lang="en-US" sz="2400" dirty="0"/>
              <a:t>. </a:t>
            </a:r>
            <a:r>
              <a:rPr lang="cs-CZ" sz="2400" i="1" dirty="0" err="1"/>
              <a:t>e</a:t>
            </a:r>
            <a:r>
              <a:rPr lang="en-US" sz="2400" i="1" dirty="0" err="1" smtClean="0"/>
              <a:t>nterica</a:t>
            </a:r>
            <a:r>
              <a:rPr lang="cs-CZ" sz="2400" i="1" dirty="0" smtClean="0"/>
              <a:t> </a:t>
            </a:r>
            <a:r>
              <a:rPr lang="en-US" sz="2400" dirty="0" err="1" smtClean="0"/>
              <a:t>sérovary</a:t>
            </a:r>
            <a:r>
              <a:rPr lang="en-US" sz="2400" dirty="0" smtClean="0"/>
              <a:t> </a:t>
            </a:r>
            <a:r>
              <a:rPr lang="en-US" sz="2400" dirty="0" err="1" smtClean="0"/>
              <a:t>Enteritidi</a:t>
            </a:r>
            <a:r>
              <a:rPr lang="cs-CZ" sz="2400" dirty="0" smtClean="0"/>
              <a:t>, </a:t>
            </a:r>
            <a:r>
              <a:rPr lang="en-US" sz="2400" dirty="0" smtClean="0"/>
              <a:t>Typhimurium</a:t>
            </a:r>
            <a:r>
              <a:rPr lang="cs-CZ" sz="2400" dirty="0" smtClean="0"/>
              <a:t> a další.</a:t>
            </a:r>
            <a:endParaRPr lang="en-US" sz="2400" dirty="0"/>
          </a:p>
          <a:p>
            <a:r>
              <a:rPr lang="cs-CZ" sz="2400" b="1" dirty="0" smtClean="0"/>
              <a:t>Přenos: </a:t>
            </a:r>
            <a:r>
              <a:rPr lang="cs-CZ" sz="2400" dirty="0" smtClean="0"/>
              <a:t>fekálně-orální (kontaminované potraviny, především syrové či nedostatečně tepelně upravené kuřecí a vepřové maso, vejce)</a:t>
            </a:r>
          </a:p>
          <a:p>
            <a:r>
              <a:rPr lang="cs-CZ" sz="2400" b="1" dirty="0" smtClean="0"/>
              <a:t>Onemocnění: </a:t>
            </a:r>
            <a:r>
              <a:rPr lang="en-US" sz="2400" dirty="0" err="1" smtClean="0"/>
              <a:t>salmonelóz</a:t>
            </a:r>
            <a:r>
              <a:rPr lang="cs-CZ" sz="2400" dirty="0" smtClean="0"/>
              <a:t>y = průjmy bez krve, horečky, zvracení, u imunokompromitovaných až septické stavy.</a:t>
            </a:r>
            <a:endParaRPr lang="en-US" sz="2400" dirty="0"/>
          </a:p>
          <a:p>
            <a:r>
              <a:rPr lang="cs-CZ" sz="2400" dirty="0" smtClean="0"/>
              <a:t>Pro vyvolání onemocnění je nezbytná </a:t>
            </a:r>
            <a:r>
              <a:rPr lang="cs-CZ" sz="2400" b="1" dirty="0" smtClean="0"/>
              <a:t>vysoká infekční dávka </a:t>
            </a:r>
            <a:r>
              <a:rPr lang="cs-CZ" sz="2400" dirty="0" smtClean="0"/>
              <a:t>(cca 10</a:t>
            </a:r>
            <a:r>
              <a:rPr lang="cs-CZ" sz="2400" baseline="30000" dirty="0" smtClean="0"/>
              <a:t>5</a:t>
            </a:r>
            <a:r>
              <a:rPr lang="cs-CZ" sz="2400" dirty="0" smtClean="0"/>
              <a:t> až 10</a:t>
            </a:r>
            <a:r>
              <a:rPr lang="cs-CZ" sz="2400" baseline="30000" dirty="0" smtClean="0"/>
              <a:t>8</a:t>
            </a:r>
            <a:r>
              <a:rPr lang="cs-CZ" sz="2400" dirty="0" smtClean="0"/>
              <a:t> bakterií </a:t>
            </a:r>
            <a:r>
              <a:rPr lang="cs-CZ" sz="2400" dirty="0" smtClean="0">
                <a:sym typeface="Wingdings" panose="05000000000000000000" pitchFamily="2" charset="2"/>
              </a:rPr>
              <a:t> nezbytné je tedy pomnožení v potravině, nestačí se „dotknout špinavýma rukama“</a:t>
            </a:r>
            <a:r>
              <a:rPr lang="cs-CZ" sz="2400" dirty="0" smtClean="0"/>
              <a:t>)</a:t>
            </a:r>
          </a:p>
          <a:p>
            <a:r>
              <a:rPr lang="cs-CZ" sz="2400" i="1" dirty="0" smtClean="0"/>
              <a:t>Salmonella</a:t>
            </a:r>
            <a:r>
              <a:rPr lang="cs-CZ" sz="2400" dirty="0" smtClean="0"/>
              <a:t> </a:t>
            </a:r>
            <a:r>
              <a:rPr lang="en-US" sz="2400" dirty="0" err="1" smtClean="0"/>
              <a:t>Enteritidis</a:t>
            </a:r>
            <a:r>
              <a:rPr lang="cs-CZ" sz="2400" dirty="0" smtClean="0"/>
              <a:t>: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err="1">
                <a:solidFill>
                  <a:schemeClr val="tx1"/>
                </a:solidFill>
              </a:rPr>
              <a:t>antigeny</a:t>
            </a:r>
            <a:r>
              <a:rPr lang="en-US" sz="2100" dirty="0">
                <a:solidFill>
                  <a:schemeClr val="tx1"/>
                </a:solidFill>
              </a:rPr>
              <a:t> O: 1, 9, </a:t>
            </a:r>
            <a:r>
              <a:rPr lang="en-US" sz="2100" dirty="0" smtClean="0">
                <a:solidFill>
                  <a:schemeClr val="tx1"/>
                </a:solidFill>
              </a:rPr>
              <a:t>12</a:t>
            </a: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err="1">
                <a:solidFill>
                  <a:schemeClr val="tx1"/>
                </a:solidFill>
              </a:rPr>
              <a:t>antigeny</a:t>
            </a:r>
            <a:r>
              <a:rPr lang="en-US" sz="2100" dirty="0">
                <a:solidFill>
                  <a:schemeClr val="tx1"/>
                </a:solidFill>
              </a:rPr>
              <a:t> H: g, m</a:t>
            </a: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4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0600"/>
          </a:xfrm>
        </p:spPr>
        <p:txBody>
          <a:bodyPr/>
          <a:lstStyle/>
          <a:p>
            <a:r>
              <a:rPr lang="cs-CZ" b="1" dirty="0" smtClean="0">
                <a:solidFill>
                  <a:srgbClr val="009900"/>
                </a:solidFill>
              </a:rPr>
              <a:t>Rod </a:t>
            </a:r>
            <a:r>
              <a:rPr lang="cs-CZ" b="1" i="1" dirty="0" smtClean="0">
                <a:solidFill>
                  <a:srgbClr val="009900"/>
                </a:solidFill>
              </a:rPr>
              <a:t>Shigella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6314" y="1484784"/>
            <a:ext cx="8229600" cy="4937760"/>
          </a:xfrm>
        </p:spPr>
        <p:txBody>
          <a:bodyPr>
            <a:normAutofit/>
          </a:bodyPr>
          <a:lstStyle/>
          <a:p>
            <a:r>
              <a:rPr lang="en-US" sz="2400" i="1" dirty="0" err="1"/>
              <a:t>Shigella</a:t>
            </a:r>
            <a:r>
              <a:rPr lang="en-US" sz="2400" i="1" dirty="0"/>
              <a:t> </a:t>
            </a:r>
            <a:r>
              <a:rPr lang="en-US" sz="2400" i="1" dirty="0" err="1" smtClean="0"/>
              <a:t>dysenteriae</a:t>
            </a:r>
            <a:r>
              <a:rPr lang="en-US" sz="2400" i="1" dirty="0" smtClean="0"/>
              <a:t>,</a:t>
            </a:r>
            <a:r>
              <a:rPr lang="cs-CZ" sz="2400" i="1" dirty="0" smtClean="0"/>
              <a:t> </a:t>
            </a:r>
            <a:r>
              <a:rPr lang="en-US" sz="2400" i="1" dirty="0" smtClean="0"/>
              <a:t>S</a:t>
            </a:r>
            <a:r>
              <a:rPr lang="en-US" sz="2400" i="1" dirty="0"/>
              <a:t>. </a:t>
            </a:r>
            <a:r>
              <a:rPr lang="en-US" sz="2400" i="1" dirty="0" err="1" smtClean="0"/>
              <a:t>flexneri</a:t>
            </a:r>
            <a:r>
              <a:rPr lang="en-US" sz="2400" dirty="0" smtClean="0"/>
              <a:t>, </a:t>
            </a:r>
            <a:r>
              <a:rPr lang="en-US" sz="2400" dirty="0"/>
              <a:t>...</a:t>
            </a:r>
          </a:p>
          <a:p>
            <a:r>
              <a:rPr lang="cs-CZ" sz="2400" b="1" dirty="0" smtClean="0"/>
              <a:t>Přenos: </a:t>
            </a:r>
            <a:r>
              <a:rPr lang="cs-CZ" sz="2400" dirty="0" smtClean="0"/>
              <a:t>fekálně-orální (nemoc „špinavých rukou“), alimentární přenos (vzácnější, voda, mléko, ...)</a:t>
            </a:r>
          </a:p>
          <a:p>
            <a:r>
              <a:rPr lang="cs-CZ" sz="2400" b="1" dirty="0" smtClean="0"/>
              <a:t>Onemocnění: </a:t>
            </a:r>
            <a:r>
              <a:rPr lang="en-US" sz="2400" dirty="0" err="1" smtClean="0"/>
              <a:t>shigelóza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bacilární</a:t>
            </a:r>
            <a:r>
              <a:rPr lang="en-US" sz="2400" dirty="0"/>
              <a:t> </a:t>
            </a:r>
            <a:r>
              <a:rPr lang="en-US" sz="2400" dirty="0" err="1" smtClean="0"/>
              <a:t>úplavice</a:t>
            </a:r>
            <a:r>
              <a:rPr lang="en-US" sz="2400" dirty="0" smtClean="0"/>
              <a:t>/</a:t>
            </a:r>
            <a:r>
              <a:rPr lang="en-US" sz="2400" dirty="0" err="1" smtClean="0"/>
              <a:t>dysenterie</a:t>
            </a:r>
            <a:r>
              <a:rPr lang="cs-CZ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průjmy</a:t>
            </a:r>
            <a:r>
              <a:rPr lang="cs-CZ" sz="2400" dirty="0"/>
              <a:t> </a:t>
            </a:r>
            <a:r>
              <a:rPr lang="en-US" sz="2400" dirty="0" smtClean="0"/>
              <a:t>s </a:t>
            </a:r>
            <a:r>
              <a:rPr lang="en-US" sz="2400" dirty="0" err="1"/>
              <a:t>krví</a:t>
            </a:r>
            <a:r>
              <a:rPr lang="en-US" sz="2400" dirty="0"/>
              <a:t> a </a:t>
            </a:r>
            <a:r>
              <a:rPr lang="en-US" sz="2400" dirty="0" err="1"/>
              <a:t>hlenem</a:t>
            </a:r>
            <a:r>
              <a:rPr lang="en-US" sz="2400" dirty="0"/>
              <a:t>, </a:t>
            </a:r>
            <a:r>
              <a:rPr lang="en-US" sz="2400" dirty="0" err="1"/>
              <a:t>horečka</a:t>
            </a:r>
            <a:r>
              <a:rPr lang="en-US" sz="2400" dirty="0"/>
              <a:t>, </a:t>
            </a:r>
            <a:r>
              <a:rPr lang="en-US" sz="2400" dirty="0" err="1"/>
              <a:t>křeče</a:t>
            </a:r>
            <a:r>
              <a:rPr lang="en-US" sz="2400" dirty="0"/>
              <a:t> v </a:t>
            </a:r>
            <a:r>
              <a:rPr lang="en-US" sz="2400" dirty="0" err="1"/>
              <a:t>břiše</a:t>
            </a:r>
            <a:r>
              <a:rPr lang="en-US" sz="2400" dirty="0"/>
              <a:t>, </a:t>
            </a:r>
            <a:r>
              <a:rPr lang="en-US" sz="2400" dirty="0" err="1"/>
              <a:t>zvracení</a:t>
            </a:r>
            <a:r>
              <a:rPr lang="en-US" sz="2400" dirty="0" smtClean="0"/>
              <a:t>)</a:t>
            </a:r>
            <a:endParaRPr lang="cs-CZ" sz="2400" dirty="0" smtClean="0"/>
          </a:p>
          <a:p>
            <a:r>
              <a:rPr lang="cs-CZ" sz="2400" dirty="0" smtClean="0"/>
              <a:t>Nutná </a:t>
            </a:r>
            <a:r>
              <a:rPr lang="cs-CZ" sz="2400" b="1" dirty="0" smtClean="0"/>
              <a:t>nízká</a:t>
            </a:r>
            <a:r>
              <a:rPr lang="en-US" sz="2400" b="1" dirty="0" smtClean="0"/>
              <a:t> </a:t>
            </a:r>
            <a:r>
              <a:rPr lang="en-US" sz="2400" b="1" dirty="0" err="1"/>
              <a:t>infekční</a:t>
            </a:r>
            <a:r>
              <a:rPr lang="en-US" sz="2400" b="1" dirty="0"/>
              <a:t> </a:t>
            </a:r>
            <a:r>
              <a:rPr lang="en-US" sz="2400" b="1" dirty="0" err="1" smtClean="0"/>
              <a:t>dávka</a:t>
            </a:r>
            <a:r>
              <a:rPr lang="cs-CZ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cca</a:t>
            </a:r>
            <a:r>
              <a:rPr lang="en-US" sz="2400" dirty="0" smtClean="0"/>
              <a:t> 10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bakterií)</a:t>
            </a:r>
            <a:r>
              <a:rPr lang="cs-CZ" sz="2400" dirty="0"/>
              <a:t>,</a:t>
            </a:r>
            <a:endParaRPr lang="cs-CZ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pl-PL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1023</TotalTime>
  <Words>2015</Words>
  <Application>Microsoft Office PowerPoint</Application>
  <PresentationFormat>Předvádění na obrazovce (4:3)</PresentationFormat>
  <Paragraphs>237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2" baseType="lpstr">
      <vt:lpstr>Arial</vt:lpstr>
      <vt:lpstr>Bookman Old Style</vt:lpstr>
      <vt:lpstr>Calibri</vt:lpstr>
      <vt:lpstr>Gill Sans MT</vt:lpstr>
      <vt:lpstr>Wingdings</vt:lpstr>
      <vt:lpstr>Wingdings 3</vt:lpstr>
      <vt:lpstr>Původ</vt:lpstr>
      <vt:lpstr>G- enterobakterie, bakteriální původci GIT infekcí</vt:lpstr>
      <vt:lpstr>Obsah cvičení</vt:lpstr>
      <vt:lpstr>Čeleď Enterobacteriaceae</vt:lpstr>
      <vt:lpstr>Patogeny čeledi Enterobacteriaceae</vt:lpstr>
      <vt:lpstr>Yersinia pestis</vt:lpstr>
      <vt:lpstr>Dýmějový (bubonický) mor</vt:lpstr>
      <vt:lpstr>Antropopatogenní salmonely</vt:lpstr>
      <vt:lpstr>Zoopatogenní salmonely</vt:lpstr>
      <vt:lpstr>Rod Shigella</vt:lpstr>
      <vt:lpstr>Escherichia coli (1)</vt:lpstr>
      <vt:lpstr>Escherichia coli (2)</vt:lpstr>
      <vt:lpstr>Escherichia coli (3)</vt:lpstr>
      <vt:lpstr>Rod Klebsiella</vt:lpstr>
      <vt:lpstr>Rod Proteus</vt:lpstr>
      <vt:lpstr>Multirezistentní enterobakterie (1)</vt:lpstr>
      <vt:lpstr>Multirezistentní enterobakterie (1)</vt:lpstr>
      <vt:lpstr>Campylobacter jejuni</vt:lpstr>
      <vt:lpstr>Odběr stolice v mikrobiologii</vt:lpstr>
      <vt:lpstr>Helicobacter pylori</vt:lpstr>
      <vt:lpstr>Čeleď Vibrionaceae</vt:lpstr>
      <vt:lpstr>Diferenciální diagnostika</vt:lpstr>
      <vt:lpstr>Rozlišení enterobakterií</vt:lpstr>
      <vt:lpstr>Štěpení laktózy na Endově půdě</vt:lpstr>
      <vt:lpstr>Úkol č. 1 – Gramovo barvení</vt:lpstr>
      <vt:lpstr>Úkol č. 2 – Kultivace na KA a ENDO</vt:lpstr>
      <vt:lpstr>Úkol č. 3 – Diagnostika tyčinek rostoucích na ENDO</vt:lpstr>
      <vt:lpstr>Úkol č. 3 – Diagnostika tyčinek rostoucích na ENDO – Hajnova půda</vt:lpstr>
      <vt:lpstr>Úkol č. 4 – Další kultivační a biochemické testy</vt:lpstr>
      <vt:lpstr>Úkol č. 5 – Antigenní analýza</vt:lpstr>
      <vt:lpstr>Úkol č. 6 – Testy citlivosti na ATB</vt:lpstr>
      <vt:lpstr>Úkol č. 7 – Dg. kampylobakterů</vt:lpstr>
      <vt:lpstr>Úkol č. 8 – Ureázový test v dg. helikobakterů</vt:lpstr>
      <vt:lpstr>Úkol č. 9 – Dg. Čeledi Vibrionaceae</vt:lpstr>
      <vt:lpstr>Úkol č. 9 – Dg. Čeledi Vibrionaceae</vt:lpstr>
      <vt:lpstr>Po tomto cvičení byste měli znát: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STAFYLOKOKY praktikum č. 1</dc:title>
  <dc:creator>Počůránek</dc:creator>
  <cp:lastModifiedBy>muni</cp:lastModifiedBy>
  <cp:revision>185</cp:revision>
  <dcterms:created xsi:type="dcterms:W3CDTF">2015-09-22T08:09:34Z</dcterms:created>
  <dcterms:modified xsi:type="dcterms:W3CDTF">2016-10-12T15:21:54Z</dcterms:modified>
</cp:coreProperties>
</file>