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9" r:id="rId3"/>
    <p:sldId id="257" r:id="rId4"/>
    <p:sldId id="262" r:id="rId5"/>
    <p:sldId id="264" r:id="rId6"/>
    <p:sldId id="266" r:id="rId7"/>
    <p:sldId id="258" r:id="rId8"/>
    <p:sldId id="267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71F4-E726-481E-BECD-18394CC096B2}" type="datetimeFigureOut">
              <a:rPr lang="cs-CZ" smtClean="0"/>
              <a:t>15.12.2015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9FA8-4B54-4690-9BED-2A78575998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6120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71F4-E726-481E-BECD-18394CC096B2}" type="datetimeFigureOut">
              <a:rPr lang="cs-CZ" smtClean="0"/>
              <a:t>15.12.2015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9FA8-4B54-4690-9BED-2A78575998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9734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71F4-E726-481E-BECD-18394CC096B2}" type="datetimeFigureOut">
              <a:rPr lang="cs-CZ" smtClean="0"/>
              <a:t>15.12.2015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9FA8-4B54-4690-9BED-2A785759989C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730639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71F4-E726-481E-BECD-18394CC096B2}" type="datetimeFigureOut">
              <a:rPr lang="cs-CZ" smtClean="0"/>
              <a:t>15.12.2015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9FA8-4B54-4690-9BED-2A78575998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49743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71F4-E726-481E-BECD-18394CC096B2}" type="datetimeFigureOut">
              <a:rPr lang="cs-CZ" smtClean="0"/>
              <a:t>15.12.2015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9FA8-4B54-4690-9BED-2A785759989C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098407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71F4-E726-481E-BECD-18394CC096B2}" type="datetimeFigureOut">
              <a:rPr lang="cs-CZ" smtClean="0"/>
              <a:t>15.12.2015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9FA8-4B54-4690-9BED-2A78575998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45337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71F4-E726-481E-BECD-18394CC096B2}" type="datetimeFigureOut">
              <a:rPr lang="cs-CZ" smtClean="0"/>
              <a:t>15.12.2015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9FA8-4B54-4690-9BED-2A78575998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4592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71F4-E726-481E-BECD-18394CC096B2}" type="datetimeFigureOut">
              <a:rPr lang="cs-CZ" smtClean="0"/>
              <a:t>15.12.2015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9FA8-4B54-4690-9BED-2A78575998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388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71F4-E726-481E-BECD-18394CC096B2}" type="datetimeFigureOut">
              <a:rPr lang="cs-CZ" smtClean="0"/>
              <a:t>15.12.2015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9FA8-4B54-4690-9BED-2A78575998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1207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71F4-E726-481E-BECD-18394CC096B2}" type="datetimeFigureOut">
              <a:rPr lang="cs-CZ" smtClean="0"/>
              <a:t>15.12.2015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9FA8-4B54-4690-9BED-2A78575998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691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71F4-E726-481E-BECD-18394CC096B2}" type="datetimeFigureOut">
              <a:rPr lang="cs-CZ" smtClean="0"/>
              <a:t>15.12.2015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9FA8-4B54-4690-9BED-2A78575998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1828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71F4-E726-481E-BECD-18394CC096B2}" type="datetimeFigureOut">
              <a:rPr lang="cs-CZ" smtClean="0"/>
              <a:t>15.12.2015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9FA8-4B54-4690-9BED-2A78575998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397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71F4-E726-481E-BECD-18394CC096B2}" type="datetimeFigureOut">
              <a:rPr lang="cs-CZ" smtClean="0"/>
              <a:t>15.12.2015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9FA8-4B54-4690-9BED-2A78575998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3372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71F4-E726-481E-BECD-18394CC096B2}" type="datetimeFigureOut">
              <a:rPr lang="cs-CZ" smtClean="0"/>
              <a:t>15.12.2015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9FA8-4B54-4690-9BED-2A78575998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6341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71F4-E726-481E-BECD-18394CC096B2}" type="datetimeFigureOut">
              <a:rPr lang="cs-CZ" smtClean="0"/>
              <a:t>15.12.2015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9FA8-4B54-4690-9BED-2A78575998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991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9FA8-4B54-4690-9BED-2A785759989C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71F4-E726-481E-BECD-18394CC096B2}" type="datetimeFigureOut">
              <a:rPr lang="cs-CZ" smtClean="0"/>
              <a:t>15.12.2015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6190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871F4-E726-481E-BECD-18394CC096B2}" type="datetimeFigureOut">
              <a:rPr lang="cs-CZ" smtClean="0"/>
              <a:t>15.12.2015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25B9FA8-4B54-4690-9BED-2A78575998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291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Adjektiva </a:t>
            </a:r>
            <a:br>
              <a:rPr lang="cs-CZ" dirty="0" smtClean="0"/>
            </a:br>
            <a:r>
              <a:rPr lang="cs-CZ" dirty="0" smtClean="0"/>
              <a:t>3. deklinace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5460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Adjektiva 3. deklinace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84628"/>
              </p:ext>
            </p:extLst>
          </p:nvPr>
        </p:nvGraphicFramePr>
        <p:xfrm>
          <a:off x="1270001" y="2222499"/>
          <a:ext cx="7340599" cy="3884464"/>
        </p:xfrm>
        <a:graphic>
          <a:graphicData uri="http://schemas.openxmlformats.org/drawingml/2006/table">
            <a:tbl>
              <a:tblPr firstRow="1" firstCol="1" bandRow="1"/>
              <a:tblGrid>
                <a:gridCol w="2446327"/>
                <a:gridCol w="2447136"/>
                <a:gridCol w="2447136"/>
              </a:tblGrid>
              <a:tr h="5884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Typické zakončení </a:t>
                      </a:r>
                      <a:r>
                        <a:rPr lang="cs-CZ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</a:t>
                      </a: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cs-CZ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</a:t>
                      </a: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Příklad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68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Trojvýchodná adjektiva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4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</a:t>
                      </a:r>
                      <a:r>
                        <a:rPr lang="cs-CZ" sz="2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-(e)</a:t>
                      </a:r>
                      <a:r>
                        <a:rPr lang="cs-CZ" sz="24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ris</a:t>
                      </a:r>
                      <a:r>
                        <a:rPr lang="cs-CZ" sz="2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-(e)re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acer, </a:t>
                      </a:r>
                      <a:r>
                        <a:rPr lang="cs-CZ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acris</a:t>
                      </a:r>
                      <a:r>
                        <a:rPr lang="cs-CZ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acre</a:t>
                      </a:r>
                      <a:r>
                        <a:rPr lang="cs-CZ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celer, </a:t>
                      </a:r>
                      <a:r>
                        <a:rPr lang="cs-CZ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celeris</a:t>
                      </a:r>
                      <a:r>
                        <a:rPr lang="cs-CZ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celere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4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Dvojvýchodná adjektiva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4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is, -e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frontalis</a:t>
                      </a:r>
                      <a:r>
                        <a:rPr lang="cs-CZ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frontale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68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Jednovýchodná adjektiva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ns</a:t>
                      </a: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(gen. -</a:t>
                      </a:r>
                      <a:r>
                        <a:rPr lang="cs-CZ" sz="24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ntis</a:t>
                      </a: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simplex 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abducens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7588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4700"/>
          </a:xfrm>
        </p:spPr>
        <p:txBody>
          <a:bodyPr/>
          <a:lstStyle/>
          <a:p>
            <a:r>
              <a:rPr lang="cs-CZ" dirty="0"/>
              <a:t>A</a:t>
            </a:r>
            <a:r>
              <a:rPr lang="cs-CZ" dirty="0" smtClean="0"/>
              <a:t>djektiva 3. deklinace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trojvýchodná: </a:t>
            </a:r>
            <a:r>
              <a:rPr lang="cs-CZ" sz="2000" i="1" dirty="0" err="1"/>
              <a:t>ācer</a:t>
            </a:r>
            <a:r>
              <a:rPr lang="cs-CZ" sz="2000" i="1" dirty="0"/>
              <a:t>, </a:t>
            </a:r>
            <a:r>
              <a:rPr lang="cs-CZ" sz="2000" i="1" dirty="0" err="1"/>
              <a:t>ācris</a:t>
            </a:r>
            <a:r>
              <a:rPr lang="cs-CZ" sz="2000" i="1" dirty="0"/>
              <a:t>, </a:t>
            </a:r>
            <a:r>
              <a:rPr lang="cs-CZ" sz="2000" i="1" dirty="0" err="1"/>
              <a:t>ācre</a:t>
            </a:r>
            <a:r>
              <a:rPr lang="cs-CZ" sz="2000" i="1" dirty="0"/>
              <a:t> (celer, </a:t>
            </a:r>
            <a:r>
              <a:rPr lang="cs-CZ" sz="2000" i="1" dirty="0" err="1"/>
              <a:t>celeris</a:t>
            </a:r>
            <a:r>
              <a:rPr lang="cs-CZ" sz="2000" i="1" dirty="0"/>
              <a:t>, celere)</a:t>
            </a:r>
          </a:p>
          <a:p>
            <a:pPr lvl="1"/>
            <a:r>
              <a:rPr lang="cs-CZ" altLang="cs-CZ" sz="2000" dirty="0"/>
              <a:t>každý rod má vlastní tvar </a:t>
            </a:r>
            <a:r>
              <a:rPr lang="cs-CZ" altLang="cs-CZ" sz="2000" dirty="0" err="1"/>
              <a:t>nom</a:t>
            </a:r>
            <a:r>
              <a:rPr lang="cs-CZ" altLang="cs-CZ" sz="2000" dirty="0"/>
              <a:t>. </a:t>
            </a:r>
            <a:r>
              <a:rPr lang="cs-CZ" altLang="cs-CZ" sz="2000" dirty="0" err="1"/>
              <a:t>sg</a:t>
            </a:r>
            <a:r>
              <a:rPr lang="cs-CZ" altLang="cs-CZ" sz="2000" dirty="0"/>
              <a:t>.</a:t>
            </a:r>
          </a:p>
          <a:p>
            <a:r>
              <a:rPr lang="cs-CZ" sz="2000" dirty="0" err="1"/>
              <a:t>dvojvýchodná</a:t>
            </a:r>
            <a:r>
              <a:rPr lang="cs-CZ" sz="2000" dirty="0"/>
              <a:t>: </a:t>
            </a:r>
            <a:r>
              <a:rPr lang="cs-CZ" sz="2000" i="1" dirty="0" err="1"/>
              <a:t>nāsālis</a:t>
            </a:r>
            <a:r>
              <a:rPr lang="cs-CZ" sz="2000" i="1" dirty="0"/>
              <a:t>, </a:t>
            </a:r>
            <a:r>
              <a:rPr lang="cs-CZ" sz="2000" i="1" dirty="0" err="1"/>
              <a:t>nāsale</a:t>
            </a:r>
            <a:endParaRPr lang="cs-CZ" sz="2000" i="1" dirty="0"/>
          </a:p>
          <a:p>
            <a:pPr lvl="1"/>
            <a:r>
              <a:rPr lang="cs-CZ" altLang="cs-CZ" sz="2000" dirty="0"/>
              <a:t>maskulina a feminina mají stejný tvar </a:t>
            </a:r>
            <a:r>
              <a:rPr lang="cs-CZ" altLang="cs-CZ" sz="2000" dirty="0" err="1"/>
              <a:t>nom</a:t>
            </a:r>
            <a:r>
              <a:rPr lang="cs-CZ" altLang="cs-CZ" sz="2000" dirty="0"/>
              <a:t>. </a:t>
            </a:r>
            <a:r>
              <a:rPr lang="cs-CZ" altLang="cs-CZ" sz="2000" dirty="0" err="1"/>
              <a:t>sg</a:t>
            </a:r>
            <a:r>
              <a:rPr lang="cs-CZ" altLang="cs-CZ" sz="2000" dirty="0"/>
              <a:t>.</a:t>
            </a:r>
            <a:endParaRPr lang="cs-CZ" sz="2000" dirty="0"/>
          </a:p>
          <a:p>
            <a:r>
              <a:rPr lang="cs-CZ" sz="2000" dirty="0"/>
              <a:t>jednovýchodná: </a:t>
            </a:r>
            <a:r>
              <a:rPr lang="cs-CZ" sz="2000" i="1" dirty="0"/>
              <a:t>simplex, </a:t>
            </a:r>
            <a:r>
              <a:rPr lang="cs-CZ" sz="2000" i="1" dirty="0" err="1"/>
              <a:t>simplicis</a:t>
            </a:r>
            <a:endParaRPr lang="cs-CZ" sz="2000" i="1" dirty="0"/>
          </a:p>
          <a:p>
            <a:pPr lvl="1"/>
            <a:r>
              <a:rPr lang="cs-CZ" altLang="cs-CZ" sz="2000" dirty="0"/>
              <a:t>všechny tři rody mají společný tvar </a:t>
            </a:r>
            <a:r>
              <a:rPr lang="cs-CZ" altLang="cs-CZ" sz="2000" dirty="0" err="1"/>
              <a:t>nom</a:t>
            </a:r>
            <a:r>
              <a:rPr lang="cs-CZ" altLang="cs-CZ" sz="2000" dirty="0"/>
              <a:t>. </a:t>
            </a:r>
            <a:r>
              <a:rPr lang="cs-CZ" altLang="cs-CZ" sz="2000" dirty="0" err="1"/>
              <a:t>sg</a:t>
            </a:r>
            <a:r>
              <a:rPr lang="cs-CZ" altLang="cs-CZ" sz="2000" dirty="0"/>
              <a:t>.</a:t>
            </a:r>
          </a:p>
          <a:p>
            <a:pPr lvl="1"/>
            <a:r>
              <a:rPr lang="cs-CZ" altLang="cs-CZ" sz="2000" dirty="0"/>
              <a:t>v</a:t>
            </a:r>
            <a:r>
              <a:rPr lang="cs-CZ" altLang="cs-CZ" sz="2000" dirty="0" smtClean="0"/>
              <a:t>e slovníku i tvar gen. </a:t>
            </a:r>
            <a:r>
              <a:rPr lang="cs-CZ" altLang="cs-CZ" sz="2000" dirty="0" err="1" smtClean="0"/>
              <a:t>sg</a:t>
            </a:r>
            <a:r>
              <a:rPr lang="cs-CZ" altLang="cs-CZ" sz="2000" dirty="0" smtClean="0"/>
              <a:t>. (nutné pro určení kmene)</a:t>
            </a:r>
            <a:endParaRPr lang="cs-CZ" altLang="cs-CZ" sz="2000" dirty="0"/>
          </a:p>
          <a:p>
            <a:r>
              <a:rPr lang="cs-CZ" altLang="cs-CZ" sz="2000" dirty="0"/>
              <a:t>je třeba pamatovat si všechny tvary </a:t>
            </a:r>
            <a:r>
              <a:rPr lang="cs-CZ" altLang="cs-CZ" sz="2000" dirty="0" err="1"/>
              <a:t>nom</a:t>
            </a:r>
            <a:r>
              <a:rPr lang="cs-CZ" altLang="cs-CZ" sz="2000" dirty="0"/>
              <a:t>. </a:t>
            </a:r>
            <a:r>
              <a:rPr lang="cs-CZ" altLang="cs-CZ" sz="2000" dirty="0" err="1"/>
              <a:t>sg</a:t>
            </a:r>
            <a:r>
              <a:rPr lang="cs-CZ" altLang="cs-CZ" sz="2000" dirty="0"/>
              <a:t>.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15028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Trojvýchodná adjektiva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0391717"/>
              </p:ext>
            </p:extLst>
          </p:nvPr>
        </p:nvGraphicFramePr>
        <p:xfrm>
          <a:off x="677332" y="2476500"/>
          <a:ext cx="8898468" cy="3759201"/>
        </p:xfrm>
        <a:graphic>
          <a:graphicData uri="http://schemas.openxmlformats.org/drawingml/2006/table">
            <a:tbl>
              <a:tblPr firstRow="1" firstCol="1" bandRow="1"/>
              <a:tblGrid>
                <a:gridCol w="1151528"/>
                <a:gridCol w="1335902"/>
                <a:gridCol w="1248567"/>
                <a:gridCol w="1289001"/>
                <a:gridCol w="1335902"/>
                <a:gridCol w="1248567"/>
                <a:gridCol w="1289001"/>
              </a:tblGrid>
              <a:tr h="6180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singulár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plurál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180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88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acer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acris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acre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acr</a:t>
                      </a:r>
                      <a:r>
                        <a:rPr lang="cs-CZ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cs-CZ" sz="28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ē</a:t>
                      </a:r>
                      <a:r>
                        <a:rPr lang="cs-CZ" sz="28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acr</a:t>
                      </a: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cs-CZ" sz="24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ia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0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acr</a:t>
                      </a:r>
                      <a:r>
                        <a:rPr lang="cs-CZ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cs-CZ" sz="28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acr</a:t>
                      </a:r>
                      <a:r>
                        <a:rPr lang="cs-CZ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1" i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ium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180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acr -</a:t>
                      </a:r>
                      <a:r>
                        <a:rPr lang="cs-CZ" sz="28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acr</a:t>
                      </a:r>
                      <a:r>
                        <a:rPr lang="cs-CZ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cs-CZ" sz="28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ēs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acr</a:t>
                      </a: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cs-CZ" sz="24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ia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0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abl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acr</a:t>
                      </a:r>
                      <a:r>
                        <a:rPr lang="cs-CZ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1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ī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acr</a:t>
                      </a:r>
                      <a:r>
                        <a:rPr lang="cs-CZ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cs-CZ" sz="28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ibus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6182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5432" y="571500"/>
            <a:ext cx="8596668" cy="1320800"/>
          </a:xfrm>
        </p:spPr>
        <p:txBody>
          <a:bodyPr/>
          <a:lstStyle/>
          <a:p>
            <a:r>
              <a:rPr lang="cs-CZ" dirty="0" err="1" smtClean="0"/>
              <a:t>Dvojvýchodná</a:t>
            </a:r>
            <a:r>
              <a:rPr lang="cs-CZ" dirty="0" smtClean="0"/>
              <a:t> adjektiva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5716721"/>
              </p:ext>
            </p:extLst>
          </p:nvPr>
        </p:nvGraphicFramePr>
        <p:xfrm>
          <a:off x="850900" y="2413002"/>
          <a:ext cx="8331200" cy="3860796"/>
        </p:xfrm>
        <a:graphic>
          <a:graphicData uri="http://schemas.openxmlformats.org/drawingml/2006/table">
            <a:tbl>
              <a:tblPr firstRow="1" firstCol="1" bandRow="1"/>
              <a:tblGrid>
                <a:gridCol w="953361"/>
                <a:gridCol w="2139707"/>
                <a:gridCol w="1442093"/>
                <a:gridCol w="1764790"/>
                <a:gridCol w="2031249"/>
              </a:tblGrid>
              <a:tr h="6434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singulár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plurál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434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M/F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M/F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34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nasalis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nasale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nasal</a:t>
                      </a:r>
                      <a:r>
                        <a:rPr lang="cs-CZ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cs-CZ" sz="28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ē</a:t>
                      </a:r>
                      <a:r>
                        <a:rPr lang="cs-CZ" sz="28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nasal -</a:t>
                      </a:r>
                      <a:r>
                        <a:rPr lang="cs-CZ" sz="28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ia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34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nasal</a:t>
                      </a:r>
                      <a:r>
                        <a:rPr lang="cs-CZ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cs-CZ" sz="28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nasal</a:t>
                      </a:r>
                      <a:r>
                        <a:rPr lang="cs-CZ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1" i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ium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434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nasal -</a:t>
                      </a:r>
                      <a:r>
                        <a:rPr lang="cs-CZ" sz="28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nasale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nasal</a:t>
                      </a:r>
                      <a:r>
                        <a:rPr lang="cs-CZ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cs-CZ" sz="28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ēs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nasal</a:t>
                      </a:r>
                      <a:r>
                        <a:rPr lang="cs-CZ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cs-CZ" sz="28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ia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34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abl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nasal -</a:t>
                      </a:r>
                      <a:r>
                        <a:rPr lang="cs-CZ" sz="28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ī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nasal</a:t>
                      </a:r>
                      <a:r>
                        <a:rPr lang="cs-CZ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cs-CZ" sz="28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ibus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4970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Jednovýchodná adjektiva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6810305"/>
              </p:ext>
            </p:extLst>
          </p:nvPr>
        </p:nvGraphicFramePr>
        <p:xfrm>
          <a:off x="677333" y="2501898"/>
          <a:ext cx="8415867" cy="3619504"/>
        </p:xfrm>
        <a:graphic>
          <a:graphicData uri="http://schemas.openxmlformats.org/drawingml/2006/table">
            <a:tbl>
              <a:tblPr firstRow="1" firstCol="1" bandRow="1"/>
              <a:tblGrid>
                <a:gridCol w="952795"/>
                <a:gridCol w="1789168"/>
                <a:gridCol w="438883"/>
                <a:gridCol w="1441237"/>
                <a:gridCol w="1896223"/>
                <a:gridCol w="1897561"/>
              </a:tblGrid>
              <a:tr h="6011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singulár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plurál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011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M/F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M/F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38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simplex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simplic</a:t>
                      </a:r>
                      <a:r>
                        <a:rPr lang="cs-CZ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cs-CZ" sz="28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ēs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simplic -</a:t>
                      </a:r>
                      <a:r>
                        <a:rPr lang="cs-CZ" sz="28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ia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1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simplic</a:t>
                      </a:r>
                      <a:r>
                        <a:rPr lang="cs-CZ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cs-CZ" sz="28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simplic</a:t>
                      </a:r>
                      <a:r>
                        <a:rPr lang="cs-CZ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1" i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ium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011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simplic -</a:t>
                      </a:r>
                      <a:r>
                        <a:rPr lang="cs-CZ" sz="28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simplex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simplic</a:t>
                      </a:r>
                      <a:r>
                        <a:rPr lang="cs-CZ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cs-CZ" sz="28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ēs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simplic</a:t>
                      </a:r>
                      <a:r>
                        <a:rPr lang="cs-CZ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cs-CZ" sz="28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ia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1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abl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simplic -</a:t>
                      </a:r>
                      <a:r>
                        <a:rPr lang="cs-CZ" sz="28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ī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simplic</a:t>
                      </a:r>
                      <a:r>
                        <a:rPr lang="cs-CZ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cs-CZ" sz="28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ibus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280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Adjektiva 3. deklinace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dirty="0"/>
              <a:t>maskulina a feminina se skloňují podle </a:t>
            </a:r>
            <a:r>
              <a:rPr lang="cs-CZ" altLang="cs-CZ" sz="2000" i="1" dirty="0" err="1"/>
              <a:t>auris</a:t>
            </a:r>
            <a:endParaRPr lang="cs-CZ" altLang="cs-CZ" sz="2000" dirty="0"/>
          </a:p>
          <a:p>
            <a:pPr lvl="1"/>
            <a:r>
              <a:rPr lang="cs-CZ" altLang="cs-CZ" sz="2000" dirty="0"/>
              <a:t>!ale </a:t>
            </a:r>
            <a:r>
              <a:rPr lang="cs-CZ" altLang="cs-CZ" sz="2000" dirty="0" err="1"/>
              <a:t>abl</a:t>
            </a:r>
            <a:r>
              <a:rPr lang="cs-CZ" altLang="cs-CZ" sz="2000" dirty="0"/>
              <a:t>. </a:t>
            </a:r>
            <a:r>
              <a:rPr lang="cs-CZ" altLang="cs-CZ" sz="2000" dirty="0" err="1"/>
              <a:t>sg</a:t>
            </a:r>
            <a:r>
              <a:rPr lang="cs-CZ" altLang="cs-CZ" sz="2000" dirty="0"/>
              <a:t>.: </a:t>
            </a:r>
            <a:r>
              <a:rPr lang="cs-CZ" altLang="cs-CZ" sz="2000" i="1" dirty="0"/>
              <a:t>-ī</a:t>
            </a:r>
            <a:r>
              <a:rPr lang="cs-CZ" altLang="cs-CZ" sz="2000" dirty="0"/>
              <a:t>!</a:t>
            </a:r>
          </a:p>
          <a:p>
            <a:r>
              <a:rPr lang="cs-CZ" altLang="cs-CZ" sz="2000" dirty="0"/>
              <a:t>neutra podle </a:t>
            </a:r>
            <a:r>
              <a:rPr lang="cs-CZ" altLang="cs-CZ" sz="2000" i="1" dirty="0"/>
              <a:t>animal</a:t>
            </a:r>
            <a:endParaRPr lang="cs-CZ" altLang="cs-CZ" sz="2000" dirty="0"/>
          </a:p>
          <a:p>
            <a:pPr>
              <a:buFontTx/>
              <a:buNone/>
            </a:pP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dirty="0"/>
              <a:t>	</a:t>
            </a:r>
            <a:r>
              <a:rPr lang="cs-CZ" altLang="cs-CZ" sz="2000" dirty="0" err="1"/>
              <a:t>Abl</a:t>
            </a:r>
            <a:r>
              <a:rPr lang="cs-CZ" altLang="cs-CZ" sz="2000" dirty="0"/>
              <a:t>. </a:t>
            </a:r>
            <a:r>
              <a:rPr lang="cs-CZ" altLang="cs-CZ" sz="2000" dirty="0" err="1"/>
              <a:t>sg</a:t>
            </a:r>
            <a:r>
              <a:rPr lang="cs-CZ" altLang="cs-CZ" sz="2000" dirty="0"/>
              <a:t>. 		</a:t>
            </a:r>
            <a:r>
              <a:rPr lang="cs-CZ" altLang="cs-CZ" sz="2000" dirty="0" smtClean="0"/>
              <a:t>       </a:t>
            </a:r>
            <a:r>
              <a:rPr lang="cs-CZ" altLang="cs-CZ" sz="2000" b="1" dirty="0" smtClean="0"/>
              <a:t>-</a:t>
            </a:r>
            <a:r>
              <a:rPr lang="cs-CZ" altLang="cs-CZ" sz="2000" b="1" dirty="0"/>
              <a:t>ī</a:t>
            </a:r>
          </a:p>
          <a:p>
            <a:pPr>
              <a:buFontTx/>
              <a:buNone/>
            </a:pPr>
            <a:r>
              <a:rPr lang="cs-CZ" altLang="cs-CZ" sz="2000" dirty="0"/>
              <a:t>	Gen. </a:t>
            </a:r>
            <a:r>
              <a:rPr lang="cs-CZ" altLang="cs-CZ" sz="2000" dirty="0" err="1"/>
              <a:t>pl</a:t>
            </a:r>
            <a:r>
              <a:rPr lang="cs-CZ" altLang="cs-CZ" sz="2000" dirty="0"/>
              <a:t>. 		</a:t>
            </a:r>
            <a:r>
              <a:rPr lang="cs-CZ" altLang="cs-CZ" sz="2000" dirty="0" smtClean="0"/>
              <a:t>       </a:t>
            </a:r>
            <a:r>
              <a:rPr lang="cs-CZ" altLang="cs-CZ" sz="2000" b="1" dirty="0" smtClean="0"/>
              <a:t>-</a:t>
            </a:r>
            <a:r>
              <a:rPr lang="cs-CZ" altLang="cs-CZ" sz="2000" b="1" dirty="0" err="1"/>
              <a:t>ium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dirty="0"/>
              <a:t>	</a:t>
            </a:r>
            <a:r>
              <a:rPr lang="cs-CZ" altLang="cs-CZ" sz="2000" dirty="0" err="1"/>
              <a:t>Nom</a:t>
            </a:r>
            <a:r>
              <a:rPr lang="cs-CZ" altLang="cs-CZ" sz="2000" dirty="0"/>
              <a:t>. a </a:t>
            </a:r>
            <a:r>
              <a:rPr lang="cs-CZ" altLang="cs-CZ" sz="2000" dirty="0" err="1"/>
              <a:t>Ak</a:t>
            </a:r>
            <a:r>
              <a:rPr lang="cs-CZ" altLang="cs-CZ" sz="2000" dirty="0"/>
              <a:t>. </a:t>
            </a:r>
            <a:r>
              <a:rPr lang="cs-CZ" altLang="cs-CZ" sz="2000" dirty="0" err="1"/>
              <a:t>pl</a:t>
            </a:r>
            <a:r>
              <a:rPr lang="cs-CZ" altLang="cs-CZ" sz="2000" dirty="0"/>
              <a:t>.	</a:t>
            </a:r>
            <a:r>
              <a:rPr lang="cs-CZ" altLang="cs-CZ" sz="2000" dirty="0" smtClean="0"/>
              <a:t> </a:t>
            </a:r>
            <a:r>
              <a:rPr lang="cs-CZ" altLang="cs-CZ" sz="2000" b="1" dirty="0" smtClean="0"/>
              <a:t>-</a:t>
            </a:r>
            <a:r>
              <a:rPr lang="cs-CZ" altLang="cs-CZ" sz="2000" b="1" dirty="0" err="1"/>
              <a:t>ia</a:t>
            </a:r>
            <a:r>
              <a:rPr lang="cs-CZ" altLang="cs-CZ" sz="2000" b="1" dirty="0"/>
              <a:t>	</a:t>
            </a:r>
            <a:r>
              <a:rPr lang="cs-CZ" altLang="cs-CZ" sz="2000" dirty="0"/>
              <a:t>(neutra)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7487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POZOR!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200" dirty="0" err="1"/>
              <a:t>Dvojvýchodná</a:t>
            </a:r>
            <a:r>
              <a:rPr lang="cs-CZ" sz="2200" dirty="0"/>
              <a:t> řecká adjektiva se skloňují jako souhláskové kmeny:</a:t>
            </a:r>
          </a:p>
          <a:p>
            <a:pPr lvl="1"/>
            <a:r>
              <a:rPr lang="cs-CZ" sz="2200" dirty="0"/>
              <a:t>přípona -</a:t>
            </a:r>
            <a:r>
              <a:rPr lang="cs-CZ" sz="2200" dirty="0" err="1"/>
              <a:t>genēs</a:t>
            </a:r>
            <a:r>
              <a:rPr lang="cs-CZ" sz="2200" dirty="0"/>
              <a:t>, -</a:t>
            </a:r>
            <a:r>
              <a:rPr lang="cs-CZ" sz="2200" dirty="0" err="1"/>
              <a:t>genes</a:t>
            </a:r>
            <a:r>
              <a:rPr lang="cs-CZ" sz="2200" dirty="0"/>
              <a:t>	- označuje původ</a:t>
            </a:r>
          </a:p>
          <a:p>
            <a:pPr lvl="1"/>
            <a:r>
              <a:rPr lang="cs-CZ" sz="2200" dirty="0"/>
              <a:t>přípona -</a:t>
            </a:r>
            <a:r>
              <a:rPr lang="cs-CZ" sz="2200" dirty="0" err="1"/>
              <a:t>idēs</a:t>
            </a:r>
            <a:r>
              <a:rPr lang="cs-CZ" sz="2200" dirty="0"/>
              <a:t>, -</a:t>
            </a:r>
            <a:r>
              <a:rPr lang="cs-CZ" sz="2200" dirty="0" err="1"/>
              <a:t>ides</a:t>
            </a:r>
            <a:r>
              <a:rPr lang="cs-CZ" sz="2200" dirty="0"/>
              <a:t>		-označuje podobu</a:t>
            </a:r>
          </a:p>
          <a:p>
            <a:pPr>
              <a:buFontTx/>
              <a:buNone/>
            </a:pPr>
            <a:r>
              <a:rPr lang="cs-CZ" altLang="cs-CZ" sz="2200" dirty="0"/>
              <a:t>	</a:t>
            </a:r>
            <a:r>
              <a:rPr lang="cs-CZ" altLang="cs-CZ" sz="2200" dirty="0" err="1"/>
              <a:t>Abl</a:t>
            </a:r>
            <a:r>
              <a:rPr lang="cs-CZ" altLang="cs-CZ" sz="2200" dirty="0"/>
              <a:t>. </a:t>
            </a:r>
            <a:r>
              <a:rPr lang="cs-CZ" altLang="cs-CZ" sz="2200" dirty="0" err="1"/>
              <a:t>sg</a:t>
            </a:r>
            <a:r>
              <a:rPr lang="cs-CZ" altLang="cs-CZ" sz="2200" dirty="0"/>
              <a:t>. 		</a:t>
            </a:r>
            <a:r>
              <a:rPr lang="cs-CZ" altLang="cs-CZ" sz="2200" dirty="0" smtClean="0"/>
              <a:t>      </a:t>
            </a:r>
            <a:r>
              <a:rPr lang="cs-CZ" altLang="cs-CZ" sz="2200" b="1" dirty="0" smtClean="0"/>
              <a:t>-</a:t>
            </a:r>
            <a:r>
              <a:rPr lang="cs-CZ" altLang="cs-CZ" sz="2200" b="1" dirty="0"/>
              <a:t>e</a:t>
            </a:r>
          </a:p>
          <a:p>
            <a:pPr>
              <a:buFontTx/>
              <a:buNone/>
            </a:pPr>
            <a:r>
              <a:rPr lang="cs-CZ" altLang="cs-CZ" sz="2200" dirty="0"/>
              <a:t>	Gen. </a:t>
            </a:r>
            <a:r>
              <a:rPr lang="cs-CZ" altLang="cs-CZ" sz="2200" dirty="0" err="1"/>
              <a:t>pl</a:t>
            </a:r>
            <a:r>
              <a:rPr lang="cs-CZ" altLang="cs-CZ" sz="2200" dirty="0"/>
              <a:t>. 		</a:t>
            </a:r>
            <a:r>
              <a:rPr lang="cs-CZ" altLang="cs-CZ" sz="2200" dirty="0" smtClean="0"/>
              <a:t>      </a:t>
            </a:r>
            <a:r>
              <a:rPr lang="cs-CZ" altLang="cs-CZ" sz="2200" b="1" dirty="0" smtClean="0"/>
              <a:t>-</a:t>
            </a:r>
            <a:r>
              <a:rPr lang="cs-CZ" altLang="cs-CZ" sz="2200" b="1" dirty="0"/>
              <a:t>um</a:t>
            </a:r>
          </a:p>
          <a:p>
            <a:pPr>
              <a:buFontTx/>
              <a:buNone/>
            </a:pPr>
            <a:r>
              <a:rPr lang="cs-CZ" altLang="cs-CZ" sz="2200" dirty="0"/>
              <a:t>	</a:t>
            </a:r>
            <a:r>
              <a:rPr lang="cs-CZ" altLang="cs-CZ" sz="2200" dirty="0" err="1"/>
              <a:t>Nom</a:t>
            </a:r>
            <a:r>
              <a:rPr lang="cs-CZ" altLang="cs-CZ" sz="2200" dirty="0"/>
              <a:t>. a </a:t>
            </a:r>
            <a:r>
              <a:rPr lang="cs-CZ" altLang="cs-CZ" sz="2200" dirty="0" err="1"/>
              <a:t>Ak</a:t>
            </a:r>
            <a:r>
              <a:rPr lang="cs-CZ" altLang="cs-CZ" sz="2200" dirty="0"/>
              <a:t>. </a:t>
            </a:r>
            <a:r>
              <a:rPr lang="cs-CZ" altLang="cs-CZ" sz="2200" dirty="0" err="1"/>
              <a:t>pl</a:t>
            </a:r>
            <a:r>
              <a:rPr lang="cs-CZ" altLang="cs-CZ" sz="2200" dirty="0"/>
              <a:t>.	</a:t>
            </a:r>
            <a:r>
              <a:rPr lang="cs-CZ" altLang="cs-CZ" sz="2200" b="1" dirty="0"/>
              <a:t>-a	</a:t>
            </a:r>
            <a:r>
              <a:rPr lang="cs-CZ" altLang="cs-CZ" sz="2200" dirty="0"/>
              <a:t>(neutra)</a:t>
            </a:r>
          </a:p>
          <a:p>
            <a:endParaRPr lang="cs-CZ" sz="2200" dirty="0"/>
          </a:p>
          <a:p>
            <a:pPr>
              <a:buFontTx/>
              <a:buNone/>
            </a:pPr>
            <a:r>
              <a:rPr lang="cs-CZ" altLang="cs-CZ" sz="2200" b="1" dirty="0"/>
              <a:t>biceps, </a:t>
            </a:r>
            <a:r>
              <a:rPr lang="cs-CZ" altLang="cs-CZ" sz="2200" b="1" dirty="0" err="1"/>
              <a:t>bicipitis</a:t>
            </a:r>
            <a:r>
              <a:rPr lang="cs-CZ" altLang="cs-CZ" sz="2200" b="1" dirty="0"/>
              <a:t>	</a:t>
            </a:r>
            <a:endParaRPr lang="cs-CZ" altLang="cs-CZ" sz="2200" b="1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cs-CZ" altLang="cs-CZ" sz="2200" b="1" dirty="0"/>
              <a:t>triceps, </a:t>
            </a:r>
            <a:r>
              <a:rPr lang="cs-CZ" altLang="cs-CZ" sz="2200" b="1" dirty="0" err="1"/>
              <a:t>tricipitis</a:t>
            </a:r>
            <a:r>
              <a:rPr lang="cs-CZ" altLang="cs-CZ" sz="2200" b="1" dirty="0"/>
              <a:t>		</a:t>
            </a:r>
            <a:r>
              <a:rPr lang="cs-CZ" altLang="cs-CZ" sz="2200" b="1" dirty="0">
                <a:solidFill>
                  <a:schemeClr val="accent2"/>
                </a:solidFill>
              </a:rPr>
              <a:t>G. </a:t>
            </a:r>
            <a:r>
              <a:rPr lang="cs-CZ" altLang="cs-CZ" sz="2200" b="1" dirty="0" err="1">
                <a:solidFill>
                  <a:schemeClr val="accent2"/>
                </a:solidFill>
              </a:rPr>
              <a:t>pl</a:t>
            </a:r>
            <a:r>
              <a:rPr lang="cs-CZ" altLang="cs-CZ" sz="2200" b="1" dirty="0">
                <a:solidFill>
                  <a:schemeClr val="accent2"/>
                </a:solidFill>
              </a:rPr>
              <a:t>.: -</a:t>
            </a:r>
            <a:r>
              <a:rPr lang="cs-CZ" altLang="cs-CZ" sz="2200" b="1" dirty="0" err="1">
                <a:solidFill>
                  <a:schemeClr val="accent2"/>
                </a:solidFill>
              </a:rPr>
              <a:t>ium</a:t>
            </a:r>
            <a:r>
              <a:rPr lang="cs-CZ" altLang="cs-CZ" sz="2200" b="1" dirty="0">
                <a:solidFill>
                  <a:schemeClr val="accent2"/>
                </a:solidFill>
              </a:rPr>
              <a:t>/-um</a:t>
            </a:r>
            <a:endParaRPr lang="cs-CZ" altLang="cs-CZ" sz="2200" b="1" dirty="0"/>
          </a:p>
          <a:p>
            <a:pPr>
              <a:buFontTx/>
              <a:buNone/>
            </a:pPr>
            <a:r>
              <a:rPr lang="cs-CZ" altLang="cs-CZ" sz="2200" b="1" dirty="0" err="1"/>
              <a:t>quadriceps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quadricipitis</a:t>
            </a:r>
            <a:endParaRPr lang="cs-CZ" altLang="cs-CZ" sz="22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4454860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62</TotalTime>
  <Words>302</Words>
  <Application>Microsoft Office PowerPoint</Application>
  <PresentationFormat>Širokoúhlá obrazovka</PresentationFormat>
  <Paragraphs>121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Trebuchet MS</vt:lpstr>
      <vt:lpstr>Wingdings 3</vt:lpstr>
      <vt:lpstr>Faseta</vt:lpstr>
      <vt:lpstr>Adjektiva  3. deklinace</vt:lpstr>
      <vt:lpstr>Adjektiva 3. deklinace</vt:lpstr>
      <vt:lpstr>Adjektiva 3. deklinace</vt:lpstr>
      <vt:lpstr>Trojvýchodná adjektiva</vt:lpstr>
      <vt:lpstr>Dvojvýchodná adjektiva</vt:lpstr>
      <vt:lpstr>Jednovýchodná adjektiva</vt:lpstr>
      <vt:lpstr>Adjektiva 3. deklinace</vt:lpstr>
      <vt:lpstr>POZOR!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Adjektiva  3. deklinace</dc:title>
  <dc:creator>Soňa Žákovská</dc:creator>
  <cp:lastModifiedBy>Soňa Žákovská</cp:lastModifiedBy>
  <cp:revision>6</cp:revision>
  <dcterms:created xsi:type="dcterms:W3CDTF">2015-12-15T09:23:31Z</dcterms:created>
  <dcterms:modified xsi:type="dcterms:W3CDTF">2015-12-15T10:25:39Z</dcterms:modified>
</cp:coreProperties>
</file>