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57" r:id="rId3"/>
    <p:sldId id="260" r:id="rId4"/>
    <p:sldId id="259" r:id="rId5"/>
    <p:sldId id="261" r:id="rId6"/>
  </p:sldIdLst>
  <p:sldSz cx="12192000" cy="6858000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BF30164-9527-417D-BB13-31467582528A}" type="datetimeFigureOut">
              <a:rPr lang="cs-CZ" smtClean="0"/>
              <a:t>2. 12. 2016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D440050-4226-4475-A108-AE43E99E8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822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0164-9527-417D-BB13-31467582528A}" type="datetimeFigureOut">
              <a:rPr lang="cs-CZ" smtClean="0"/>
              <a:t>2. 12. 2016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0050-4226-4475-A108-AE43E99E8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176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0164-9527-417D-BB13-31467582528A}" type="datetimeFigureOut">
              <a:rPr lang="cs-CZ" smtClean="0"/>
              <a:t>2. 12. 2016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0050-4226-4475-A108-AE43E99E8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4431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0164-9527-417D-BB13-31467582528A}" type="datetimeFigureOut">
              <a:rPr lang="cs-CZ" smtClean="0"/>
              <a:t>2. 12. 2016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0050-4226-4475-A108-AE43E99E8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5887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0164-9527-417D-BB13-31467582528A}" type="datetimeFigureOut">
              <a:rPr lang="cs-CZ" smtClean="0"/>
              <a:t>2. 12. 2016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0050-4226-4475-A108-AE43E99E8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054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0164-9527-417D-BB13-31467582528A}" type="datetimeFigureOut">
              <a:rPr lang="cs-CZ" smtClean="0"/>
              <a:t>2. 12. 2016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0050-4226-4475-A108-AE43E99E8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613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0164-9527-417D-BB13-31467582528A}" type="datetimeFigureOut">
              <a:rPr lang="cs-CZ" smtClean="0"/>
              <a:t>2. 12. 2016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0050-4226-4475-A108-AE43E99E8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348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BF30164-9527-417D-BB13-31467582528A}" type="datetimeFigureOut">
              <a:rPr lang="cs-CZ" smtClean="0"/>
              <a:t>2. 12. 2016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0050-4226-4475-A108-AE43E99E8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85269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BF30164-9527-417D-BB13-31467582528A}" type="datetimeFigureOut">
              <a:rPr lang="cs-CZ" smtClean="0"/>
              <a:t>2. 12. 2016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0050-4226-4475-A108-AE43E99E8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81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0164-9527-417D-BB13-31467582528A}" type="datetimeFigureOut">
              <a:rPr lang="cs-CZ" smtClean="0"/>
              <a:t>2. 12. 2016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0050-4226-4475-A108-AE43E99E8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4501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0164-9527-417D-BB13-31467582528A}" type="datetimeFigureOut">
              <a:rPr lang="cs-CZ" smtClean="0"/>
              <a:t>2. 12. 2016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0050-4226-4475-A108-AE43E99E8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1748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0164-9527-417D-BB13-31467582528A}" type="datetimeFigureOut">
              <a:rPr lang="cs-CZ" smtClean="0"/>
              <a:t>2. 12. 2016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0050-4226-4475-A108-AE43E99E8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4089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0164-9527-417D-BB13-31467582528A}" type="datetimeFigureOut">
              <a:rPr lang="cs-CZ" smtClean="0"/>
              <a:t>2. 12. 2016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0050-4226-4475-A108-AE43E99E8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199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0164-9527-417D-BB13-31467582528A}" type="datetimeFigureOut">
              <a:rPr lang="cs-CZ" smtClean="0"/>
              <a:t>2. 12. 2016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0050-4226-4475-A108-AE43E99E8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614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0164-9527-417D-BB13-31467582528A}" type="datetimeFigureOut">
              <a:rPr lang="cs-CZ" smtClean="0"/>
              <a:t>2. 12. 2016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0050-4226-4475-A108-AE43E99E8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506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0164-9527-417D-BB13-31467582528A}" type="datetimeFigureOut">
              <a:rPr lang="cs-CZ" smtClean="0"/>
              <a:t>2. 12. 2016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0050-4226-4475-A108-AE43E99E8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0424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0164-9527-417D-BB13-31467582528A}" type="datetimeFigureOut">
              <a:rPr lang="cs-CZ" smtClean="0"/>
              <a:t>2. 12. 2016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0050-4226-4475-A108-AE43E99E8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683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BF30164-9527-417D-BB13-31467582528A}" type="datetimeFigureOut">
              <a:rPr lang="cs-CZ" smtClean="0"/>
              <a:t>2. 12. 2016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D440050-4226-4475-A108-AE43E99E8A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032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Stupňování - cvičení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307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7945250"/>
              </p:ext>
            </p:extLst>
          </p:nvPr>
        </p:nvGraphicFramePr>
        <p:xfrm>
          <a:off x="822959" y="1971040"/>
          <a:ext cx="9951720" cy="452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5241"/>
                <a:gridCol w="2809239"/>
                <a:gridCol w="331724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100" dirty="0" smtClean="0">
                          <a:solidFill>
                            <a:schemeClr val="tx1"/>
                          </a:solidFill>
                        </a:rPr>
                        <a:t>pozitiv</a:t>
                      </a:r>
                      <a:endParaRPr lang="cs-CZ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10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100" dirty="0" smtClean="0">
                          <a:solidFill>
                            <a:schemeClr val="tx1"/>
                          </a:solidFill>
                        </a:rPr>
                        <a:t>komparativ</a:t>
                      </a:r>
                      <a:endParaRPr lang="cs-CZ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10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100" dirty="0" smtClean="0">
                          <a:solidFill>
                            <a:schemeClr val="tx1"/>
                          </a:solidFill>
                        </a:rPr>
                        <a:t>superlativ</a:t>
                      </a:r>
                      <a:endParaRPr lang="cs-CZ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10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10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100" dirty="0" err="1" smtClean="0">
                          <a:solidFill>
                            <a:schemeClr val="tx1"/>
                          </a:solidFill>
                        </a:rPr>
                        <a:t>semina</a:t>
                      </a:r>
                      <a:r>
                        <a:rPr lang="cs-CZ" sz="2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2100" dirty="0" err="1" smtClean="0">
                          <a:solidFill>
                            <a:schemeClr val="tx1"/>
                          </a:solidFill>
                        </a:rPr>
                        <a:t>minora</a:t>
                      </a:r>
                      <a:endParaRPr lang="cs-CZ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10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10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100" dirty="0" err="1" smtClean="0">
                          <a:solidFill>
                            <a:schemeClr val="tx1"/>
                          </a:solidFill>
                        </a:rPr>
                        <a:t>symptomatibus</a:t>
                      </a:r>
                      <a:r>
                        <a:rPr lang="cs-CZ" sz="21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2100" baseline="0" dirty="0" err="1" smtClean="0">
                          <a:solidFill>
                            <a:schemeClr val="tx1"/>
                          </a:solidFill>
                        </a:rPr>
                        <a:t>similibus</a:t>
                      </a:r>
                      <a:endParaRPr lang="cs-CZ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10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10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10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10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100" dirty="0" err="1" smtClean="0">
                          <a:solidFill>
                            <a:schemeClr val="tx1"/>
                          </a:solidFill>
                        </a:rPr>
                        <a:t>prognosim</a:t>
                      </a:r>
                      <a:r>
                        <a:rPr lang="cs-CZ" sz="2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2100" dirty="0" err="1" smtClean="0">
                          <a:solidFill>
                            <a:schemeClr val="tx1"/>
                          </a:solidFill>
                        </a:rPr>
                        <a:t>malam</a:t>
                      </a:r>
                      <a:endParaRPr lang="cs-CZ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10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10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10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10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100" dirty="0" err="1" smtClean="0">
                          <a:solidFill>
                            <a:schemeClr val="tx1"/>
                          </a:solidFill>
                        </a:rPr>
                        <a:t>veneni</a:t>
                      </a:r>
                      <a:r>
                        <a:rPr lang="cs-CZ" sz="2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2100" dirty="0" err="1" smtClean="0">
                          <a:solidFill>
                            <a:schemeClr val="tx1"/>
                          </a:solidFill>
                        </a:rPr>
                        <a:t>acris</a:t>
                      </a:r>
                      <a:endParaRPr lang="cs-CZ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10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10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10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10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10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100" dirty="0" err="1" smtClean="0">
                          <a:solidFill>
                            <a:schemeClr val="tx1"/>
                          </a:solidFill>
                        </a:rPr>
                        <a:t>auxilium</a:t>
                      </a:r>
                      <a:r>
                        <a:rPr lang="cs-CZ" sz="21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2100" baseline="0" dirty="0" err="1" smtClean="0">
                          <a:solidFill>
                            <a:schemeClr val="tx1"/>
                          </a:solidFill>
                        </a:rPr>
                        <a:t>celerrimum</a:t>
                      </a:r>
                      <a:endParaRPr lang="cs-CZ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10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100" dirty="0" err="1" smtClean="0">
                          <a:solidFill>
                            <a:schemeClr val="tx1"/>
                          </a:solidFill>
                        </a:rPr>
                        <a:t>unguento</a:t>
                      </a:r>
                      <a:r>
                        <a:rPr lang="cs-CZ" sz="21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2100" baseline="0" dirty="0" err="1" smtClean="0">
                          <a:solidFill>
                            <a:schemeClr val="tx1"/>
                          </a:solidFill>
                        </a:rPr>
                        <a:t>simplici</a:t>
                      </a:r>
                      <a:endParaRPr lang="cs-CZ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10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10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10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10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100" dirty="0" err="1" smtClean="0">
                          <a:solidFill>
                            <a:schemeClr val="tx1"/>
                          </a:solidFill>
                        </a:rPr>
                        <a:t>dosium</a:t>
                      </a:r>
                      <a:r>
                        <a:rPr lang="cs-CZ" sz="2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2100" dirty="0" err="1" smtClean="0">
                          <a:solidFill>
                            <a:schemeClr val="tx1"/>
                          </a:solidFill>
                        </a:rPr>
                        <a:t>majorum</a:t>
                      </a:r>
                      <a:endParaRPr lang="cs-CZ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10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10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100" dirty="0" smtClean="0">
                          <a:solidFill>
                            <a:schemeClr val="tx1"/>
                          </a:solidFill>
                        </a:rPr>
                        <a:t>casus </a:t>
                      </a:r>
                      <a:r>
                        <a:rPr lang="cs-CZ" sz="2100" dirty="0" err="1" smtClean="0">
                          <a:solidFill>
                            <a:schemeClr val="tx1"/>
                          </a:solidFill>
                        </a:rPr>
                        <a:t>dissimiles</a:t>
                      </a:r>
                      <a:endParaRPr lang="cs-CZ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10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10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10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100" dirty="0" err="1" smtClean="0">
                          <a:solidFill>
                            <a:schemeClr val="tx1"/>
                          </a:solidFill>
                        </a:rPr>
                        <a:t>transfusionis</a:t>
                      </a:r>
                      <a:r>
                        <a:rPr lang="cs-CZ" sz="21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sz="2100" baseline="0" dirty="0" err="1" smtClean="0">
                          <a:solidFill>
                            <a:schemeClr val="tx1"/>
                          </a:solidFill>
                        </a:rPr>
                        <a:t>necessariae</a:t>
                      </a:r>
                      <a:endParaRPr lang="cs-CZ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10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10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10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100" dirty="0" smtClean="0">
                          <a:solidFill>
                            <a:schemeClr val="tx1"/>
                          </a:solidFill>
                        </a:rPr>
                        <a:t>re bona</a:t>
                      </a:r>
                      <a:endParaRPr lang="cs-CZ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10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10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cs-CZ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1000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656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3100"/>
          </a:xfrm>
        </p:spPr>
        <p:txBody>
          <a:bodyPr/>
          <a:lstStyle/>
          <a:p>
            <a:r>
              <a:rPr lang="cs-CZ" altLang="cs-CZ" dirty="0"/>
              <a:t>Převeďte do opačného čísla: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7334" y="1524000"/>
            <a:ext cx="4184035" cy="4517361"/>
          </a:xfrm>
        </p:spPr>
        <p:txBody>
          <a:bodyPr>
            <a:normAutofit/>
          </a:bodyPr>
          <a:lstStyle/>
          <a:p>
            <a:endParaRPr lang="cs-CZ" altLang="cs-CZ" sz="2400" b="1" dirty="0" smtClean="0"/>
          </a:p>
          <a:p>
            <a:endParaRPr lang="cs-CZ" altLang="cs-CZ" sz="2400" b="1" dirty="0" smtClean="0"/>
          </a:p>
          <a:p>
            <a:r>
              <a:rPr lang="cs-CZ" altLang="cs-CZ" sz="2400" b="1" dirty="0" err="1" smtClean="0"/>
              <a:t>membri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/>
              <a:t>inferioris</a:t>
            </a:r>
            <a:endParaRPr lang="cs-CZ" altLang="cs-CZ" sz="2400" b="1" dirty="0"/>
          </a:p>
          <a:p>
            <a:r>
              <a:rPr lang="cs-CZ" altLang="cs-CZ" sz="2400" b="1" dirty="0" err="1"/>
              <a:t>dosium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minimarum</a:t>
            </a:r>
            <a:endParaRPr lang="cs-CZ" altLang="cs-CZ" sz="2400" b="1" dirty="0"/>
          </a:p>
          <a:p>
            <a:r>
              <a:rPr lang="cs-CZ" altLang="cs-CZ" sz="2400" b="1" dirty="0" err="1"/>
              <a:t>fracturam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colli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femoris</a:t>
            </a:r>
            <a:endParaRPr lang="cs-CZ" altLang="cs-CZ" sz="2400" b="1" dirty="0"/>
          </a:p>
          <a:p>
            <a:r>
              <a:rPr lang="cs-CZ" altLang="cs-CZ" sz="2400" b="1" dirty="0"/>
              <a:t>partus </a:t>
            </a:r>
            <a:r>
              <a:rPr lang="cs-CZ" altLang="cs-CZ" sz="2400" b="1" dirty="0" err="1"/>
              <a:t>praematuri</a:t>
            </a:r>
            <a:endParaRPr lang="cs-CZ" altLang="cs-CZ" sz="2400" b="1" dirty="0"/>
          </a:p>
          <a:p>
            <a:r>
              <a:rPr lang="cs-CZ" altLang="cs-CZ" sz="2400" b="1" dirty="0" err="1"/>
              <a:t>faciei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cutaneae</a:t>
            </a:r>
            <a:endParaRPr lang="cs-CZ" altLang="cs-CZ" sz="2400" b="1" dirty="0"/>
          </a:p>
          <a:p>
            <a:r>
              <a:rPr lang="cs-CZ" altLang="cs-CZ" sz="2400" b="1" dirty="0" err="1"/>
              <a:t>partis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dextrae</a:t>
            </a:r>
            <a:endParaRPr lang="cs-CZ" altLang="cs-CZ" sz="2400" b="1" dirty="0"/>
          </a:p>
          <a:p>
            <a:r>
              <a:rPr lang="cs-CZ" altLang="cs-CZ" sz="2400" b="1" dirty="0" err="1"/>
              <a:t>nephrorum</a:t>
            </a:r>
            <a:r>
              <a:rPr lang="cs-CZ" altLang="cs-CZ" sz="2400" b="1" dirty="0"/>
              <a:t> </a:t>
            </a:r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89970" y="1524001"/>
            <a:ext cx="4184034" cy="4517362"/>
          </a:xfrm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cs-CZ" altLang="cs-CZ" sz="2400" b="1" dirty="0" smtClean="0"/>
          </a:p>
          <a:p>
            <a:pPr>
              <a:spcBef>
                <a:spcPct val="20000"/>
              </a:spcBef>
              <a:buFontTx/>
              <a:buChar char="•"/>
            </a:pPr>
            <a:endParaRPr lang="cs-CZ" altLang="cs-CZ" sz="2400" b="1" dirty="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cs-CZ" altLang="cs-CZ" sz="2400" b="1" dirty="0" err="1" smtClean="0"/>
              <a:t>morbos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/>
              <a:t>infectiosos</a:t>
            </a:r>
            <a:endParaRPr lang="cs-CZ" altLang="cs-CZ" sz="2400" b="1" dirty="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cs-CZ" altLang="cs-CZ" sz="2400" b="1" dirty="0" err="1"/>
              <a:t>cornuum</a:t>
            </a:r>
            <a:endParaRPr lang="cs-CZ" altLang="cs-CZ" sz="2400" b="1" dirty="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cs-CZ" altLang="cs-CZ" sz="2400" b="1" dirty="0" err="1"/>
              <a:t>lobo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pulmonali</a:t>
            </a:r>
            <a:endParaRPr lang="cs-CZ" altLang="cs-CZ" sz="2400" b="1" dirty="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cs-CZ" altLang="cs-CZ" sz="2400" b="1" dirty="0"/>
              <a:t>traumata </a:t>
            </a:r>
            <a:r>
              <a:rPr lang="cs-CZ" altLang="cs-CZ" sz="2400" b="1" dirty="0" err="1"/>
              <a:t>graviora</a:t>
            </a:r>
            <a:endParaRPr lang="cs-CZ" altLang="cs-CZ" sz="2400" b="1" dirty="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cs-CZ" altLang="cs-CZ" sz="2400" b="1" dirty="0" err="1"/>
              <a:t>tabulettarum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simplicium</a:t>
            </a:r>
            <a:endParaRPr lang="cs-CZ" altLang="cs-CZ" sz="2400" b="1" dirty="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cs-CZ" altLang="cs-CZ" sz="2400" b="1" dirty="0" err="1"/>
              <a:t>rebus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minoribus</a:t>
            </a:r>
            <a:endParaRPr lang="cs-CZ" altLang="cs-CZ" sz="2400" b="1" dirty="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cs-CZ" altLang="cs-CZ" sz="2400" b="1" dirty="0" err="1"/>
              <a:t>vasis</a:t>
            </a:r>
            <a:r>
              <a:rPr lang="cs-CZ" altLang="cs-CZ" sz="2400" b="1" dirty="0"/>
              <a:t> </a:t>
            </a:r>
            <a:r>
              <a:rPr lang="cs-CZ" altLang="cs-CZ" sz="2400" b="1" dirty="0" err="1" smtClean="0"/>
              <a:t>afferentis</a:t>
            </a:r>
            <a:endParaRPr lang="cs-CZ" altLang="cs-CZ" sz="2400" b="1" dirty="0" smtClean="0"/>
          </a:p>
          <a:p>
            <a:pPr>
              <a:spcBef>
                <a:spcPct val="20000"/>
              </a:spcBef>
              <a:buFontTx/>
              <a:buChar char="•"/>
            </a:pPr>
            <a:r>
              <a:rPr lang="cs-CZ" altLang="cs-CZ" sz="2400" b="1" dirty="0" err="1"/>
              <a:t>ramus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inferior</a:t>
            </a:r>
            <a:endParaRPr lang="cs-CZ" altLang="cs-CZ" sz="2400" b="1" dirty="0"/>
          </a:p>
          <a:p>
            <a:pPr>
              <a:spcBef>
                <a:spcPct val="20000"/>
              </a:spcBef>
              <a:buFontTx/>
              <a:buChar char="•"/>
            </a:pPr>
            <a:endParaRPr lang="cs-CZ" altLang="cs-CZ" sz="24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311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842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Spojte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33501"/>
            <a:ext cx="8596668" cy="470786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endParaRPr lang="cs-CZ" altLang="cs-CZ" sz="2200" b="1" dirty="0" smtClean="0"/>
          </a:p>
          <a:p>
            <a:pPr>
              <a:lnSpc>
                <a:spcPct val="80000"/>
              </a:lnSpc>
            </a:pPr>
            <a:endParaRPr lang="cs-CZ" altLang="cs-CZ" sz="2200" b="1" dirty="0"/>
          </a:p>
          <a:p>
            <a:pPr>
              <a:lnSpc>
                <a:spcPct val="80000"/>
              </a:lnSpc>
            </a:pPr>
            <a:endParaRPr lang="cs-CZ" altLang="cs-CZ" sz="2200" b="1" dirty="0" smtClean="0"/>
          </a:p>
          <a:p>
            <a:pPr>
              <a:lnSpc>
                <a:spcPct val="80000"/>
              </a:lnSpc>
            </a:pPr>
            <a:r>
              <a:rPr lang="cs-CZ" altLang="cs-CZ" sz="2400" b="1" dirty="0" err="1" smtClean="0"/>
              <a:t>fractura</a:t>
            </a:r>
            <a:r>
              <a:rPr lang="cs-CZ" altLang="cs-CZ" sz="2400" b="1" dirty="0" smtClean="0"/>
              <a:t> </a:t>
            </a:r>
            <a:r>
              <a:rPr lang="cs-CZ" altLang="cs-CZ" sz="2400" b="1" dirty="0" smtClean="0"/>
              <a:t>(</a:t>
            </a:r>
            <a:r>
              <a:rPr lang="cs-CZ" altLang="cs-CZ" sz="2400" b="1" dirty="0" err="1" smtClean="0"/>
              <a:t>pl</a:t>
            </a:r>
            <a:r>
              <a:rPr lang="cs-CZ" altLang="cs-CZ" sz="2400" b="1" dirty="0" smtClean="0"/>
              <a:t>.) — </a:t>
            </a:r>
            <a:r>
              <a:rPr lang="cs-CZ" altLang="cs-CZ" sz="2400" b="1" dirty="0" err="1" smtClean="0"/>
              <a:t>cranium</a:t>
            </a:r>
            <a:r>
              <a:rPr lang="cs-CZ" altLang="cs-CZ" sz="2400" b="1" dirty="0" smtClean="0"/>
              <a:t> — et — </a:t>
            </a:r>
            <a:r>
              <a:rPr lang="cs-CZ" altLang="cs-CZ" sz="2400" b="1" dirty="0" err="1" smtClean="0"/>
              <a:t>fractura</a:t>
            </a:r>
            <a:r>
              <a:rPr lang="cs-CZ" altLang="cs-CZ" sz="2400" b="1" dirty="0" smtClean="0"/>
              <a:t> (</a:t>
            </a:r>
            <a:r>
              <a:rPr lang="cs-CZ" altLang="cs-CZ" sz="2400" b="1" dirty="0" err="1" smtClean="0"/>
              <a:t>pl</a:t>
            </a:r>
            <a:r>
              <a:rPr lang="cs-CZ" altLang="cs-CZ" sz="2400" b="1" dirty="0" smtClean="0"/>
              <a:t>.) —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b="1" dirty="0" smtClean="0"/>
              <a:t>	</a:t>
            </a:r>
            <a:r>
              <a:rPr lang="cs-CZ" altLang="cs-CZ" sz="2400" b="1" dirty="0" err="1" smtClean="0"/>
              <a:t>vertebra</a:t>
            </a:r>
            <a:r>
              <a:rPr lang="cs-CZ" altLang="cs-CZ" sz="2400" b="1" dirty="0" smtClean="0"/>
              <a:t> (</a:t>
            </a:r>
            <a:r>
              <a:rPr lang="cs-CZ" altLang="cs-CZ" sz="2400" b="1" dirty="0" err="1" smtClean="0"/>
              <a:t>pl</a:t>
            </a:r>
            <a:r>
              <a:rPr lang="cs-CZ" altLang="cs-CZ" sz="2400" b="1" dirty="0" smtClean="0"/>
              <a:t>.) — multiplex</a:t>
            </a:r>
          </a:p>
          <a:p>
            <a:pPr>
              <a:lnSpc>
                <a:spcPct val="80000"/>
              </a:lnSpc>
            </a:pPr>
            <a:r>
              <a:rPr lang="cs-CZ" altLang="cs-CZ" sz="2400" b="1" dirty="0" err="1" smtClean="0"/>
              <a:t>vulnus</a:t>
            </a:r>
            <a:r>
              <a:rPr lang="cs-CZ" altLang="cs-CZ" sz="2400" b="1" dirty="0" smtClean="0"/>
              <a:t> — </a:t>
            </a:r>
            <a:r>
              <a:rPr lang="cs-CZ" altLang="cs-CZ" sz="2400" b="1" dirty="0" err="1" smtClean="0"/>
              <a:t>penetrans</a:t>
            </a:r>
            <a:r>
              <a:rPr lang="cs-CZ" altLang="cs-CZ" sz="2400" b="1" dirty="0" smtClean="0"/>
              <a:t> — bulbus — </a:t>
            </a:r>
            <a:r>
              <a:rPr lang="cs-CZ" altLang="cs-CZ" sz="2400" b="1" dirty="0" err="1" smtClean="0"/>
              <a:t>oculus</a:t>
            </a:r>
            <a:r>
              <a:rPr lang="cs-CZ" altLang="cs-CZ" sz="2400" b="1" dirty="0" smtClean="0"/>
              <a:t> — </a:t>
            </a:r>
            <a:r>
              <a:rPr lang="cs-CZ" altLang="cs-CZ" sz="2400" b="1" dirty="0" err="1" smtClean="0"/>
              <a:t>cum</a:t>
            </a:r>
            <a:r>
              <a:rPr lang="cs-CZ" altLang="cs-CZ" sz="2400" b="1" dirty="0" smtClean="0"/>
              <a:t> — corpus — </a:t>
            </a:r>
            <a:r>
              <a:rPr lang="cs-CZ" altLang="cs-CZ" sz="2400" b="1" dirty="0" err="1" smtClean="0"/>
              <a:t>alienus</a:t>
            </a:r>
            <a:endParaRPr lang="cs-CZ" altLang="cs-CZ" sz="2400" b="1" dirty="0" smtClean="0"/>
          </a:p>
          <a:p>
            <a:pPr>
              <a:lnSpc>
                <a:spcPct val="80000"/>
              </a:lnSpc>
            </a:pPr>
            <a:r>
              <a:rPr lang="cs-CZ" altLang="cs-CZ" sz="2400" b="1" dirty="0" err="1" smtClean="0"/>
              <a:t>cum</a:t>
            </a:r>
            <a:r>
              <a:rPr lang="cs-CZ" altLang="cs-CZ" sz="2400" b="1" dirty="0" smtClean="0"/>
              <a:t> — </a:t>
            </a:r>
            <a:r>
              <a:rPr lang="cs-CZ" altLang="cs-CZ" sz="2400" b="1" dirty="0" err="1" smtClean="0"/>
              <a:t>laesio</a:t>
            </a:r>
            <a:r>
              <a:rPr lang="cs-CZ" altLang="cs-CZ" sz="2400" b="1" dirty="0" smtClean="0"/>
              <a:t> — </a:t>
            </a:r>
            <a:r>
              <a:rPr lang="cs-CZ" altLang="cs-CZ" sz="2400" b="1" dirty="0" err="1" smtClean="0"/>
              <a:t>traumaticus</a:t>
            </a:r>
            <a:r>
              <a:rPr lang="cs-CZ" altLang="cs-CZ" sz="2400" b="1" dirty="0" smtClean="0"/>
              <a:t> — </a:t>
            </a:r>
            <a:r>
              <a:rPr lang="cs-CZ" altLang="cs-CZ" sz="2400" b="1" dirty="0" err="1" smtClean="0"/>
              <a:t>nervus</a:t>
            </a:r>
            <a:r>
              <a:rPr lang="cs-CZ" altLang="cs-CZ" sz="2400" b="1" dirty="0" smtClean="0"/>
              <a:t> (</a:t>
            </a:r>
            <a:r>
              <a:rPr lang="cs-CZ" altLang="cs-CZ" sz="2400" b="1" dirty="0" err="1" smtClean="0"/>
              <a:t>pl</a:t>
            </a:r>
            <a:r>
              <a:rPr lang="cs-CZ" altLang="cs-CZ" sz="2400" b="1" dirty="0" smtClean="0"/>
              <a:t>.) — </a:t>
            </a:r>
            <a:r>
              <a:rPr lang="cs-CZ" altLang="cs-CZ" sz="2400" b="1" dirty="0" err="1" smtClean="0"/>
              <a:t>cervicalis</a:t>
            </a:r>
            <a:r>
              <a:rPr lang="cs-CZ" altLang="cs-CZ" sz="2400" b="1" dirty="0" smtClean="0"/>
              <a:t> — </a:t>
            </a:r>
            <a:r>
              <a:rPr lang="cs-CZ" altLang="cs-CZ" sz="2400" b="1" dirty="0" err="1" smtClean="0"/>
              <a:t>periphericus</a:t>
            </a:r>
            <a:endParaRPr lang="cs-CZ" altLang="cs-CZ" sz="2400" b="1" dirty="0" smtClean="0"/>
          </a:p>
          <a:p>
            <a:pPr>
              <a:lnSpc>
                <a:spcPct val="80000"/>
              </a:lnSpc>
            </a:pPr>
            <a:r>
              <a:rPr lang="cs-CZ" altLang="cs-CZ" sz="2400" b="1" dirty="0" err="1" smtClean="0"/>
              <a:t>propter</a:t>
            </a:r>
            <a:r>
              <a:rPr lang="cs-CZ" altLang="cs-CZ" sz="2400" b="1" dirty="0" smtClean="0"/>
              <a:t> — </a:t>
            </a:r>
            <a:r>
              <a:rPr lang="cs-CZ" altLang="cs-CZ" sz="2400" b="1" dirty="0" err="1" smtClean="0"/>
              <a:t>laesio</a:t>
            </a:r>
            <a:r>
              <a:rPr lang="cs-CZ" altLang="cs-CZ" sz="2400" b="1" dirty="0" smtClean="0"/>
              <a:t> — </a:t>
            </a:r>
            <a:r>
              <a:rPr lang="cs-CZ" altLang="cs-CZ" sz="2400" b="1" dirty="0" err="1" smtClean="0"/>
              <a:t>traumaticus</a:t>
            </a:r>
            <a:r>
              <a:rPr lang="cs-CZ" altLang="cs-CZ" sz="2400" b="1" dirty="0" smtClean="0"/>
              <a:t> — </a:t>
            </a:r>
            <a:r>
              <a:rPr lang="cs-CZ" altLang="cs-CZ" sz="2400" b="1" dirty="0" err="1" smtClean="0"/>
              <a:t>vena</a:t>
            </a:r>
            <a:r>
              <a:rPr lang="cs-CZ" altLang="cs-CZ" sz="2400" b="1" dirty="0" smtClean="0"/>
              <a:t> — </a:t>
            </a:r>
            <a:r>
              <a:rPr lang="cs-CZ" altLang="cs-CZ" sz="2400" b="1" dirty="0" err="1" smtClean="0"/>
              <a:t>cavus</a:t>
            </a:r>
            <a:r>
              <a:rPr lang="cs-CZ" altLang="cs-CZ" sz="2400" b="1" dirty="0" smtClean="0"/>
              <a:t> — superior</a:t>
            </a:r>
          </a:p>
          <a:p>
            <a:pPr>
              <a:lnSpc>
                <a:spcPct val="80000"/>
              </a:lnSpc>
            </a:pPr>
            <a:r>
              <a:rPr lang="cs-CZ" altLang="cs-CZ" sz="2400" b="1" dirty="0" err="1" smtClean="0"/>
              <a:t>propter</a:t>
            </a:r>
            <a:r>
              <a:rPr lang="cs-CZ" altLang="cs-CZ" sz="2400" b="1" dirty="0" smtClean="0"/>
              <a:t> — </a:t>
            </a:r>
            <a:r>
              <a:rPr lang="cs-CZ" altLang="cs-CZ" sz="2400" b="1" dirty="0" err="1" smtClean="0"/>
              <a:t>nephritis</a:t>
            </a:r>
            <a:r>
              <a:rPr lang="cs-CZ" altLang="cs-CZ" sz="2400" b="1" dirty="0" smtClean="0"/>
              <a:t> — </a:t>
            </a:r>
            <a:r>
              <a:rPr lang="cs-CZ" altLang="cs-CZ" sz="2400" b="1" dirty="0" err="1" smtClean="0"/>
              <a:t>chronicus</a:t>
            </a:r>
            <a:endParaRPr lang="cs-CZ" alt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500029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Spojte: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400" b="1" dirty="0" err="1"/>
              <a:t>contusio</a:t>
            </a:r>
            <a:r>
              <a:rPr lang="cs-CZ" altLang="cs-CZ" sz="2400" b="1" dirty="0"/>
              <a:t> (</a:t>
            </a:r>
            <a:r>
              <a:rPr lang="cs-CZ" altLang="cs-CZ" sz="2400" b="1" dirty="0" err="1"/>
              <a:t>pl</a:t>
            </a:r>
            <a:r>
              <a:rPr lang="cs-CZ" altLang="cs-CZ" sz="2400" b="1" dirty="0"/>
              <a:t>.) — </a:t>
            </a:r>
            <a:r>
              <a:rPr lang="cs-CZ" altLang="cs-CZ" sz="2400" b="1" dirty="0" err="1"/>
              <a:t>digitus</a:t>
            </a:r>
            <a:r>
              <a:rPr lang="cs-CZ" altLang="cs-CZ" sz="2400" b="1" dirty="0"/>
              <a:t> (</a:t>
            </a:r>
            <a:r>
              <a:rPr lang="cs-CZ" altLang="cs-CZ" sz="2400" b="1" dirty="0" err="1"/>
              <a:t>pl</a:t>
            </a:r>
            <a:r>
              <a:rPr lang="cs-CZ" altLang="cs-CZ" sz="2400" b="1" dirty="0"/>
              <a:t>.) — </a:t>
            </a:r>
            <a:r>
              <a:rPr lang="cs-CZ" altLang="cs-CZ" sz="2400" b="1" dirty="0" err="1"/>
              <a:t>manus</a:t>
            </a:r>
            <a:r>
              <a:rPr lang="cs-CZ" altLang="cs-CZ" sz="2400" b="1" dirty="0"/>
              <a:t> — sine — </a:t>
            </a:r>
            <a:r>
              <a:rPr lang="cs-CZ" altLang="cs-CZ" sz="2400" b="1" dirty="0" err="1"/>
              <a:t>laesio</a:t>
            </a:r>
            <a:r>
              <a:rPr lang="cs-CZ" altLang="cs-CZ" sz="2400" b="1" dirty="0"/>
              <a:t> — </a:t>
            </a:r>
            <a:r>
              <a:rPr lang="cs-CZ" altLang="cs-CZ" sz="2400" b="1" dirty="0" err="1"/>
              <a:t>unguis</a:t>
            </a:r>
            <a:r>
              <a:rPr lang="cs-CZ" altLang="cs-CZ" sz="2400" b="1" dirty="0"/>
              <a:t> (</a:t>
            </a:r>
            <a:r>
              <a:rPr lang="cs-CZ" altLang="cs-CZ" sz="2400" b="1" dirty="0" err="1"/>
              <a:t>pl</a:t>
            </a:r>
            <a:r>
              <a:rPr lang="cs-CZ" altLang="cs-CZ" sz="2400" b="1" dirty="0"/>
              <a:t>.)</a:t>
            </a:r>
          </a:p>
          <a:p>
            <a:pPr>
              <a:lnSpc>
                <a:spcPct val="80000"/>
              </a:lnSpc>
            </a:pPr>
            <a:r>
              <a:rPr lang="cs-CZ" altLang="cs-CZ" sz="2400" b="1" dirty="0" err="1"/>
              <a:t>propter</a:t>
            </a:r>
            <a:r>
              <a:rPr lang="cs-CZ" altLang="cs-CZ" sz="2400" b="1" dirty="0"/>
              <a:t> — </a:t>
            </a:r>
            <a:r>
              <a:rPr lang="cs-CZ" altLang="cs-CZ" sz="2400" b="1" dirty="0" err="1"/>
              <a:t>luxatio</a:t>
            </a:r>
            <a:r>
              <a:rPr lang="cs-CZ" altLang="cs-CZ" sz="2400" b="1" dirty="0"/>
              <a:t> — </a:t>
            </a:r>
            <a:r>
              <a:rPr lang="cs-CZ" altLang="cs-CZ" sz="2400" b="1" dirty="0" err="1"/>
              <a:t>caput</a:t>
            </a:r>
            <a:r>
              <a:rPr lang="cs-CZ" altLang="cs-CZ" sz="2400" b="1" dirty="0"/>
              <a:t> — </a:t>
            </a:r>
            <a:r>
              <a:rPr lang="cs-CZ" altLang="cs-CZ" sz="2400" b="1" dirty="0" err="1"/>
              <a:t>radius</a:t>
            </a:r>
            <a:endParaRPr lang="cs-CZ" altLang="cs-CZ" sz="2400" b="1" dirty="0"/>
          </a:p>
          <a:p>
            <a:pPr>
              <a:lnSpc>
                <a:spcPct val="80000"/>
              </a:lnSpc>
            </a:pPr>
            <a:r>
              <a:rPr lang="cs-CZ" altLang="cs-CZ" sz="2400" b="1" dirty="0" err="1"/>
              <a:t>cum</a:t>
            </a:r>
            <a:r>
              <a:rPr lang="cs-CZ" altLang="cs-CZ" sz="2400" b="1" dirty="0"/>
              <a:t> — </a:t>
            </a:r>
            <a:r>
              <a:rPr lang="cs-CZ" altLang="cs-CZ" sz="2400" b="1" dirty="0" err="1"/>
              <a:t>laceratio</a:t>
            </a:r>
            <a:r>
              <a:rPr lang="cs-CZ" altLang="cs-CZ" sz="2400" b="1" dirty="0"/>
              <a:t> — </a:t>
            </a:r>
            <a:r>
              <a:rPr lang="cs-CZ" altLang="cs-CZ" sz="2400" b="1" dirty="0" err="1"/>
              <a:t>musculus</a:t>
            </a:r>
            <a:r>
              <a:rPr lang="cs-CZ" altLang="cs-CZ" sz="2400" b="1" dirty="0"/>
              <a:t> — biceps — </a:t>
            </a:r>
            <a:r>
              <a:rPr lang="cs-CZ" altLang="cs-CZ" sz="2400" b="1" dirty="0" err="1"/>
              <a:t>brachium</a:t>
            </a:r>
            <a:endParaRPr lang="cs-CZ" altLang="cs-CZ" sz="2400" b="1" dirty="0"/>
          </a:p>
          <a:p>
            <a:pPr>
              <a:lnSpc>
                <a:spcPct val="80000"/>
              </a:lnSpc>
            </a:pPr>
            <a:r>
              <a:rPr lang="cs-CZ" altLang="cs-CZ" sz="2400" b="1" dirty="0"/>
              <a:t>causa — trauma (</a:t>
            </a:r>
            <a:r>
              <a:rPr lang="cs-CZ" altLang="cs-CZ" sz="2400" b="1" dirty="0" err="1"/>
              <a:t>pl</a:t>
            </a:r>
            <a:r>
              <a:rPr lang="cs-CZ" altLang="cs-CZ" sz="2400" b="1" dirty="0"/>
              <a:t>.) — gravis (v superlativu)</a:t>
            </a:r>
          </a:p>
          <a:p>
            <a:pPr>
              <a:lnSpc>
                <a:spcPct val="80000"/>
              </a:lnSpc>
            </a:pPr>
            <a:r>
              <a:rPr lang="cs-CZ" altLang="cs-CZ" sz="2400" b="1" dirty="0"/>
              <a:t>post — exitus — </a:t>
            </a:r>
            <a:r>
              <a:rPr lang="cs-CZ" altLang="cs-CZ" sz="2400" b="1" dirty="0" err="1"/>
              <a:t>letalis</a:t>
            </a:r>
            <a:r>
              <a:rPr lang="cs-CZ" altLang="cs-CZ" sz="2400" b="1" dirty="0"/>
              <a:t> — e — causa — </a:t>
            </a:r>
            <a:r>
              <a:rPr lang="cs-CZ" altLang="cs-CZ" sz="2400" b="1" dirty="0" err="1" smtClean="0"/>
              <a:t>ignotus</a:t>
            </a:r>
            <a:endParaRPr lang="cs-CZ" alt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5569503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tový efekt">
  <a:themeElements>
    <a:clrScheme name="Iontový efekt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tový efekt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tový efekt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20</TotalTime>
  <Words>136</Words>
  <Application>Microsoft Office PowerPoint</Application>
  <PresentationFormat>Širokoúhlá obrazovka</PresentationFormat>
  <Paragraphs>50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Iontový efekt</vt:lpstr>
      <vt:lpstr>Stupňování - cvičení</vt:lpstr>
      <vt:lpstr>Prezentace aplikace PowerPoint</vt:lpstr>
      <vt:lpstr>Převeďte do opačného čísla: </vt:lpstr>
      <vt:lpstr>Spojte</vt:lpstr>
      <vt:lpstr>Spojte: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Stupňování - cvičení</dc:title>
  <dc:creator>Soňa Žákovská</dc:creator>
  <cp:lastModifiedBy>syrano</cp:lastModifiedBy>
  <cp:revision>4</cp:revision>
  <cp:lastPrinted>2015-12-07T10:13:42Z</cp:lastPrinted>
  <dcterms:created xsi:type="dcterms:W3CDTF">2015-12-07T10:11:54Z</dcterms:created>
  <dcterms:modified xsi:type="dcterms:W3CDTF">2016-12-02T10:59:49Z</dcterms:modified>
</cp:coreProperties>
</file>