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49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4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105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71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786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370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38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034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95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60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58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86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93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90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1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06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94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7266C12-03CB-4CAC-9C2D-3774C06F5EAC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55593AE-ED69-4306-B866-AD22EF43A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4. a 5.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52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sz="2800" dirty="0" smtClean="0"/>
              <a:t>gen. </a:t>
            </a:r>
            <a:r>
              <a:rPr lang="cs-CZ" altLang="cs-CZ" sz="2800" dirty="0" err="1" smtClean="0"/>
              <a:t>sg</a:t>
            </a:r>
            <a:r>
              <a:rPr lang="cs-CZ" altLang="cs-CZ" sz="2800" dirty="0" smtClean="0"/>
              <a:t>. = </a:t>
            </a:r>
            <a:r>
              <a:rPr lang="cs-CZ" altLang="cs-CZ" sz="2800" b="1" i="1" dirty="0" smtClean="0"/>
              <a:t>-</a:t>
            </a:r>
            <a:r>
              <a:rPr lang="cs-CZ" altLang="cs-CZ" sz="2800" b="1" i="1" dirty="0" err="1" smtClean="0"/>
              <a:t>ūs</a:t>
            </a:r>
            <a:r>
              <a:rPr lang="cs-CZ" altLang="cs-CZ" sz="2800" dirty="0" smtClean="0"/>
              <a:t> </a:t>
            </a:r>
            <a:endParaRPr lang="cs-CZ" altLang="cs-CZ" sz="2800" dirty="0"/>
          </a:p>
          <a:p>
            <a:pPr marL="274320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</a:t>
            </a:r>
            <a:r>
              <a:rPr lang="cs-CZ" altLang="cs-CZ" sz="2800" dirty="0" err="1" smtClean="0"/>
              <a:t>sg</a:t>
            </a:r>
            <a:r>
              <a:rPr lang="cs-CZ" altLang="cs-CZ" sz="2800" dirty="0" smtClean="0"/>
              <a:t>.:</a:t>
            </a:r>
          </a:p>
          <a:p>
            <a:pPr marL="674370" lvl="1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sz="2600" dirty="0" smtClean="0"/>
              <a:t>maskulina</a:t>
            </a:r>
            <a:r>
              <a:rPr lang="cs-CZ" altLang="cs-CZ" sz="2600" dirty="0"/>
              <a:t>: </a:t>
            </a:r>
            <a:r>
              <a:rPr lang="cs-CZ" altLang="cs-CZ" sz="2600" b="1" i="1" dirty="0"/>
              <a:t>-</a:t>
            </a:r>
            <a:r>
              <a:rPr lang="cs-CZ" altLang="cs-CZ" sz="2600" b="1" i="1" dirty="0" err="1" smtClean="0"/>
              <a:t>us</a:t>
            </a:r>
            <a:r>
              <a:rPr lang="cs-CZ" altLang="cs-CZ" sz="2600" dirty="0"/>
              <a:t>	</a:t>
            </a:r>
            <a:endParaRPr lang="cs-CZ" altLang="cs-CZ" sz="2600" dirty="0" smtClean="0"/>
          </a:p>
          <a:p>
            <a:pPr marL="1074420" lvl="2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sz="2400" dirty="0" smtClean="0"/>
              <a:t>vzor</a:t>
            </a:r>
            <a:r>
              <a:rPr lang="cs-CZ" altLang="cs-CZ" sz="2400" dirty="0"/>
              <a:t>: </a:t>
            </a:r>
            <a:r>
              <a:rPr lang="cs-CZ" altLang="cs-CZ" sz="2400" i="1" dirty="0" err="1" smtClean="0"/>
              <a:t>processus</a:t>
            </a:r>
            <a:endParaRPr lang="cs-CZ" altLang="cs-CZ" sz="2400" dirty="0" smtClean="0"/>
          </a:p>
          <a:p>
            <a:pPr marL="674370" lvl="1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sz="2600" dirty="0" smtClean="0"/>
              <a:t>neutra: </a:t>
            </a:r>
            <a:r>
              <a:rPr lang="cs-CZ" altLang="cs-CZ" sz="2600" b="1" i="1" dirty="0" smtClean="0"/>
              <a:t>-ū</a:t>
            </a:r>
            <a:endParaRPr lang="cs-CZ" altLang="cs-CZ" sz="2600" dirty="0" smtClean="0"/>
          </a:p>
          <a:p>
            <a:pPr marL="1074420" lvl="2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sz="2400" dirty="0" smtClean="0"/>
              <a:t>vzor: </a:t>
            </a:r>
            <a:r>
              <a:rPr lang="cs-CZ" altLang="cs-CZ" sz="2400" i="1" dirty="0" smtClean="0"/>
              <a:t>genu</a:t>
            </a:r>
            <a:endParaRPr lang="cs-CZ" altLang="cs-CZ" sz="24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63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deklinace, vzor </a:t>
            </a:r>
            <a:r>
              <a:rPr lang="cs-CZ" dirty="0" err="1" smtClean="0"/>
              <a:t>processus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851134"/>
              </p:ext>
            </p:extLst>
          </p:nvPr>
        </p:nvGraphicFramePr>
        <p:xfrm>
          <a:off x="1091453" y="2882900"/>
          <a:ext cx="882491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638"/>
                <a:gridCol w="2941638"/>
                <a:gridCol w="2941638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sg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pl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nom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prōcess-</a:t>
                      </a:r>
                      <a:r>
                        <a:rPr lang="cs-CZ" sz="2800" b="1" dirty="0" err="1" smtClean="0"/>
                        <a:t>us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prōcess-</a:t>
                      </a:r>
                      <a:r>
                        <a:rPr lang="cs-CZ" sz="2800" b="1" dirty="0" err="1" smtClean="0"/>
                        <a:t>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prōcess-</a:t>
                      </a:r>
                      <a:r>
                        <a:rPr lang="cs-CZ" sz="2800" b="1" dirty="0" err="1" smtClean="0"/>
                        <a:t>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prōcess-</a:t>
                      </a:r>
                      <a:r>
                        <a:rPr lang="cs-CZ" sz="2800" b="1" dirty="0" err="1" smtClean="0"/>
                        <a:t>uum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prōcess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prōcess-</a:t>
                      </a:r>
                      <a:r>
                        <a:rPr lang="cs-CZ" sz="2800" b="1" dirty="0" err="1" smtClean="0"/>
                        <a:t>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prōces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prōcess-</a:t>
                      </a:r>
                      <a:r>
                        <a:rPr lang="cs-CZ" sz="2800" b="1" dirty="0" err="1" smtClean="0"/>
                        <a:t>ibus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11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200" dirty="0" smtClean="0"/>
              <a:t>většinou </a:t>
            </a:r>
            <a:r>
              <a:rPr lang="cs-CZ" sz="2200" dirty="0"/>
              <a:t>maskulina, j</a:t>
            </a:r>
            <a:r>
              <a:rPr lang="cs-CZ" altLang="cs-CZ" sz="2200" dirty="0"/>
              <a:t>en několik výjimek je ženského rodu: </a:t>
            </a:r>
          </a:p>
          <a:p>
            <a:pPr lvl="1">
              <a:lnSpc>
                <a:spcPct val="80000"/>
              </a:lnSpc>
              <a:defRPr/>
            </a:pPr>
            <a:r>
              <a:rPr lang="cs-CZ" altLang="cs-CZ" sz="2000" i="1" dirty="0" err="1"/>
              <a:t>manus</a:t>
            </a:r>
            <a:r>
              <a:rPr lang="cs-CZ" altLang="cs-CZ" sz="2000" i="1" dirty="0"/>
              <a:t>, </a:t>
            </a:r>
            <a:r>
              <a:rPr lang="cs-CZ" sz="2000" i="1" dirty="0" err="1"/>
              <a:t>ūs</a:t>
            </a:r>
            <a:r>
              <a:rPr lang="cs-CZ" altLang="cs-CZ" sz="2000" i="1" dirty="0"/>
              <a:t>, f</a:t>
            </a:r>
            <a:r>
              <a:rPr lang="cs-CZ" altLang="cs-CZ" sz="2000" i="1" dirty="0" smtClean="0"/>
              <a:t>.; </a:t>
            </a:r>
            <a:r>
              <a:rPr lang="cs-CZ" altLang="cs-CZ" sz="2000" i="1" dirty="0" err="1" smtClean="0"/>
              <a:t>acus</a:t>
            </a:r>
            <a:r>
              <a:rPr lang="cs-CZ" altLang="cs-CZ" sz="2000" i="1" dirty="0"/>
              <a:t>, </a:t>
            </a:r>
            <a:r>
              <a:rPr lang="cs-CZ" sz="2000" i="1" dirty="0" err="1"/>
              <a:t>ūs</a:t>
            </a:r>
            <a:r>
              <a:rPr lang="cs-CZ" sz="2000" i="1" dirty="0"/>
              <a:t>, f</a:t>
            </a:r>
            <a:r>
              <a:rPr lang="cs-CZ" sz="2000" i="1" dirty="0" smtClean="0"/>
              <a:t>.;  </a:t>
            </a:r>
            <a:r>
              <a:rPr lang="cs-CZ" altLang="cs-CZ" sz="2000" i="1" dirty="0" err="1" smtClean="0"/>
              <a:t>domus</a:t>
            </a:r>
            <a:r>
              <a:rPr lang="cs-CZ" altLang="cs-CZ" sz="2000" i="1" dirty="0"/>
              <a:t>, </a:t>
            </a:r>
            <a:r>
              <a:rPr lang="cs-CZ" sz="2000" i="1" dirty="0" err="1"/>
              <a:t>ūs</a:t>
            </a:r>
            <a:r>
              <a:rPr lang="cs-CZ" sz="2000" i="1" dirty="0"/>
              <a:t>, f. </a:t>
            </a:r>
            <a:endParaRPr lang="cs-CZ" sz="2000" dirty="0"/>
          </a:p>
          <a:p>
            <a:pPr>
              <a:lnSpc>
                <a:spcPct val="120000"/>
              </a:lnSpc>
              <a:defRPr/>
            </a:pPr>
            <a:r>
              <a:rPr lang="cs-CZ" altLang="cs-CZ" sz="2200" b="1" dirty="0" smtClean="0"/>
              <a:t>!</a:t>
            </a:r>
            <a:r>
              <a:rPr lang="cs-CZ" altLang="cs-CZ" sz="2200" dirty="0" smtClean="0"/>
              <a:t>:</a:t>
            </a:r>
            <a:endParaRPr lang="cs-CZ" altLang="cs-CZ" sz="2200" dirty="0"/>
          </a:p>
          <a:p>
            <a:pPr marL="731520" lvl="1" indent="-274320">
              <a:lnSpc>
                <a:spcPct val="120000"/>
              </a:lnSpc>
              <a:buNone/>
              <a:defRPr/>
            </a:pPr>
            <a:r>
              <a:rPr lang="cs-CZ" altLang="cs-CZ" dirty="0"/>
              <a:t>	</a:t>
            </a:r>
            <a:r>
              <a:rPr lang="cs-CZ" altLang="cs-CZ" sz="2000" dirty="0"/>
              <a:t>1) </a:t>
            </a:r>
            <a:r>
              <a:rPr lang="cs-CZ" altLang="cs-CZ" sz="2000" i="1" dirty="0" err="1"/>
              <a:t>domus</a:t>
            </a:r>
            <a:r>
              <a:rPr lang="cs-CZ" altLang="cs-CZ" sz="2000" dirty="0"/>
              <a:t>: </a:t>
            </a:r>
            <a:r>
              <a:rPr lang="cs-CZ" altLang="cs-CZ" sz="2000" dirty="0" err="1" smtClean="0"/>
              <a:t>abl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sg</a:t>
            </a:r>
            <a:r>
              <a:rPr lang="cs-CZ" altLang="cs-CZ" sz="2000" dirty="0"/>
              <a:t>. </a:t>
            </a:r>
            <a:r>
              <a:rPr lang="cs-CZ" altLang="cs-CZ" sz="2000" i="1" dirty="0"/>
              <a:t>dom</a:t>
            </a:r>
            <a:r>
              <a:rPr lang="en-US" altLang="cs-CZ" sz="2000" i="1" dirty="0">
                <a:cs typeface="Arial" panose="020B0604020202020204" pitchFamily="34" charset="0"/>
              </a:rPr>
              <a:t>ō</a:t>
            </a:r>
            <a:r>
              <a:rPr lang="cs-CZ" altLang="cs-CZ" sz="2000" dirty="0">
                <a:cs typeface="Arial" panose="020B0604020202020204" pitchFamily="34" charset="0"/>
              </a:rPr>
              <a:t>, </a:t>
            </a:r>
            <a:r>
              <a:rPr lang="cs-CZ" altLang="cs-CZ" sz="2000" dirty="0" err="1">
                <a:cs typeface="Arial" panose="020B0604020202020204" pitchFamily="34" charset="0"/>
              </a:rPr>
              <a:t>ak</a:t>
            </a:r>
            <a:r>
              <a:rPr lang="cs-CZ" altLang="cs-CZ" sz="2000" dirty="0">
                <a:cs typeface="Arial" panose="020B0604020202020204" pitchFamily="34" charset="0"/>
              </a:rPr>
              <a:t>. </a:t>
            </a:r>
            <a:r>
              <a:rPr lang="cs-CZ" altLang="cs-CZ" sz="2000" dirty="0" err="1">
                <a:cs typeface="Arial" panose="020B0604020202020204" pitchFamily="34" charset="0"/>
              </a:rPr>
              <a:t>pl</a:t>
            </a:r>
            <a:r>
              <a:rPr lang="cs-CZ" altLang="cs-CZ" sz="2000" dirty="0">
                <a:cs typeface="Arial" panose="020B0604020202020204" pitchFamily="34" charset="0"/>
              </a:rPr>
              <a:t>. </a:t>
            </a:r>
            <a:r>
              <a:rPr lang="cs-CZ" altLang="cs-CZ" sz="2000" i="1" dirty="0">
                <a:cs typeface="Arial" panose="020B0604020202020204" pitchFamily="34" charset="0"/>
              </a:rPr>
              <a:t>dom</a:t>
            </a:r>
            <a:r>
              <a:rPr lang="en-US" altLang="cs-CZ" sz="2000" i="1" dirty="0">
                <a:cs typeface="Arial" panose="020B0604020202020204" pitchFamily="34" charset="0"/>
              </a:rPr>
              <a:t>ō</a:t>
            </a:r>
            <a:r>
              <a:rPr lang="cs-CZ" altLang="cs-CZ" sz="2000" i="1" dirty="0">
                <a:cs typeface="Arial" panose="020B0604020202020204" pitchFamily="34" charset="0"/>
              </a:rPr>
              <a:t>s</a:t>
            </a:r>
            <a:r>
              <a:rPr lang="cs-CZ" altLang="cs-CZ" sz="2000" dirty="0">
                <a:cs typeface="Arial" panose="020B0604020202020204" pitchFamily="34" charset="0"/>
              </a:rPr>
              <a:t>, </a:t>
            </a:r>
          </a:p>
          <a:p>
            <a:pPr marL="731520" lvl="1" indent="-274320">
              <a:lnSpc>
                <a:spcPct val="120000"/>
              </a:lnSpc>
              <a:buNone/>
              <a:defRPr/>
            </a:pPr>
            <a:r>
              <a:rPr lang="cs-CZ" altLang="cs-CZ" sz="2000" dirty="0">
                <a:cs typeface="Arial" panose="020B0604020202020204" pitchFamily="34" charset="0"/>
              </a:rPr>
              <a:t>				gen. </a:t>
            </a:r>
            <a:r>
              <a:rPr lang="cs-CZ" altLang="cs-CZ" sz="2000" dirty="0" err="1">
                <a:cs typeface="Arial" panose="020B0604020202020204" pitchFamily="34" charset="0"/>
              </a:rPr>
              <a:t>pl</a:t>
            </a:r>
            <a:r>
              <a:rPr lang="cs-CZ" altLang="cs-CZ" sz="2000" dirty="0">
                <a:cs typeface="Arial" panose="020B0604020202020204" pitchFamily="34" charset="0"/>
              </a:rPr>
              <a:t>. </a:t>
            </a:r>
            <a:r>
              <a:rPr lang="cs-CZ" altLang="cs-CZ" sz="2000" i="1" dirty="0">
                <a:cs typeface="Arial" panose="020B0604020202020204" pitchFamily="34" charset="0"/>
              </a:rPr>
              <a:t>dom</a:t>
            </a:r>
            <a:r>
              <a:rPr lang="en-US" altLang="cs-CZ" sz="2000" i="1" dirty="0">
                <a:cs typeface="Arial" panose="020B0604020202020204" pitchFamily="34" charset="0"/>
              </a:rPr>
              <a:t>ō</a:t>
            </a:r>
            <a:r>
              <a:rPr lang="cs-CZ" altLang="cs-CZ" sz="2000" i="1" dirty="0">
                <a:cs typeface="Arial" panose="020B0604020202020204" pitchFamily="34" charset="0"/>
              </a:rPr>
              <a:t>rum</a:t>
            </a:r>
            <a:r>
              <a:rPr lang="cs-CZ" altLang="cs-CZ" sz="2000" dirty="0">
                <a:cs typeface="Arial" panose="020B0604020202020204" pitchFamily="34" charset="0"/>
              </a:rPr>
              <a:t> i </a:t>
            </a:r>
            <a:r>
              <a:rPr lang="cs-CZ" altLang="cs-CZ" sz="2000" i="1" dirty="0" err="1">
                <a:cs typeface="Arial" panose="020B0604020202020204" pitchFamily="34" charset="0"/>
              </a:rPr>
              <a:t>domuum</a:t>
            </a:r>
            <a:endParaRPr lang="en-US" altLang="cs-CZ" sz="2000" i="1" dirty="0">
              <a:cs typeface="Arial" panose="020B0604020202020204" pitchFamily="34" charset="0"/>
            </a:endParaRPr>
          </a:p>
          <a:p>
            <a:pPr marL="731520" lvl="1" indent="-274320">
              <a:lnSpc>
                <a:spcPct val="120000"/>
              </a:lnSpc>
              <a:buNone/>
              <a:defRPr/>
            </a:pPr>
            <a:r>
              <a:rPr lang="cs-CZ" altLang="cs-CZ" sz="2000" dirty="0"/>
              <a:t>	2) </a:t>
            </a:r>
            <a:r>
              <a:rPr lang="cs-CZ" altLang="cs-CZ" sz="2000" dirty="0" err="1"/>
              <a:t>abl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pl</a:t>
            </a:r>
            <a:r>
              <a:rPr lang="cs-CZ" altLang="cs-CZ" sz="2000" dirty="0"/>
              <a:t>. je u 2-slabičných substantiv zakončených na </a:t>
            </a:r>
            <a:r>
              <a:rPr lang="cs-CZ" altLang="cs-CZ" sz="2000" i="1" dirty="0"/>
              <a:t>-</a:t>
            </a:r>
            <a:r>
              <a:rPr lang="cs-CZ" altLang="cs-CZ" sz="2000" i="1" dirty="0" err="1"/>
              <a:t>cus</a:t>
            </a:r>
            <a:r>
              <a:rPr lang="cs-CZ" altLang="cs-CZ" sz="2000" dirty="0"/>
              <a:t> (</a:t>
            </a:r>
            <a:r>
              <a:rPr lang="cs-CZ" altLang="cs-CZ" sz="2000" i="1" dirty="0" err="1"/>
              <a:t>acus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arcus</a:t>
            </a:r>
            <a:r>
              <a:rPr lang="cs-CZ" altLang="cs-CZ" sz="2000" i="1" dirty="0"/>
              <a:t>) </a:t>
            </a:r>
            <a:r>
              <a:rPr lang="cs-CZ" altLang="cs-CZ" sz="2000" dirty="0"/>
              <a:t>+ </a:t>
            </a:r>
            <a:r>
              <a:rPr lang="cs-CZ" altLang="cs-CZ" sz="2000" i="1" dirty="0" err="1"/>
              <a:t>artus</a:t>
            </a:r>
            <a:r>
              <a:rPr lang="cs-CZ" altLang="cs-CZ" sz="2000" i="1" dirty="0"/>
              <a:t>, -</a:t>
            </a:r>
            <a:r>
              <a:rPr lang="en-US" altLang="cs-CZ" sz="2000" i="1" dirty="0">
                <a:cs typeface="Arial" panose="020B0604020202020204" pitchFamily="34" charset="0"/>
              </a:rPr>
              <a:t>ū</a:t>
            </a:r>
            <a:r>
              <a:rPr lang="cs-CZ" altLang="cs-CZ" sz="2000" i="1" dirty="0"/>
              <a:t>s m</a:t>
            </a:r>
            <a:r>
              <a:rPr lang="cs-CZ" altLang="cs-CZ" sz="2000" i="1" dirty="0" smtClean="0"/>
              <a:t>.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zakončený </a:t>
            </a:r>
            <a:r>
              <a:rPr lang="cs-CZ" altLang="cs-CZ" sz="2000" i="1" dirty="0"/>
              <a:t>-</a:t>
            </a:r>
            <a:r>
              <a:rPr lang="cs-CZ" altLang="cs-CZ" sz="2000" i="1" dirty="0" err="1"/>
              <a:t>ubus</a:t>
            </a:r>
            <a:r>
              <a:rPr lang="cs-CZ" altLang="cs-CZ" sz="20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024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deklinace, vzor genu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211437"/>
              </p:ext>
            </p:extLst>
          </p:nvPr>
        </p:nvGraphicFramePr>
        <p:xfrm>
          <a:off x="1155700" y="2603500"/>
          <a:ext cx="882491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638"/>
                <a:gridCol w="2941638"/>
                <a:gridCol w="2941638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sg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pl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nom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smtClean="0"/>
                        <a:t>ū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err="1" smtClean="0"/>
                        <a:t>ua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err="1" smtClean="0"/>
                        <a:t>ūs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err="1" smtClean="0"/>
                        <a:t>uum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smtClean="0"/>
                        <a:t>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err="1" smtClean="0"/>
                        <a:t>ua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smtClean="0"/>
                        <a:t>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gen-</a:t>
                      </a:r>
                      <a:r>
                        <a:rPr lang="cs-CZ" sz="2800" b="1" dirty="0" err="1" smtClean="0"/>
                        <a:t>ibus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64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gen. </a:t>
            </a:r>
            <a:r>
              <a:rPr lang="cs-CZ" sz="3200" dirty="0" err="1" smtClean="0"/>
              <a:t>sg</a:t>
            </a:r>
            <a:r>
              <a:rPr lang="cs-CZ" sz="3200" dirty="0" smtClean="0"/>
              <a:t>. = </a:t>
            </a:r>
            <a:r>
              <a:rPr lang="cs-CZ" altLang="cs-CZ" sz="3200" b="1" i="1" dirty="0"/>
              <a:t>-</a:t>
            </a:r>
            <a:r>
              <a:rPr lang="cs-CZ" altLang="cs-CZ" sz="3200" b="1" i="1" dirty="0" err="1"/>
              <a:t>ēī</a:t>
            </a:r>
            <a:r>
              <a:rPr lang="cs-CZ" altLang="cs-CZ" sz="3200" b="1" i="1" dirty="0"/>
              <a:t> / -</a:t>
            </a:r>
            <a:r>
              <a:rPr lang="cs-CZ" altLang="cs-CZ" sz="3200" b="1" i="1" dirty="0" err="1" smtClean="0"/>
              <a:t>eī</a:t>
            </a:r>
            <a:endParaRPr lang="cs-CZ" altLang="cs-CZ" sz="3200" dirty="0" smtClean="0"/>
          </a:p>
          <a:p>
            <a:pPr lvl="1"/>
            <a:r>
              <a:rPr lang="cs-CZ" altLang="cs-CZ" sz="3000" dirty="0" smtClean="0"/>
              <a:t> </a:t>
            </a:r>
            <a:r>
              <a:rPr lang="cs-CZ" altLang="cs-CZ" sz="2400" dirty="0" smtClean="0"/>
              <a:t>ke </a:t>
            </a:r>
            <a:r>
              <a:rPr lang="cs-CZ" altLang="cs-CZ" sz="2400" dirty="0"/>
              <a:t>zkracování dochází, pokud před </a:t>
            </a:r>
            <a:r>
              <a:rPr lang="cs-CZ" altLang="cs-CZ" sz="2400" b="1" dirty="0"/>
              <a:t>–</a:t>
            </a:r>
            <a:r>
              <a:rPr lang="cs-CZ" altLang="cs-CZ" sz="2400" b="1" dirty="0" err="1"/>
              <a:t>ēs</a:t>
            </a:r>
            <a:r>
              <a:rPr lang="cs-CZ" altLang="cs-CZ" sz="2400" dirty="0"/>
              <a:t> v </a:t>
            </a:r>
            <a:r>
              <a:rPr lang="cs-CZ" altLang="cs-CZ" sz="2400" dirty="0" err="1"/>
              <a:t>nom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sg</a:t>
            </a:r>
            <a:r>
              <a:rPr lang="cs-CZ" altLang="cs-CZ" sz="2400" dirty="0"/>
              <a:t>. předchází souhláska (</a:t>
            </a:r>
            <a:r>
              <a:rPr lang="cs-CZ" altLang="cs-CZ" sz="2400" i="1" dirty="0" err="1"/>
              <a:t>rēs</a:t>
            </a:r>
            <a:r>
              <a:rPr lang="cs-CZ" altLang="cs-CZ" sz="2400" i="1" dirty="0"/>
              <a:t>, </a:t>
            </a:r>
            <a:r>
              <a:rPr lang="cs-CZ" altLang="cs-CZ" sz="2400" i="1" dirty="0" err="1"/>
              <a:t>eī</a:t>
            </a:r>
            <a:r>
              <a:rPr lang="cs-CZ" altLang="cs-CZ" sz="2400" dirty="0"/>
              <a:t>)</a:t>
            </a:r>
          </a:p>
          <a:p>
            <a:pPr>
              <a:lnSpc>
                <a:spcPct val="120000"/>
              </a:lnSpc>
            </a:pPr>
            <a:r>
              <a:rPr lang="cs-CZ" altLang="cs-CZ" sz="3200" dirty="0"/>
              <a:t>hlavně </a:t>
            </a:r>
            <a:r>
              <a:rPr lang="cs-CZ" altLang="cs-CZ" sz="3200" dirty="0" smtClean="0"/>
              <a:t>feminina</a:t>
            </a:r>
          </a:p>
          <a:p>
            <a:pPr>
              <a:lnSpc>
                <a:spcPct val="120000"/>
              </a:lnSpc>
            </a:pPr>
            <a:r>
              <a:rPr lang="cs-CZ" altLang="cs-CZ" sz="3200" dirty="0" smtClean="0"/>
              <a:t>vzor</a:t>
            </a:r>
            <a:r>
              <a:rPr lang="cs-CZ" altLang="cs-CZ" sz="3200" dirty="0"/>
              <a:t>: </a:t>
            </a:r>
            <a:r>
              <a:rPr lang="cs-CZ" altLang="cs-CZ" sz="3200" i="1" dirty="0" err="1" smtClean="0"/>
              <a:t>faciēs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32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916084"/>
              </p:ext>
            </p:extLst>
          </p:nvPr>
        </p:nvGraphicFramePr>
        <p:xfrm>
          <a:off x="1155700" y="2603500"/>
          <a:ext cx="882491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638"/>
                <a:gridCol w="2941638"/>
                <a:gridCol w="2941638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sg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pl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nom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ēs</a:t>
                      </a:r>
                      <a:endParaRPr lang="cs-CZ" sz="28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ēs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gen.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ēī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ērum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ak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em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ēs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abl</a:t>
                      </a:r>
                      <a:r>
                        <a:rPr lang="cs-CZ" sz="2800" dirty="0" smtClean="0"/>
                        <a:t>.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</a:t>
                      </a:r>
                      <a:r>
                        <a:rPr lang="cs-CZ" sz="2800" dirty="0" smtClean="0"/>
                        <a:t>-</a:t>
                      </a:r>
                      <a:r>
                        <a:rPr lang="cs-CZ" sz="2800" b="1" dirty="0" smtClean="0"/>
                        <a:t>ē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faci-</a:t>
                      </a:r>
                      <a:r>
                        <a:rPr lang="cs-CZ" sz="2800" b="1" dirty="0" err="1" smtClean="0"/>
                        <a:t>ēbus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382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jen </a:t>
            </a:r>
            <a:r>
              <a:rPr lang="cs-CZ" sz="2800" dirty="0"/>
              <a:t>jedno substantivum je rodu mužského:</a:t>
            </a:r>
          </a:p>
          <a:p>
            <a:pPr lvl="1">
              <a:defRPr/>
            </a:pPr>
            <a:r>
              <a:rPr lang="cs-CZ" altLang="cs-CZ" sz="2600" i="1" dirty="0" err="1" smtClean="0"/>
              <a:t>diēs</a:t>
            </a:r>
            <a:r>
              <a:rPr lang="cs-CZ" altLang="cs-CZ" sz="2600" i="1" dirty="0"/>
              <a:t>, </a:t>
            </a:r>
            <a:r>
              <a:rPr lang="cs-CZ" altLang="cs-CZ" sz="2600" i="1" dirty="0" err="1"/>
              <a:t>ē</a:t>
            </a:r>
            <a:r>
              <a:rPr lang="cs-CZ" altLang="cs-CZ" sz="2600" i="1" dirty="0" err="1" smtClean="0"/>
              <a:t>ī</a:t>
            </a:r>
            <a:r>
              <a:rPr lang="cs-CZ" altLang="cs-CZ" sz="2600" i="1" dirty="0"/>
              <a:t>, m. - den</a:t>
            </a:r>
            <a:endParaRPr lang="cs-CZ" altLang="cs-CZ" sz="2600" dirty="0"/>
          </a:p>
          <a:p>
            <a:pPr>
              <a:defRPr/>
            </a:pPr>
            <a:endParaRPr lang="cs-CZ" altLang="cs-CZ" sz="2800" i="1" dirty="0"/>
          </a:p>
          <a:p>
            <a:pPr>
              <a:defRPr/>
            </a:pPr>
            <a:r>
              <a:rPr lang="cs-CZ" altLang="cs-CZ" sz="2800" b="1" dirty="0"/>
              <a:t>!</a:t>
            </a:r>
            <a:r>
              <a:rPr lang="cs-CZ" altLang="cs-CZ" sz="2800" i="1" dirty="0"/>
              <a:t> SG: </a:t>
            </a:r>
            <a:r>
              <a:rPr lang="cs-CZ" altLang="cs-CZ" sz="2800" i="1" dirty="0" err="1"/>
              <a:t>speciēs</a:t>
            </a:r>
            <a:r>
              <a:rPr lang="cs-CZ" altLang="cs-CZ" sz="2800" i="1" dirty="0"/>
              <a:t>, </a:t>
            </a:r>
            <a:r>
              <a:rPr lang="cs-CZ" altLang="cs-CZ" sz="2800" i="1" dirty="0" err="1"/>
              <a:t>speciēī</a:t>
            </a:r>
            <a:r>
              <a:rPr lang="cs-CZ" altLang="cs-CZ" sz="2800" i="1" dirty="0"/>
              <a:t> f.</a:t>
            </a:r>
            <a:r>
              <a:rPr lang="cs-CZ" altLang="cs-CZ" sz="2800" dirty="0"/>
              <a:t> - druh   </a:t>
            </a:r>
            <a:r>
              <a:rPr lang="cs-CZ" altLang="cs-CZ" sz="2800" b="1" dirty="0"/>
              <a:t>X</a:t>
            </a:r>
            <a:r>
              <a:rPr lang="cs-CZ" altLang="cs-CZ" sz="2800" dirty="0"/>
              <a:t>   </a:t>
            </a:r>
            <a:r>
              <a:rPr lang="cs-CZ" altLang="cs-CZ" sz="2800" i="1" dirty="0"/>
              <a:t>PL:</a:t>
            </a:r>
            <a:r>
              <a:rPr lang="cs-CZ" altLang="cs-CZ" sz="2800" dirty="0"/>
              <a:t> </a:t>
            </a:r>
            <a:r>
              <a:rPr lang="cs-CZ" altLang="cs-CZ" sz="2800" i="1" dirty="0" err="1"/>
              <a:t>speciēs</a:t>
            </a:r>
            <a:r>
              <a:rPr lang="cs-CZ" altLang="cs-CZ" sz="2800" i="1" dirty="0"/>
              <a:t> </a:t>
            </a:r>
            <a:r>
              <a:rPr lang="cs-CZ" altLang="cs-CZ" sz="2800" i="1" dirty="0" err="1" smtClean="0"/>
              <a:t>urologicae</a:t>
            </a:r>
            <a:r>
              <a:rPr lang="cs-CZ" altLang="cs-CZ" sz="2800" i="1" dirty="0" smtClean="0"/>
              <a:t> </a:t>
            </a:r>
            <a:r>
              <a:rPr lang="cs-CZ" altLang="cs-CZ" sz="2800" i="1" dirty="0"/>
              <a:t>- </a:t>
            </a:r>
            <a:r>
              <a:rPr lang="cs-CZ" altLang="cs-CZ" sz="2800" dirty="0" smtClean="0"/>
              <a:t>urologický čaj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087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206</Words>
  <Application>Microsoft Office PowerPoint</Application>
  <PresentationFormat>Širokoúhlá obrazovka</PresentationFormat>
  <Paragraphs>70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 2</vt:lpstr>
      <vt:lpstr>Wingdings 3</vt:lpstr>
      <vt:lpstr>Iontový efekt</vt:lpstr>
      <vt:lpstr>4. a 5. deklinace</vt:lpstr>
      <vt:lpstr>4. deklinace</vt:lpstr>
      <vt:lpstr>4. deklinace, vzor processus</vt:lpstr>
      <vt:lpstr>4. deklinace</vt:lpstr>
      <vt:lpstr>4. deklinace, vzor genu</vt:lpstr>
      <vt:lpstr>5. deklinace</vt:lpstr>
      <vt:lpstr>5. deklinace</vt:lpstr>
      <vt:lpstr>5. deklinace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a 5. deklinace</dc:title>
  <dc:creator>Soňa Žákovská</dc:creator>
  <cp:lastModifiedBy>Soňa Žákovská</cp:lastModifiedBy>
  <cp:revision>3</cp:revision>
  <dcterms:created xsi:type="dcterms:W3CDTF">2016-11-21T07:56:47Z</dcterms:created>
  <dcterms:modified xsi:type="dcterms:W3CDTF">2016-11-21T08:19:19Z</dcterms:modified>
</cp:coreProperties>
</file>