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3" r:id="rId22"/>
    <p:sldId id="294" r:id="rId23"/>
    <p:sldId id="29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74551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96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17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120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325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427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29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34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37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98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41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44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46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9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51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53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56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58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1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65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68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70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73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75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77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80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82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03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59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3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7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197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31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155" name="Rectangle 2"/>
          <p:cNvSpPr txBox="1">
            <a:spLocks noChangeArrowheads="1"/>
          </p:cNvSpPr>
          <p:nvPr>
            <p:ph type="body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4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48513" y="-255588"/>
            <a:ext cx="2189162" cy="752792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6263" y="-255588"/>
            <a:ext cx="6419850" cy="752792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8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263" y="-255588"/>
            <a:ext cx="8601075" cy="11509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2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5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1752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6600" y="1139825"/>
            <a:ext cx="4224338" cy="613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139825"/>
            <a:ext cx="4224337" cy="613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88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9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1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6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8070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65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-255588"/>
            <a:ext cx="86010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139825"/>
            <a:ext cx="8601075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25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7372350"/>
            <a:ext cx="10080625" cy="187325"/>
          </a:xfrm>
          <a:prstGeom prst="roundRect">
            <a:avLst>
              <a:gd name="adj" fmla="val 847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lnSpc>
                <a:spcPct val="11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GB" sz="1100">
                <a:solidFill>
                  <a:srgbClr val="FFFFFF"/>
                </a:solidFill>
                <a:latin typeface="MS Gothic" charset="0"/>
              </a:rPr>
              <a:t>Made with OpenOffice.org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9952038" y="7216775"/>
            <a:ext cx="989012" cy="34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4DDA21F-7AE1-40A8-ADA1-F561C1951943}" type="slidenum">
              <a:rPr lang="en-GB" i="1">
                <a:solidFill>
                  <a:srgbClr val="000000"/>
                </a:solidFill>
              </a:rPr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2pPr>
      <a:lvl3pPr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3pPr>
      <a:lvl4pPr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4pPr>
      <a:lvl5pPr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nhs.uk/actfast/pages/stroke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0113"/>
            <a:ext cx="9720262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219700" y="5972175"/>
            <a:ext cx="46815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r" eaLnBrk="1">
              <a:lnSpc>
                <a:spcPct val="102000"/>
              </a:lnSpc>
            </a:pPr>
            <a:r>
              <a:rPr lang="en-GB" altLang="cs-CZ" sz="3200" b="1" i="1">
                <a:solidFill>
                  <a:srgbClr val="000000"/>
                </a:solidFill>
                <a:latin typeface="Tahoma" pitchFamily="32" charset="0"/>
              </a:rPr>
              <a:t>MUDr. L. Dadák</a:t>
            </a:r>
          </a:p>
          <a:p>
            <a:pPr algn="r" eaLnBrk="1">
              <a:lnSpc>
                <a:spcPct val="102000"/>
              </a:lnSpc>
            </a:pPr>
            <a:r>
              <a:rPr lang="en-GB" altLang="cs-CZ" sz="3200" b="1" i="1">
                <a:solidFill>
                  <a:srgbClr val="000000"/>
                </a:solidFill>
                <a:latin typeface="Tahoma" pitchFamily="32" charset="0"/>
              </a:rPr>
              <a:t>ARK, FN u sv. Anny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752475" y="57150"/>
            <a:ext cx="8609013" cy="1022350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>
                <a:latin typeface="Tahoma" pitchFamily="32" charset="0"/>
              </a:rPr>
              <a:t>Poruchy vědomí, křečové stavy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6675"/>
            <a:ext cx="1104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994275"/>
            <a:ext cx="60007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800000"/>
                </a:solidFill>
                <a:latin typeface="Tahoma" pitchFamily="32" charset="0"/>
              </a:rPr>
              <a:t>PP: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36600" y="1139825"/>
            <a:ext cx="914876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spcAft>
                <a:spcPts val="1425"/>
              </a:spcAft>
              <a:tabLst>
                <a:tab pos="342900" algn="l"/>
                <a:tab pos="427038" algn="l"/>
                <a:tab pos="655638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677275" algn="l"/>
                <a:tab pos="8680450" algn="l"/>
                <a:tab pos="9058275" algn="l"/>
                <a:tab pos="9436100" algn="l"/>
                <a:tab pos="9813925" algn="l"/>
                <a:tab pos="10191750" algn="l"/>
                <a:tab pos="10569575" algn="l"/>
                <a:tab pos="10947400" algn="l"/>
                <a:tab pos="10953750" algn="l"/>
              </a:tabLst>
              <a:defRPr/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1.	</a:t>
            </a: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základní životní funkce (ABC = jazyk, ...)</a:t>
            </a:r>
          </a:p>
          <a:p>
            <a:pPr>
              <a:lnSpc>
                <a:spcPct val="102000"/>
              </a:lnSpc>
              <a:spcAft>
                <a:spcPts val="1425"/>
              </a:spcAft>
              <a:tabLst>
                <a:tab pos="342900" algn="l"/>
                <a:tab pos="427038" algn="l"/>
                <a:tab pos="655638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677275" algn="l"/>
                <a:tab pos="8680450" algn="l"/>
                <a:tab pos="9058275" algn="l"/>
                <a:tab pos="9436100" algn="l"/>
                <a:tab pos="9813925" algn="l"/>
                <a:tab pos="10191750" algn="l"/>
                <a:tab pos="10569575" algn="l"/>
                <a:tab pos="10947400" algn="l"/>
                <a:tab pos="10953750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2.	pokud netřeba resuscitace  - další vyšetření postiženého - hledat známky poranění hlavy, krku, hrudníku, břicha, končetin</a:t>
            </a:r>
          </a:p>
          <a:p>
            <a:pPr>
              <a:lnSpc>
                <a:spcPct val="102000"/>
              </a:lnSpc>
              <a:spcAft>
                <a:spcPts val="1425"/>
              </a:spcAft>
              <a:tabLst>
                <a:tab pos="342900" algn="l"/>
                <a:tab pos="427038" algn="l"/>
                <a:tab pos="655638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677275" algn="l"/>
                <a:tab pos="8680450" algn="l"/>
                <a:tab pos="9058275" algn="l"/>
                <a:tab pos="9436100" algn="l"/>
                <a:tab pos="9813925" algn="l"/>
                <a:tab pos="10191750" algn="l"/>
                <a:tab pos="10569575" algn="l"/>
                <a:tab pos="10947400" algn="l"/>
                <a:tab pos="10953750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3.	není-li úraz páteře, pak stabilizovaná poloha a </a:t>
            </a: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monitorace dech, puls.</a:t>
            </a: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</a:p>
          <a:p>
            <a:pPr>
              <a:lnSpc>
                <a:spcPct val="102000"/>
              </a:lnSpc>
              <a:spcAft>
                <a:spcPts val="1425"/>
              </a:spcAft>
              <a:tabLst>
                <a:tab pos="342900" algn="l"/>
                <a:tab pos="427038" algn="l"/>
                <a:tab pos="655638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677275" algn="l"/>
                <a:tab pos="8680450" algn="l"/>
                <a:tab pos="9058275" algn="l"/>
                <a:tab pos="9436100" algn="l"/>
                <a:tab pos="9813925" algn="l"/>
                <a:tab pos="10191750" algn="l"/>
                <a:tab pos="10569575" algn="l"/>
                <a:tab pos="10947400" algn="l"/>
                <a:tab pos="10953750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4.	transport RZP</a:t>
            </a:r>
          </a:p>
          <a:p>
            <a:pPr>
              <a:lnSpc>
                <a:spcPct val="102000"/>
              </a:lnSpc>
              <a:spcAft>
                <a:spcPts val="1425"/>
              </a:spcAft>
              <a:tabLst>
                <a:tab pos="342900" algn="l"/>
                <a:tab pos="427038" algn="l"/>
                <a:tab pos="655638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677275" algn="l"/>
                <a:tab pos="8680450" algn="l"/>
                <a:tab pos="9058275" algn="l"/>
                <a:tab pos="9436100" algn="l"/>
                <a:tab pos="9813925" algn="l"/>
                <a:tab pos="10191750" algn="l"/>
                <a:tab pos="10569575" algn="l"/>
                <a:tab pos="10947400" algn="l"/>
                <a:tab pos="10953750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5.	nic per os, hledat léky, průkaz diabetika, lék. zpráva, neschopenka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Netraumatické příčiny bezvědomí: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Cévní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mozkové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příhody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(CMP)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Zánět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mozku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infekce</a:t>
            </a:r>
            <a:endParaRPr lang="cs-CZ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Poruchy vědomí u diabetu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Kolaps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mdloba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990850"/>
            <a:ext cx="4281488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CMP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381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Ischemické</a:t>
            </a: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z 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nedokrvení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tromby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pokles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tlaku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typická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mírná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porucha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vědomí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jen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závratě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nevolnost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ložiskové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neurologické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příznaky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nebývá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meningeální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dráždění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71550" lvl="1" indent="-228600">
              <a:lnSpc>
                <a:spcPct val="90000"/>
              </a:lnSpc>
              <a:spcAft>
                <a:spcPts val="1425"/>
              </a:spcAft>
              <a:buSzPct val="4500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Embolizační</a:t>
            </a:r>
            <a:r>
              <a:rPr lang="en-GB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příhody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embolus </a:t>
            </a:r>
            <a:r>
              <a:rPr lang="cs-CZ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krevního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oběhu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ucpání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části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tepen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vznik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poruchách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srdečního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rytmu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Krvácení</a:t>
            </a:r>
            <a:r>
              <a:rPr lang="en-GB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z 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prasklé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cévy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mozkové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tkáně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kde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hematom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tam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výpadek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funkce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náhlý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vznik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výpadku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(od 50 let), </a:t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cs-CZ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ývají</a:t>
            </a: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meningeální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příznaky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76263" y="133350"/>
            <a:ext cx="86090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9344025" cy="661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341313" indent="-341313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ischemie   80%									krvácení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1800225"/>
            <a:ext cx="5400676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82763"/>
            <a:ext cx="558006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PP při CMP: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vitální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funkce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- RZP –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Hospitalizace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vitální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funkce</a:t>
            </a:r>
            <a:endParaRPr lang="en-GB" dirty="0">
              <a:solidFill>
                <a:srgbClr val="000000"/>
              </a:solidFill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diagnostika</a:t>
            </a:r>
            <a:r>
              <a:rPr lang="en-GB" dirty="0">
                <a:solidFill>
                  <a:srgbClr val="000000"/>
                </a:solidFill>
              </a:rPr>
              <a:t> : CT </a:t>
            </a:r>
            <a:r>
              <a:rPr lang="en-GB" dirty="0" err="1">
                <a:solidFill>
                  <a:srgbClr val="000000"/>
                </a:solidFill>
              </a:rPr>
              <a:t>mozku</a:t>
            </a:r>
            <a:r>
              <a:rPr lang="en-GB" dirty="0">
                <a:solidFill>
                  <a:srgbClr val="000000"/>
                </a:solidFill>
              </a:rPr>
              <a:t> + </a:t>
            </a:r>
            <a:r>
              <a:rPr lang="en-GB" dirty="0" err="1">
                <a:solidFill>
                  <a:srgbClr val="000000"/>
                </a:solidFill>
              </a:rPr>
              <a:t>neurolog.vyšetření</a:t>
            </a:r>
            <a:endParaRPr lang="en-GB" dirty="0">
              <a:solidFill>
                <a:srgbClr val="000000"/>
              </a:solidFill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Th</a:t>
            </a:r>
            <a:r>
              <a:rPr lang="en-GB" dirty="0">
                <a:solidFill>
                  <a:srgbClr val="000000"/>
                </a:solidFill>
              </a:rPr>
              <a:t>: = </a:t>
            </a:r>
            <a:r>
              <a:rPr lang="en-GB" dirty="0" err="1">
                <a:solidFill>
                  <a:srgbClr val="000000"/>
                </a:solidFill>
              </a:rPr>
              <a:t>trombolýza</a:t>
            </a:r>
            <a:r>
              <a:rPr lang="en-GB" dirty="0">
                <a:solidFill>
                  <a:srgbClr val="000000"/>
                </a:solidFill>
              </a:rPr>
              <a:t>    do 4.5 </a:t>
            </a:r>
            <a:r>
              <a:rPr lang="en-GB" dirty="0" err="1">
                <a:solidFill>
                  <a:srgbClr val="000000"/>
                </a:solidFill>
              </a:rPr>
              <a:t>hodin</a:t>
            </a:r>
            <a:r>
              <a:rPr lang="en-GB" dirty="0">
                <a:solidFill>
                  <a:srgbClr val="000000"/>
                </a:solidFill>
              </a:rPr>
              <a:t> od </a:t>
            </a:r>
            <a:r>
              <a:rPr lang="en-GB" dirty="0" err="1" smtClean="0">
                <a:solidFill>
                  <a:srgbClr val="000000"/>
                </a:solidFill>
              </a:rPr>
              <a:t>vzniku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(čas – kdy nalezen X kdy naposledy bez příznaků)</a:t>
            </a:r>
            <a:endParaRPr lang="cs-CZ" dirty="0">
              <a:solidFill>
                <a:srgbClr val="000000"/>
              </a:solidFill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http://www.nhs.uk/actfast/pages/stroke.aspx</a:t>
            </a:r>
            <a:endParaRPr lang="cs-CZ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endParaRPr lang="en-GB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140200"/>
            <a:ext cx="4762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04607" y="755501"/>
            <a:ext cx="2376017" cy="2951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ace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rms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peach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ime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76263" y="133350"/>
            <a:ext cx="86090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720725"/>
            <a:ext cx="10583863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530600"/>
            <a:ext cx="47815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90488"/>
            <a:ext cx="26924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Zánět mozku, obalů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6600" y="928688"/>
            <a:ext cx="6386513" cy="6237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5450" indent="-320675">
              <a:lnSpc>
                <a:spcPct val="102000"/>
              </a:lnSpc>
              <a:spcAft>
                <a:spcPts val="1425"/>
              </a:spcAft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Encefalitis, meningitis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5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Příčiny: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3000"/>
              <a:buFont typeface="Times New Roman" pitchFamily="16" charset="0"/>
              <a:buBlip>
                <a:blip r:embed="rId6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</a:rPr>
              <a:t>baktérie (Neisseria meningitidis = meningokok)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3000"/>
              <a:buFont typeface="Times New Roman" pitchFamily="16" charset="0"/>
              <a:buBlip>
                <a:blip r:embed="rId6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</a:rPr>
              <a:t>viry (herpetický virus = opar)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3000"/>
              <a:buFont typeface="Times New Roman" pitchFamily="16" charset="0"/>
              <a:buBlip>
                <a:blip r:embed="rId6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</a:rPr>
              <a:t>paraziti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Příznaky meningitidy: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035050"/>
            <a:ext cx="8434387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Encefalitis, meningitis - </a:t>
            </a:r>
            <a:r>
              <a:rPr lang="en-GB" altLang="cs-CZ" sz="4400">
                <a:solidFill>
                  <a:srgbClr val="000000"/>
                </a:solidFill>
                <a:latin typeface="Tahoma" pitchFamily="32" charset="0"/>
              </a:rPr>
              <a:t>příznaky: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19138" y="1198563"/>
            <a:ext cx="5905350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vysoká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teplota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schvácenost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meningeální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příznaky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b="1" dirty="0" err="1">
                <a:solidFill>
                  <a:srgbClr val="000000"/>
                </a:solidFill>
              </a:rPr>
              <a:t>bolest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b="1" dirty="0" err="1">
                <a:solidFill>
                  <a:srgbClr val="000000"/>
                </a:solidFill>
              </a:rPr>
              <a:t>hlavy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nevolnost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zvracení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závrať</a:t>
            </a:r>
            <a:endParaRPr lang="en-GB" sz="2800" dirty="0">
              <a:solidFill>
                <a:srgbClr val="000000"/>
              </a:solidFill>
            </a:endParaRP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záklon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hlavy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ztuhlost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krčního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svalstva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flexe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končetin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fotofobie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hyperakuse</a:t>
            </a:r>
            <a:endParaRPr lang="en-GB" sz="28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dospělých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často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jen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přízn</a:t>
            </a:r>
            <a:r>
              <a:rPr lang="cs-CZ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aky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641725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PP: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ABC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úprava teploty, tekutiny při vědomí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klid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lékařské vyšetření (pohotovost)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hospitalizace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00113"/>
            <a:ext cx="11350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Aktivní stav lidské psychiky, vyjadřuje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vztah vlastní osoby a okolního světa.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Bdělost (vigilita), abstrakce, verbalizace, hodnocení, sebeuvědomování. (orientace v čase, prostoru, vlastní osobě).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 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Nejcitlivějším ukazatelem stavu lidského mozku (i jeho prokrvení).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000000"/>
                </a:solidFill>
                <a:latin typeface="Tahoma" pitchFamily="32" charset="0"/>
              </a:rPr>
              <a:t>Vědomí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360363" y="1439863"/>
            <a:ext cx="1587" cy="5219700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9825"/>
            <a:ext cx="28797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Meningokoková sepse: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9344025" cy="6481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Petechie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Neztrácet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RZP</a:t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     (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vysoká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úmrtnost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24 h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léčbu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1138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Život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zachrání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včas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podaný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penicilin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150938"/>
            <a:ext cx="54006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27225"/>
            <a:ext cx="32019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808" y="18653"/>
            <a:ext cx="9072563" cy="956344"/>
          </a:xfrm>
        </p:spPr>
        <p:txBody>
          <a:bodyPr/>
          <a:lstStyle/>
          <a:p>
            <a:r>
              <a:rPr lang="cs-CZ" dirty="0" smtClean="0"/>
              <a:t>Poruchy vědomí při diabetu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31800" y="1130449"/>
            <a:ext cx="3023319" cy="704850"/>
          </a:xfrm>
        </p:spPr>
        <p:txBody>
          <a:bodyPr/>
          <a:lstStyle/>
          <a:p>
            <a:r>
              <a:rPr lang="cs-CZ" dirty="0" smtClean="0"/>
              <a:t>Hypoglykemické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 smtClean="0"/>
              <a:t>koma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2951311" cy="4356100"/>
          </a:xfrm>
        </p:spPr>
        <p:txBody>
          <a:bodyPr/>
          <a:lstStyle/>
          <a:p>
            <a:r>
              <a:rPr lang="cs-CZ" dirty="0" smtClean="0"/>
              <a:t>Nadměrné množství inzulinu (léky)</a:t>
            </a:r>
          </a:p>
          <a:p>
            <a:r>
              <a:rPr lang="cs-CZ" dirty="0" smtClean="0"/>
              <a:t>Nedostatek příjmu cukrů </a:t>
            </a:r>
            <a:br>
              <a:rPr lang="cs-CZ" dirty="0" smtClean="0"/>
            </a:br>
            <a:r>
              <a:rPr lang="cs-CZ" dirty="0" smtClean="0"/>
              <a:t>(zvracení po jídle)</a:t>
            </a:r>
          </a:p>
          <a:p>
            <a:r>
              <a:rPr lang="cs-CZ" dirty="0" smtClean="0"/>
              <a:t>Alkohol</a:t>
            </a:r>
          </a:p>
          <a:p>
            <a:r>
              <a:rPr lang="cs-CZ" dirty="0" smtClean="0"/>
              <a:t>Nadměrná zátěž – fyzická / nemoc</a:t>
            </a:r>
          </a:p>
          <a:p>
            <a:endParaRPr lang="cs-CZ" dirty="0"/>
          </a:p>
          <a:p>
            <a:r>
              <a:rPr lang="cs-CZ" dirty="0" smtClean="0"/>
              <a:t>LO </a:t>
            </a:r>
            <a:r>
              <a:rPr lang="cs-CZ" dirty="0" err="1" smtClean="0"/>
              <a:t>glucose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3744168" y="1139825"/>
            <a:ext cx="2799357" cy="704850"/>
          </a:xfrm>
        </p:spPr>
        <p:txBody>
          <a:bodyPr/>
          <a:lstStyle/>
          <a:p>
            <a:r>
              <a:rPr lang="cs-CZ" dirty="0" smtClean="0"/>
              <a:t>Hyperglykemické </a:t>
            </a:r>
            <a:r>
              <a:rPr lang="cs-CZ" dirty="0" err="1" smtClean="0"/>
              <a:t>koma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3528144" y="2339677"/>
            <a:ext cx="2952328" cy="4356100"/>
          </a:xfrm>
        </p:spPr>
        <p:txBody>
          <a:bodyPr/>
          <a:lstStyle/>
          <a:p>
            <a:r>
              <a:rPr lang="cs-CZ" dirty="0" smtClean="0"/>
              <a:t>(Relativní) </a:t>
            </a:r>
            <a:r>
              <a:rPr lang="cs-CZ" dirty="0"/>
              <a:t>n</a:t>
            </a:r>
            <a:r>
              <a:rPr lang="cs-CZ" dirty="0" smtClean="0"/>
              <a:t>edostatek inzulinu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HI </a:t>
            </a:r>
            <a:r>
              <a:rPr lang="cs-CZ" dirty="0" err="1" smtClean="0"/>
              <a:t>glucose</a:t>
            </a:r>
            <a:endParaRPr lang="cs-CZ" dirty="0"/>
          </a:p>
        </p:txBody>
      </p:sp>
      <p:sp>
        <p:nvSpPr>
          <p:cNvPr id="8" name="Zástupný symbol pro text 5"/>
          <p:cNvSpPr txBox="1">
            <a:spLocks/>
          </p:cNvSpPr>
          <p:nvPr/>
        </p:nvSpPr>
        <p:spPr bwMode="auto">
          <a:xfrm>
            <a:off x="6768504" y="1139825"/>
            <a:ext cx="208823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2576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cs-CZ" kern="0" dirty="0" smtClean="0"/>
              <a:t>Diabetická </a:t>
            </a:r>
            <a:r>
              <a:rPr lang="cs-CZ" kern="0" dirty="0" err="1" smtClean="0"/>
              <a:t>ketoacidóza</a:t>
            </a:r>
            <a:endParaRPr lang="cs-CZ" kern="0" dirty="0"/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 bwMode="auto">
          <a:xfrm>
            <a:off x="6768504" y="2304057"/>
            <a:ext cx="295232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2576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cs-CZ" kern="0" dirty="0" smtClean="0"/>
              <a:t>Chybí inzulin = vysazen</a:t>
            </a:r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r>
              <a:rPr lang="en-US" kern="0" dirty="0" err="1" smtClean="0"/>
              <a:t>Zdrojem</a:t>
            </a:r>
            <a:r>
              <a:rPr lang="en-US" kern="0" dirty="0" smtClean="0"/>
              <a:t> </a:t>
            </a:r>
            <a:r>
              <a:rPr lang="en-US" kern="0" dirty="0" err="1" smtClean="0"/>
              <a:t>energie</a:t>
            </a:r>
            <a:r>
              <a:rPr lang="en-US" kern="0" dirty="0" smtClean="0"/>
              <a:t> pro bb. – </a:t>
            </a:r>
            <a:r>
              <a:rPr lang="en-US" kern="0" dirty="0" err="1" smtClean="0"/>
              <a:t>tuky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cs-CZ" kern="0" dirty="0" smtClean="0">
                <a:sym typeface="Wingdings" panose="05000000000000000000" pitchFamily="2" charset="2"/>
              </a:rPr>
              <a:t></a:t>
            </a:r>
            <a:r>
              <a:rPr lang="en-US" kern="0" dirty="0" smtClean="0">
                <a:sym typeface="Wingdings" panose="05000000000000000000" pitchFamily="2" charset="2"/>
              </a:rPr>
              <a:t> </a:t>
            </a:r>
            <a:r>
              <a:rPr lang="en-US" kern="0" dirty="0" err="1" smtClean="0"/>
              <a:t>ketol</a:t>
            </a:r>
            <a:r>
              <a:rPr lang="cs-CZ" kern="0" dirty="0" err="1" smtClean="0"/>
              <a:t>átky</a:t>
            </a:r>
            <a:endParaRPr lang="cs-CZ" kern="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168104" y="755501"/>
            <a:ext cx="1587" cy="6804174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744168" y="4420354"/>
            <a:ext cx="5400600" cy="10452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bez inzulinu není 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transportována do buněk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Glukóza </a:t>
            </a:r>
            <a:r>
              <a:rPr 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moč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dehydratace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2162" name="Picture 2" descr="Výsledek obrázku pro gluc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96" y="32850"/>
            <a:ext cx="1558544" cy="14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808" y="18653"/>
            <a:ext cx="9072563" cy="956344"/>
          </a:xfrm>
        </p:spPr>
        <p:txBody>
          <a:bodyPr/>
          <a:lstStyle/>
          <a:p>
            <a:r>
              <a:rPr lang="cs-CZ" dirty="0" smtClean="0"/>
              <a:t>Poruchy vědomí při diabetu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31800" y="1130449"/>
            <a:ext cx="3023319" cy="704850"/>
          </a:xfrm>
        </p:spPr>
        <p:txBody>
          <a:bodyPr/>
          <a:lstStyle/>
          <a:p>
            <a:r>
              <a:rPr lang="cs-CZ" dirty="0" smtClean="0"/>
              <a:t>Hypoglykemické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 smtClean="0"/>
              <a:t>koma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2951311" cy="4356100"/>
          </a:xfrm>
        </p:spPr>
        <p:txBody>
          <a:bodyPr/>
          <a:lstStyle/>
          <a:p>
            <a:r>
              <a:rPr lang="cs-CZ" dirty="0" smtClean="0"/>
              <a:t>Hlad, neklid, únava </a:t>
            </a:r>
            <a:br>
              <a:rPr lang="cs-CZ" dirty="0" smtClean="0"/>
            </a:br>
            <a:r>
              <a:rPr lang="cs-CZ" dirty="0" smtClean="0"/>
              <a:t>agresivita, třes </a:t>
            </a:r>
            <a:r>
              <a:rPr lang="cs-CZ" dirty="0" err="1" smtClean="0"/>
              <a:t>kk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Ztráta vědomí</a:t>
            </a:r>
          </a:p>
          <a:p>
            <a:r>
              <a:rPr lang="cs-CZ" dirty="0" smtClean="0"/>
              <a:t>Začátek  - náhlý</a:t>
            </a:r>
          </a:p>
          <a:p>
            <a:r>
              <a:rPr lang="cs-CZ" dirty="0" smtClean="0"/>
              <a:t>Kůže – opocená, </a:t>
            </a:r>
            <a:br>
              <a:rPr lang="cs-CZ" dirty="0" smtClean="0"/>
            </a:br>
            <a:r>
              <a:rPr lang="cs-CZ" dirty="0" smtClean="0"/>
              <a:t>bledá</a:t>
            </a:r>
          </a:p>
          <a:p>
            <a:r>
              <a:rPr lang="cs-CZ" dirty="0" smtClean="0"/>
              <a:t>Dýchání – normální</a:t>
            </a:r>
          </a:p>
          <a:p>
            <a:r>
              <a:rPr lang="cs-CZ" dirty="0" smtClean="0"/>
              <a:t>Zvracení – 0</a:t>
            </a:r>
          </a:p>
          <a:p>
            <a:r>
              <a:rPr lang="cs-CZ" dirty="0" smtClean="0"/>
              <a:t>Křeče</a:t>
            </a:r>
            <a:endParaRPr lang="cs-CZ" dirty="0"/>
          </a:p>
          <a:p>
            <a:r>
              <a:rPr lang="cs-CZ" dirty="0" smtClean="0"/>
              <a:t>PP: při vědomí </a:t>
            </a:r>
            <a:r>
              <a:rPr lang="cs-CZ" dirty="0" err="1" smtClean="0"/>
              <a:t>p.os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cukr (kostky, čaj)</a:t>
            </a:r>
            <a:br>
              <a:rPr lang="cs-CZ" dirty="0" smtClean="0"/>
            </a:br>
            <a:r>
              <a:rPr lang="cs-CZ" dirty="0" smtClean="0"/>
              <a:t>bez vědomí ZZS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3744168" y="1139825"/>
            <a:ext cx="2799357" cy="704850"/>
          </a:xfrm>
        </p:spPr>
        <p:txBody>
          <a:bodyPr/>
          <a:lstStyle/>
          <a:p>
            <a:r>
              <a:rPr lang="cs-CZ" dirty="0" smtClean="0"/>
              <a:t>Hyperglykemické </a:t>
            </a:r>
            <a:r>
              <a:rPr lang="cs-CZ" dirty="0" err="1" smtClean="0"/>
              <a:t>koma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3528144" y="2339677"/>
            <a:ext cx="2952328" cy="4356100"/>
          </a:xfrm>
        </p:spPr>
        <p:txBody>
          <a:bodyPr/>
          <a:lstStyle/>
          <a:p>
            <a:r>
              <a:rPr lang="cs-CZ" dirty="0" smtClean="0"/>
              <a:t>Žízeň, polyurie, dehydratace</a:t>
            </a:r>
            <a:br>
              <a:rPr lang="cs-CZ" dirty="0" smtClean="0"/>
            </a:br>
            <a:r>
              <a:rPr lang="cs-CZ" dirty="0" smtClean="0"/>
              <a:t>slabost</a:t>
            </a:r>
          </a:p>
          <a:p>
            <a:r>
              <a:rPr lang="cs-CZ" dirty="0" smtClean="0"/>
              <a:t>Pozvolný (hodiny, dny)</a:t>
            </a:r>
          </a:p>
          <a:p>
            <a:r>
              <a:rPr lang="cs-CZ" dirty="0" smtClean="0"/>
              <a:t>Růžová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Normální</a:t>
            </a:r>
          </a:p>
          <a:p>
            <a:r>
              <a:rPr lang="cs-CZ" dirty="0" smtClean="0"/>
              <a:t>0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5"/>
          <p:cNvSpPr txBox="1">
            <a:spLocks/>
          </p:cNvSpPr>
          <p:nvPr/>
        </p:nvSpPr>
        <p:spPr bwMode="auto">
          <a:xfrm>
            <a:off x="6768504" y="1139825"/>
            <a:ext cx="208823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2576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cs-CZ" kern="0" dirty="0" smtClean="0"/>
              <a:t>Diabetická </a:t>
            </a:r>
            <a:r>
              <a:rPr lang="cs-CZ" kern="0" dirty="0" err="1" smtClean="0"/>
              <a:t>ketoacidóza</a:t>
            </a:r>
            <a:endParaRPr lang="cs-CZ" kern="0" dirty="0"/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 bwMode="auto">
          <a:xfrm>
            <a:off x="6768504" y="2304057"/>
            <a:ext cx="295232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2576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cs-CZ" kern="0" dirty="0" smtClean="0"/>
              <a:t>Žízeň, polyurie, dehydratace</a:t>
            </a:r>
            <a:br>
              <a:rPr lang="cs-CZ" kern="0" dirty="0" smtClean="0"/>
            </a:br>
            <a:r>
              <a:rPr lang="cs-CZ" kern="0" dirty="0" smtClean="0"/>
              <a:t>slabost</a:t>
            </a:r>
          </a:p>
          <a:p>
            <a:r>
              <a:rPr lang="cs-CZ" kern="0" dirty="0" smtClean="0"/>
              <a:t>Pozvolný</a:t>
            </a:r>
            <a:endParaRPr lang="cs-CZ" kern="0" dirty="0"/>
          </a:p>
          <a:p>
            <a:r>
              <a:rPr lang="cs-CZ" kern="0" dirty="0" smtClean="0"/>
              <a:t>Růžová</a:t>
            </a:r>
            <a:br>
              <a:rPr lang="cs-CZ" kern="0" dirty="0" smtClean="0"/>
            </a:br>
            <a:endParaRPr lang="cs-CZ" kern="0" dirty="0" smtClean="0"/>
          </a:p>
          <a:p>
            <a:r>
              <a:rPr lang="cs-CZ" kern="0" dirty="0" smtClean="0"/>
              <a:t>Zrychlené dýchání</a:t>
            </a:r>
            <a:br>
              <a:rPr lang="cs-CZ" kern="0" dirty="0" smtClean="0"/>
            </a:br>
            <a:r>
              <a:rPr lang="cs-CZ" kern="0" dirty="0" smtClean="0"/>
              <a:t>zápach: aceton</a:t>
            </a:r>
          </a:p>
          <a:p>
            <a:r>
              <a:rPr lang="cs-CZ" kern="0" dirty="0" smtClean="0"/>
              <a:t>Zvracení - časté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168104" y="755501"/>
            <a:ext cx="1587" cy="6804174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44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Cukrovka</a:t>
            </a:r>
            <a:r>
              <a:rPr lang="cs-CZ" dirty="0" smtClean="0"/>
              <a:t> (Diabetes </a:t>
            </a:r>
            <a:r>
              <a:rPr lang="cs-CZ" dirty="0" err="1" smtClean="0"/>
              <a:t>Mellitus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19832" y="827509"/>
            <a:ext cx="8601075" cy="6132513"/>
          </a:xfrm>
        </p:spPr>
        <p:txBody>
          <a:bodyPr/>
          <a:lstStyle/>
          <a:p>
            <a:pPr marL="0" indent="0"/>
            <a:r>
              <a:rPr lang="en-US" sz="1500" b="1" dirty="0" smtClean="0"/>
              <a:t>DM type 1</a:t>
            </a:r>
            <a:r>
              <a:rPr lang="cs-CZ" sz="1500" b="1" dirty="0" smtClean="0"/>
              <a:t>: </a:t>
            </a:r>
            <a:r>
              <a:rPr lang="en-US" sz="1500" dirty="0"/>
              <a:t> </a:t>
            </a:r>
            <a:endParaRPr lang="cs-CZ" sz="15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1500" dirty="0" smtClean="0"/>
              <a:t>H</a:t>
            </a:r>
            <a:r>
              <a:rPr lang="en-US" sz="1500" dirty="0" err="1" smtClean="0"/>
              <a:t>ypogly</a:t>
            </a:r>
            <a:r>
              <a:rPr lang="cs-CZ" sz="1500" dirty="0" err="1" smtClean="0"/>
              <a:t>kémie</a:t>
            </a:r>
            <a:r>
              <a:rPr lang="cs-CZ" sz="1500" dirty="0" smtClean="0"/>
              <a:t> </a:t>
            </a:r>
            <a:endParaRPr lang="en-US" sz="15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 smtClean="0"/>
              <a:t>Diabetic</a:t>
            </a:r>
            <a:r>
              <a:rPr lang="cs-CZ" sz="1500" dirty="0" err="1" smtClean="0"/>
              <a:t>ká</a:t>
            </a:r>
            <a:r>
              <a:rPr lang="en-US" sz="1500" dirty="0" smtClean="0"/>
              <a:t> </a:t>
            </a:r>
            <a:r>
              <a:rPr lang="en-US" sz="1500" dirty="0" err="1" smtClean="0"/>
              <a:t>ketoacid</a:t>
            </a:r>
            <a:r>
              <a:rPr lang="cs-CZ" sz="1500" dirty="0" err="1" smtClean="0"/>
              <a:t>óza</a:t>
            </a:r>
            <a:endParaRPr lang="en-US" sz="1500" dirty="0"/>
          </a:p>
          <a:p>
            <a:r>
              <a:rPr lang="cs-CZ" sz="1500" b="1" dirty="0" smtClean="0"/>
              <a:t>DM </a:t>
            </a:r>
            <a:r>
              <a:rPr lang="en-US" sz="1500" b="1" dirty="0" smtClean="0"/>
              <a:t>type 2</a:t>
            </a:r>
            <a:r>
              <a:rPr lang="cs-CZ" sz="1500" b="1" dirty="0" smtClean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 smtClean="0"/>
              <a:t>Diabetic</a:t>
            </a:r>
            <a:r>
              <a:rPr lang="cs-CZ" sz="1500" dirty="0" err="1" smtClean="0"/>
              <a:t>ký</a:t>
            </a:r>
            <a:r>
              <a:rPr lang="en-US" sz="1500" dirty="0" smtClean="0"/>
              <a:t> hyperosmolar</a:t>
            </a:r>
            <a:r>
              <a:rPr lang="cs-CZ" sz="1500" dirty="0" smtClean="0"/>
              <a:t>ní</a:t>
            </a:r>
            <a:r>
              <a:rPr lang="en-US" sz="1500" dirty="0" smtClean="0"/>
              <a:t> </a:t>
            </a:r>
            <a:r>
              <a:rPr lang="en-US" sz="1500" dirty="0" err="1" smtClean="0"/>
              <a:t>syndrom</a:t>
            </a:r>
            <a:r>
              <a:rPr lang="cs-CZ" sz="1500" dirty="0" smtClean="0"/>
              <a:t>  (</a:t>
            </a:r>
            <a:r>
              <a:rPr lang="en-US" sz="1500" dirty="0" smtClean="0"/>
              <a:t>middle-aged </a:t>
            </a:r>
            <a:r>
              <a:rPr lang="en-US" sz="1500" dirty="0"/>
              <a:t>or </a:t>
            </a:r>
            <a:r>
              <a:rPr lang="en-US" sz="1500" dirty="0" smtClean="0"/>
              <a:t>older</a:t>
            </a:r>
            <a:r>
              <a:rPr lang="cs-CZ" sz="1500" dirty="0" smtClean="0"/>
              <a:t>)</a:t>
            </a:r>
            <a:endParaRPr lang="en-US" sz="1500" dirty="0"/>
          </a:p>
          <a:p>
            <a:r>
              <a:rPr lang="en-US" sz="1500" b="1" dirty="0"/>
              <a:t>If you have either type 1 or type 2 diabetes,</a:t>
            </a:r>
            <a:r>
              <a:rPr lang="en-US" sz="1500" dirty="0"/>
              <a:t> the following factors can increase the risk of a diabetic coma:</a:t>
            </a:r>
          </a:p>
          <a:p>
            <a:r>
              <a:rPr lang="en-US" sz="1500" b="1" dirty="0"/>
              <a:t>Insulin delivery problems.</a:t>
            </a:r>
            <a:r>
              <a:rPr lang="en-US" sz="1500" dirty="0"/>
              <a:t> If you're on an insulin pump, you have to check your blood sugar frequently. One of the reasons for this is that a </a:t>
            </a:r>
            <a:r>
              <a:rPr lang="en-US" sz="1500" b="1" dirty="0"/>
              <a:t>kink</a:t>
            </a:r>
            <a:r>
              <a:rPr lang="en-US" sz="1500" dirty="0"/>
              <a:t> in the insulin pump tubing may stop all insulin delivery without you being aware of </a:t>
            </a:r>
            <a:r>
              <a:rPr lang="en-US" sz="1500" dirty="0" smtClean="0"/>
              <a:t>it.</a:t>
            </a:r>
            <a:r>
              <a:rPr lang="cs-CZ" sz="1500" dirty="0" smtClean="0"/>
              <a:t> </a:t>
            </a:r>
            <a:br>
              <a:rPr lang="cs-CZ" sz="1500" dirty="0" smtClean="0"/>
            </a:br>
            <a:r>
              <a:rPr lang="en-US" sz="1500" dirty="0" smtClean="0"/>
              <a:t>Even </a:t>
            </a:r>
            <a:r>
              <a:rPr lang="en-US" sz="1500" dirty="0"/>
              <a:t>tubeless pumps can sometimes have problems that cause insulin delivery to stop. A lack of insulin can quickly lead to diabetic ketoacidosis if you have type 1 diabetes.</a:t>
            </a:r>
          </a:p>
          <a:p>
            <a:r>
              <a:rPr lang="en-US" sz="1500" b="1" dirty="0"/>
              <a:t>An illness, trauma or surgery.</a:t>
            </a:r>
            <a:r>
              <a:rPr lang="en-US" sz="1500" dirty="0"/>
              <a:t> When you're sick or injured, blood sugar levels tend to rise, sometimes dramatically. This may cause diabetic ketoacidosis if you have type 1 diabetes and don't increase your insulin dosage to </a:t>
            </a:r>
            <a:r>
              <a:rPr lang="en-US" sz="1500" dirty="0" smtClean="0"/>
              <a:t>compensate.</a:t>
            </a:r>
            <a:r>
              <a:rPr lang="cs-CZ" sz="1500" dirty="0" smtClean="0"/>
              <a:t> </a:t>
            </a:r>
            <a:r>
              <a:rPr lang="en-US" sz="1500" dirty="0" smtClean="0"/>
              <a:t>Other </a:t>
            </a:r>
            <a:r>
              <a:rPr lang="en-US" sz="1500" dirty="0"/>
              <a:t>medical conditions, such as congestive heart failure or kidney disease, may increase your risk of diabetic hyperosmolar syndrome.</a:t>
            </a:r>
          </a:p>
          <a:p>
            <a:r>
              <a:rPr lang="en-US" sz="1500" b="1" dirty="0"/>
              <a:t>Poorly managed diabetes.</a:t>
            </a:r>
            <a:r>
              <a:rPr lang="en-US" sz="1500" dirty="0"/>
              <a:t> If you don't monitor your blood sugar properly or take your medications as directed, you'll have a higher risk of developing long-term complications and a diabetic coma.</a:t>
            </a:r>
          </a:p>
          <a:p>
            <a:r>
              <a:rPr lang="cs-CZ" sz="1500" b="1" dirty="0" smtClean="0"/>
              <a:t>S</a:t>
            </a:r>
            <a:r>
              <a:rPr lang="en-US" sz="1500" b="1" dirty="0" smtClean="0"/>
              <a:t>kipping </a:t>
            </a:r>
            <a:r>
              <a:rPr lang="en-US" sz="1500" b="1" dirty="0"/>
              <a:t>insulin.</a:t>
            </a:r>
            <a:r>
              <a:rPr lang="en-US" sz="1500" dirty="0"/>
              <a:t> Sometimes, people with diabetes who also have an eating disorder choose not to use their insulin as directed with the hope of losing weight. This is a dangerous, life-threatening practice that increases the risk of a diabetic coma.</a:t>
            </a:r>
          </a:p>
          <a:p>
            <a:r>
              <a:rPr lang="en-US" sz="1500" b="1" dirty="0"/>
              <a:t>Drinking alcohol.</a:t>
            </a:r>
            <a:r>
              <a:rPr lang="en-US" sz="1500" dirty="0"/>
              <a:t> Alcohol can have unpredictable effects on your blood sugar, sometimes dropping blood sugar levels as late as a day or two after the alcohol was consumed. This can increase your risk of a diabetic coma caused by </a:t>
            </a:r>
            <a:r>
              <a:rPr lang="en-US" sz="1500" dirty="0" smtClean="0"/>
              <a:t>hypoglycemia.</a:t>
            </a:r>
            <a:endParaRPr lang="cs-CZ" sz="1500" dirty="0" smtClean="0"/>
          </a:p>
          <a:p>
            <a:r>
              <a:rPr lang="en-US" sz="1500" b="1" dirty="0" smtClean="0"/>
              <a:t>Illegal </a:t>
            </a:r>
            <a:r>
              <a:rPr lang="en-US" sz="1500" b="1" dirty="0"/>
              <a:t>drug use.</a:t>
            </a:r>
            <a:r>
              <a:rPr lang="en-US" sz="1500" dirty="0"/>
              <a:t> Illegal drugs, such as cocaine and Ecstasy, can increase your risk of severe high blood sugar levels, as well as your risk of a diabetic coma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186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76263" y="133350"/>
            <a:ext cx="86090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128713"/>
            <a:ext cx="864076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Mdloba, kolaps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Krátkodobé bezvědomí způsobené krátkodobým nedokrvením mozku.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Vyvolávající vliv (selhání regulace oběhu = hypotenze) :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vyčerpání, horko, dlouhé stání, horký prostor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bolest, psychika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náhlá změna polohy - rychlé postavení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Příznaky mdloby: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bledost, nevolnost, pocení, (nízký  TK)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výpadek sluchu, zraku, ztráta vědomí, pád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Krátkodobé bezvědomí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dýchá, bradykardie, </a:t>
            </a:r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hmatný puls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rychlá obnova vědomí bez křečí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900113"/>
            <a:ext cx="41132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PP při mdlobě: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36600" y="1139825"/>
            <a:ext cx="8609013" cy="6403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nechat položeného ležet na zemi, 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zvednout končetiny = autotransfuzní poloha  (zlepšení návratu krve do srdce 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obnova prokrvení mozku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obnova vědomí)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pokud rychlé obnovení vědomí, vrací se barva, je známá příčina mdloby, pak není lékař nutný.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dokud je v bezvědomí, ABC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pokud déle než 1 min  - RZP </a:t>
            </a:r>
            <a:r>
              <a:rPr lang="en-GB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(nejedná se o mdlobu)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40000"/>
              <a:buFont typeface="Times New Roman" pitchFamily="16" charset="0"/>
              <a:buBlip>
                <a:blip r:embed="rId5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600">
                <a:solidFill>
                  <a:srgbClr val="000000"/>
                </a:solidFill>
              </a:rPr>
              <a:t>epileptický záchvat, arytmie - lékař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08062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Křečové stavy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Neplést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Křeč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příznak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Epilepsie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diagnóza</a:t>
            </a:r>
            <a:endParaRPr lang="cs-CZ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cs-CZ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cs-CZ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cs-CZ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youtube.com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watch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?v=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wHTPfPcOHyo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&amp;feature=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related</a:t>
            </a:r>
            <a:endParaRPr lang="cs-CZ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000000"/>
                </a:solidFill>
                <a:latin typeface="Tahoma" pitchFamily="32" charset="0"/>
              </a:rPr>
              <a:t>Orientační vyšetření vědomí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215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spontánně při vědomí  		(Alert)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reakce na oslovení			(Voice)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reakce na dotek				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(reakce na bolestivý podnět  Pain)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bez reakce 						(Unresponsive)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reakce = otevře oči;mluva;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pohyb flexe, extenze, třes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(reakce zornic na osvit, postavení+pohyb bulbů) 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360363" y="1439863"/>
            <a:ext cx="1587" cy="5219700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Křečové stavy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křeč = mimovolný stah příčně pruhovaného svalstva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Výskyt:</a:t>
            </a:r>
          </a:p>
          <a:p>
            <a:pPr marL="1289050" lvl="2" indent="-212725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alespoň 1x za život až 10% populace </a:t>
            </a:r>
          </a:p>
          <a:p>
            <a:pPr marL="425450" indent="-320675">
              <a:lnSpc>
                <a:spcPct val="90000"/>
              </a:lnSpc>
              <a:spcAft>
                <a:spcPts val="1138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maximum:</a:t>
            </a:r>
          </a:p>
          <a:p>
            <a:pPr marL="457200" lvl="1" indent="0">
              <a:lnSpc>
                <a:spcPct val="90000"/>
              </a:lnSpc>
              <a:spcAft>
                <a:spcPts val="1138"/>
              </a:spcAft>
              <a:buSzPct val="45000"/>
              <a:buFont typeface="StarSymbol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děti 1/2 roku .. 3-4 let</a:t>
            </a:r>
          </a:p>
          <a:p>
            <a:pPr marL="457200" lvl="1" indent="0">
              <a:lnSpc>
                <a:spcPct val="90000"/>
              </a:lnSpc>
              <a:spcAft>
                <a:spcPts val="1138"/>
              </a:spcAft>
              <a:buSzPct val="45000"/>
              <a:buFont typeface="StarSymbol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… puberta … +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60363" y="1116013"/>
            <a:ext cx="1587" cy="900112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Křeče – jednoduché </a:t>
            </a:r>
            <a:r>
              <a:rPr lang="en-GB" altLang="cs-CZ" sz="4400">
                <a:solidFill>
                  <a:srgbClr val="800000"/>
                </a:solidFill>
              </a:rPr>
              <a:t>dělení</a:t>
            </a:r>
            <a:r>
              <a:rPr lang="en-GB" altLang="cs-CZ" sz="4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69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Typy křečí: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b="1">
                <a:solidFill>
                  <a:srgbClr val="000000"/>
                </a:solidFill>
              </a:rPr>
              <a:t>Tonické </a:t>
            </a:r>
            <a:r>
              <a:rPr lang="en-GB" sz="2800">
                <a:solidFill>
                  <a:srgbClr val="000000"/>
                </a:solidFill>
              </a:rPr>
              <a:t>-  celková ztuhlost těla, obloukovité prohnutí trupu, pacient přestává dýchat (cyanóza) = sval se zatne a drží v napětí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b="1">
                <a:solidFill>
                  <a:srgbClr val="000000"/>
                </a:solidFill>
              </a:rPr>
              <a:t>Klonické </a:t>
            </a:r>
            <a:r>
              <a:rPr lang="en-GB" sz="2800">
                <a:solidFill>
                  <a:srgbClr val="000000"/>
                </a:solidFill>
              </a:rPr>
              <a:t>- opakované svalové záškuby =  střídá se napětí a uvolnění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endParaRPr lang="en-GB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poruchou vědomí: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febrilní křeče u dětí, epilepsie, eklampsie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 poruchy vědomí: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(epilepsie), tetanus, tetanie</a:t>
            </a: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>
            <a:off x="360363" y="1116013"/>
            <a:ext cx="1587" cy="3024187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Příčiny křečí: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epilepsie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vysoká teplota - febrilní křeče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zánět mozkových blan, mozku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metabolické změny (Ca</a:t>
            </a:r>
            <a:r>
              <a:rPr lang="en-GB" sz="3200" baseline="1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++, hypoglykémie</a:t>
            </a: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cévní mozkové příhody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nádorová onemocnění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otravy</a:t>
            </a: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eklampsie – (dříve EPH gestóza)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PP u křečí: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646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Zabránit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druhotnému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zranění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kontrolovaný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pád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poranění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okolní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předměty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Sledovat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délku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trvání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křečí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bezvědomí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Během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záchvatu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ABC,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stabilizovaná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poloha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omezit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ruch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 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okolí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omezit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podněty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které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mohly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vyvolat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další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křeče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28600" lvl="1" indent="-228600">
              <a:lnSpc>
                <a:spcPct val="90000"/>
              </a:lnSpc>
              <a:spcAft>
                <a:spcPts val="1138"/>
              </a:spcAft>
              <a:buSzPct val="45000"/>
              <a:buFont typeface="Times New Roman" pitchFamily="16" charset="0"/>
              <a:buBlip>
                <a:blip r:embed="rId4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</a:rPr>
              <a:t>RZP: </a:t>
            </a:r>
            <a:r>
              <a:rPr lang="en-GB" sz="2800" dirty="0" err="1">
                <a:solidFill>
                  <a:srgbClr val="000000"/>
                </a:solidFill>
              </a:rPr>
              <a:t>poruchy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dýchání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porucha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vědomí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vysoká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horečka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cukrovka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malé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děti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těhotná</a:t>
            </a:r>
            <a:r>
              <a:rPr lang="en-GB" sz="2800" dirty="0">
                <a:solidFill>
                  <a:srgbClr val="000000"/>
                </a:solidFill>
              </a:rPr>
              <a:t>;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b="1" dirty="0" err="1">
                <a:solidFill>
                  <a:srgbClr val="000000"/>
                </a:solidFill>
              </a:rPr>
              <a:t>první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výskyt</a:t>
            </a:r>
            <a:endParaRPr lang="en-GB" sz="2800" dirty="0">
              <a:solidFill>
                <a:srgbClr val="000000"/>
              </a:solidFill>
            </a:endParaRPr>
          </a:p>
          <a:p>
            <a:pPr marL="228600" lvl="1" indent="-228600">
              <a:lnSpc>
                <a:spcPct val="90000"/>
              </a:lnSpc>
              <a:spcAft>
                <a:spcPts val="1138"/>
              </a:spcAft>
              <a:buSzPct val="45000"/>
              <a:buFont typeface="Times New Roman" pitchFamily="16" charset="0"/>
              <a:buBlip>
                <a:blip r:embed="rId4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netřeba</a:t>
            </a:r>
            <a:r>
              <a:rPr lang="en-GB" sz="2800" dirty="0">
                <a:solidFill>
                  <a:srgbClr val="000000"/>
                </a:solidFill>
              </a:rPr>
              <a:t> RZP: </a:t>
            </a:r>
            <a:r>
              <a:rPr lang="en-GB" sz="2800" dirty="0" err="1">
                <a:solidFill>
                  <a:srgbClr val="000000"/>
                </a:solidFill>
              </a:rPr>
              <a:t>běžný</a:t>
            </a:r>
            <a:r>
              <a:rPr lang="en-GB" sz="2800" dirty="0">
                <a:solidFill>
                  <a:srgbClr val="000000"/>
                </a:solidFill>
              </a:rPr>
              <a:t> EPI </a:t>
            </a:r>
            <a:r>
              <a:rPr lang="en-GB" sz="2800" dirty="0" err="1">
                <a:solidFill>
                  <a:srgbClr val="000000"/>
                </a:solidFill>
              </a:rPr>
              <a:t>záchvat</a:t>
            </a:r>
            <a:r>
              <a:rPr lang="en-GB" sz="2800" dirty="0">
                <a:solidFill>
                  <a:srgbClr val="000000"/>
                </a:solidFill>
              </a:rPr>
              <a:t> u </a:t>
            </a:r>
            <a:r>
              <a:rPr lang="en-GB" sz="2800" dirty="0" err="1">
                <a:solidFill>
                  <a:srgbClr val="000000"/>
                </a:solidFill>
              </a:rPr>
              <a:t>známého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epileptika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po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záchvatu</a:t>
            </a:r>
            <a:r>
              <a:rPr lang="en-GB" sz="2800" dirty="0">
                <a:solidFill>
                  <a:srgbClr val="000000"/>
                </a:solidFill>
              </a:rPr>
              <a:t> se </a:t>
            </a:r>
            <a:r>
              <a:rPr lang="en-GB" sz="2800" dirty="0" err="1">
                <a:solidFill>
                  <a:srgbClr val="000000"/>
                </a:solidFill>
              </a:rPr>
              <a:t>probírá</a:t>
            </a:r>
            <a:r>
              <a:rPr lang="en-GB" sz="2800" dirty="0">
                <a:solidFill>
                  <a:srgbClr val="000000"/>
                </a:solidFill>
              </a:rPr>
              <a:t> do </a:t>
            </a:r>
            <a:r>
              <a:rPr lang="en-GB" sz="2800" dirty="0" err="1">
                <a:solidFill>
                  <a:srgbClr val="000000"/>
                </a:solidFill>
              </a:rPr>
              <a:t>normálního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vědomí</a:t>
            </a:r>
            <a:endParaRPr lang="en-GB" sz="2800" dirty="0">
              <a:solidFill>
                <a:srgbClr val="000000"/>
              </a:solidFill>
            </a:endParaRPr>
          </a:p>
          <a:p>
            <a:pPr marL="228600" lvl="1" indent="-228600">
              <a:lnSpc>
                <a:spcPct val="90000"/>
              </a:lnSpc>
              <a:spcAft>
                <a:spcPts val="1138"/>
              </a:spcAft>
              <a:buSzPct val="45000"/>
              <a:buFont typeface="Times New Roman" pitchFamily="16" charset="0"/>
              <a:buBlip>
                <a:blip r:embed="rId4"/>
              </a:buBlip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</a:rPr>
              <a:t>!! CAVE !! RZP – </a:t>
            </a:r>
            <a:r>
              <a:rPr lang="en-GB" sz="2800" b="1" dirty="0">
                <a:solidFill>
                  <a:srgbClr val="000000"/>
                </a:solidFill>
              </a:rPr>
              <a:t>status </a:t>
            </a:r>
            <a:r>
              <a:rPr lang="en-GB" sz="2800" b="1" dirty="0" err="1">
                <a:solidFill>
                  <a:srgbClr val="000000"/>
                </a:solidFill>
              </a:rPr>
              <a:t>epilepticus</a:t>
            </a:r>
            <a:r>
              <a:rPr lang="en-GB" sz="2800" dirty="0">
                <a:solidFill>
                  <a:srgbClr val="000000"/>
                </a:solidFill>
              </a:rPr>
              <a:t> = </a:t>
            </a:r>
            <a:r>
              <a:rPr lang="en-GB" sz="2800" dirty="0" err="1">
                <a:solidFill>
                  <a:srgbClr val="000000"/>
                </a:solidFill>
              </a:rPr>
              <a:t>několik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záchvatů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křečí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sobě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běžících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bez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obnovení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normálního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vědomí</a:t>
            </a: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(déle než 5 minut)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360363" y="1439863"/>
            <a:ext cx="1587" cy="5219700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Epilepsie 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284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Epileptický podnět = fotostimulace (kino, oheň), hyperventilace, rytmické zvuky (jízda vlakem, hudba - bubny)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Reakce mozku: </a:t>
            </a: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záchvat křečí</a:t>
            </a: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senzorické příznaky (zrakové, sluchové, čichové vjemy) </a:t>
            </a:r>
          </a:p>
          <a:p>
            <a:pPr marL="641350" lvl="2" indent="-211138">
              <a:lnSpc>
                <a:spcPct val="90000"/>
              </a:lnSpc>
              <a:spcAft>
                <a:spcPts val="850"/>
              </a:spcAft>
              <a:buSzPct val="45000"/>
              <a:buFont typeface="Wingdings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porucha vědomí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StarSymbol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Epi. záchvat: aura, tonické křeče 30s, klonické křeče 2 minuty, bezvědomí, (spánek)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StarSymbol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StarSymbol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Absence = zahledění, oči v sloup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StarSymbol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Křeče lokalizované na 1 končetinu, sval. skupinu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Febrilní křeče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Křeče + porucha vědomí, děti (6M .. 6L) s horečkou (nad 39°C), tachykardie, pocení.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PP: chlazení: odkrýt dítě, zábal, 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 vědomí – dostatek tekutin, paralen.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Během záchvatu  křečí, bezvědomí (10min) –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Zajistit průchodnost dýchacích cest.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Nesnažíme se bránit dítěti v pohybech během křečí.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Nedávat nic do úst během křečí (vdechnutí).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Lékařské vyšetření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18002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Eklampsie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pokročilé stadium “EPH gestózy” (edémy, proteinurie, hypertenze), onemocnění souvisí s těhotenstvím (placenta),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otok mozku  - porucha vědomí, křeče, 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otok plic -  nedostatečné dýchání, nízký tlak, šok.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PP: RZP, hospitalizace, ukončení těhotenství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Tetanie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zvýšená pohotovost ke křečím (tonickým)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vzniká při poklesu Ca</a:t>
            </a:r>
            <a:r>
              <a:rPr lang="en-GB" sz="3200" baseline="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++</a:t>
            </a: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 krvi: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změny vnitřního prostředí  = alkalóza 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hyperventilace po psychické zátěži; (hysterie)</a:t>
            </a:r>
            <a:b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po opakovaném zvracení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PP: uklidnit nemocného, polosed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hyperventilační tetanie – igelit./papírový pytlík, zpětné vdechování CO2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Lékař  - Calcium i.v.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Tetanus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36600" y="1547813"/>
            <a:ext cx="8624888" cy="6000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infekce Clostridium tetani =  spory v zemině --&gt; rána --&gt; tvorba toxinu (dny) - blokáda nervosvalového přenosu: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potíže se žvýkáním, 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trismus = zatnuty žvýkací svaly,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generalizace křečí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</a:rPr>
              <a:t>ochrnutí –&gt; udušení při plném vědomí.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Prevence: očkování (á 10 let přeočkování)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Prevence: ošetření poranění H</a:t>
            </a:r>
            <a:r>
              <a:rPr lang="en-GB" sz="3200" baseline="-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3200" baseline="-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PP: Umělé dýchání; </a:t>
            </a:r>
            <a:r>
              <a:rPr lang="cs-C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RZP, UPV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2190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673350"/>
            <a:ext cx="190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Botulinismus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požití kontaminované stravy - Clostridium botulinum (domácí konzerva) - botulotoxin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dvojité vidění, setřelá řeč, potíže se žvýkáním, polykáním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45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svalová slabost, výrazná svalová slabost, obrna bez křečí při plném vědomí.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PP:  lékař - UPV, podání antitoxinu.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-26988"/>
            <a:ext cx="2190750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000000"/>
                </a:solidFill>
                <a:latin typeface="Tahoma" pitchFamily="32" charset="0"/>
              </a:rPr>
              <a:t>Změny </a:t>
            </a:r>
            <a:r>
              <a:rPr lang="en-GB" altLang="cs-CZ" sz="4400" b="1">
                <a:solidFill>
                  <a:srgbClr val="800000"/>
                </a:solidFill>
                <a:latin typeface="Tahoma" pitchFamily="32" charset="0"/>
                <a:cs typeface="Tahoma" pitchFamily="32" charset="0"/>
              </a:rPr>
              <a:t>kvality</a:t>
            </a:r>
            <a:r>
              <a:rPr lang="en-GB" altLang="cs-CZ" sz="440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vědomí</a:t>
            </a:r>
            <a:r>
              <a:rPr lang="en-GB" altLang="cs-CZ" sz="320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256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Změněn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obsah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vědomí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r>
              <a:rPr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(</a:t>
            </a:r>
            <a:r>
              <a:rPr lang="en-GB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zmatenost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obluzené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vědomí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ale </a:t>
            </a:r>
            <a:r>
              <a:rPr lang="en-GB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normální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reflexy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Postižený</a:t>
            </a: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je </a:t>
            </a: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dezorientován</a:t>
            </a: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;</a:t>
            </a:r>
            <a:b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neklidný</a:t>
            </a: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|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úzkostný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|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bezradný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. </a:t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Nesouvisle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hovoří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bez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návaznosti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a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smyslu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</a:t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opakovaně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se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ptá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na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to 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samé</a:t>
            </a: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nespolupracuje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.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PP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: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!!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klidně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nedopustíme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aby se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poranil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nebo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ohrozil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okolí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.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příčina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: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intoxikace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úraz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nemoc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..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lékař.vyš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Vyšetření vědomí bez úrazu: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ABC,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zatřep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zakřič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Jste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vpořádku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jmenujete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Kde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jste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dnes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den? /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Jaký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píše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rok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?)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vás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něco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můžete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hýbat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zavřít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otevřít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oči</a:t>
            </a:r>
            <a:endParaRPr lang="en-GB" sz="2800" dirty="0">
              <a:solidFill>
                <a:srgbClr val="000000"/>
              </a:solidFill>
            </a:endParaRP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</a:rPr>
              <a:t>písknout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vycenit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zuby</a:t>
            </a:r>
            <a:endParaRPr lang="en-GB" sz="2800" dirty="0">
              <a:solidFill>
                <a:srgbClr val="000000"/>
              </a:solidFill>
            </a:endParaRPr>
          </a:p>
          <a:p>
            <a:pPr marL="857250" lvl="1">
              <a:lnSpc>
                <a:spcPct val="90000"/>
              </a:lnSpc>
              <a:spcAft>
                <a:spcPts val="1138"/>
              </a:spcAft>
              <a:buSzPct val="37000"/>
              <a:buFont typeface="Times New Roman" pitchFamily="16" charset="0"/>
              <a:buBlip>
                <a:blip r:embed="rId4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cs-CZ" sz="2800" dirty="0" smtClean="0">
                <a:solidFill>
                  <a:srgbClr val="000000"/>
                </a:solidFill>
              </a:rPr>
              <a:t>pohyb </a:t>
            </a:r>
            <a:r>
              <a:rPr lang="en-GB" sz="2800" dirty="0" err="1" smtClean="0">
                <a:solidFill>
                  <a:srgbClr val="000000"/>
                </a:solidFill>
              </a:rPr>
              <a:t>končetinami</a:t>
            </a:r>
            <a:endParaRPr lang="en-GB" sz="2800" dirty="0">
              <a:solidFill>
                <a:srgbClr val="000000"/>
              </a:solidFill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vidím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křeče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cs-CZ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SzPct val="10400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KDY byl </a:t>
            </a:r>
            <a:r>
              <a:rPr lang="cs-CZ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naposledny</a:t>
            </a: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neurologicky normální. 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360363" y="1439863"/>
            <a:ext cx="1587" cy="5219700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9791700" y="1439863"/>
            <a:ext cx="1588" cy="5219700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Změny </a:t>
            </a:r>
            <a:r>
              <a:rPr lang="en-GB" altLang="cs-CZ" sz="4400" b="1">
                <a:solidFill>
                  <a:srgbClr val="800000"/>
                </a:solidFill>
                <a:latin typeface="Tahoma" pitchFamily="32" charset="0"/>
                <a:cs typeface="Tahoma" pitchFamily="32" charset="0"/>
              </a:rPr>
              <a:t>kvantity</a:t>
            </a:r>
            <a:r>
              <a:rPr lang="en-GB" altLang="cs-CZ" sz="440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vědomí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9023350" cy="615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somnolence = jakoby spal, spontánně nemluví, ale je </a:t>
            </a: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probudný </a:t>
            </a: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oslovením, dotykem, </a:t>
            </a: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plně orientován</a:t>
            </a: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, ale bez vnějších podnětů opět usíná.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sopor = nereaguje na běžné podněty, probudný krátkodobě silným = bolestivým podnětem k částečnému vědomí (bez slovní odpovědi, pouze pohyb ruky, zamrkání)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koma = hluboké bezvědomí = postiženého nelze probudit ani zvukem, ani bolestivým podnětem. </a:t>
            </a:r>
            <a:b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pasivní poloha, zpomalené dýchání, zapadení jazyka, tělo je bezvládné, ohrožen vdechnutím žaludečního obsahu ... 0 reakce zornic na osvit 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Rychlost změny vědomí - Čím rychleji, tím závažnější.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76263" y="0"/>
            <a:ext cx="860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5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n-GB" altLang="cs-CZ" sz="4400">
                <a:solidFill>
                  <a:srgbClr val="000000"/>
                </a:solidFill>
              </a:rPr>
              <a:t>Glasgow coma scale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8609013" cy="6237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0320" rIns="0" bIns="0"/>
          <a:lstStyle/>
          <a:p>
            <a:pPr marL="104775">
              <a:lnSpc>
                <a:spcPct val="90000"/>
              </a:lnSpc>
              <a:spcAft>
                <a:spcPts val="1425"/>
              </a:spcAft>
              <a:buSzPct val="104000"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			15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bodů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koma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sopor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somnolence	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vědomí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		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Reakce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otevření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očí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slovní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		</a:t>
            </a:r>
            <a:r>
              <a:rPr lang="en-GB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motorická</a:t>
            </a: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				</a:t>
            </a:r>
          </a:p>
          <a:p>
            <a:pPr marL="425450" indent="-320675">
              <a:lnSpc>
                <a:spcPct val="90000"/>
              </a:lnSpc>
              <a:spcAft>
                <a:spcPts val="288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	 					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vyhoví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výzvě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288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			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orientovaná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reakce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bolest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288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spontánní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zmatená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necílená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reakce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bolest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288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oslovení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nepřiměřená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flexe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5450" indent="-320675">
              <a:lnSpc>
                <a:spcPct val="90000"/>
              </a:lnSpc>
              <a:spcAft>
                <a:spcPts val="288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bolest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cs-CZ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nesrozumitelná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extenze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 marL="425450" indent="-320675">
              <a:lnSpc>
                <a:spcPct val="90000"/>
              </a:lnSpc>
              <a:spcAft>
                <a:spcPts val="288"/>
              </a:spcAft>
              <a:buClrTx/>
              <a:buSzTx/>
              <a:buFontTx/>
              <a:buNone/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299450" algn="l"/>
                <a:tab pos="8677275" algn="l"/>
                <a:tab pos="9055100" algn="l"/>
                <a:tab pos="9432925" algn="l"/>
                <a:tab pos="9810750" algn="l"/>
                <a:tab pos="10188575" algn="l"/>
                <a:tab pos="10566400" algn="l"/>
                <a:tab pos="10944225" algn="l"/>
                <a:tab pos="10950575" algn="l"/>
              </a:tabLst>
              <a:defRPr/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neotevře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oči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žádná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bez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reakce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1298575" y="1919288"/>
            <a:ext cx="6294438" cy="1587"/>
          </a:xfrm>
          <a:prstGeom prst="line">
            <a:avLst/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76263" y="-14288"/>
            <a:ext cx="86090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GB" altLang="cs-CZ" sz="4400">
                <a:solidFill>
                  <a:srgbClr val="000000"/>
                </a:solidFill>
                <a:latin typeface="Tahoma" pitchFamily="32" charset="0"/>
              </a:rPr>
              <a:t>Příčiny poruchy vědomí: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36600" y="1139825"/>
            <a:ext cx="9190038" cy="614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zhoršení okysličení mozku (dušení, otrava CO)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porucha oběhu (šok)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poranění mozku (úraz hlavy, zlomeniny kostí lebky)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nárůst nitrolebního tlaku (nádor, CMP)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otrava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porucha vnitřního prostředí (hypo-, hyperglykémie)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infekce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epilepsie</a:t>
            </a:r>
          </a:p>
          <a:p>
            <a:pPr marL="425450" indent="-320675">
              <a:lnSpc>
                <a:spcPct val="102000"/>
              </a:lnSpc>
              <a:spcAft>
                <a:spcPts val="1425"/>
              </a:spcAft>
              <a:buSzPct val="119000"/>
              <a:buFont typeface="Times New Roman" pitchFamily="16" charset="0"/>
              <a:buBlip>
                <a:blip r:embed="rId3"/>
              </a:buBlip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úraz el. proudem 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60363" y="1439863"/>
            <a:ext cx="1587" cy="5219700"/>
          </a:xfrm>
          <a:prstGeom prst="line">
            <a:avLst/>
          </a:prstGeom>
          <a:noFill/>
          <a:ln w="1080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upilRefle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6505" y="4139877"/>
            <a:ext cx="4556390" cy="4391323"/>
          </a:xfrm>
          <a:prstGeom prst="rect">
            <a:avLst/>
          </a:prstGeom>
        </p:spPr>
      </p:pic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175"/>
            <a:ext cx="8609012" cy="676275"/>
          </a:xfrm>
        </p:spPr>
        <p:txBody>
          <a:bodyPr/>
          <a:lstStyle/>
          <a:p>
            <a:pPr eaLnBrk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>
                <a:latin typeface="Tahoma" pitchFamily="32" charset="0"/>
              </a:rPr>
              <a:t>Ložiskové  neurologické příznaky: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1139825"/>
            <a:ext cx="7724775" cy="6138863"/>
          </a:xfrm>
        </p:spPr>
        <p:txBody>
          <a:bodyPr tIns="0"/>
          <a:lstStyle/>
          <a:p>
            <a:pPr marL="428625" indent="-323850" eaLnBrk="1">
              <a:lnSpc>
                <a:spcPct val="101000"/>
              </a:lnSpc>
              <a:buSzPct val="104000"/>
              <a:buFont typeface="Times New Roman" pitchFamily="16" charset="0"/>
              <a:buBlip>
                <a:blip r:embed="rId6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oční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příznaky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</a:p>
          <a:p>
            <a:pPr marL="860425" lvl="1" eaLnBrk="1">
              <a:lnSpc>
                <a:spcPct val="103000"/>
              </a:lnSpc>
              <a:buSzPct val="37000"/>
              <a:buFont typeface="Times New Roman" pitchFamily="16" charset="0"/>
              <a:buBlip>
                <a:blip r:embed="rId7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anizokorie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(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různě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široké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zornice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)</a:t>
            </a:r>
          </a:p>
          <a:p>
            <a:pPr marL="860425" lvl="1" eaLnBrk="1">
              <a:lnSpc>
                <a:spcPct val="103000"/>
              </a:lnSpc>
              <a:buSzPct val="37000"/>
              <a:buFont typeface="Times New Roman" pitchFamily="16" charset="0"/>
              <a:buBlip>
                <a:blip r:embed="rId7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</a:rPr>
              <a:t>maximálně</a:t>
            </a:r>
            <a:r>
              <a:rPr lang="en-GB" altLang="cs-CZ" dirty="0" smtClean="0">
                <a:latin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</a:rPr>
              <a:t>rozšířené</a:t>
            </a:r>
            <a:r>
              <a:rPr lang="en-GB" altLang="cs-CZ" dirty="0" smtClean="0">
                <a:latin typeface="Tahoma" pitchFamily="32" charset="0"/>
              </a:rPr>
              <a:t> = </a:t>
            </a:r>
            <a:r>
              <a:rPr lang="en-GB" altLang="cs-CZ" dirty="0" err="1" smtClean="0">
                <a:latin typeface="Tahoma" pitchFamily="32" charset="0"/>
              </a:rPr>
              <a:t>mydriáza</a:t>
            </a:r>
            <a:r>
              <a:rPr lang="en-GB" altLang="cs-CZ" dirty="0" smtClean="0">
                <a:latin typeface="Tahoma" pitchFamily="32" charset="0"/>
              </a:rPr>
              <a:t/>
            </a:r>
            <a:br>
              <a:rPr lang="en-GB" altLang="cs-CZ" dirty="0" smtClean="0">
                <a:latin typeface="Tahoma" pitchFamily="32" charset="0"/>
              </a:rPr>
            </a:br>
            <a:r>
              <a:rPr lang="en-GB" altLang="cs-CZ" dirty="0" smtClean="0">
                <a:latin typeface="Tahoma" pitchFamily="32" charset="0"/>
              </a:rPr>
              <a:t> = </a:t>
            </a:r>
            <a:r>
              <a:rPr lang="en-GB" altLang="cs-CZ" dirty="0" err="1" smtClean="0">
                <a:latin typeface="Tahoma" pitchFamily="32" charset="0"/>
              </a:rPr>
              <a:t>nedostatečné</a:t>
            </a:r>
            <a:r>
              <a:rPr lang="en-GB" altLang="cs-CZ" dirty="0" smtClean="0">
                <a:latin typeface="Tahoma" pitchFamily="32" charset="0"/>
              </a:rPr>
              <a:t> 	</a:t>
            </a:r>
            <a:r>
              <a:rPr lang="en-GB" altLang="cs-CZ" dirty="0" err="1" smtClean="0">
                <a:latin typeface="Tahoma" pitchFamily="32" charset="0"/>
              </a:rPr>
              <a:t>prokrvení</a:t>
            </a:r>
            <a:r>
              <a:rPr lang="en-GB" altLang="cs-CZ" dirty="0" smtClean="0">
                <a:latin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</a:rPr>
              <a:t>mozku</a:t>
            </a:r>
            <a:endParaRPr lang="en-GB" altLang="cs-CZ" dirty="0" smtClean="0">
              <a:latin typeface="Tahoma" pitchFamily="32" charset="0"/>
            </a:endParaRPr>
          </a:p>
          <a:p>
            <a:pPr marL="860425" lvl="1" eaLnBrk="1">
              <a:lnSpc>
                <a:spcPct val="103000"/>
              </a:lnSpc>
              <a:buSzPct val="37000"/>
              <a:buFont typeface="Times New Roman" pitchFamily="16" charset="0"/>
              <a:buBlip>
                <a:blip r:embed="rId7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</a:rPr>
              <a:t>maximálně</a:t>
            </a:r>
            <a:r>
              <a:rPr lang="en-GB" altLang="cs-CZ" dirty="0" smtClean="0">
                <a:latin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</a:rPr>
              <a:t>zúžené</a:t>
            </a:r>
            <a:r>
              <a:rPr lang="en-GB" altLang="cs-CZ" dirty="0" smtClean="0">
                <a:latin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</a:rPr>
              <a:t>zornice</a:t>
            </a:r>
            <a:r>
              <a:rPr lang="en-GB" altLang="cs-CZ" dirty="0" smtClean="0">
                <a:latin typeface="Tahoma" pitchFamily="32" charset="0"/>
              </a:rPr>
              <a:t>  = </a:t>
            </a:r>
            <a:r>
              <a:rPr lang="en-GB" altLang="cs-CZ" dirty="0" err="1" smtClean="0">
                <a:latin typeface="Tahoma" pitchFamily="32" charset="0"/>
              </a:rPr>
              <a:t>mióza</a:t>
            </a:r>
            <a:r>
              <a:rPr lang="en-GB" altLang="cs-CZ" dirty="0" smtClean="0">
                <a:latin typeface="Tahoma" pitchFamily="32" charset="0"/>
              </a:rPr>
              <a:t> = </a:t>
            </a:r>
            <a:r>
              <a:rPr lang="en-GB" altLang="cs-CZ" dirty="0" err="1" smtClean="0">
                <a:latin typeface="Tahoma" pitchFamily="32" charset="0"/>
              </a:rPr>
              <a:t>otrava</a:t>
            </a:r>
            <a:r>
              <a:rPr lang="en-GB" altLang="cs-CZ" dirty="0" smtClean="0">
                <a:latin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</a:rPr>
              <a:t>opiáty</a:t>
            </a:r>
            <a:endParaRPr lang="en-GB" altLang="cs-CZ" dirty="0" smtClean="0">
              <a:latin typeface="Tahoma" pitchFamily="32" charset="0"/>
            </a:endParaRPr>
          </a:p>
          <a:p>
            <a:pPr marL="428625" indent="-323850">
              <a:lnSpc>
                <a:spcPct val="87000"/>
              </a:lnSpc>
              <a:buClrTx/>
              <a:buSzTx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en-GB" altLang="cs-CZ" sz="2800" dirty="0" smtClean="0">
              <a:latin typeface="Tahoma" pitchFamily="32" charset="0"/>
            </a:endParaRPr>
          </a:p>
          <a:p>
            <a:pPr marL="860425" lvl="1" eaLnBrk="1">
              <a:lnSpc>
                <a:spcPct val="103000"/>
              </a:lnSpc>
              <a:buSzPct val="37000"/>
              <a:buFont typeface="Times New Roman" pitchFamily="16" charset="0"/>
              <a:buBlip>
                <a:blip r:embed="rId7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porucha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fotoreakce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cs-CZ" altLang="cs-CZ" dirty="0" smtClean="0">
                <a:latin typeface="Tahoma" pitchFamily="32" charset="0"/>
                <a:cs typeface="Tahoma" pitchFamily="32" charset="0"/>
              </a:rPr>
              <a:t/>
            </a:r>
            <a:br>
              <a:rPr lang="cs-CZ" altLang="cs-CZ" dirty="0" smtClean="0">
                <a:latin typeface="Tahoma" pitchFamily="32" charset="0"/>
                <a:cs typeface="Tahoma" pitchFamily="32" charset="0"/>
              </a:rPr>
            </a:b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reakce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zornic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na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osvit</a:t>
            </a:r>
            <a:endParaRPr lang="en-GB" altLang="cs-CZ" dirty="0" smtClean="0">
              <a:latin typeface="Tahoma" pitchFamily="32" charset="0"/>
              <a:cs typeface="Tahoma" pitchFamily="32" charset="0"/>
            </a:endParaRPr>
          </a:p>
          <a:p>
            <a:pPr marL="860425" lvl="1" eaLnBrk="1">
              <a:lnSpc>
                <a:spcPct val="103000"/>
              </a:lnSpc>
              <a:buSzPct val="37000"/>
              <a:buFont typeface="Times New Roman" pitchFamily="16" charset="0"/>
              <a:buBlip>
                <a:blip r:embed="rId7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stočení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bulbů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(</a:t>
            </a:r>
            <a:r>
              <a:rPr lang="en-GB" altLang="cs-CZ" i="1" dirty="0" err="1" smtClean="0">
                <a:latin typeface="Tahoma" pitchFamily="32" charset="0"/>
                <a:cs typeface="Tahoma" pitchFamily="32" charset="0"/>
              </a:rPr>
              <a:t>šilhání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)</a:t>
            </a:r>
          </a:p>
          <a:p>
            <a:pPr marL="860425" lvl="1" eaLnBrk="1">
              <a:lnSpc>
                <a:spcPct val="103000"/>
              </a:lnSpc>
              <a:buSzPct val="37000"/>
              <a:buFont typeface="Times New Roman" pitchFamily="16" charset="0"/>
              <a:buBlip>
                <a:blip r:embed="rId7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spont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.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pohyby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bulbů</a:t>
            </a:r>
            <a:endParaRPr lang="en-GB" altLang="cs-CZ" dirty="0" smtClean="0">
              <a:latin typeface="Tahoma" pitchFamily="32" charset="0"/>
              <a:cs typeface="Tahoma" pitchFamily="32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8494713" y="1917700"/>
            <a:ext cx="1435100" cy="2014538"/>
            <a:chOff x="5351" y="1208"/>
            <a:chExt cx="904" cy="1269"/>
          </a:xfrm>
        </p:grpSpPr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>
              <a:off x="5351" y="1208"/>
              <a:ext cx="904" cy="1269"/>
            </a:xfrm>
            <a:prstGeom prst="roundRect">
              <a:avLst>
                <a:gd name="adj" fmla="val 106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22" name="Oval 5"/>
            <p:cNvSpPr>
              <a:spLocks noChangeArrowheads="1"/>
            </p:cNvSpPr>
            <p:nvPr/>
          </p:nvSpPr>
          <p:spPr bwMode="auto">
            <a:xfrm>
              <a:off x="5936" y="2177"/>
              <a:ext cx="133" cy="133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23" name="Oval 6"/>
            <p:cNvSpPr>
              <a:spLocks noChangeArrowheads="1"/>
            </p:cNvSpPr>
            <p:nvPr/>
          </p:nvSpPr>
          <p:spPr bwMode="auto">
            <a:xfrm>
              <a:off x="5494" y="2178"/>
              <a:ext cx="133" cy="133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24" name="Oval 7"/>
            <p:cNvSpPr>
              <a:spLocks noChangeArrowheads="1"/>
            </p:cNvSpPr>
            <p:nvPr/>
          </p:nvSpPr>
          <p:spPr bwMode="auto">
            <a:xfrm>
              <a:off x="5864" y="1700"/>
              <a:ext cx="290" cy="2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25" name="Oval 8"/>
            <p:cNvSpPr>
              <a:spLocks noChangeArrowheads="1"/>
            </p:cNvSpPr>
            <p:nvPr/>
          </p:nvSpPr>
          <p:spPr bwMode="auto">
            <a:xfrm>
              <a:off x="5433" y="1693"/>
              <a:ext cx="290" cy="2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26" name="Oval 9"/>
            <p:cNvSpPr>
              <a:spLocks noChangeArrowheads="1"/>
            </p:cNvSpPr>
            <p:nvPr/>
          </p:nvSpPr>
          <p:spPr bwMode="auto">
            <a:xfrm>
              <a:off x="5881" y="1267"/>
              <a:ext cx="262" cy="233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27" name="Oval 10"/>
            <p:cNvSpPr>
              <a:spLocks noChangeArrowheads="1"/>
            </p:cNvSpPr>
            <p:nvPr/>
          </p:nvSpPr>
          <p:spPr bwMode="auto">
            <a:xfrm>
              <a:off x="5526" y="1329"/>
              <a:ext cx="99" cy="10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175"/>
            <a:ext cx="8609012" cy="676275"/>
          </a:xfrm>
        </p:spPr>
        <p:txBody>
          <a:bodyPr/>
          <a:lstStyle/>
          <a:p>
            <a:pPr eaLnBrk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>
                <a:latin typeface="Tahoma" pitchFamily="32" charset="0"/>
              </a:rPr>
              <a:t>Ložiskové  neurologické příznaky: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1139825"/>
            <a:ext cx="7724775" cy="6138863"/>
          </a:xfrm>
        </p:spPr>
        <p:txBody>
          <a:bodyPr tIns="0"/>
          <a:lstStyle/>
          <a:p>
            <a:pPr marL="428625" indent="-323850" eaLnBrk="1">
              <a:lnSpc>
                <a:spcPct val="101000"/>
              </a:lnSpc>
              <a:buSzPct val="104000"/>
              <a:buFont typeface="Times New Roman" pitchFamily="16" charset="0"/>
              <a:buBlip>
                <a:blip r:embed="rId3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porucha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hybnosti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/>
            </a:r>
            <a:br>
              <a:rPr lang="en-GB" altLang="cs-CZ" dirty="0" smtClean="0">
                <a:latin typeface="Tahoma" pitchFamily="32" charset="0"/>
                <a:cs typeface="Tahoma" pitchFamily="32" charset="0"/>
              </a:rPr>
            </a:b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(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zavřete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/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otevřete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oči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,</a:t>
            </a:r>
            <a:br>
              <a:rPr lang="en-GB" altLang="cs-CZ" dirty="0" smtClean="0">
                <a:latin typeface="Tahoma" pitchFamily="32" charset="0"/>
                <a:cs typeface="Tahoma" pitchFamily="32" charset="0"/>
              </a:rPr>
            </a:b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vyceňte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zuby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,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zapískejte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,</a:t>
            </a:r>
            <a:r>
              <a:rPr lang="cs-CZ" altLang="cs-CZ" dirty="0" smtClean="0">
                <a:latin typeface="Tahoma" pitchFamily="32" charset="0"/>
                <a:cs typeface="Tahoma" pitchFamily="32" charset="0"/>
              </a:rPr>
              <a:t> jak artikuluje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/>
            </a:r>
            <a:br>
              <a:rPr lang="en-GB" altLang="cs-CZ" dirty="0" smtClean="0">
                <a:latin typeface="Tahoma" pitchFamily="32" charset="0"/>
                <a:cs typeface="Tahoma" pitchFamily="32" charset="0"/>
              </a:rPr>
            </a:b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stiskněte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mi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ruce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,  </a:t>
            </a:r>
            <a:br>
              <a:rPr lang="en-GB" altLang="cs-CZ" dirty="0" smtClean="0">
                <a:latin typeface="Tahoma" pitchFamily="32" charset="0"/>
                <a:cs typeface="Tahoma" pitchFamily="32" charset="0"/>
              </a:rPr>
            </a:b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zvednětě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nohy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nahoru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)</a:t>
            </a:r>
            <a:r>
              <a:rPr lang="cs-CZ" altLang="cs-CZ" dirty="0" smtClean="0">
                <a:latin typeface="Tahoma" pitchFamily="32" charset="0"/>
                <a:cs typeface="Tahoma" pitchFamily="32" charset="0"/>
              </a:rPr>
              <a:t/>
            </a:r>
            <a:br>
              <a:rPr lang="cs-CZ" altLang="cs-CZ" dirty="0" smtClean="0">
                <a:latin typeface="Tahoma" pitchFamily="32" charset="0"/>
                <a:cs typeface="Tahoma" pitchFamily="32" charset="0"/>
              </a:rPr>
            </a:br>
            <a:endParaRPr lang="en-GB" altLang="cs-CZ" dirty="0" smtClean="0">
              <a:latin typeface="Tahoma" pitchFamily="32" charset="0"/>
              <a:cs typeface="Tahoma" pitchFamily="32" charset="0"/>
            </a:endParaRPr>
          </a:p>
          <a:p>
            <a:pPr marL="428625" indent="-323850" eaLnBrk="1">
              <a:lnSpc>
                <a:spcPct val="103000"/>
              </a:lnSpc>
              <a:buSzPct val="104000"/>
              <a:buFont typeface="Times New Roman" pitchFamily="16" charset="0"/>
              <a:buBlip>
                <a:blip r:embed="rId3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Čití</a:t>
            </a:r>
            <a:r>
              <a:rPr lang="cs-CZ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(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cítí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dotyk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en-GB" altLang="cs-CZ" dirty="0" err="1" smtClean="0">
                <a:latin typeface="Tahoma" pitchFamily="32" charset="0"/>
                <a:cs typeface="Tahoma" pitchFamily="32" charset="0"/>
              </a:rPr>
              <a:t>symetricky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?)</a:t>
            </a:r>
          </a:p>
          <a:p>
            <a:pPr marL="860425" lvl="1" eaLnBrk="1">
              <a:lnSpc>
                <a:spcPct val="103000"/>
              </a:lnSpc>
              <a:buSzPct val="33000"/>
              <a:buFont typeface="Times New Roman" pitchFamily="16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sz="3200" dirty="0" smtClean="0">
                <a:latin typeface="Tahoma" pitchFamily="32" charset="0"/>
                <a:cs typeface="Tahoma" pitchFamily="32" charset="0"/>
              </a:rPr>
              <a:t>½ </a:t>
            </a:r>
            <a:r>
              <a:rPr lang="en-GB" altLang="cs-CZ" sz="3200" dirty="0" err="1" smtClean="0">
                <a:latin typeface="Tahoma" pitchFamily="32" charset="0"/>
                <a:cs typeface="Tahoma" pitchFamily="32" charset="0"/>
              </a:rPr>
              <a:t>obličeje</a:t>
            </a:r>
            <a:endParaRPr lang="en-GB" altLang="cs-CZ" sz="3200" dirty="0" smtClean="0">
              <a:latin typeface="Tahoma" pitchFamily="32" charset="0"/>
              <a:cs typeface="Tahoma" pitchFamily="32" charset="0"/>
            </a:endParaRPr>
          </a:p>
          <a:p>
            <a:pPr marL="860425" lvl="1" eaLnBrk="1">
              <a:lnSpc>
                <a:spcPct val="103000"/>
              </a:lnSpc>
              <a:buSzPct val="33000"/>
              <a:buFont typeface="Times New Roman" pitchFamily="16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cs-CZ" sz="3200" dirty="0" err="1" smtClean="0">
                <a:latin typeface="Tahoma" pitchFamily="32" charset="0"/>
                <a:cs typeface="Tahoma" pitchFamily="32" charset="0"/>
              </a:rPr>
              <a:t>končetin</a:t>
            </a:r>
            <a:r>
              <a:rPr lang="en-GB" altLang="cs-CZ" sz="3200" dirty="0" smtClean="0">
                <a:latin typeface="Tahoma" pitchFamily="32" charset="0"/>
                <a:cs typeface="Tahoma" pitchFamily="32" charset="0"/>
              </a:rPr>
              <a:t>, </a:t>
            </a:r>
            <a:r>
              <a:rPr lang="en-GB" altLang="cs-CZ" sz="3200" dirty="0" err="1" smtClean="0">
                <a:latin typeface="Tahoma" pitchFamily="32" charset="0"/>
                <a:cs typeface="Tahoma" pitchFamily="32" charset="0"/>
              </a:rPr>
              <a:t>těla</a:t>
            </a:r>
            <a:r>
              <a:rPr lang="en-GB" altLang="cs-CZ" dirty="0" smtClean="0">
                <a:latin typeface="Tahoma" pitchFamily="32" charset="0"/>
                <a:cs typeface="Tahom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908</Words>
  <Application>Microsoft Office PowerPoint</Application>
  <PresentationFormat>Vlastní</PresentationFormat>
  <Paragraphs>306</Paragraphs>
  <Slides>40</Slides>
  <Notes>37</Notes>
  <HiddenSlides>1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Times New Roman</vt:lpstr>
      <vt:lpstr>Arial Unicode MS</vt:lpstr>
      <vt:lpstr>Arial</vt:lpstr>
      <vt:lpstr>MS Gothic</vt:lpstr>
      <vt:lpstr>Tahoma</vt:lpstr>
      <vt:lpstr>Wingdings</vt:lpstr>
      <vt:lpstr>StarSymbol</vt:lpstr>
      <vt:lpstr>Motiv sady Office</vt:lpstr>
      <vt:lpstr>Poruchy vědomí, křečové stavy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Ložiskové  neurologické příznaky:</vt:lpstr>
      <vt:lpstr>Ložiskové  neurologické příznaky: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Poruchy vědomí při diabetu</vt:lpstr>
      <vt:lpstr>Poruchy vědomí při diabetu</vt:lpstr>
      <vt:lpstr>Cukrovka (Diabetes Mellitus)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vědomí, křečové stavy</dc:title>
  <dc:creator>LF Lektor</dc:creator>
  <cp:lastModifiedBy>uziv</cp:lastModifiedBy>
  <cp:revision>24</cp:revision>
  <cp:lastPrinted>1601-01-01T00:00:00Z</cp:lastPrinted>
  <dcterms:created xsi:type="dcterms:W3CDTF">1601-01-01T00:00:00Z</dcterms:created>
  <dcterms:modified xsi:type="dcterms:W3CDTF">2016-10-11T10:55:38Z</dcterms:modified>
</cp:coreProperties>
</file>