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13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36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05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520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0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57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786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793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0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19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93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0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59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67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83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57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C08252-55E5-49D2-9974-1589FCF8AA1B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AFCF183-A124-46F1-82E3-0DD3C31D3E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8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dekl. </a:t>
            </a:r>
            <a:r>
              <a:rPr lang="cs-CZ" dirty="0" err="1" smtClean="0"/>
              <a:t>řec</a:t>
            </a:r>
            <a:r>
              <a:rPr lang="cs-CZ" dirty="0" smtClean="0"/>
              <a:t>. -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Uveďte nominativ + genitiv singuláru a rod od následujících substantiv: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15"/>
          </p:nvPr>
        </p:nvSpPr>
        <p:spPr>
          <a:xfrm>
            <a:off x="1154953" y="2603502"/>
            <a:ext cx="3141879" cy="3423556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colitide</a:t>
            </a:r>
            <a:endParaRPr lang="cs-CZ" sz="2000" dirty="0" smtClean="0"/>
          </a:p>
          <a:p>
            <a:r>
              <a:rPr lang="cs-CZ" sz="2000" dirty="0" err="1" smtClean="0"/>
              <a:t>nephri</a:t>
            </a:r>
            <a:endParaRPr lang="cs-CZ" sz="2000" dirty="0" smtClean="0"/>
          </a:p>
          <a:p>
            <a:r>
              <a:rPr lang="cs-CZ" sz="2000" dirty="0" err="1" smtClean="0"/>
              <a:t>dentium</a:t>
            </a:r>
            <a:endParaRPr lang="cs-CZ" sz="2000" dirty="0" smtClean="0"/>
          </a:p>
          <a:p>
            <a:r>
              <a:rPr lang="cs-CZ" sz="2000" dirty="0" err="1" smtClean="0"/>
              <a:t>colla</a:t>
            </a:r>
            <a:endParaRPr lang="cs-CZ" sz="2000" dirty="0" smtClean="0"/>
          </a:p>
          <a:p>
            <a:r>
              <a:rPr lang="cs-CZ" sz="2000" dirty="0" err="1" smtClean="0"/>
              <a:t>systoles</a:t>
            </a:r>
            <a:endParaRPr lang="cs-CZ" sz="2000" dirty="0" smtClean="0"/>
          </a:p>
          <a:p>
            <a:r>
              <a:rPr lang="cs-CZ" sz="2000" dirty="0" err="1" smtClean="0"/>
              <a:t>anguli</a:t>
            </a:r>
            <a:endParaRPr lang="cs-CZ" sz="2000" dirty="0" smtClean="0"/>
          </a:p>
          <a:p>
            <a:r>
              <a:rPr lang="cs-CZ" sz="2000" dirty="0" err="1" smtClean="0"/>
              <a:t>tarsis</a:t>
            </a:r>
            <a:endParaRPr lang="cs-CZ" sz="2000" dirty="0" smtClean="0"/>
          </a:p>
          <a:p>
            <a:r>
              <a:rPr lang="cs-CZ" sz="2000" dirty="0" err="1" smtClean="0"/>
              <a:t>olecrana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 flipV="1">
            <a:off x="4512721" y="3179761"/>
            <a:ext cx="3147009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6"/>
          </p:nvPr>
        </p:nvSpPr>
        <p:spPr>
          <a:xfrm>
            <a:off x="4512721" y="2603501"/>
            <a:ext cx="3147009" cy="342355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partes</a:t>
            </a:r>
          </a:p>
          <a:p>
            <a:r>
              <a:rPr lang="cs-CZ" sz="2000" dirty="0" err="1" smtClean="0"/>
              <a:t>tussi</a:t>
            </a:r>
            <a:endParaRPr lang="cs-CZ" sz="2000" dirty="0" smtClean="0"/>
          </a:p>
          <a:p>
            <a:r>
              <a:rPr lang="cs-CZ" sz="2000" dirty="0" err="1" smtClean="0"/>
              <a:t>matres</a:t>
            </a:r>
            <a:endParaRPr lang="cs-CZ" sz="2000" dirty="0" smtClean="0"/>
          </a:p>
          <a:p>
            <a:r>
              <a:rPr lang="cs-CZ" sz="2000" dirty="0" err="1" smtClean="0"/>
              <a:t>dermatum</a:t>
            </a:r>
            <a:endParaRPr lang="cs-CZ" sz="2000" dirty="0" smtClean="0"/>
          </a:p>
          <a:p>
            <a:r>
              <a:rPr lang="cs-CZ" sz="2000" dirty="0" err="1" smtClean="0"/>
              <a:t>nephroseos</a:t>
            </a:r>
            <a:endParaRPr lang="cs-CZ" sz="2000" dirty="0" smtClean="0"/>
          </a:p>
          <a:p>
            <a:r>
              <a:rPr lang="cs-CZ" sz="2000" dirty="0" err="1" smtClean="0"/>
              <a:t>glandula</a:t>
            </a:r>
            <a:endParaRPr lang="cs-CZ" sz="2000" dirty="0" smtClean="0"/>
          </a:p>
          <a:p>
            <a:r>
              <a:rPr lang="cs-CZ" sz="2000" dirty="0" err="1" smtClean="0"/>
              <a:t>vasorum</a:t>
            </a:r>
            <a:endParaRPr lang="cs-CZ" sz="2000" dirty="0" smtClean="0"/>
          </a:p>
          <a:p>
            <a:r>
              <a:rPr lang="cs-CZ" sz="2000" dirty="0" err="1" smtClean="0"/>
              <a:t>stomachos</a:t>
            </a:r>
            <a:endParaRPr lang="cs-CZ" sz="2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17"/>
          </p:nvPr>
        </p:nvSpPr>
        <p:spPr>
          <a:xfrm>
            <a:off x="7888329" y="2603502"/>
            <a:ext cx="3145536" cy="342355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antibiotico</a:t>
            </a:r>
            <a:endParaRPr lang="cs-CZ" sz="2000" dirty="0" smtClean="0"/>
          </a:p>
          <a:p>
            <a:r>
              <a:rPr lang="cs-CZ" sz="2000" dirty="0" err="1" smtClean="0"/>
              <a:t>diabetae</a:t>
            </a:r>
            <a:endParaRPr lang="cs-CZ" sz="2000" dirty="0" smtClean="0"/>
          </a:p>
          <a:p>
            <a:r>
              <a:rPr lang="cs-CZ" sz="2000" dirty="0" err="1" smtClean="0"/>
              <a:t>cola</a:t>
            </a:r>
            <a:endParaRPr lang="cs-CZ" sz="2000" dirty="0" smtClean="0"/>
          </a:p>
          <a:p>
            <a:r>
              <a:rPr lang="cs-CZ" sz="2000" dirty="0" err="1" smtClean="0"/>
              <a:t>gastre</a:t>
            </a:r>
            <a:endParaRPr lang="cs-CZ" sz="2000" dirty="0" smtClean="0"/>
          </a:p>
          <a:p>
            <a:r>
              <a:rPr lang="cs-CZ" sz="2000" dirty="0" err="1" smtClean="0"/>
              <a:t>capitum</a:t>
            </a:r>
            <a:endParaRPr lang="cs-CZ" sz="2000" dirty="0" smtClean="0"/>
          </a:p>
          <a:p>
            <a:r>
              <a:rPr lang="cs-CZ" sz="2000" dirty="0" err="1" smtClean="0"/>
              <a:t>diagnosis</a:t>
            </a:r>
            <a:endParaRPr lang="cs-CZ" sz="2000" dirty="0" smtClean="0"/>
          </a:p>
          <a:p>
            <a:r>
              <a:rPr lang="cs-CZ" sz="2000" dirty="0" err="1" smtClean="0"/>
              <a:t>febrium</a:t>
            </a:r>
            <a:endParaRPr lang="cs-CZ" sz="2000" dirty="0" smtClean="0"/>
          </a:p>
          <a:p>
            <a:r>
              <a:rPr lang="cs-CZ" sz="2000" dirty="0" err="1" smtClean="0"/>
              <a:t>ossium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05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Vyberte neutra a utvořte od nich genitiv (číslo zachovejte):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traumata</a:t>
            </a:r>
          </a:p>
          <a:p>
            <a:r>
              <a:rPr lang="cs-CZ" sz="2000" dirty="0" err="1" smtClean="0"/>
              <a:t>ligamenta</a:t>
            </a:r>
            <a:endParaRPr lang="cs-CZ" sz="2000" dirty="0" smtClean="0"/>
          </a:p>
          <a:p>
            <a:r>
              <a:rPr lang="cs-CZ" sz="2000" dirty="0" err="1" smtClean="0"/>
              <a:t>coxa</a:t>
            </a:r>
            <a:endParaRPr lang="cs-CZ" sz="2000" dirty="0" smtClean="0"/>
          </a:p>
          <a:p>
            <a:r>
              <a:rPr lang="cs-CZ" sz="2000" dirty="0" err="1" smtClean="0"/>
              <a:t>anomalia</a:t>
            </a:r>
            <a:endParaRPr lang="cs-CZ" sz="2000" dirty="0" smtClean="0"/>
          </a:p>
          <a:p>
            <a:r>
              <a:rPr lang="cs-CZ" sz="2000" dirty="0" err="1" smtClean="0"/>
              <a:t>semina</a:t>
            </a:r>
            <a:endParaRPr lang="cs-CZ" sz="2000" dirty="0" smtClean="0"/>
          </a:p>
          <a:p>
            <a:r>
              <a:rPr lang="cs-CZ" sz="2000" dirty="0" err="1" smtClean="0"/>
              <a:t>animalia</a:t>
            </a:r>
            <a:endParaRPr lang="cs-CZ" sz="2000" dirty="0" smtClean="0"/>
          </a:p>
          <a:p>
            <a:r>
              <a:rPr lang="cs-CZ" sz="2000" dirty="0" smtClean="0"/>
              <a:t>ala</a:t>
            </a:r>
          </a:p>
          <a:p>
            <a:r>
              <a:rPr lang="cs-CZ" sz="2000" dirty="0" err="1" smtClean="0"/>
              <a:t>vasa</a:t>
            </a:r>
            <a:endParaRPr lang="cs-CZ" sz="2000" dirty="0" smtClean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2000" dirty="0" err="1" smtClean="0"/>
              <a:t>mamma</a:t>
            </a:r>
            <a:endParaRPr lang="cs-CZ" sz="2000" dirty="0" smtClean="0"/>
          </a:p>
          <a:p>
            <a:r>
              <a:rPr lang="cs-CZ" sz="2000" dirty="0" err="1" smtClean="0"/>
              <a:t>gramma</a:t>
            </a:r>
            <a:endParaRPr lang="cs-CZ" sz="2000" dirty="0" smtClean="0"/>
          </a:p>
          <a:p>
            <a:r>
              <a:rPr lang="cs-CZ" sz="2000" dirty="0" err="1" smtClean="0"/>
              <a:t>ora</a:t>
            </a:r>
            <a:endParaRPr lang="cs-CZ" sz="2000" dirty="0" smtClean="0"/>
          </a:p>
          <a:p>
            <a:r>
              <a:rPr lang="cs-CZ" sz="2000" dirty="0" smtClean="0"/>
              <a:t>folia</a:t>
            </a:r>
          </a:p>
          <a:p>
            <a:r>
              <a:rPr lang="cs-CZ" sz="2000" dirty="0" smtClean="0"/>
              <a:t>sutura</a:t>
            </a:r>
          </a:p>
          <a:p>
            <a:r>
              <a:rPr lang="cs-CZ" sz="2000" dirty="0" smtClean="0"/>
              <a:t>antagonista</a:t>
            </a:r>
          </a:p>
          <a:p>
            <a:r>
              <a:rPr lang="cs-CZ" sz="2000" dirty="0" err="1" smtClean="0"/>
              <a:t>cochlearia</a:t>
            </a:r>
            <a:endParaRPr lang="cs-CZ" sz="2000" dirty="0" smtClean="0"/>
          </a:p>
          <a:p>
            <a:r>
              <a:rPr lang="cs-CZ" sz="2000" dirty="0" err="1" smtClean="0"/>
              <a:t>oedema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140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Dejte do opačného čísla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15"/>
          </p:nvPr>
        </p:nvSpPr>
        <p:spPr>
          <a:xfrm>
            <a:off x="1154953" y="2603500"/>
            <a:ext cx="3141879" cy="3423557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animalia</a:t>
            </a:r>
            <a:endParaRPr lang="cs-CZ" sz="1800" dirty="0" smtClean="0"/>
          </a:p>
          <a:p>
            <a:r>
              <a:rPr lang="cs-CZ" sz="1800" dirty="0" err="1" smtClean="0"/>
              <a:t>arteria</a:t>
            </a:r>
            <a:endParaRPr lang="cs-CZ" sz="1800" dirty="0" smtClean="0"/>
          </a:p>
          <a:p>
            <a:r>
              <a:rPr lang="cs-CZ" sz="1800" dirty="0" err="1" smtClean="0"/>
              <a:t>colla</a:t>
            </a:r>
            <a:endParaRPr lang="cs-CZ" sz="1800" dirty="0" smtClean="0"/>
          </a:p>
          <a:p>
            <a:r>
              <a:rPr lang="cs-CZ" sz="1800" dirty="0" smtClean="0"/>
              <a:t>ostium</a:t>
            </a:r>
          </a:p>
          <a:p>
            <a:r>
              <a:rPr lang="cs-CZ" sz="1800" dirty="0" err="1" smtClean="0"/>
              <a:t>pariete</a:t>
            </a:r>
            <a:endParaRPr lang="cs-CZ" sz="1800" dirty="0" smtClean="0"/>
          </a:p>
          <a:p>
            <a:r>
              <a:rPr lang="cs-CZ" sz="1800" dirty="0" err="1" smtClean="0"/>
              <a:t>renis</a:t>
            </a:r>
            <a:endParaRPr lang="cs-CZ" sz="1800" dirty="0" smtClean="0"/>
          </a:p>
          <a:p>
            <a:r>
              <a:rPr lang="cs-CZ" sz="1800" dirty="0" err="1" smtClean="0"/>
              <a:t>basium</a:t>
            </a:r>
            <a:endParaRPr lang="cs-CZ" sz="1800" dirty="0" smtClean="0"/>
          </a:p>
          <a:p>
            <a:r>
              <a:rPr lang="cs-CZ" sz="1800" dirty="0" err="1" smtClean="0"/>
              <a:t>unguis</a:t>
            </a:r>
            <a:endParaRPr lang="cs-CZ" sz="1800" dirty="0" smtClean="0"/>
          </a:p>
          <a:p>
            <a:r>
              <a:rPr lang="cs-CZ" sz="1800" dirty="0" smtClean="0"/>
              <a:t>trauma</a:t>
            </a:r>
            <a:endParaRPr lang="cs-CZ" sz="1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16"/>
          </p:nvPr>
        </p:nvSpPr>
        <p:spPr>
          <a:xfrm>
            <a:off x="4512721" y="2603501"/>
            <a:ext cx="3147009" cy="3423556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anomalia</a:t>
            </a:r>
            <a:endParaRPr lang="cs-CZ" sz="1800" dirty="0" smtClean="0"/>
          </a:p>
          <a:p>
            <a:r>
              <a:rPr lang="cs-CZ" sz="1800" dirty="0" err="1" smtClean="0"/>
              <a:t>canalis</a:t>
            </a:r>
            <a:endParaRPr lang="cs-CZ" sz="1800" dirty="0" smtClean="0"/>
          </a:p>
          <a:p>
            <a:r>
              <a:rPr lang="cs-CZ" sz="1800" dirty="0" err="1" smtClean="0"/>
              <a:t>cola</a:t>
            </a:r>
            <a:endParaRPr lang="cs-CZ" sz="1800" dirty="0" smtClean="0"/>
          </a:p>
          <a:p>
            <a:r>
              <a:rPr lang="cs-CZ" sz="1800" dirty="0" err="1" smtClean="0"/>
              <a:t>partium</a:t>
            </a:r>
            <a:endParaRPr lang="cs-CZ" sz="1800" dirty="0" smtClean="0"/>
          </a:p>
          <a:p>
            <a:r>
              <a:rPr lang="cs-CZ" sz="1800" dirty="0" smtClean="0"/>
              <a:t>ovarium</a:t>
            </a:r>
          </a:p>
          <a:p>
            <a:r>
              <a:rPr lang="cs-CZ" sz="1800" dirty="0" err="1" smtClean="0"/>
              <a:t>venis</a:t>
            </a:r>
            <a:endParaRPr lang="cs-CZ" sz="1800" dirty="0" smtClean="0"/>
          </a:p>
          <a:p>
            <a:r>
              <a:rPr lang="cs-CZ" sz="1800" dirty="0" err="1" smtClean="0"/>
              <a:t>seminum</a:t>
            </a:r>
            <a:endParaRPr lang="cs-CZ" sz="1800" dirty="0" smtClean="0"/>
          </a:p>
          <a:p>
            <a:r>
              <a:rPr lang="cs-CZ" sz="1800" dirty="0" err="1" smtClean="0"/>
              <a:t>unguentum</a:t>
            </a:r>
            <a:endParaRPr lang="cs-CZ" sz="1800" dirty="0" smtClean="0"/>
          </a:p>
          <a:p>
            <a:r>
              <a:rPr lang="cs-CZ" sz="1800" dirty="0" err="1" smtClean="0"/>
              <a:t>gramma</a:t>
            </a:r>
            <a:endParaRPr lang="cs-CZ" sz="18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half" idx="17"/>
          </p:nvPr>
        </p:nvSpPr>
        <p:spPr>
          <a:xfrm>
            <a:off x="7888329" y="2603500"/>
            <a:ext cx="3145536" cy="3423555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cochlearia</a:t>
            </a:r>
            <a:endParaRPr lang="cs-CZ" sz="1800" dirty="0" smtClean="0"/>
          </a:p>
          <a:p>
            <a:r>
              <a:rPr lang="cs-CZ" sz="1800" dirty="0" err="1" smtClean="0"/>
              <a:t>animalis</a:t>
            </a:r>
            <a:endParaRPr lang="cs-CZ" sz="1800" dirty="0" smtClean="0"/>
          </a:p>
          <a:p>
            <a:r>
              <a:rPr lang="cs-CZ" sz="1800" dirty="0" err="1" smtClean="0"/>
              <a:t>mamma</a:t>
            </a:r>
            <a:endParaRPr lang="cs-CZ" sz="1800" dirty="0" smtClean="0"/>
          </a:p>
          <a:p>
            <a:r>
              <a:rPr lang="cs-CZ" sz="1800" dirty="0" smtClean="0"/>
              <a:t>rete</a:t>
            </a:r>
          </a:p>
          <a:p>
            <a:r>
              <a:rPr lang="cs-CZ" sz="1800" dirty="0" err="1" smtClean="0"/>
              <a:t>calcarium</a:t>
            </a:r>
            <a:endParaRPr lang="cs-CZ" sz="1800" dirty="0" smtClean="0"/>
          </a:p>
          <a:p>
            <a:r>
              <a:rPr lang="cs-CZ" sz="1800" dirty="0" err="1" smtClean="0"/>
              <a:t>cranium</a:t>
            </a:r>
            <a:endParaRPr lang="cs-CZ" sz="1800" dirty="0" smtClean="0"/>
          </a:p>
          <a:p>
            <a:r>
              <a:rPr lang="cs-CZ" sz="1800" dirty="0" smtClean="0"/>
              <a:t>intestinum</a:t>
            </a:r>
          </a:p>
          <a:p>
            <a:r>
              <a:rPr lang="cs-CZ" sz="1800" dirty="0" smtClean="0"/>
              <a:t>iris</a:t>
            </a:r>
          </a:p>
          <a:p>
            <a:r>
              <a:rPr lang="cs-CZ" sz="1800" dirty="0" err="1" smtClean="0"/>
              <a:t>testibus</a:t>
            </a:r>
            <a:r>
              <a:rPr lang="cs-CZ" sz="18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testis</a:t>
            </a:r>
            <a:r>
              <a:rPr lang="cs-CZ" sz="1600" dirty="0" smtClean="0"/>
              <a:t>, </a:t>
            </a:r>
            <a:r>
              <a:rPr lang="cs-CZ" sz="1600" dirty="0" err="1" smtClean="0"/>
              <a:t>is</a:t>
            </a:r>
            <a:r>
              <a:rPr lang="cs-CZ" sz="1600" dirty="0" smtClean="0"/>
              <a:t>, m. „</a:t>
            </a:r>
            <a:r>
              <a:rPr lang="cs-CZ" sz="1600" i="1" dirty="0" smtClean="0"/>
              <a:t>varle</a:t>
            </a:r>
            <a:r>
              <a:rPr lang="cs-CZ" sz="1600" dirty="0" smtClean="0"/>
              <a:t>“)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1328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tvary substantiv v příslušných pádech:</a:t>
            </a: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562266"/>
              </p:ext>
            </p:extLst>
          </p:nvPr>
        </p:nvGraphicFramePr>
        <p:xfrm>
          <a:off x="1155700" y="2794000"/>
          <a:ext cx="8824915" cy="34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983"/>
                <a:gridCol w="1764983"/>
                <a:gridCol w="1764983"/>
                <a:gridCol w="1764983"/>
                <a:gridCol w="1764983"/>
              </a:tblGrid>
              <a:tr h="1803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angulus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canalis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sitis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narcosis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bronchitis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angulo</a:t>
                      </a:r>
                      <a:endParaRPr lang="cs-CZ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angulum</a:t>
                      </a:r>
                      <a:endParaRPr lang="cs-CZ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angulis</a:t>
                      </a:r>
                      <a:endParaRPr lang="cs-CZ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angulorum</a:t>
                      </a:r>
                      <a:endParaRPr lang="cs-CZ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anguli</a:t>
                      </a:r>
                      <a:r>
                        <a:rPr lang="cs-CZ" dirty="0" smtClean="0"/>
                        <a:t> (gen.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angulos</a:t>
                      </a:r>
                      <a:endParaRPr lang="cs-CZ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anguli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08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Doplňte tabulku tak, aby každý řádek obsahoval jeden výraz v různých pádech a každý sloupec různé výrazy v jednom pádě: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117356"/>
              </p:ext>
            </p:extLst>
          </p:nvPr>
        </p:nvGraphicFramePr>
        <p:xfrm>
          <a:off x="1155700" y="2222499"/>
          <a:ext cx="9525000" cy="432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  <a:gridCol w="1905000"/>
              </a:tblGrid>
              <a:tr h="919146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diagnosium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baseline="0" dirty="0" err="1" smtClean="0">
                          <a:solidFill>
                            <a:schemeClr val="tx1"/>
                          </a:solidFill>
                        </a:rPr>
                        <a:t>certarum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3252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dentes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incisivi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3252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vulneribus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laceris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31306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systemate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complicato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1914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periodus</a:t>
                      </a:r>
                      <a:r>
                        <a:rPr lang="cs-CZ" dirty="0" smtClean="0"/>
                        <a:t> longa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659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Přeložte: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proti žízni</a:t>
            </a:r>
          </a:p>
          <a:p>
            <a:r>
              <a:rPr lang="cs-CZ" dirty="0"/>
              <a:t>s tuberkulózou</a:t>
            </a:r>
          </a:p>
          <a:p>
            <a:r>
              <a:rPr lang="cs-CZ" dirty="0"/>
              <a:t>resekce kořenů špičáků</a:t>
            </a:r>
          </a:p>
          <a:p>
            <a:r>
              <a:rPr lang="cs-CZ" dirty="0"/>
              <a:t>resekce kořene špičáku</a:t>
            </a:r>
          </a:p>
          <a:p>
            <a:r>
              <a:rPr lang="cs-CZ" dirty="0"/>
              <a:t>průměr mužské lebky</a:t>
            </a:r>
          </a:p>
          <a:p>
            <a:r>
              <a:rPr lang="cs-CZ" dirty="0"/>
              <a:t>kvůli zánětu dásní 		(gingiva, -</a:t>
            </a:r>
            <a:r>
              <a:rPr lang="cs-CZ" dirty="0" err="1"/>
              <a:t>ae</a:t>
            </a:r>
            <a:r>
              <a:rPr lang="cs-CZ" dirty="0"/>
              <a:t> f. dáseň)</a:t>
            </a:r>
          </a:p>
          <a:p>
            <a:r>
              <a:rPr lang="cs-CZ" dirty="0"/>
              <a:t>skrz nosní přepážku</a:t>
            </a:r>
          </a:p>
          <a:p>
            <a:r>
              <a:rPr lang="cs-CZ" dirty="0"/>
              <a:t>z vnitřního ucha</a:t>
            </a:r>
          </a:p>
          <a:p>
            <a:r>
              <a:rPr lang="cs-CZ" dirty="0"/>
              <a:t>do ústní dutiny</a:t>
            </a:r>
          </a:p>
          <a:p>
            <a:r>
              <a:rPr lang="cs-CZ" dirty="0"/>
              <a:t>s příznaky akutního zánětu průdušek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32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Spojte substantivum s předložkou a vzniklé spojení přeložte: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 		(</a:t>
            </a:r>
            <a:r>
              <a:rPr lang="cs-CZ" dirty="0" err="1"/>
              <a:t>stomachos</a:t>
            </a:r>
            <a:r>
              <a:rPr lang="cs-CZ" dirty="0"/>
              <a:t>, </a:t>
            </a:r>
            <a:r>
              <a:rPr lang="cs-CZ" dirty="0" err="1"/>
              <a:t>ventriculus</a:t>
            </a:r>
            <a:r>
              <a:rPr lang="cs-CZ" dirty="0"/>
              <a:t>, </a:t>
            </a:r>
            <a:r>
              <a:rPr lang="cs-CZ" dirty="0" err="1"/>
              <a:t>gaster</a:t>
            </a:r>
            <a:r>
              <a:rPr lang="cs-CZ" dirty="0"/>
              <a:t>)</a:t>
            </a:r>
          </a:p>
          <a:p>
            <a:r>
              <a:rPr lang="cs-CZ" dirty="0" err="1"/>
              <a:t>contra</a:t>
            </a:r>
            <a:r>
              <a:rPr lang="cs-CZ" dirty="0"/>
              <a:t> 	(</a:t>
            </a:r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haemorrhagia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, causa </a:t>
            </a:r>
            <a:r>
              <a:rPr lang="cs-CZ" dirty="0" err="1"/>
              <a:t>morbi</a:t>
            </a:r>
            <a:r>
              <a:rPr lang="cs-CZ" dirty="0"/>
              <a:t>)</a:t>
            </a:r>
          </a:p>
          <a:p>
            <a:r>
              <a:rPr lang="cs-CZ" dirty="0"/>
              <a:t>post 	</a:t>
            </a:r>
            <a:r>
              <a:rPr lang="cs-CZ" dirty="0" smtClean="0"/>
              <a:t>        (</a:t>
            </a:r>
            <a:r>
              <a:rPr lang="cs-CZ" dirty="0" err="1"/>
              <a:t>infusio</a:t>
            </a:r>
            <a:r>
              <a:rPr lang="cs-CZ" dirty="0"/>
              <a:t> </a:t>
            </a:r>
            <a:r>
              <a:rPr lang="cs-CZ" dirty="0" err="1"/>
              <a:t>intravenosa</a:t>
            </a:r>
            <a:r>
              <a:rPr lang="cs-CZ" dirty="0"/>
              <a:t>, </a:t>
            </a:r>
            <a:r>
              <a:rPr lang="cs-CZ" dirty="0" err="1"/>
              <a:t>ablatio</a:t>
            </a:r>
            <a:r>
              <a:rPr lang="cs-CZ" dirty="0"/>
              <a:t> </a:t>
            </a:r>
            <a:r>
              <a:rPr lang="cs-CZ" dirty="0" err="1"/>
              <a:t>unguis</a:t>
            </a:r>
            <a:r>
              <a:rPr lang="cs-CZ" dirty="0"/>
              <a:t>, </a:t>
            </a:r>
            <a:r>
              <a:rPr lang="cs-CZ" dirty="0" err="1"/>
              <a:t>fractura</a:t>
            </a:r>
            <a:r>
              <a:rPr lang="cs-CZ" dirty="0"/>
              <a:t> </a:t>
            </a:r>
            <a:r>
              <a:rPr lang="cs-CZ" dirty="0" err="1" smtClean="0"/>
              <a:t>vomeris</a:t>
            </a:r>
            <a:r>
              <a:rPr lang="cs-CZ" dirty="0" smtClean="0"/>
              <a:t> </a:t>
            </a:r>
            <a:r>
              <a:rPr lang="cs-CZ" dirty="0" err="1"/>
              <a:t>complicata</a:t>
            </a:r>
            <a:r>
              <a:rPr lang="cs-CZ" dirty="0"/>
              <a:t>)</a:t>
            </a:r>
          </a:p>
          <a:p>
            <a:r>
              <a:rPr lang="cs-CZ" dirty="0"/>
              <a:t>per 		(</a:t>
            </a:r>
            <a:r>
              <a:rPr lang="cs-CZ" dirty="0" err="1"/>
              <a:t>arteriae</a:t>
            </a:r>
            <a:r>
              <a:rPr lang="cs-CZ" dirty="0"/>
              <a:t>, </a:t>
            </a:r>
            <a:r>
              <a:rPr lang="cs-CZ" dirty="0" err="1"/>
              <a:t>vasa</a:t>
            </a:r>
            <a:r>
              <a:rPr lang="cs-CZ" dirty="0"/>
              <a:t>, </a:t>
            </a:r>
            <a:r>
              <a:rPr lang="cs-CZ" dirty="0" err="1"/>
              <a:t>nasus</a:t>
            </a:r>
            <a:r>
              <a:rPr lang="cs-CZ" dirty="0"/>
              <a:t>)</a:t>
            </a:r>
          </a:p>
          <a:p>
            <a:r>
              <a:rPr lang="cs-CZ" dirty="0"/>
              <a:t>pro 		(</a:t>
            </a:r>
            <a:r>
              <a:rPr lang="cs-CZ" dirty="0" err="1"/>
              <a:t>iniectiones</a:t>
            </a:r>
            <a:r>
              <a:rPr lang="cs-CZ" dirty="0"/>
              <a:t>, </a:t>
            </a:r>
            <a:r>
              <a:rPr lang="cs-CZ" dirty="0" err="1"/>
              <a:t>sanatio</a:t>
            </a:r>
            <a:r>
              <a:rPr lang="cs-CZ" dirty="0"/>
              <a:t>, </a:t>
            </a:r>
            <a:r>
              <a:rPr lang="cs-CZ" dirty="0" err="1"/>
              <a:t>narcosis</a:t>
            </a:r>
            <a:r>
              <a:rPr lang="cs-CZ" dirty="0"/>
              <a:t>)</a:t>
            </a:r>
          </a:p>
          <a:p>
            <a:r>
              <a:rPr lang="cs-CZ" dirty="0"/>
              <a:t>sub 	</a:t>
            </a:r>
            <a:r>
              <a:rPr lang="cs-CZ" dirty="0" smtClean="0"/>
              <a:t>        (</a:t>
            </a:r>
            <a:r>
              <a:rPr lang="cs-CZ" dirty="0" err="1"/>
              <a:t>talus</a:t>
            </a:r>
            <a:r>
              <a:rPr lang="cs-CZ" dirty="0"/>
              <a:t>, </a:t>
            </a:r>
            <a:r>
              <a:rPr lang="cs-CZ" dirty="0" err="1"/>
              <a:t>costae</a:t>
            </a:r>
            <a:r>
              <a:rPr lang="cs-CZ" dirty="0"/>
              <a:t> </a:t>
            </a:r>
            <a:r>
              <a:rPr lang="cs-CZ" dirty="0" err="1"/>
              <a:t>fractae</a:t>
            </a:r>
            <a:r>
              <a:rPr lang="cs-CZ" dirty="0"/>
              <a:t>, </a:t>
            </a:r>
            <a:r>
              <a:rPr lang="cs-CZ" dirty="0" err="1"/>
              <a:t>fascia</a:t>
            </a:r>
            <a:r>
              <a:rPr lang="cs-CZ" dirty="0"/>
              <a:t> lata </a:t>
            </a:r>
            <a:r>
              <a:rPr lang="cs-CZ" dirty="0" err="1"/>
              <a:t>rupta</a:t>
            </a:r>
            <a:r>
              <a:rPr lang="cs-CZ" dirty="0"/>
              <a:t>)</a:t>
            </a:r>
          </a:p>
          <a:p>
            <a:r>
              <a:rPr lang="cs-CZ" dirty="0" err="1"/>
              <a:t>propter</a:t>
            </a:r>
            <a:r>
              <a:rPr lang="cs-CZ" dirty="0"/>
              <a:t> 	(</a:t>
            </a:r>
            <a:r>
              <a:rPr lang="cs-CZ" dirty="0" err="1"/>
              <a:t>amputatio</a:t>
            </a:r>
            <a:r>
              <a:rPr lang="cs-CZ" dirty="0"/>
              <a:t> </a:t>
            </a:r>
            <a:r>
              <a:rPr lang="cs-CZ" dirty="0" err="1"/>
              <a:t>phalangis</a:t>
            </a:r>
            <a:r>
              <a:rPr lang="cs-CZ" dirty="0"/>
              <a:t> </a:t>
            </a:r>
            <a:r>
              <a:rPr lang="cs-CZ" dirty="0" err="1"/>
              <a:t>hallucis</a:t>
            </a:r>
            <a:r>
              <a:rPr lang="cs-CZ" dirty="0"/>
              <a:t>, pus in </a:t>
            </a:r>
            <a:r>
              <a:rPr lang="cs-CZ" dirty="0" err="1"/>
              <a:t>vulnere</a:t>
            </a:r>
            <a:r>
              <a:rPr lang="cs-CZ" dirty="0"/>
              <a:t>, </a:t>
            </a:r>
            <a:r>
              <a:rPr lang="cs-CZ" dirty="0" err="1" smtClean="0"/>
              <a:t>encephalitis</a:t>
            </a:r>
            <a:r>
              <a:rPr lang="cs-CZ" dirty="0" smtClean="0"/>
              <a:t> </a:t>
            </a:r>
            <a:r>
              <a:rPr lang="cs-CZ" dirty="0" err="1"/>
              <a:t>acuta</a:t>
            </a:r>
            <a:r>
              <a:rPr lang="cs-CZ" dirty="0"/>
              <a:t>)</a:t>
            </a:r>
          </a:p>
          <a:p>
            <a:r>
              <a:rPr lang="cs-CZ" dirty="0"/>
              <a:t>inter 	</a:t>
            </a:r>
            <a:r>
              <a:rPr lang="cs-CZ" dirty="0" smtClean="0"/>
              <a:t>       (</a:t>
            </a:r>
            <a:r>
              <a:rPr lang="cs-CZ" dirty="0"/>
              <a:t>fibula et </a:t>
            </a:r>
            <a:r>
              <a:rPr lang="cs-CZ" dirty="0" err="1"/>
              <a:t>tibia</a:t>
            </a:r>
            <a:r>
              <a:rPr lang="cs-CZ" dirty="0"/>
              <a:t>, </a:t>
            </a:r>
            <a:r>
              <a:rPr lang="cs-CZ" dirty="0" err="1"/>
              <a:t>hepar</a:t>
            </a:r>
            <a:r>
              <a:rPr lang="cs-CZ" dirty="0"/>
              <a:t> et </a:t>
            </a:r>
            <a:r>
              <a:rPr lang="cs-CZ" dirty="0" err="1"/>
              <a:t>lien</a:t>
            </a:r>
            <a:r>
              <a:rPr lang="cs-CZ" dirty="0"/>
              <a:t>, </a:t>
            </a:r>
            <a:r>
              <a:rPr lang="cs-CZ" dirty="0" err="1"/>
              <a:t>oculi</a:t>
            </a:r>
            <a:r>
              <a:rPr lang="cs-CZ" dirty="0"/>
              <a:t>)</a:t>
            </a:r>
          </a:p>
          <a:p>
            <a:r>
              <a:rPr lang="cs-CZ" dirty="0"/>
              <a:t>e/ex 	</a:t>
            </a:r>
            <a:r>
              <a:rPr lang="cs-CZ" dirty="0" smtClean="0"/>
              <a:t>       (</a:t>
            </a:r>
            <a:r>
              <a:rPr lang="cs-CZ" dirty="0"/>
              <a:t>os </a:t>
            </a:r>
            <a:r>
              <a:rPr lang="cs-CZ" dirty="0" err="1"/>
              <a:t>apertum</a:t>
            </a:r>
            <a:r>
              <a:rPr lang="cs-CZ" dirty="0"/>
              <a:t>, </a:t>
            </a:r>
            <a:r>
              <a:rPr lang="cs-CZ" dirty="0" err="1"/>
              <a:t>systema</a:t>
            </a:r>
            <a:r>
              <a:rPr lang="cs-CZ" dirty="0"/>
              <a:t> </a:t>
            </a:r>
            <a:r>
              <a:rPr lang="cs-CZ" dirty="0" err="1"/>
              <a:t>nervosum</a:t>
            </a:r>
            <a:r>
              <a:rPr lang="cs-CZ" dirty="0"/>
              <a:t>, </a:t>
            </a: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 smtClean="0"/>
              <a:t>perforatum</a:t>
            </a:r>
            <a:r>
              <a:rPr lang="cs-CZ" dirty="0"/>
              <a:t>)</a:t>
            </a:r>
          </a:p>
          <a:p>
            <a:r>
              <a:rPr lang="cs-CZ" dirty="0"/>
              <a:t>ante 	</a:t>
            </a:r>
            <a:r>
              <a:rPr lang="cs-CZ" dirty="0" smtClean="0"/>
              <a:t>       (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chronicus</a:t>
            </a:r>
            <a:r>
              <a:rPr lang="cs-CZ" dirty="0"/>
              <a:t>, </a:t>
            </a:r>
            <a:r>
              <a:rPr lang="cs-CZ" dirty="0" err="1"/>
              <a:t>mors</a:t>
            </a:r>
            <a:r>
              <a:rPr lang="cs-CZ" dirty="0"/>
              <a:t> </a:t>
            </a:r>
            <a:r>
              <a:rPr lang="cs-CZ" dirty="0" err="1"/>
              <a:t>subita</a:t>
            </a:r>
            <a:r>
              <a:rPr lang="cs-CZ" dirty="0"/>
              <a:t>, dosis </a:t>
            </a:r>
            <a:r>
              <a:rPr lang="cs-CZ" dirty="0" err="1" smtClean="0"/>
              <a:t>medicamenti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56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</TotalTime>
  <Words>184</Words>
  <Application>Microsoft Office PowerPoint</Application>
  <PresentationFormat>Širokoúhlá obrazovka</PresentationFormat>
  <Paragraphs>112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Iontový efekt</vt:lpstr>
      <vt:lpstr>3. dekl. řec. - cvičení</vt:lpstr>
      <vt:lpstr>Uveďte nominativ + genitiv singuláru a rod od následujících substantiv: </vt:lpstr>
      <vt:lpstr>Vyberte neutra a utvořte od nich genitiv (číslo zachovejte): </vt:lpstr>
      <vt:lpstr>Dejte do opačného čísla</vt:lpstr>
      <vt:lpstr>Doplňte tvary substantiv v příslušných pádech:</vt:lpstr>
      <vt:lpstr>Doplňte tabulku tak, aby každý řádek obsahoval jeden výraz v různých pádech a každý sloupec různé výrazy v jednom pádě: </vt:lpstr>
      <vt:lpstr>Přeložte:</vt:lpstr>
      <vt:lpstr>Spojte substantivum s předložkou a vzniklé spojení přeložte: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dekl. řec. - cvičení</dc:title>
  <dc:creator>Soňa Žákovská</dc:creator>
  <cp:lastModifiedBy>Soňa Žákovská</cp:lastModifiedBy>
  <cp:revision>3</cp:revision>
  <dcterms:created xsi:type="dcterms:W3CDTF">2016-10-17T09:11:02Z</dcterms:created>
  <dcterms:modified xsi:type="dcterms:W3CDTF">2016-10-17T09:35:04Z</dcterms:modified>
</cp:coreProperties>
</file>