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57" r:id="rId5"/>
    <p:sldId id="261" r:id="rId6"/>
    <p:sldId id="264" r:id="rId7"/>
    <p:sldId id="265" r:id="rId8"/>
    <p:sldId id="267" r:id="rId9"/>
    <p:sldId id="270" r:id="rId10"/>
    <p:sldId id="271" r:id="rId11"/>
    <p:sldId id="259" r:id="rId12"/>
    <p:sldId id="268" r:id="rId1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 Dávidová" initials="E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00E"/>
    <a:srgbClr val="DD5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2" y="-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E58E298-FA71-4A25-897D-8AFB3FD6C338}" type="datetimeFigureOut">
              <a:rPr lang="cs-CZ" smtClean="0"/>
              <a:pPr/>
              <a:t>15.12.15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Latin and </a:t>
            </a:r>
            <a:r>
              <a:rPr lang="en-GB" dirty="0" err="1" smtClean="0"/>
              <a:t>greek</a:t>
            </a:r>
            <a:r>
              <a:rPr lang="en-GB" dirty="0" smtClean="0"/>
              <a:t> prefixes + suffixes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174432" y="5867980"/>
            <a:ext cx="371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presentation by E. </a:t>
            </a:r>
            <a:r>
              <a:rPr lang="en-US" dirty="0" err="1" smtClean="0"/>
              <a:t>Dávidová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6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052513"/>
            <a:ext cx="8686800" cy="502761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Sigma (</a:t>
            </a:r>
            <a:r>
              <a:rPr lang="cs-CZ" dirty="0" err="1" smtClean="0"/>
              <a:t>Greek</a:t>
            </a:r>
            <a:r>
              <a:rPr lang="cs-CZ" dirty="0" smtClean="0"/>
              <a:t> </a:t>
            </a:r>
            <a:r>
              <a:rPr lang="cs-CZ" dirty="0" err="1" smtClean="0"/>
              <a:t>letter</a:t>
            </a:r>
            <a:r>
              <a:rPr lang="cs-CZ" dirty="0" smtClean="0"/>
              <a:t> Σ):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accent1"/>
                </a:solidFill>
              </a:rPr>
              <a:t>Colon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sigmoideum</a:t>
            </a:r>
            <a:endParaRPr lang="cs-CZ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Pteryx</a:t>
            </a:r>
            <a:r>
              <a:rPr lang="cs-CZ" dirty="0" smtClean="0"/>
              <a:t>, gen. </a:t>
            </a:r>
            <a:r>
              <a:rPr lang="cs-CZ" dirty="0" err="1"/>
              <a:t>p</a:t>
            </a:r>
            <a:r>
              <a:rPr lang="cs-CZ" dirty="0" err="1" smtClean="0"/>
              <a:t>terygos</a:t>
            </a:r>
            <a:r>
              <a:rPr lang="cs-CZ" dirty="0" smtClean="0"/>
              <a:t> (</a:t>
            </a:r>
            <a:r>
              <a:rPr lang="cs-CZ" dirty="0" err="1" smtClean="0"/>
              <a:t>wing</a:t>
            </a:r>
            <a:r>
              <a:rPr lang="cs-CZ" dirty="0" smtClean="0"/>
              <a:t>):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accent1"/>
                </a:solidFill>
              </a:rPr>
              <a:t>Processus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pterygoideus</a:t>
            </a:r>
            <a:endParaRPr lang="cs-CZ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Lambda (</a:t>
            </a:r>
            <a:r>
              <a:rPr lang="cs-CZ" dirty="0" err="1" smtClean="0"/>
              <a:t>Greek</a:t>
            </a:r>
            <a:r>
              <a:rPr lang="cs-CZ" dirty="0" smtClean="0"/>
              <a:t> </a:t>
            </a:r>
            <a:r>
              <a:rPr lang="cs-CZ" dirty="0" err="1" smtClean="0"/>
              <a:t>letter</a:t>
            </a: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smtClean="0">
                <a:latin typeface="Cambria" panose="02040503050406030204" pitchFamily="18" charset="0"/>
              </a:rPr>
              <a:t>Λ</a:t>
            </a:r>
            <a:r>
              <a:rPr lang="cs-CZ" dirty="0" smtClean="0">
                <a:latin typeface="Cambria" panose="02040503050406030204" pitchFamily="18" charset="0"/>
              </a:rPr>
              <a:t>):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Sutura </a:t>
            </a:r>
            <a:r>
              <a:rPr lang="cs-CZ" dirty="0" err="1" smtClean="0">
                <a:solidFill>
                  <a:schemeClr val="accent1"/>
                </a:solidFill>
              </a:rPr>
              <a:t>lambdoidea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453133" cy="165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32" y="1916832"/>
            <a:ext cx="3528392" cy="18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43" y="4005064"/>
            <a:ext cx="2716922" cy="270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59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Autofit/>
          </a:bodyPr>
          <a:lstStyle/>
          <a:p>
            <a:r>
              <a:rPr lang="en-GB" sz="2400" dirty="0" smtClean="0"/>
              <a:t>Divide each term into its components. Write these components in</a:t>
            </a:r>
            <a:r>
              <a:rPr lang="cs-CZ" sz="2400" dirty="0" smtClean="0"/>
              <a:t>to</a:t>
            </a:r>
            <a:r>
              <a:rPr lang="en-GB" sz="2400" dirty="0" smtClean="0"/>
              <a:t> boxes in the table. You may not need all of the boxes provided:</a:t>
            </a:r>
            <a:endParaRPr lang="en-GB" sz="2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723031"/>
              </p:ext>
            </p:extLst>
          </p:nvPr>
        </p:nvGraphicFramePr>
        <p:xfrm>
          <a:off x="251520" y="2276872"/>
          <a:ext cx="856895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368152"/>
                <a:gridCol w="1296144"/>
                <a:gridCol w="1296144"/>
                <a:gridCol w="1368152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terms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prefix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root 1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root 2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suffix 1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suffix 2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periorbitalis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graviditas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cholelithiasis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posttraumaticus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superficialis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parotis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catarrhalis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epigastricus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anaemia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5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vojitá šipka 4"/>
          <p:cNvSpPr/>
          <p:nvPr/>
        </p:nvSpPr>
        <p:spPr>
          <a:xfrm>
            <a:off x="561567" y="908720"/>
            <a:ext cx="1728192" cy="100811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IM-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Dvojitá šipka 6"/>
          <p:cNvSpPr/>
          <p:nvPr/>
        </p:nvSpPr>
        <p:spPr>
          <a:xfrm>
            <a:off x="2195737" y="908720"/>
            <a:ext cx="2232248" cy="1008112"/>
          </a:xfrm>
          <a:prstGeom prst="chevron">
            <a:avLst/>
          </a:prstGeom>
          <a:solidFill>
            <a:srgbClr val="DD5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-NEPHR-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Dvojitá šipka 7"/>
          <p:cNvSpPr/>
          <p:nvPr/>
        </p:nvSpPr>
        <p:spPr>
          <a:xfrm>
            <a:off x="4302364" y="908720"/>
            <a:ext cx="1781804" cy="100811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DYS-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Dvojitá šipka 8"/>
          <p:cNvSpPr/>
          <p:nvPr/>
        </p:nvSpPr>
        <p:spPr>
          <a:xfrm>
            <a:off x="2483768" y="2276872"/>
            <a:ext cx="1728192" cy="100811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-IA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Dvojitá šipka 9"/>
          <p:cNvSpPr/>
          <p:nvPr/>
        </p:nvSpPr>
        <p:spPr>
          <a:xfrm>
            <a:off x="6246424" y="2276872"/>
            <a:ext cx="1853968" cy="100811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-ITIS-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Dvojitá šipka 10"/>
          <p:cNvSpPr/>
          <p:nvPr/>
        </p:nvSpPr>
        <p:spPr>
          <a:xfrm>
            <a:off x="4394572" y="3692800"/>
            <a:ext cx="1833611" cy="100811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-ALIS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Dvojitá šipka 11"/>
          <p:cNvSpPr/>
          <p:nvPr/>
        </p:nvSpPr>
        <p:spPr>
          <a:xfrm>
            <a:off x="523302" y="3692800"/>
            <a:ext cx="1816449" cy="100811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-ITAS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Dvojitá šipka 12"/>
          <p:cNvSpPr/>
          <p:nvPr/>
        </p:nvSpPr>
        <p:spPr>
          <a:xfrm>
            <a:off x="4302363" y="2276872"/>
            <a:ext cx="1925821" cy="1008112"/>
          </a:xfrm>
          <a:prstGeom prst="chevron">
            <a:avLst/>
          </a:prstGeom>
          <a:solidFill>
            <a:srgbClr val="DD5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-CELL-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Dvojitá šipka 13"/>
          <p:cNvSpPr/>
          <p:nvPr/>
        </p:nvSpPr>
        <p:spPr>
          <a:xfrm>
            <a:off x="6373682" y="3670113"/>
            <a:ext cx="2014742" cy="1008112"/>
          </a:xfrm>
          <a:prstGeom prst="chevron">
            <a:avLst/>
          </a:prstGeom>
          <a:solidFill>
            <a:srgbClr val="DD5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-PEPS-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Dvojitá šipka 14"/>
          <p:cNvSpPr/>
          <p:nvPr/>
        </p:nvSpPr>
        <p:spPr>
          <a:xfrm>
            <a:off x="6180937" y="909656"/>
            <a:ext cx="2063469" cy="1008112"/>
          </a:xfrm>
          <a:prstGeom prst="chevron">
            <a:avLst/>
          </a:prstGeom>
          <a:solidFill>
            <a:srgbClr val="DD5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-MUN-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6" name="Dvojitá šipka 15"/>
          <p:cNvSpPr/>
          <p:nvPr/>
        </p:nvSpPr>
        <p:spPr>
          <a:xfrm>
            <a:off x="6372200" y="5085184"/>
            <a:ext cx="1800200" cy="100811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SUB-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Dvojitá šipka 16"/>
          <p:cNvSpPr/>
          <p:nvPr/>
        </p:nvSpPr>
        <p:spPr>
          <a:xfrm>
            <a:off x="544126" y="2276872"/>
            <a:ext cx="2011650" cy="1008112"/>
          </a:xfrm>
          <a:prstGeom prst="chevron">
            <a:avLst/>
          </a:prstGeom>
          <a:solidFill>
            <a:srgbClr val="DD5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-CAPIT-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Dvojitá šipka 17"/>
          <p:cNvSpPr/>
          <p:nvPr/>
        </p:nvSpPr>
        <p:spPr>
          <a:xfrm>
            <a:off x="4429062" y="5046302"/>
            <a:ext cx="1728192" cy="100811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-UL-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Dvojitá šipka 18"/>
          <p:cNvSpPr/>
          <p:nvPr/>
        </p:nvSpPr>
        <p:spPr>
          <a:xfrm>
            <a:off x="567810" y="5084170"/>
            <a:ext cx="1843950" cy="100811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-ARIS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Dvojitá šipka 19"/>
          <p:cNvSpPr/>
          <p:nvPr/>
        </p:nvSpPr>
        <p:spPr>
          <a:xfrm>
            <a:off x="2375264" y="3692800"/>
            <a:ext cx="1980712" cy="100811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INTRA-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Dvojitá šipka 20"/>
          <p:cNvSpPr/>
          <p:nvPr/>
        </p:nvSpPr>
        <p:spPr>
          <a:xfrm>
            <a:off x="2508692" y="5085184"/>
            <a:ext cx="1919292" cy="100811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PERI-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66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9F000E"/>
                </a:solidFill>
              </a:rPr>
              <a:t>FORM FIVE TERMS BY COMBINING THE FOLLOWING PREFIXES/ROOTS/SUFFIXES:</a:t>
            </a:r>
            <a:endParaRPr lang="en-US" b="1" dirty="0">
              <a:solidFill>
                <a:srgbClr val="9F00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8574088" cy="576064"/>
          </a:xfrm>
          <a:solidFill>
            <a:schemeClr val="tx1">
              <a:alpha val="7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2000" dirty="0" smtClean="0"/>
              <a:t>Decide whether the following statements </a:t>
            </a:r>
            <a:r>
              <a:rPr lang="en-GB" sz="2000" dirty="0" smtClean="0"/>
              <a:t>are </a:t>
            </a:r>
            <a:r>
              <a:rPr lang="en-GB" sz="2000" dirty="0" smtClean="0"/>
              <a:t>true or false: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en-GB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149498"/>
              </p:ext>
            </p:extLst>
          </p:nvPr>
        </p:nvGraphicFramePr>
        <p:xfrm>
          <a:off x="323528" y="980728"/>
          <a:ext cx="8424936" cy="5400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Statement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answer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b="0" i="0" noProof="0" dirty="0" smtClean="0">
                          <a:solidFill>
                            <a:schemeClr val="tx1"/>
                          </a:solidFill>
                        </a:rPr>
                        <a:t>1) </a:t>
                      </a:r>
                      <a:r>
                        <a:rPr lang="en-US" b="0" i="1" noProof="0" dirty="0" err="1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en-US" b="0" i="1" noProof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0" baseline="0" noProof="0" dirty="0" smtClean="0">
                          <a:solidFill>
                            <a:schemeClr val="tx1"/>
                          </a:solidFill>
                        </a:rPr>
                        <a:t> is used for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b="0" baseline="0" noProof="0" dirty="0" smtClean="0">
                          <a:solidFill>
                            <a:schemeClr val="tx1"/>
                          </a:solidFill>
                        </a:rPr>
                        <a:t>a disorder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”,</a:t>
                      </a:r>
                      <a:r>
                        <a:rPr lang="en-US" b="0" baseline="0" noProof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b="0" i="1" baseline="0" noProof="0" dirty="0" err="1" smtClean="0">
                          <a:solidFill>
                            <a:schemeClr val="tx1"/>
                          </a:solidFill>
                        </a:rPr>
                        <a:t>dys</a:t>
                      </a:r>
                      <a:r>
                        <a:rPr lang="en-US" b="0" i="1" baseline="0" noProof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0" baseline="0" noProof="0" dirty="0" smtClean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b="0" baseline="0" noProof="0" dirty="0" smtClean="0">
                          <a:solidFill>
                            <a:schemeClr val="tx1"/>
                          </a:solidFill>
                        </a:rPr>
                        <a:t>division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kumimoji="0" lang="en-US" sz="18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b="0" baseline="0" noProof="0" dirty="0" smtClean="0">
                          <a:solidFill>
                            <a:schemeClr val="tx1"/>
                          </a:solidFill>
                        </a:rPr>
                        <a:t>removal/loss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and “negation”.</a:t>
                      </a:r>
                      <a:endParaRPr lang="en-US" b="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 smtClean="0">
                          <a:solidFill>
                            <a:schemeClr val="tx1"/>
                          </a:solidFill>
                        </a:rPr>
                        <a:t>T/F</a:t>
                      </a:r>
                      <a:endParaRPr lang="en-GB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2) The Latin</a:t>
                      </a:r>
                      <a:r>
                        <a:rPr lang="en-GB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equivalent to the prefix </a:t>
                      </a:r>
                      <a:r>
                        <a:rPr lang="en-GB" i="1" baseline="0" noProof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endo</a:t>
                      </a:r>
                      <a:r>
                        <a:rPr lang="en-GB" i="1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en-GB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is </a:t>
                      </a:r>
                      <a:r>
                        <a:rPr lang="en-GB" i="1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extra-.</a:t>
                      </a:r>
                    </a:p>
                    <a:p>
                      <a:endParaRPr lang="en-GB" i="1" noProof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T/F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3) The prefix </a:t>
                      </a:r>
                      <a:r>
                        <a:rPr lang="en-GB" i="1" noProof="0" dirty="0" err="1" smtClean="0">
                          <a:solidFill>
                            <a:schemeClr val="tx1"/>
                          </a:solidFill>
                        </a:rPr>
                        <a:t>ana</a:t>
                      </a:r>
                      <a:r>
                        <a:rPr lang="en-GB" i="1" noProof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has two meanings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i="1" baseline="0" noProof="0" dirty="0" smtClean="0">
                          <a:solidFill>
                            <a:schemeClr val="tx1"/>
                          </a:solidFill>
                        </a:rPr>
                        <a:t>division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i="1" baseline="0" noProof="0" dirty="0" smtClean="0">
                          <a:solidFill>
                            <a:schemeClr val="tx1"/>
                          </a:solidFill>
                        </a:rPr>
                        <a:t>again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(e.g. </a:t>
                      </a:r>
                      <a:r>
                        <a:rPr lang="en-GB" i="1" baseline="0" noProof="0" dirty="0" err="1" smtClean="0">
                          <a:solidFill>
                            <a:schemeClr val="tx1"/>
                          </a:solidFill>
                        </a:rPr>
                        <a:t>anatomia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i="1" baseline="0" noProof="0" dirty="0" smtClean="0">
                          <a:solidFill>
                            <a:schemeClr val="tx1"/>
                          </a:solidFill>
                        </a:rPr>
                        <a:t>anamnesis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smtClean="0">
                          <a:solidFill>
                            <a:schemeClr val="tx1"/>
                          </a:solidFill>
                        </a:rPr>
                        <a:t>T/F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4) The prefix </a:t>
                      </a:r>
                      <a:r>
                        <a:rPr lang="en-GB" i="1" noProof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af</a:t>
                      </a:r>
                      <a:r>
                        <a:rPr lang="en-GB" i="1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en-GB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is a variety of the prefix </a:t>
                      </a:r>
                      <a:r>
                        <a:rPr lang="en-GB" i="1" noProof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ab</a:t>
                      </a:r>
                      <a:r>
                        <a:rPr lang="en-GB" i="1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en-GB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(e.g. </a:t>
                      </a:r>
                      <a:r>
                        <a:rPr lang="en-GB" i="1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vasa </a:t>
                      </a:r>
                      <a:r>
                        <a:rPr lang="en-GB" i="1" noProof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afferentia</a:t>
                      </a:r>
                      <a:r>
                        <a:rPr lang="en-GB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cs-CZ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GB" noProof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endParaRPr lang="en-GB" noProof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T/F</a:t>
                      </a:r>
                    </a:p>
                  </a:txBody>
                  <a:tcPr/>
                </a:tc>
              </a:tr>
              <a:tr h="378048">
                <a:tc>
                  <a:txBody>
                    <a:bodyPr/>
                    <a:lstStyle/>
                    <a:p>
                      <a:r>
                        <a:rPr lang="en-GB" noProof="0" smtClean="0">
                          <a:solidFill>
                            <a:schemeClr val="tx1"/>
                          </a:solidFill>
                        </a:rPr>
                        <a:t>5) The prefixes </a:t>
                      </a:r>
                      <a:r>
                        <a:rPr lang="en-GB" i="1" noProof="0" smtClean="0">
                          <a:solidFill>
                            <a:schemeClr val="tx1"/>
                          </a:solidFill>
                        </a:rPr>
                        <a:t>ant</a:t>
                      </a:r>
                      <a:r>
                        <a:rPr lang="en-GB" noProof="0" smtClean="0">
                          <a:solidFill>
                            <a:schemeClr val="tx1"/>
                          </a:solidFill>
                        </a:rPr>
                        <a:t>e- and </a:t>
                      </a:r>
                      <a:r>
                        <a:rPr lang="en-GB" i="1" noProof="0" smtClean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en-GB" noProof="0" smtClean="0">
                          <a:solidFill>
                            <a:schemeClr val="tx1"/>
                          </a:solidFill>
                        </a:rPr>
                        <a:t> have the same meanings.</a:t>
                      </a:r>
                    </a:p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smtClean="0">
                          <a:solidFill>
                            <a:schemeClr val="tx1"/>
                          </a:solidFill>
                        </a:rPr>
                        <a:t>T/F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6) The prefix </a:t>
                      </a:r>
                      <a:r>
                        <a:rPr lang="en-GB" i="1" noProof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hyper-</a:t>
                      </a:r>
                      <a:r>
                        <a:rPr lang="en-GB" noProof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means </a:t>
                      </a:r>
                      <a:r>
                        <a:rPr kumimoji="0" lang="en-GB" sz="1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noProof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deficient</a:t>
                      </a:r>
                      <a:r>
                        <a:rPr kumimoji="0" lang="en-GB" sz="1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baseline="0" noProof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or </a:t>
                      </a:r>
                      <a:r>
                        <a:rPr kumimoji="0" lang="en-GB" sz="1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baseline="0" noProof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decreased</a:t>
                      </a:r>
                      <a:r>
                        <a:rPr kumimoji="0" lang="en-GB" sz="180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baseline="0" noProof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noProof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T/F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7) The prefix </a:t>
                      </a:r>
                      <a:r>
                        <a:rPr lang="en-GB" i="1" noProof="0" dirty="0" err="1" smtClean="0">
                          <a:solidFill>
                            <a:schemeClr val="tx1"/>
                          </a:solidFill>
                        </a:rPr>
                        <a:t>dia</a:t>
                      </a:r>
                      <a:r>
                        <a:rPr lang="en-GB" i="1" noProof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has three meanings: 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i="1" noProof="0" dirty="0" smtClean="0">
                          <a:solidFill>
                            <a:schemeClr val="tx1"/>
                          </a:solidFill>
                        </a:rPr>
                        <a:t>division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i="1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i="1" noProof="0" dirty="0" smtClean="0">
                          <a:solidFill>
                            <a:schemeClr val="tx1"/>
                          </a:solidFill>
                        </a:rPr>
                        <a:t>through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i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i="1" noProof="0" dirty="0" smtClean="0">
                          <a:solidFill>
                            <a:schemeClr val="tx1"/>
                          </a:solidFill>
                        </a:rPr>
                        <a:t>between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(e.g.  </a:t>
                      </a:r>
                      <a:r>
                        <a:rPr lang="en-GB" i="1" noProof="0" dirty="0" smtClean="0">
                          <a:solidFill>
                            <a:schemeClr val="tx1"/>
                          </a:solidFill>
                        </a:rPr>
                        <a:t>diagnosis, diameter, </a:t>
                      </a:r>
                      <a:r>
                        <a:rPr lang="en-GB" i="1" noProof="0" dirty="0" err="1" smtClean="0">
                          <a:solidFill>
                            <a:schemeClr val="tx1"/>
                          </a:solidFill>
                        </a:rPr>
                        <a:t>diaphragma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cs-CZ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 smtClean="0">
                          <a:solidFill>
                            <a:schemeClr val="tx1"/>
                          </a:solidFill>
                        </a:rPr>
                        <a:t>T/F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18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idx="4294967295"/>
          </p:nvPr>
        </p:nvSpPr>
        <p:spPr>
          <a:xfrm>
            <a:off x="251520" y="333375"/>
            <a:ext cx="8640960" cy="574675"/>
          </a:xfrm>
          <a:solidFill>
            <a:srgbClr val="000000">
              <a:alpha val="7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en-GB" sz="2000" dirty="0" smtClean="0"/>
              <a:t>Decide whether the following statements </a:t>
            </a:r>
            <a:r>
              <a:rPr lang="en-GB" sz="2000" dirty="0" smtClean="0"/>
              <a:t>are </a:t>
            </a:r>
            <a:r>
              <a:rPr lang="en-GB" sz="2000" dirty="0" smtClean="0"/>
              <a:t>true or false: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en-GB" sz="20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45146"/>
              </p:ext>
            </p:extLst>
          </p:nvPr>
        </p:nvGraphicFramePr>
        <p:xfrm>
          <a:off x="251520" y="1052736"/>
          <a:ext cx="8712968" cy="530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Statement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>
                          <a:solidFill>
                            <a:schemeClr val="tx1"/>
                          </a:solidFill>
                        </a:rPr>
                        <a:t>answer</a:t>
                      </a:r>
                      <a:endParaRPr lang="en-GB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b="0" baseline="0" noProof="0" dirty="0" smtClean="0">
                          <a:solidFill>
                            <a:schemeClr val="tx1"/>
                          </a:solidFill>
                        </a:rPr>
                        <a:t>1) </a:t>
                      </a:r>
                      <a:r>
                        <a:rPr lang="en-GB" b="0" baseline="0" noProof="0" dirty="0" smtClean="0">
                          <a:solidFill>
                            <a:schemeClr val="tx1"/>
                          </a:solidFill>
                        </a:rPr>
                        <a:t>It is possible to distinguish noun and adjective suffixes </a:t>
                      </a:r>
                      <a:r>
                        <a:rPr lang="cs-CZ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baseline="0" noProof="0" dirty="0" smtClean="0">
                          <a:solidFill>
                            <a:schemeClr val="tx1"/>
                          </a:solidFill>
                        </a:rPr>
                        <a:t>(e.g. </a:t>
                      </a:r>
                      <a:r>
                        <a:rPr lang="en-GB" b="0" i="1" baseline="0" noProof="0" dirty="0" err="1" smtClean="0">
                          <a:solidFill>
                            <a:schemeClr val="tx1"/>
                          </a:solidFill>
                        </a:rPr>
                        <a:t>obes</a:t>
                      </a:r>
                      <a:r>
                        <a:rPr lang="en-GB" b="0" i="1" u="sng" baseline="0" noProof="0" dirty="0" err="1" smtClean="0">
                          <a:solidFill>
                            <a:schemeClr val="tx1"/>
                          </a:solidFill>
                        </a:rPr>
                        <a:t>itas</a:t>
                      </a:r>
                      <a:r>
                        <a:rPr lang="en-GB" b="0" i="1" u="none" baseline="0" noProof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cs-CZ" b="0" i="0" u="none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i="1" u="none" baseline="0" noProof="0" dirty="0" err="1" smtClean="0">
                          <a:solidFill>
                            <a:schemeClr val="tx1"/>
                          </a:solidFill>
                        </a:rPr>
                        <a:t>tonsill</a:t>
                      </a:r>
                      <a:r>
                        <a:rPr lang="en-GB" b="0" i="1" u="sng" baseline="0" noProof="0" dirty="0" err="1" smtClean="0">
                          <a:solidFill>
                            <a:schemeClr val="tx1"/>
                          </a:solidFill>
                        </a:rPr>
                        <a:t>aris</a:t>
                      </a:r>
                      <a:r>
                        <a:rPr lang="en-GB" b="0" u="none" baseline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cs-CZ" b="0" u="none" baseline="0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b="0" u="none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 dirty="0" smtClean="0">
                          <a:solidFill>
                            <a:schemeClr val="tx1"/>
                          </a:solidFill>
                        </a:rPr>
                        <a:t>T/F</a:t>
                      </a:r>
                      <a:endParaRPr lang="en-GB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2) The ending of the suffix determines</a:t>
                      </a:r>
                      <a:r>
                        <a:rPr lang="en-GB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the declension (e.g. </a:t>
                      </a:r>
                      <a:r>
                        <a:rPr lang="en-GB" i="1" baseline="0" noProof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arthrosis</a:t>
                      </a:r>
                      <a:r>
                        <a:rPr lang="en-GB" i="1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GB" i="1" baseline="0" noProof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flexura</a:t>
                      </a:r>
                      <a:r>
                        <a:rPr lang="en-GB" i="1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GB" i="1" baseline="0" noProof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ligamentum</a:t>
                      </a:r>
                      <a:r>
                        <a:rPr lang="en-GB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cs-CZ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GB" baseline="0" noProof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T/F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3) </a:t>
                      </a:r>
                      <a:r>
                        <a:rPr lang="cs-CZ" noProof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diminutive is a word which relates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to an object of the bigger size.</a:t>
                      </a:r>
                    </a:p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 smtClean="0">
                          <a:solidFill>
                            <a:schemeClr val="tx1"/>
                          </a:solidFill>
                        </a:rPr>
                        <a:t>T/F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noProof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4) </a:t>
                      </a:r>
                      <a:r>
                        <a:rPr lang="cs-CZ" noProof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cs-CZ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</a:t>
                      </a:r>
                      <a:r>
                        <a:rPr lang="en-GB" noProof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iminutive</a:t>
                      </a:r>
                      <a:r>
                        <a:rPr lang="en-GB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always keep</a:t>
                      </a:r>
                      <a:r>
                        <a:rPr lang="cs-CZ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</a:t>
                      </a:r>
                      <a:r>
                        <a:rPr lang="en-GB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the gender of the word which </a:t>
                      </a:r>
                      <a:r>
                        <a:rPr lang="cs-CZ" baseline="0" noProof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it</a:t>
                      </a:r>
                      <a:r>
                        <a:rPr lang="en-GB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come</a:t>
                      </a:r>
                      <a:r>
                        <a:rPr lang="cs-CZ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</a:t>
                      </a:r>
                      <a:r>
                        <a:rPr lang="en-GB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from</a:t>
                      </a:r>
                      <a:r>
                        <a:rPr lang="cs-CZ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(e.g. </a:t>
                      </a:r>
                      <a:r>
                        <a:rPr lang="en-GB" i="1" baseline="0" noProof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canalis</a:t>
                      </a:r>
                      <a:r>
                        <a:rPr lang="en-GB" i="1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– </a:t>
                      </a:r>
                      <a:r>
                        <a:rPr lang="en-GB" i="1" baseline="0" noProof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canaliculus</a:t>
                      </a:r>
                      <a:r>
                        <a:rPr lang="en-GB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cs-CZ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GB" baseline="0" noProof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T/F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5) It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does not matter whether the suffix </a:t>
                      </a:r>
                      <a:r>
                        <a:rPr lang="en-GB" i="1" baseline="0" noProof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GB" i="1" baseline="0" noProof="0" dirty="0" err="1" smtClean="0">
                          <a:solidFill>
                            <a:schemeClr val="tx1"/>
                          </a:solidFill>
                        </a:rPr>
                        <a:t>alis</a:t>
                      </a:r>
                      <a:r>
                        <a:rPr lang="en-GB" i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GB" i="1" baseline="0" noProof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GB" i="1" baseline="0" noProof="0" dirty="0" err="1" smtClean="0">
                          <a:solidFill>
                            <a:schemeClr val="tx1"/>
                          </a:solidFill>
                        </a:rPr>
                        <a:t>aris</a:t>
                      </a:r>
                      <a:r>
                        <a:rPr lang="en-GB" i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is used to express relation to the noun. </a:t>
                      </a:r>
                      <a:endParaRPr lang="en-GB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smtClean="0">
                          <a:solidFill>
                            <a:schemeClr val="tx1"/>
                          </a:solidFill>
                        </a:rPr>
                        <a:t>T/F</a:t>
                      </a:r>
                    </a:p>
                  </a:txBody>
                  <a:tcPr/>
                </a:tc>
              </a:tr>
              <a:tr h="378048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6) The suffix </a:t>
                      </a:r>
                      <a:r>
                        <a:rPr lang="en-GB" i="1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–or </a:t>
                      </a:r>
                      <a:r>
                        <a:rPr lang="en-GB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has the meaning of an </a:t>
                      </a:r>
                      <a:r>
                        <a:rPr kumimoji="0"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agent</a:t>
                      </a:r>
                      <a:r>
                        <a:rPr kumimoji="0" lang="en-GB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and is usually used to name </a:t>
                      </a:r>
                      <a:r>
                        <a:rPr lang="cs-CZ" baseline="0" noProof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bones</a:t>
                      </a:r>
                      <a:r>
                        <a:rPr lang="en-GB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GB" noProof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T/F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47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691680" y="1124744"/>
            <a:ext cx="7345362" cy="50434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a/</a:t>
            </a:r>
            <a:r>
              <a:rPr lang="cs-CZ" b="1" dirty="0" err="1" smtClean="0">
                <a:solidFill>
                  <a:schemeClr val="tx1"/>
                </a:solidFill>
              </a:rPr>
              <a:t>an</a:t>
            </a:r>
            <a:r>
              <a:rPr lang="cs-CZ" b="1" dirty="0" smtClean="0">
                <a:solidFill>
                  <a:schemeClr val="tx1"/>
                </a:solidFill>
              </a:rPr>
              <a:t>-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peri-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tx1"/>
                </a:solidFill>
              </a:rPr>
              <a:t>e</a:t>
            </a:r>
            <a:r>
              <a:rPr lang="cs-CZ" b="1" dirty="0" err="1" smtClean="0">
                <a:solidFill>
                  <a:schemeClr val="tx1"/>
                </a:solidFill>
              </a:rPr>
              <a:t>pi</a:t>
            </a:r>
            <a:r>
              <a:rPr lang="cs-CZ" b="1" dirty="0" smtClean="0">
                <a:solidFill>
                  <a:schemeClr val="tx1"/>
                </a:solidFill>
              </a:rPr>
              <a:t>-/</a:t>
            </a:r>
            <a:r>
              <a:rPr lang="cs-CZ" b="1" dirty="0" err="1" smtClean="0">
                <a:solidFill>
                  <a:schemeClr val="tx1"/>
                </a:solidFill>
              </a:rPr>
              <a:t>ep</a:t>
            </a:r>
            <a:r>
              <a:rPr lang="cs-CZ" b="1" dirty="0" smtClean="0">
                <a:solidFill>
                  <a:schemeClr val="tx1"/>
                </a:solidFill>
              </a:rPr>
              <a:t>-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post-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s</a:t>
            </a:r>
            <a:r>
              <a:rPr lang="cs-CZ" b="1" dirty="0" smtClean="0">
                <a:solidFill>
                  <a:schemeClr val="tx1"/>
                </a:solidFill>
              </a:rPr>
              <a:t>uper-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para-/par-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tx1"/>
                </a:solidFill>
              </a:rPr>
              <a:t>cata</a:t>
            </a:r>
            <a:r>
              <a:rPr lang="cs-CZ" b="1" dirty="0" smtClean="0">
                <a:solidFill>
                  <a:schemeClr val="tx1"/>
                </a:solidFill>
              </a:rPr>
              <a:t>-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3491880" y="1484784"/>
            <a:ext cx="4320480" cy="46085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at</a:t>
            </a:r>
            <a:r>
              <a:rPr lang="en-US" sz="2400" dirty="0" smtClean="0">
                <a:solidFill>
                  <a:schemeClr val="bg1"/>
                </a:solidFill>
              </a:rPr>
              <a:t>, near to</a:t>
            </a:r>
          </a:p>
          <a:p>
            <a:pPr algn="ctr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from up to down</a:t>
            </a:r>
          </a:p>
          <a:p>
            <a:pPr algn="ctr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after, behind</a:t>
            </a:r>
          </a:p>
          <a:p>
            <a:pPr algn="ctr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around</a:t>
            </a:r>
          </a:p>
          <a:p>
            <a:pPr algn="ctr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at, on, over</a:t>
            </a:r>
          </a:p>
          <a:p>
            <a:pPr algn="ctr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negation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6632"/>
            <a:ext cx="454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F000E"/>
                </a:solidFill>
              </a:rPr>
              <a:t>MATCH THE PREFIXES WITH THEIR MEANING:</a:t>
            </a:r>
            <a:endParaRPr lang="en-US" b="1" dirty="0">
              <a:solidFill>
                <a:srgbClr val="9F00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43608" y="1268760"/>
            <a:ext cx="7077075" cy="39925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-</a:t>
            </a:r>
            <a:r>
              <a:rPr lang="cs-CZ" b="1" dirty="0" err="1" smtClean="0">
                <a:solidFill>
                  <a:schemeClr val="tx1"/>
                </a:solidFill>
              </a:rPr>
              <a:t>iasis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solidFill>
                  <a:schemeClr val="tx1"/>
                </a:solidFill>
              </a:rPr>
              <a:t>-</a:t>
            </a:r>
            <a:r>
              <a:rPr lang="cs-CZ" b="1" dirty="0" err="1">
                <a:solidFill>
                  <a:schemeClr val="tx1"/>
                </a:solidFill>
              </a:rPr>
              <a:t>alis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-</a:t>
            </a:r>
            <a:r>
              <a:rPr lang="cs-CZ" b="1" dirty="0" err="1" smtClean="0">
                <a:solidFill>
                  <a:schemeClr val="tx1"/>
                </a:solidFill>
              </a:rPr>
              <a:t>icus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-</a:t>
            </a:r>
            <a:r>
              <a:rPr lang="cs-CZ" b="1" dirty="0" err="1" smtClean="0">
                <a:solidFill>
                  <a:schemeClr val="tx1"/>
                </a:solidFill>
              </a:rPr>
              <a:t>atus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-</a:t>
            </a:r>
            <a:r>
              <a:rPr lang="cs-CZ" b="1" dirty="0" err="1">
                <a:solidFill>
                  <a:schemeClr val="tx1"/>
                </a:solidFill>
              </a:rPr>
              <a:t>itas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-</a:t>
            </a:r>
            <a:r>
              <a:rPr lang="cs-CZ" b="1" dirty="0" err="1" smtClean="0">
                <a:solidFill>
                  <a:schemeClr val="tx1"/>
                </a:solidFill>
              </a:rPr>
              <a:t>ia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-</a:t>
            </a:r>
            <a:r>
              <a:rPr lang="cs-CZ" b="1" dirty="0" err="1" smtClean="0">
                <a:solidFill>
                  <a:schemeClr val="tx1"/>
                </a:solidFill>
              </a:rPr>
              <a:t>oma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-</a:t>
            </a:r>
            <a:r>
              <a:rPr lang="cs-CZ" b="1" dirty="0" err="1" smtClean="0">
                <a:solidFill>
                  <a:schemeClr val="tx1"/>
                </a:solidFill>
              </a:rPr>
              <a:t>itis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-</a:t>
            </a:r>
            <a:r>
              <a:rPr lang="cs-CZ" b="1" dirty="0" err="1" smtClean="0">
                <a:solidFill>
                  <a:schemeClr val="tx1"/>
                </a:solidFill>
              </a:rPr>
              <a:t>osus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cs-CZ" dirty="0" smtClean="0"/>
          </a:p>
          <a:p>
            <a:pPr marL="0" indent="0">
              <a:lnSpc>
                <a:spcPct val="80000"/>
              </a:lnSpc>
              <a:buNone/>
            </a:pPr>
            <a:endParaRPr lang="cs-CZ" dirty="0" smtClean="0"/>
          </a:p>
          <a:p>
            <a:pPr marL="0" indent="0">
              <a:lnSpc>
                <a:spcPct val="80000"/>
              </a:lnSpc>
              <a:buNone/>
            </a:pP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3131840" y="1124744"/>
            <a:ext cx="5472608" cy="504056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bg1"/>
                </a:solidFill>
              </a:rPr>
              <a:t>isease</a:t>
            </a:r>
            <a:r>
              <a:rPr lang="cs-CZ" sz="2400" dirty="0" smtClean="0">
                <a:solidFill>
                  <a:schemeClr val="bg1"/>
                </a:solidFill>
              </a:rPr>
              <a:t>         </a:t>
            </a:r>
            <a:r>
              <a:rPr lang="cs-CZ" sz="2400" dirty="0" smtClean="0">
                <a:solidFill>
                  <a:schemeClr val="bg1"/>
                </a:solidFill>
              </a:rPr>
              <a:t>full </a:t>
            </a:r>
            <a:r>
              <a:rPr lang="cs-CZ" sz="2400" dirty="0" smtClean="0">
                <a:solidFill>
                  <a:schemeClr val="bg1"/>
                </a:solidFill>
              </a:rPr>
              <a:t>of</a:t>
            </a:r>
          </a:p>
          <a:p>
            <a:pPr algn="ctr"/>
            <a:endParaRPr lang="cs-CZ" sz="2400" dirty="0" smtClean="0">
              <a:solidFill>
                <a:schemeClr val="bg1"/>
              </a:solidFill>
            </a:endParaRPr>
          </a:p>
          <a:p>
            <a:pPr algn="ctr"/>
            <a:r>
              <a:rPr lang="cs-CZ" sz="2400" dirty="0" err="1" smtClean="0">
                <a:solidFill>
                  <a:schemeClr val="bg1"/>
                </a:solidFill>
              </a:rPr>
              <a:t>relation</a:t>
            </a:r>
            <a:r>
              <a:rPr lang="cs-CZ" sz="2400" dirty="0" smtClean="0">
                <a:solidFill>
                  <a:schemeClr val="bg1"/>
                </a:solidFill>
              </a:rPr>
              <a:t> (a Latin </a:t>
            </a:r>
            <a:r>
              <a:rPr lang="cs-CZ" sz="2400" dirty="0" err="1" smtClean="0">
                <a:solidFill>
                  <a:schemeClr val="bg1"/>
                </a:solidFill>
              </a:rPr>
              <a:t>suffix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cs-CZ" sz="2400" dirty="0" smtClean="0">
              <a:solidFill>
                <a:schemeClr val="bg1"/>
              </a:solidFill>
            </a:endParaRPr>
          </a:p>
          <a:p>
            <a:pPr algn="ctr"/>
            <a:r>
              <a:rPr lang="cs-CZ" sz="2400" dirty="0" err="1">
                <a:solidFill>
                  <a:schemeClr val="bg1"/>
                </a:solidFill>
              </a:rPr>
              <a:t>e</a:t>
            </a:r>
            <a:r>
              <a:rPr lang="cs-CZ" sz="2400" dirty="0" err="1" smtClean="0">
                <a:solidFill>
                  <a:schemeClr val="bg1"/>
                </a:solidFill>
              </a:rPr>
              <a:t>quipped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with</a:t>
            </a:r>
            <a:endParaRPr lang="cs-CZ" sz="2400" dirty="0" smtClean="0">
              <a:solidFill>
                <a:schemeClr val="bg1"/>
              </a:solidFill>
            </a:endParaRPr>
          </a:p>
          <a:p>
            <a:pPr algn="ctr"/>
            <a:endParaRPr lang="cs-CZ" sz="2400" dirty="0" smtClean="0">
              <a:solidFill>
                <a:schemeClr val="bg1"/>
              </a:solidFill>
            </a:endParaRPr>
          </a:p>
          <a:p>
            <a:pPr algn="ctr"/>
            <a:r>
              <a:rPr lang="cs-CZ" sz="2400" dirty="0" err="1" smtClean="0">
                <a:solidFill>
                  <a:schemeClr val="bg1"/>
                </a:solidFill>
              </a:rPr>
              <a:t>Inflammation</a:t>
            </a:r>
            <a:r>
              <a:rPr lang="cs-CZ" sz="2400" dirty="0" smtClean="0">
                <a:solidFill>
                  <a:schemeClr val="bg1"/>
                </a:solidFill>
              </a:rPr>
              <a:t>           </a:t>
            </a:r>
            <a:r>
              <a:rPr lang="cs-CZ" sz="2400" dirty="0" err="1" smtClean="0">
                <a:solidFill>
                  <a:schemeClr val="bg1"/>
                </a:solidFill>
              </a:rPr>
              <a:t>state</a:t>
            </a:r>
            <a:endParaRPr lang="cs-CZ" sz="2400" dirty="0" smtClean="0">
              <a:solidFill>
                <a:schemeClr val="bg1"/>
              </a:solidFill>
            </a:endParaRPr>
          </a:p>
          <a:p>
            <a:pPr algn="ctr"/>
            <a:endParaRPr lang="cs-CZ" sz="2400" dirty="0">
              <a:solidFill>
                <a:schemeClr val="bg1"/>
              </a:solidFill>
            </a:endParaRPr>
          </a:p>
          <a:p>
            <a:pPr algn="ctr"/>
            <a:r>
              <a:rPr lang="cs-CZ" sz="2400" dirty="0" err="1" smtClean="0">
                <a:solidFill>
                  <a:schemeClr val="bg1"/>
                </a:solidFill>
              </a:rPr>
              <a:t>disease</a:t>
            </a:r>
            <a:r>
              <a:rPr lang="cs-CZ" sz="2400" dirty="0" smtClean="0">
                <a:solidFill>
                  <a:schemeClr val="bg1"/>
                </a:solidFill>
              </a:rPr>
              <a:t>/</a:t>
            </a:r>
            <a:r>
              <a:rPr lang="cs-CZ" sz="2400" dirty="0" err="1" smtClean="0">
                <a:solidFill>
                  <a:schemeClr val="bg1"/>
                </a:solidFill>
              </a:rPr>
              <a:t>pathological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state</a:t>
            </a:r>
            <a:endParaRPr lang="cs-CZ" sz="2400" dirty="0" smtClean="0">
              <a:solidFill>
                <a:schemeClr val="bg1"/>
              </a:solidFill>
            </a:endParaRPr>
          </a:p>
          <a:p>
            <a:pPr algn="ctr"/>
            <a:endParaRPr lang="cs-CZ" sz="2400" dirty="0">
              <a:solidFill>
                <a:schemeClr val="bg1"/>
              </a:solidFill>
            </a:endParaRPr>
          </a:p>
          <a:p>
            <a:pPr algn="ctr"/>
            <a:r>
              <a:rPr lang="cs-CZ" sz="2400" dirty="0" err="1">
                <a:solidFill>
                  <a:schemeClr val="bg1"/>
                </a:solidFill>
              </a:rPr>
              <a:t>r</a:t>
            </a:r>
            <a:r>
              <a:rPr lang="cs-CZ" sz="2400" dirty="0" err="1" smtClean="0">
                <a:solidFill>
                  <a:schemeClr val="bg1"/>
                </a:solidFill>
              </a:rPr>
              <a:t>elation</a:t>
            </a:r>
            <a:r>
              <a:rPr lang="cs-CZ" sz="2400" dirty="0" smtClean="0">
                <a:solidFill>
                  <a:schemeClr val="bg1"/>
                </a:solidFill>
              </a:rPr>
              <a:t> (a </a:t>
            </a:r>
            <a:r>
              <a:rPr lang="cs-CZ" sz="2400" dirty="0" err="1" smtClean="0">
                <a:solidFill>
                  <a:schemeClr val="bg1"/>
                </a:solidFill>
              </a:rPr>
              <a:t>Greek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suffix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cs-CZ" sz="2400" dirty="0">
              <a:solidFill>
                <a:schemeClr val="bg1"/>
              </a:solidFill>
            </a:endParaRPr>
          </a:p>
          <a:p>
            <a:pPr algn="ctr"/>
            <a:r>
              <a:rPr lang="cs-CZ" sz="2400" dirty="0" err="1" smtClean="0">
                <a:solidFill>
                  <a:schemeClr val="bg1"/>
                </a:solidFill>
              </a:rPr>
              <a:t>tumour</a:t>
            </a:r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454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F000E"/>
                </a:solidFill>
              </a:rPr>
              <a:t>MATCH THE SUFFIXES WITH THEIR MEANING:</a:t>
            </a:r>
            <a:endParaRPr lang="en-US" b="1" dirty="0">
              <a:solidFill>
                <a:srgbClr val="9F00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7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7544" y="692696"/>
            <a:ext cx="79928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 smtClean="0">
                <a:solidFill>
                  <a:srgbClr val="FFFFFF"/>
                </a:solidFill>
              </a:rPr>
              <a:t>-</a:t>
            </a:r>
            <a:r>
              <a:rPr lang="cs-CZ" sz="2200" dirty="0" err="1" smtClean="0">
                <a:solidFill>
                  <a:srgbClr val="FFFFFF"/>
                </a:solidFill>
              </a:rPr>
              <a:t>alis</a:t>
            </a:r>
            <a:r>
              <a:rPr lang="cs-CZ" sz="2200" dirty="0" smtClean="0">
                <a:solidFill>
                  <a:srgbClr val="FFFFFF"/>
                </a:solidFill>
              </a:rPr>
              <a:t>	-</a:t>
            </a:r>
            <a:r>
              <a:rPr lang="cs-CZ" sz="2200" dirty="0" err="1" smtClean="0">
                <a:solidFill>
                  <a:srgbClr val="FFFFFF"/>
                </a:solidFill>
              </a:rPr>
              <a:t>aris</a:t>
            </a:r>
            <a:r>
              <a:rPr lang="cs-CZ" sz="2200" dirty="0" smtClean="0">
                <a:solidFill>
                  <a:srgbClr val="FFFFFF"/>
                </a:solidFill>
              </a:rPr>
              <a:t>	-</a:t>
            </a:r>
            <a:r>
              <a:rPr lang="cs-CZ" sz="2200" dirty="0" err="1" smtClean="0">
                <a:solidFill>
                  <a:srgbClr val="FFFFFF"/>
                </a:solidFill>
              </a:rPr>
              <a:t>inus</a:t>
            </a:r>
            <a:r>
              <a:rPr lang="cs-CZ" sz="2200" dirty="0" smtClean="0">
                <a:solidFill>
                  <a:srgbClr val="FFFFFF"/>
                </a:solidFill>
              </a:rPr>
              <a:t>	-</a:t>
            </a:r>
            <a:r>
              <a:rPr lang="cs-CZ" sz="2200" dirty="0" err="1" smtClean="0">
                <a:solidFill>
                  <a:srgbClr val="FFFFFF"/>
                </a:solidFill>
              </a:rPr>
              <a:t>eus</a:t>
            </a:r>
            <a:r>
              <a:rPr lang="cs-CZ" sz="2200" dirty="0" smtClean="0">
                <a:solidFill>
                  <a:srgbClr val="FFFFFF"/>
                </a:solidFill>
              </a:rPr>
              <a:t>	-</a:t>
            </a:r>
            <a:r>
              <a:rPr lang="cs-CZ" sz="2200" dirty="0" err="1" smtClean="0">
                <a:solidFill>
                  <a:srgbClr val="FFFFFF"/>
                </a:solidFill>
              </a:rPr>
              <a:t>aneus</a:t>
            </a:r>
            <a:r>
              <a:rPr lang="cs-CZ" sz="2200" dirty="0" smtClean="0">
                <a:solidFill>
                  <a:srgbClr val="FFFFFF"/>
                </a:solidFill>
              </a:rPr>
              <a:t>	   -</a:t>
            </a:r>
            <a:r>
              <a:rPr lang="cs-CZ" sz="2200" dirty="0" err="1" smtClean="0">
                <a:solidFill>
                  <a:srgbClr val="FFFFFF"/>
                </a:solidFill>
              </a:rPr>
              <a:t>icus</a:t>
            </a:r>
            <a:r>
              <a:rPr lang="cs-CZ" sz="2200" dirty="0" smtClean="0">
                <a:solidFill>
                  <a:srgbClr val="FFFFFF"/>
                </a:solidFill>
              </a:rPr>
              <a:t>	   -</a:t>
            </a:r>
            <a:r>
              <a:rPr lang="cs-CZ" sz="2200" dirty="0" err="1" smtClean="0">
                <a:solidFill>
                  <a:srgbClr val="FFFFFF"/>
                </a:solidFill>
              </a:rPr>
              <a:t>arius</a:t>
            </a:r>
            <a:endParaRPr lang="cs-CZ" sz="2200" dirty="0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25" y="1268760"/>
            <a:ext cx="5308079" cy="551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565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F000E"/>
                </a:solidFill>
              </a:rPr>
              <a:t>USE THE SUFFIXES TO DERIVE ADJECTIVES FROM NOUNS:</a:t>
            </a:r>
            <a:endParaRPr lang="en-US" b="1" dirty="0">
              <a:solidFill>
                <a:srgbClr val="9F00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6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1" y="1196752"/>
            <a:ext cx="8379113" cy="557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67544" y="620688"/>
            <a:ext cx="79928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 smtClean="0">
                <a:solidFill>
                  <a:srgbClr val="FFFFFF"/>
                </a:solidFill>
              </a:rPr>
              <a:t>-</a:t>
            </a:r>
            <a:r>
              <a:rPr lang="cs-CZ" sz="2200" dirty="0" err="1" smtClean="0">
                <a:solidFill>
                  <a:srgbClr val="FFFFFF"/>
                </a:solidFill>
              </a:rPr>
              <a:t>alis</a:t>
            </a:r>
            <a:r>
              <a:rPr lang="cs-CZ" sz="2200" dirty="0" smtClean="0">
                <a:solidFill>
                  <a:srgbClr val="FFFFFF"/>
                </a:solidFill>
              </a:rPr>
              <a:t>	-</a:t>
            </a:r>
            <a:r>
              <a:rPr lang="cs-CZ" sz="2200" dirty="0" err="1" smtClean="0">
                <a:solidFill>
                  <a:srgbClr val="FFFFFF"/>
                </a:solidFill>
              </a:rPr>
              <a:t>aris</a:t>
            </a:r>
            <a:r>
              <a:rPr lang="cs-CZ" sz="2200" dirty="0" smtClean="0">
                <a:solidFill>
                  <a:srgbClr val="FFFFFF"/>
                </a:solidFill>
              </a:rPr>
              <a:t>	-</a:t>
            </a:r>
            <a:r>
              <a:rPr lang="cs-CZ" sz="2200" dirty="0" err="1" smtClean="0">
                <a:solidFill>
                  <a:srgbClr val="FFFFFF"/>
                </a:solidFill>
              </a:rPr>
              <a:t>inus</a:t>
            </a:r>
            <a:r>
              <a:rPr lang="cs-CZ" sz="2200" dirty="0" smtClean="0">
                <a:solidFill>
                  <a:srgbClr val="FFFFFF"/>
                </a:solidFill>
              </a:rPr>
              <a:t>	-</a:t>
            </a:r>
            <a:r>
              <a:rPr lang="cs-CZ" sz="2200" dirty="0" err="1" smtClean="0">
                <a:solidFill>
                  <a:srgbClr val="FFFFFF"/>
                </a:solidFill>
              </a:rPr>
              <a:t>eus</a:t>
            </a:r>
            <a:r>
              <a:rPr lang="cs-CZ" sz="2200" dirty="0" smtClean="0">
                <a:solidFill>
                  <a:srgbClr val="FFFFFF"/>
                </a:solidFill>
              </a:rPr>
              <a:t>	-</a:t>
            </a:r>
            <a:r>
              <a:rPr lang="cs-CZ" sz="2200" dirty="0" err="1" smtClean="0">
                <a:solidFill>
                  <a:srgbClr val="FFFFFF"/>
                </a:solidFill>
              </a:rPr>
              <a:t>aneus</a:t>
            </a:r>
            <a:r>
              <a:rPr lang="cs-CZ" sz="2200" dirty="0" smtClean="0">
                <a:solidFill>
                  <a:srgbClr val="FFFFFF"/>
                </a:solidFill>
              </a:rPr>
              <a:t>	   -</a:t>
            </a:r>
            <a:r>
              <a:rPr lang="cs-CZ" sz="2200" dirty="0" err="1" smtClean="0">
                <a:solidFill>
                  <a:srgbClr val="FFFFFF"/>
                </a:solidFill>
              </a:rPr>
              <a:t>icus</a:t>
            </a:r>
            <a:r>
              <a:rPr lang="cs-CZ" sz="2200" dirty="0" smtClean="0">
                <a:solidFill>
                  <a:srgbClr val="FFFFFF"/>
                </a:solidFill>
              </a:rPr>
              <a:t>	   -</a:t>
            </a:r>
            <a:r>
              <a:rPr lang="cs-CZ" sz="2200" dirty="0" err="1" smtClean="0">
                <a:solidFill>
                  <a:srgbClr val="FFFFFF"/>
                </a:solidFill>
              </a:rPr>
              <a:t>arius</a:t>
            </a:r>
            <a:endParaRPr lang="cs-CZ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3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73" y="764704"/>
            <a:ext cx="5932427" cy="594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671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F000E"/>
                </a:solidFill>
              </a:rPr>
              <a:t>DERIVE TERMS FOR INFLAMMATIONS OF THE FOLLOWING ORGANS:</a:t>
            </a:r>
            <a:endParaRPr lang="en-US" b="1" dirty="0">
              <a:solidFill>
                <a:srgbClr val="9F00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6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700808"/>
            <a:ext cx="7077075" cy="3992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err="1" smtClean="0"/>
              <a:t>Thyreos</a:t>
            </a:r>
            <a:r>
              <a:rPr lang="cs-CZ" dirty="0" smtClean="0"/>
              <a:t> (</a:t>
            </a:r>
            <a:r>
              <a:rPr lang="cs-CZ" dirty="0" err="1" smtClean="0"/>
              <a:t>shield</a:t>
            </a:r>
            <a:r>
              <a:rPr lang="cs-CZ" dirty="0" smtClean="0"/>
              <a:t>):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accent1"/>
                </a:solidFill>
              </a:rPr>
              <a:t>Glandula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thyroidea</a:t>
            </a: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Skafe</a:t>
            </a:r>
            <a:r>
              <a:rPr lang="cs-CZ" dirty="0" smtClean="0"/>
              <a:t> (</a:t>
            </a:r>
            <a:r>
              <a:rPr lang="cs-CZ" dirty="0" err="1" smtClean="0"/>
              <a:t>boat</a:t>
            </a:r>
            <a:r>
              <a:rPr lang="cs-CZ" dirty="0" smtClean="0"/>
              <a:t>):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Os </a:t>
            </a:r>
            <a:r>
              <a:rPr lang="cs-CZ" dirty="0" err="1" smtClean="0">
                <a:solidFill>
                  <a:schemeClr val="accent1"/>
                </a:solidFill>
              </a:rPr>
              <a:t>scaphoideum</a:t>
            </a:r>
            <a:endParaRPr lang="cs-CZ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Xifos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sword</a:t>
            </a:r>
            <a:r>
              <a:rPr lang="cs-CZ" dirty="0" smtClean="0"/>
              <a:t>):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accent1"/>
                </a:solidFill>
              </a:rPr>
              <a:t>Processus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xiphoideus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304256" cy="208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05" y="4221088"/>
            <a:ext cx="241268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19716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16632"/>
            <a:ext cx="500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F000E"/>
                </a:solidFill>
              </a:rPr>
              <a:t>FORM ADJECTIVES WITH MEANING “SIMILAR TO”:</a:t>
            </a:r>
            <a:endParaRPr lang="en-US" b="1" dirty="0">
              <a:solidFill>
                <a:srgbClr val="9F00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7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842</TotalTime>
  <Words>625</Words>
  <Application>Microsoft Macintosh PowerPoint</Application>
  <PresentationFormat>On-screen Show (4:3)</PresentationFormat>
  <Paragraphs>134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Spectrum</vt:lpstr>
      <vt:lpstr>Latin and greek prefixes + suffixes</vt:lpstr>
      <vt:lpstr>Decide whether the following statements are true or false: </vt:lpstr>
      <vt:lpstr>Decide whether the following statements are true or false: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Divide each term into its components. Write these components into boxes in the table. You may not need all of the boxes provided: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and greek prefixes + suffixes</dc:title>
  <dc:creator>Eva Dávidová</dc:creator>
  <cp:lastModifiedBy>Pepina Artimová</cp:lastModifiedBy>
  <cp:revision>57</cp:revision>
  <dcterms:created xsi:type="dcterms:W3CDTF">2014-04-07T06:36:09Z</dcterms:created>
  <dcterms:modified xsi:type="dcterms:W3CDTF">2015-12-15T21:03:37Z</dcterms:modified>
</cp:coreProperties>
</file>