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23"/>
  </p:notesMasterIdLst>
  <p:sldIdLst>
    <p:sldId id="256" r:id="rId3"/>
    <p:sldId id="280" r:id="rId4"/>
    <p:sldId id="287" r:id="rId5"/>
    <p:sldId id="288" r:id="rId6"/>
    <p:sldId id="291" r:id="rId7"/>
    <p:sldId id="292" r:id="rId8"/>
    <p:sldId id="293" r:id="rId9"/>
    <p:sldId id="300" r:id="rId10"/>
    <p:sldId id="289" r:id="rId11"/>
    <p:sldId id="303" r:id="rId12"/>
    <p:sldId id="295" r:id="rId13"/>
    <p:sldId id="297" r:id="rId14"/>
    <p:sldId id="301" r:id="rId15"/>
    <p:sldId id="298" r:id="rId16"/>
    <p:sldId id="305" r:id="rId17"/>
    <p:sldId id="299" r:id="rId18"/>
    <p:sldId id="290" r:id="rId19"/>
    <p:sldId id="296" r:id="rId20"/>
    <p:sldId id="302" r:id="rId21"/>
    <p:sldId id="30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pina Artimová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4A1AB6-E334-414D-9BE3-816B69C83AAD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B3D7D5-C056-D749-8BA2-9558D29F7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iliocostalis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sternothyroideus</a:t>
            </a:r>
            <a:endParaRPr lang="en-US" dirty="0" smtClean="0"/>
          </a:p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brachioradialis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Articulatio</a:t>
            </a:r>
            <a:r>
              <a:rPr lang="en-US" dirty="0" smtClean="0"/>
              <a:t> </a:t>
            </a:r>
            <a:r>
              <a:rPr lang="en-US" dirty="0" err="1" smtClean="0"/>
              <a:t>saccrococcygea</a:t>
            </a:r>
            <a:endParaRPr lang="en-US" dirty="0" smtClean="0"/>
          </a:p>
          <a:p>
            <a:r>
              <a:rPr lang="en-US" dirty="0" err="1" smtClean="0"/>
              <a:t>Sutura</a:t>
            </a:r>
            <a:r>
              <a:rPr lang="en-US" dirty="0" smtClean="0"/>
              <a:t> </a:t>
            </a:r>
            <a:r>
              <a:rPr lang="en-US" dirty="0" err="1" smtClean="0"/>
              <a:t>frontomaxillaris</a:t>
            </a:r>
            <a:endParaRPr lang="en-US" dirty="0" smtClean="0"/>
          </a:p>
          <a:p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palpebronasalis</a:t>
            </a:r>
            <a:endParaRPr lang="en-US" dirty="0" smtClean="0"/>
          </a:p>
          <a:p>
            <a:r>
              <a:rPr lang="en-US" dirty="0" err="1" smtClean="0"/>
              <a:t>Recessus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costoodiaphragmaticus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Recessus</a:t>
            </a:r>
            <a:r>
              <a:rPr lang="en-US" dirty="0" smtClean="0"/>
              <a:t> </a:t>
            </a:r>
            <a:r>
              <a:rPr lang="en-US" dirty="0" err="1" smtClean="0"/>
              <a:t>hepatorenalis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tibionavicularis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ligamenti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collateralis</a:t>
            </a:r>
            <a:endParaRPr lang="en-US" baseline="0" dirty="0" smtClean="0"/>
          </a:p>
          <a:p>
            <a:r>
              <a:rPr lang="en-US" baseline="0" dirty="0" err="1" smtClean="0"/>
              <a:t>Ostium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atrioventriculare</a:t>
            </a:r>
            <a:endParaRPr lang="en-US" baseline="0" dirty="0" smtClean="0"/>
          </a:p>
          <a:p>
            <a:r>
              <a:rPr lang="en-US" baseline="0" dirty="0" err="1" smtClean="0"/>
              <a:t>Nodus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lymphaticus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nasolabialis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Angiospasmus</a:t>
            </a:r>
            <a:endParaRPr lang="en-US" dirty="0" smtClean="0"/>
          </a:p>
          <a:p>
            <a:r>
              <a:rPr lang="en-US" dirty="0" err="1" smtClean="0"/>
              <a:t>Angioplastica</a:t>
            </a:r>
            <a:endParaRPr lang="en-US" dirty="0" smtClean="0"/>
          </a:p>
          <a:p>
            <a:r>
              <a:rPr lang="en-US" dirty="0" err="1" smtClean="0"/>
              <a:t>Phlebographia</a:t>
            </a:r>
            <a:endParaRPr lang="en-US" dirty="0" smtClean="0"/>
          </a:p>
          <a:p>
            <a:r>
              <a:rPr lang="en-US" dirty="0" err="1" smtClean="0"/>
              <a:t>Phlebothrombosis</a:t>
            </a:r>
            <a:endParaRPr lang="en-US" dirty="0" smtClean="0"/>
          </a:p>
          <a:p>
            <a:r>
              <a:rPr lang="en-US" dirty="0" err="1" smtClean="0"/>
              <a:t>Cardiothoracicus</a:t>
            </a:r>
            <a:endParaRPr lang="en-US" dirty="0" smtClean="0"/>
          </a:p>
          <a:p>
            <a:r>
              <a:rPr lang="en-US" dirty="0" err="1" smtClean="0"/>
              <a:t>Cadriopneumographia</a:t>
            </a:r>
            <a:endParaRPr lang="en-US" dirty="0" smtClean="0"/>
          </a:p>
          <a:p>
            <a:r>
              <a:rPr lang="en-US" dirty="0" err="1" smtClean="0"/>
              <a:t>Nephrectomia</a:t>
            </a:r>
            <a:endParaRPr lang="en-US" dirty="0" smtClean="0"/>
          </a:p>
          <a:p>
            <a:r>
              <a:rPr lang="en-US" dirty="0" err="1" smtClean="0"/>
              <a:t>Nephroureterectomia</a:t>
            </a:r>
            <a:endParaRPr lang="en-US" dirty="0" smtClean="0"/>
          </a:p>
          <a:p>
            <a:r>
              <a:rPr lang="en-US" dirty="0" err="1" smtClean="0"/>
              <a:t>Cystostomia</a:t>
            </a:r>
            <a:endParaRPr lang="en-US" dirty="0" smtClean="0"/>
          </a:p>
          <a:p>
            <a:r>
              <a:rPr lang="en-US" dirty="0" err="1" smtClean="0"/>
              <a:t>Cystotomia</a:t>
            </a:r>
            <a:endParaRPr lang="en-US" dirty="0" smtClean="0"/>
          </a:p>
          <a:p>
            <a:r>
              <a:rPr lang="en-US" dirty="0" err="1" smtClean="0"/>
              <a:t>Glossectomia</a:t>
            </a:r>
            <a:endParaRPr lang="en-US" dirty="0" smtClean="0"/>
          </a:p>
          <a:p>
            <a:r>
              <a:rPr lang="en-US" dirty="0" err="1" smtClean="0"/>
              <a:t>Glossopalatinus</a:t>
            </a:r>
            <a:endParaRPr lang="en-US" dirty="0" smtClean="0"/>
          </a:p>
          <a:p>
            <a:r>
              <a:rPr lang="en-US" dirty="0" err="1" smtClean="0"/>
              <a:t>Dermatomyositis</a:t>
            </a:r>
            <a:endParaRPr lang="en-US" dirty="0" smtClean="0"/>
          </a:p>
          <a:p>
            <a:r>
              <a:rPr lang="en-US" dirty="0" err="1" smtClean="0"/>
              <a:t>dermatoplastica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3D7D5-C056-D749-8BA2-9558D29F76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5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8727-374D-AC41-94E3-426F6886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9948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9F5B-F643-484E-8420-23E98874F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4879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447675"/>
            <a:ext cx="1951037" cy="156845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8" y="447675"/>
            <a:ext cx="5705475" cy="156845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4EEC1-A8AC-754D-AD4A-0EC7F52F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299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96FC-EFB1-EB42-A025-63EF4EDEA06B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A95A-69D4-784E-9A09-0FEEF3AD3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2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86B3-4C3E-204A-9C0C-E4D35A3B9698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8166-DED4-B644-877B-2B3C756C1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82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5A57-1351-124D-B328-E8B600079841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5B65-8913-3640-801D-7A623DC56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80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9D28-3F97-E842-BDFB-D8303B01386E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989D-FAF3-E641-9042-88FA8075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6DFB-771F-9440-B4F9-9CD7451AB561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E275-982F-684B-8B83-3C3E0A386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787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600-6699-674B-8496-3A84B6C4FEB3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24D3-F771-084E-9BF8-78008F20F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D003-9FDC-344E-853D-F32B22A70CF8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F231-F740-A342-B14A-9D0C57BA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1C38-4488-B443-9477-6F9D5116D1FB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10C1-5DAC-284E-8B7A-3E7BF047C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51E2-15DB-9D4C-82DC-43CCB587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201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E1137-71DE-6B45-BA92-A4F9A45D377A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C7E0-C51B-9646-9E8B-2114523C5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10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A0CD-C24A-4E4D-9106-02374244992D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D540-D1BA-9E46-ABA5-EFA1CF54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01E0-D3A9-E144-885F-DC34999D76DC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E05A-8955-2E4F-93C6-7D15FEA1A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E94-60BC-5342-AE9C-BBC53EA91C17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6AF0-B25F-7C47-8DC1-6E939424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794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C1846-5600-B54D-BFE6-3F2661691A0F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6F4B-B110-9142-B92D-4B672A58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116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algn="l">
              <a:defRPr/>
            </a:pPr>
            <a:endParaRPr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887-B718-7B43-8EE8-73CF73216EF9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B122-DEA1-8B41-896A-211817AA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753B-5137-C94E-BCD0-EDDF3D04DD24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85-8BC5-EB4F-9857-1A7E7A0F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7281" y="1582586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8754" y="1582586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0531" y="1582586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75BB-2A4F-F145-A0DA-66432AA6A1AA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ADAD-EF01-3A42-B940-61C15966F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4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838D-C8CC-1946-8459-DB2F23A8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91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1531938"/>
            <a:ext cx="3800475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531938"/>
            <a:ext cx="3802062" cy="484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2E3C-EF1B-E848-9E67-6BF4F8AB6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844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7133-0A13-904A-9690-5457B69A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148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B895-7879-0641-A7CD-72E8D7C9C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781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861D-9827-1942-A8B6-26EAE77F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351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4330-B2A1-BC48-8296-348FDE5C5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879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051B6-C0CD-5B41-9EE3-A625BFE8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16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67750" y="234950"/>
            <a:ext cx="268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62626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1D86AAA-471D-5D46-8314-6041BBB9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447675"/>
            <a:ext cx="780891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rbel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1531938"/>
            <a:ext cx="77549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+mj-ea"/>
          <a:cs typeface="+mj-cs"/>
          <a:sym typeface="Corbel" charset="0"/>
        </a:defRPr>
      </a:lvl1pPr>
      <a:lvl2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2pPr>
      <a:lvl3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3pPr>
      <a:lvl4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4pPr>
      <a:lvl5pPr algn="l" rtl="0" eaLnBrk="0" fontAlgn="base" hangingPunct="0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5pPr>
      <a:lvl6pPr marL="4572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6pPr>
      <a:lvl7pPr marL="9144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7pPr>
      <a:lvl8pPr marL="13716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8pPr>
      <a:lvl9pPr marL="1828800" algn="l" rtl="0" fontAlgn="base">
        <a:lnSpc>
          <a:spcPts val="46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Corbel" charset="0"/>
          <a:ea typeface="ヒラギノ角ゴ ProN W3" charset="0"/>
          <a:cs typeface="ヒラギノ角ゴ ProN W3" charset="0"/>
          <a:sym typeface="Corbe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600"/>
        </a:spcBef>
        <a:spcAft>
          <a:spcPct val="0"/>
        </a:spcAft>
        <a:defRPr sz="2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6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A92172C-5BF0-F34C-B639-C782D15C3780}" type="datetimeFigureOut">
              <a:rPr lang="en-US"/>
              <a:pPr>
                <a:defRPr/>
              </a:pPr>
              <a:t>20.4.15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577E387-2096-8241-BC01-6A06AF6A2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84163" y="444500"/>
            <a:ext cx="8585200" cy="1468438"/>
          </a:xfrm>
          <a:prstGeom prst="rect">
            <a:avLst/>
          </a:prstGeom>
          <a:solidFill>
            <a:schemeClr val="accent1">
              <a:alpha val="8470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746" name="Group 5"/>
          <p:cNvGrpSpPr>
            <a:grpSpLocks/>
          </p:cNvGrpSpPr>
          <p:nvPr/>
        </p:nvGrpSpPr>
        <p:grpSpPr bwMode="auto">
          <a:xfrm>
            <a:off x="284163" y="1905000"/>
            <a:ext cx="8588375" cy="138113"/>
            <a:chOff x="0" y="0"/>
            <a:chExt cx="5410" cy="86"/>
          </a:xfrm>
        </p:grpSpPr>
        <p:sp>
          <p:nvSpPr>
            <p:cNvPr id="31751" name="Rectangle 2"/>
            <p:cNvSpPr>
              <a:spLocks/>
            </p:cNvSpPr>
            <p:nvPr/>
          </p:nvSpPr>
          <p:spPr bwMode="auto">
            <a:xfrm>
              <a:off x="0" y="0"/>
              <a:ext cx="1736" cy="8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2" name="Rectangle 3"/>
            <p:cNvSpPr>
              <a:spLocks/>
            </p:cNvSpPr>
            <p:nvPr/>
          </p:nvSpPr>
          <p:spPr bwMode="auto">
            <a:xfrm>
              <a:off x="1727" y="0"/>
              <a:ext cx="1016" cy="8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3" name="Rectangle 4"/>
            <p:cNvSpPr>
              <a:spLocks/>
            </p:cNvSpPr>
            <p:nvPr/>
          </p:nvSpPr>
          <p:spPr bwMode="auto">
            <a:xfrm>
              <a:off x="2735" y="0"/>
              <a:ext cx="2675" cy="8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47" name="Rectangle 6"/>
          <p:cNvSpPr>
            <a:spLocks/>
          </p:cNvSpPr>
          <p:nvPr/>
        </p:nvSpPr>
        <p:spPr bwMode="auto">
          <a:xfrm>
            <a:off x="8229600" y="444500"/>
            <a:ext cx="488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3600">
                <a:solidFill>
                  <a:srgbClr val="FFFFFF"/>
                </a:solidFill>
                <a:latin typeface="Wingdings" charset="0"/>
                <a:ea typeface="ＭＳ Ｐゴシック" charset="0"/>
                <a:cs typeface="ＭＳ Ｐゴシック" charset="0"/>
                <a:sym typeface="Wingdings" charset="0"/>
              </a:rPr>
              <a:t></a:t>
            </a:r>
          </a:p>
        </p:txBody>
      </p:sp>
      <p:sp>
        <p:nvSpPr>
          <p:cNvPr id="31748" name="Rectangle 7"/>
          <p:cNvSpPr>
            <a:spLocks/>
          </p:cNvSpPr>
          <p:nvPr/>
        </p:nvSpPr>
        <p:spPr bwMode="auto">
          <a:xfrm>
            <a:off x="284163" y="6226175"/>
            <a:ext cx="8585200" cy="174625"/>
          </a:xfrm>
          <a:prstGeom prst="rect">
            <a:avLst/>
          </a:prstGeom>
          <a:solidFill>
            <a:schemeClr val="accent1">
              <a:alpha val="6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420688" y="683791"/>
            <a:ext cx="7808912" cy="1089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Compound words in medical terminology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716" y="44450"/>
            <a:ext cx="6940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MATCH GREEK ELEMENTS WITH LATIN EQUIVALENTS</a:t>
            </a:r>
            <a:endParaRPr lang="en-US" sz="2400" b="1" dirty="0">
              <a:latin typeface="+mn-lt"/>
            </a:endParaRPr>
          </a:p>
        </p:txBody>
      </p:sp>
      <p:pic>
        <p:nvPicPr>
          <p:cNvPr id="4" name="Picture 3" descr="M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" y="688780"/>
            <a:ext cx="7297527" cy="59085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59832" y="836712"/>
            <a:ext cx="2736304" cy="3960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5816" y="1340768"/>
            <a:ext cx="288032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1844824"/>
            <a:ext cx="2808312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15816" y="1340768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5816" y="2780928"/>
            <a:ext cx="2736304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15816" y="3284984"/>
            <a:ext cx="2808312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87824" y="3356992"/>
            <a:ext cx="273630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15816" y="4293096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15816" y="1844824"/>
            <a:ext cx="2664296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15816" y="836712"/>
            <a:ext cx="2664296" cy="4464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059832" y="2348880"/>
            <a:ext cx="2592288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71800" y="5301208"/>
            <a:ext cx="28083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GIVE LATIN EQUIVALENTS (FULL FORM) TO </a:t>
            </a:r>
            <a:r>
              <a:rPr lang="en-US" sz="2400" b="1" dirty="0">
                <a:latin typeface="+mn-lt"/>
              </a:rPr>
              <a:t>GREEK </a:t>
            </a:r>
            <a:r>
              <a:rPr lang="en-US" sz="2400" b="1" dirty="0" smtClean="0">
                <a:latin typeface="+mn-lt"/>
              </a:rPr>
              <a:t>ELEMENTS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393026"/>
            <a:ext cx="240612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Mys</a:t>
            </a:r>
            <a:r>
              <a:rPr lang="en-US" sz="2400" dirty="0" smtClean="0">
                <a:latin typeface="Cambria"/>
                <a:cs typeface="Cambria"/>
              </a:rPr>
              <a:t>………………….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Osteon……………..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Arthron</a:t>
            </a:r>
            <a:r>
              <a:rPr lang="en-US" sz="2400" dirty="0" smtClean="0">
                <a:latin typeface="Cambria"/>
                <a:cs typeface="Cambria"/>
              </a:rPr>
              <a:t>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Spondylos</a:t>
            </a:r>
            <a:r>
              <a:rPr lang="en-US" sz="2400" dirty="0" smtClean="0">
                <a:latin typeface="Cambria"/>
                <a:cs typeface="Cambria"/>
              </a:rPr>
              <a:t>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Gony</a:t>
            </a:r>
            <a:r>
              <a:rPr lang="en-US" sz="2400" dirty="0" smtClean="0">
                <a:latin typeface="Cambria"/>
                <a:cs typeface="Cambria"/>
              </a:rPr>
              <a:t>………………..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Stoma………………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Soma……………….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Cambria"/>
                <a:cs typeface="Cambria"/>
              </a:rPr>
              <a:t>Kefale</a:t>
            </a:r>
            <a:r>
              <a:rPr lang="en-US" sz="2400" dirty="0" smtClean="0">
                <a:latin typeface="Cambria"/>
                <a:cs typeface="Cambria"/>
              </a:rPr>
              <a:t>………………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393026"/>
            <a:ext cx="3374241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MUSCULUS, I, M.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OS, OSSIS,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ARTICULATIO, ONIS, F.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VERTEBRA, AE, F.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GENU, US,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OS, ORIS,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CORPUS, ORIS,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CAPUT, ITIS, N.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53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ECTOMIA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excision, surgical removal of part or of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all organ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….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append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ectomia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removal of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vermiform</a:t>
            </a:r>
            <a:r>
              <a:rPr lang="cs-CZ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appendix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70" y="1801598"/>
            <a:ext cx="341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FINGER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182" y="2285531"/>
            <a:ext cx="378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STOMACH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40" y="2769464"/>
            <a:ext cx="320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LIVER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51" y="3253397"/>
            <a:ext cx="350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LARYNX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667" y="3737330"/>
            <a:ext cx="3119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508" y="4221263"/>
            <a:ext cx="34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BREAST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350" y="4705196"/>
            <a:ext cx="382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PANCREAS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189130"/>
            <a:ext cx="384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PROSTATE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050" y="1772816"/>
            <a:ext cx="24192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Dactyl-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601" y="2252408"/>
            <a:ext cx="22878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Gastr-ec-tomia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2842" y="2732000"/>
            <a:ext cx="23775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Hepat-ec-tomia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050" y="3211592"/>
            <a:ext cx="25081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Laryng-ec-tomia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3318" y="3691184"/>
            <a:ext cx="205697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050" y="4170776"/>
            <a:ext cx="22015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Mast-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126" y="4650368"/>
            <a:ext cx="2788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Pancreat-ec-tomia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050" y="5129957"/>
            <a:ext cx="255971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Prostat-ec-tomia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5631631"/>
            <a:ext cx="324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Removal of the WOMB-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601" y="5631631"/>
            <a:ext cx="24673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Hyster-ec-tomia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94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779220"/>
            <a:ext cx="8568952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METRIA 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measurement…</a:t>
            </a:r>
            <a:r>
              <a:rPr lang="en-US" sz="2400" dirty="0">
                <a:latin typeface="+mn-lt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pupillo</a:t>
            </a:r>
            <a:r>
              <a:rPr lang="en-US" sz="2400" dirty="0" err="1" smtClean="0">
                <a:latin typeface="+mn-lt"/>
              </a:rPr>
              <a:t>metria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– measurement of the diameter </a:t>
            </a:r>
            <a:r>
              <a:rPr lang="en-US" sz="2400" dirty="0" smtClean="0">
                <a:latin typeface="+mn-lt"/>
              </a:rPr>
              <a:t>of </a:t>
            </a:r>
            <a:r>
              <a:rPr lang="en-US" sz="2400" dirty="0">
                <a:latin typeface="+mn-lt"/>
              </a:rPr>
              <a:t>the </a:t>
            </a:r>
            <a:r>
              <a:rPr lang="en-US" sz="2400" dirty="0" smtClean="0">
                <a:latin typeface="+mn-lt"/>
              </a:rPr>
              <a:t>eye pupil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72" y="2391271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24944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Pelvi-metria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272" y="347139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Cephal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2" y="5229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Cyst-o-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721" y="4047455"/>
            <a:ext cx="239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Odont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713" y="4551511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Oste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metria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6092" y="2381979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SKULL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6092" y="2928426"/>
            <a:ext cx="383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PELVIS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6092" y="3432482"/>
            <a:ext cx="366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the HEAD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6092" y="5190291"/>
            <a:ext cx="4202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Measurement of the BLADDER</a:t>
            </a:r>
          </a:p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o evaluate its function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092" y="4008546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TEETH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6092" y="4512602"/>
            <a:ext cx="331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Measurement of BONES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3284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25795"/>
            <a:ext cx="8496944" cy="1200328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-</a:t>
            </a:r>
            <a:r>
              <a:rPr lang="en-US" sz="2400" b="1" dirty="0" smtClean="0">
                <a:latin typeface="+mn-lt"/>
              </a:rPr>
              <a:t>SCOPIA</a:t>
            </a:r>
            <a:r>
              <a:rPr lang="en-US" sz="2400" dirty="0" smtClean="0">
                <a:latin typeface="+mn-lt"/>
              </a:rPr>
              <a:t> : visual examination of the interior of a hollow body organ, broadly also examine, inspect</a:t>
            </a:r>
          </a:p>
          <a:p>
            <a:pPr algn="l"/>
            <a:r>
              <a:rPr lang="en-US" sz="2400" dirty="0" smtClean="0"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endo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scopia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: examination of the inside of the body</a:t>
            </a:r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 </a:t>
            </a:r>
            <a:endParaRPr lang="en-US" sz="24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18" y="2121862"/>
            <a:ext cx="219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FETUS-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18" y="2592397"/>
            <a:ext cx="271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PHARYNX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418" y="3062932"/>
            <a:ext cx="214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ANUS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418" y="3533467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ABDOMINAL CAVITY - 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418" y="4004002"/>
            <a:ext cx="385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LARGE INTESTINE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18" y="4474537"/>
            <a:ext cx="388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THORACIC CAVITY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0562" y="2132856"/>
            <a:ext cx="191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Fet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562" y="2591534"/>
            <a:ext cx="266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Pharyng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1113" y="305021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An-o-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1113" y="350889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Lapar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813" y="3967568"/>
            <a:ext cx="253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Col-o(no)-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113" y="4426246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Thorac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418" y="4945072"/>
            <a:ext cx="245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VAGINA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1113" y="488492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Colp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8" y="5415607"/>
            <a:ext cx="19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Inspect EYE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01113" y="5343599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Ophthalm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scopia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29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779220"/>
            <a:ext cx="8568952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GRAPHIA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recorging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image, X-ray…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g.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hystero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graphia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graphic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recording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strenght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uterine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contractions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751311"/>
            <a:ext cx="6387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A breast </a:t>
            </a:r>
            <a:r>
              <a:rPr lang="en-US" sz="2400" dirty="0" smtClean="0">
                <a:latin typeface="Cambria"/>
                <a:cs typeface="Cambria"/>
              </a:rPr>
              <a:t>examination </a:t>
            </a:r>
            <a:r>
              <a:rPr lang="en-US" sz="2400" dirty="0">
                <a:latin typeface="Cambria"/>
                <a:cs typeface="Cambria"/>
              </a:rPr>
              <a:t>with imaging </a:t>
            </a:r>
            <a:r>
              <a:rPr lang="en-US" sz="2400" dirty="0" smtClean="0">
                <a:latin typeface="Cambria"/>
                <a:cs typeface="Cambria"/>
              </a:rPr>
              <a:t>technology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59423"/>
            <a:ext cx="894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A vessels examination with some </a:t>
            </a:r>
            <a:r>
              <a:rPr lang="en-US" sz="2400" dirty="0">
                <a:latin typeface="Cambria"/>
                <a:cs typeface="Cambria"/>
              </a:rPr>
              <a:t>type of </a:t>
            </a:r>
            <a:r>
              <a:rPr lang="en-US" sz="2400" dirty="0" smtClean="0">
                <a:latin typeface="Cambria"/>
                <a:cs typeface="Cambria"/>
              </a:rPr>
              <a:t>viewing/recording </a:t>
            </a:r>
            <a:r>
              <a:rPr lang="en-US" sz="2400" dirty="0">
                <a:latin typeface="Cambria"/>
                <a:cs typeface="Cambria"/>
              </a:rPr>
              <a:t>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725144"/>
            <a:ext cx="771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Internal organs examination by taking X-ray photographs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621178"/>
            <a:ext cx="755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The process of recording electrical impulses of the heart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204864"/>
            <a:ext cx="32015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Mamm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84984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Angi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221088"/>
            <a:ext cx="231345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Radi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157017"/>
            <a:ext cx="3611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Electr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graphia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EXPLAIN MEANING OF THE COMPOUND WORDS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44" y="692696"/>
            <a:ext cx="8495928" cy="830997"/>
          </a:xfrm>
          <a:prstGeom prst="rect">
            <a:avLst/>
          </a:prstGeom>
          <a:solidFill>
            <a:srgbClr val="FFBA00"/>
          </a:solidFill>
          <a:ln>
            <a:solidFill>
              <a:srgbClr val="FFBA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-TOMIA :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cutting, incision, section…</a:t>
            </a:r>
            <a:endParaRPr lang="en-US" sz="2400" dirty="0" smtClean="0">
              <a:solidFill>
                <a:schemeClr val="accent3"/>
              </a:solidFill>
              <a:latin typeface="+mn-lt"/>
            </a:endParaRPr>
          </a:p>
          <a:p>
            <a:pPr algn="l"/>
            <a:r>
              <a:rPr lang="en-US" sz="24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e. g.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hernio</a:t>
            </a:r>
            <a:r>
              <a:rPr lang="en-US" sz="2400" dirty="0" err="1" smtClean="0">
                <a:solidFill>
                  <a:srgbClr val="000000"/>
                </a:solidFill>
                <a:latin typeface="+mn-lt"/>
              </a:rPr>
              <a:t>tomia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– a cutting for the repair of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hernia</a:t>
            </a:r>
            <a:endParaRPr lang="en-US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64" y="1794714"/>
            <a:ext cx="332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ARTERY-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64" y="2310333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BRONCHUS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864" y="2825952"/>
            <a:ext cx="31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SKULL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864" y="3341571"/>
            <a:ext cx="301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LOBE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64" y="3857190"/>
            <a:ext cx="34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MUSCLE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64" y="4372809"/>
            <a:ext cx="423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PERICARDIUM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9868" y="1700808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Arteri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9868" y="222816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Bronch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868" y="2755522"/>
            <a:ext cx="215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Crani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317" y="3282879"/>
            <a:ext cx="1917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Lob-o-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9442" y="3810236"/>
            <a:ext cx="181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My-o-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9317" y="4337593"/>
            <a:ext cx="271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Pericardi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864" y="4888428"/>
            <a:ext cx="6036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PERINEUM (PUBIC REGION)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864" y="5404047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VEIN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864" y="5919663"/>
            <a:ext cx="391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Incision of the TYMPANUM -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9317" y="4864950"/>
            <a:ext cx="208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Episi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5435" y="539230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Phleb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9317" y="5919663"/>
            <a:ext cx="255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Tympan</a:t>
            </a:r>
            <a:r>
              <a:rPr lang="en-US" sz="2400" b="1" dirty="0" smtClean="0">
                <a:solidFill>
                  <a:srgbClr val="990000"/>
                </a:solidFill>
                <a:latin typeface="Cambria"/>
                <a:cs typeface="Cambria"/>
              </a:rPr>
              <a:t>-o-</a:t>
            </a:r>
            <a:r>
              <a:rPr lang="en-US" sz="2400" b="1" dirty="0" err="1" smtClean="0">
                <a:solidFill>
                  <a:srgbClr val="990000"/>
                </a:solidFill>
                <a:latin typeface="Cambria"/>
                <a:cs typeface="Cambria"/>
              </a:rPr>
              <a:t>tomia</a:t>
            </a:r>
            <a:endParaRPr lang="en-US" sz="2400" b="1" dirty="0">
              <a:solidFill>
                <a:srgbClr val="990000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FORM COMPOUND TERMS WITH GREEK ELEMENT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159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05" y="936104"/>
            <a:ext cx="3944603" cy="5583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7744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0112" y="1152128"/>
            <a:ext cx="936104" cy="525658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797015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DECIDE WHETHER THE COMPOUND WORD CONTAINS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GREEK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ELEMENT CORRESPONDING WITH THE LABELLED BODY PART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24744"/>
            <a:ext cx="225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Encephalopathia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Thoracographia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36912"/>
            <a:ext cx="1686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Cholecystitis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27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Adenocarcinoma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4437112"/>
            <a:ext cx="163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Podarthritis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694" y="1484784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Somatologia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7342" y="2204864"/>
            <a:ext cx="168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Ph</a:t>
            </a:r>
            <a:r>
              <a:rPr lang="cs-CZ" sz="2000" b="1" smtClean="0">
                <a:solidFill>
                  <a:srgbClr val="9F000E"/>
                </a:solidFill>
                <a:latin typeface="Cambria"/>
                <a:cs typeface="Cambria"/>
              </a:rPr>
              <a:t>l</a:t>
            </a:r>
            <a:r>
              <a:rPr lang="en-US" sz="2000" b="1" smtClean="0">
                <a:solidFill>
                  <a:srgbClr val="9F000E"/>
                </a:solidFill>
                <a:latin typeface="Cambria"/>
                <a:cs typeface="Cambria"/>
              </a:rPr>
              <a:t>ebotomia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823" y="2780928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Otoscopia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8939" y="3212976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Nephrostomia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4437112"/>
            <a:ext cx="183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Myeloneuritis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484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GREEK ELEMENTS WHICH CORRESPOND WITH LATIN WORDS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1412776"/>
            <a:ext cx="1461307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ANGEION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FLEPS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KARDIA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NEFROS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KYSTIS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GLOTTA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MASTOS</a:t>
            </a:r>
            <a:endParaRPr lang="en-US" sz="2400" dirty="0">
              <a:latin typeface="Cambria"/>
              <a:cs typeface="Cambria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mbria"/>
                <a:cs typeface="Cambria"/>
              </a:rPr>
              <a:t>DERMA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412776"/>
            <a:ext cx="1787669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VAS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VENA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COR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REN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VESICA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LINGUA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MAMMA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9F000E"/>
                </a:solidFill>
                <a:latin typeface="Cambria"/>
                <a:cs typeface="Cambria"/>
              </a:rPr>
              <a:t>CUTIS</a:t>
            </a:r>
            <a:endParaRPr lang="en-US" sz="24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675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23528" y="620688"/>
            <a:ext cx="8496944" cy="6068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repair a blood vessel (e.g. narrowed artery)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X-ray examination of a vein using radio-opaque dye so the vein will show up on the film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(Adjective) One that refers to the heart and the chest region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An abbreviation C-PG stands for examination of the heart function and breathing, in Latin it is called…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 permanent opening into the pelvis of kidney from the surface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operation to make an opening between the bladder and the abdominal wall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Surgical removal of the tongue is...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Plastic surgery to reduce the size of breasts is…</a:t>
            </a:r>
          </a:p>
          <a:p>
            <a:pPr marL="457200" indent="-457200" algn="l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Cambria"/>
                <a:cs typeface="Cambria"/>
              </a:rPr>
              <a:t>Replacement of the damaged skin by skin taken from a donor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462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+mn-lt"/>
              </a:rPr>
              <a:t>FORM COMPOUND TERMS </a:t>
            </a:r>
            <a:r>
              <a:rPr lang="en-US" sz="2400" b="1" dirty="0" smtClean="0">
                <a:latin typeface="+mn-lt"/>
              </a:rPr>
              <a:t>BASED ON DEFINITIONS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DERIVATED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92635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83507" y="15567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3779912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00315" y="1556792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6516216" y="1556792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36607" y="1556792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9012"/>
              </p:ext>
            </p:extLst>
          </p:nvPr>
        </p:nvGraphicFramePr>
        <p:xfrm>
          <a:off x="323529" y="2422377"/>
          <a:ext cx="8400255" cy="25907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085"/>
                <a:gridCol w="2800085"/>
                <a:gridCol w="2800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-(on)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-en-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itis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peri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 en-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Cambria"/>
                          <a:cs typeface="Cambria"/>
                        </a:rPr>
                        <a:t>-it- -</a:t>
                      </a:r>
                      <a:r>
                        <a:rPr lang="en-US" sz="2800" i="1" dirty="0" err="1" smtClean="0">
                          <a:latin typeface="Cambria"/>
                          <a:cs typeface="Cambria"/>
                        </a:rPr>
                        <a:t>icus</a:t>
                      </a:r>
                      <a:endParaRPr lang="en-US" sz="28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FILL IN THE MISSING TERMS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35586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latin typeface="Cambria"/>
                <a:cs typeface="Cambria"/>
              </a:rPr>
              <a:t>Gall leaving the gallbladder enters the hepatic duct, its descending part that enters the duodenum is 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common hepatic duct</a:t>
            </a:r>
            <a:r>
              <a:rPr lang="en-US" sz="2200" dirty="0">
                <a:latin typeface="Cambria"/>
                <a:cs typeface="Cambria"/>
              </a:rPr>
              <a:t>, and the </a:t>
            </a:r>
            <a:r>
              <a:rPr lang="en-US" sz="2200" dirty="0" smtClean="0">
                <a:latin typeface="Cambria"/>
                <a:cs typeface="Cambria"/>
              </a:rPr>
              <a:t>Greek </a:t>
            </a:r>
            <a:r>
              <a:rPr lang="en-US" sz="2200" dirty="0">
                <a:latin typeface="Cambria"/>
                <a:cs typeface="Cambria"/>
              </a:rPr>
              <a:t>word </a:t>
            </a:r>
            <a:r>
              <a:rPr lang="en-US" sz="2200" i="1" dirty="0" err="1">
                <a:solidFill>
                  <a:srgbClr val="9F000E"/>
                </a:solidFill>
                <a:latin typeface="Cambria"/>
                <a:cs typeface="Cambria"/>
              </a:rPr>
              <a:t>dochos</a:t>
            </a:r>
            <a:r>
              <a:rPr lang="en-US" sz="2200" i="1" dirty="0">
                <a:solidFill>
                  <a:srgbClr val="9F000E"/>
                </a:solidFill>
                <a:latin typeface="Cambria"/>
                <a:cs typeface="Cambria"/>
              </a:rPr>
              <a:t> </a:t>
            </a:r>
            <a:r>
              <a:rPr lang="en-US" sz="2200" dirty="0">
                <a:latin typeface="Cambria"/>
                <a:cs typeface="Cambria"/>
              </a:rPr>
              <a:t>(receptacle) is used in naming it. Thus </a:t>
            </a:r>
            <a:r>
              <a:rPr lang="en-US" sz="2200" dirty="0" smtClean="0">
                <a:latin typeface="Cambria"/>
                <a:cs typeface="Cambria"/>
              </a:rPr>
              <a:t>inflammation of the common hepatic duct is called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…………………., </a:t>
            </a:r>
            <a:r>
              <a:rPr lang="en-US" sz="2200" dirty="0" smtClean="0">
                <a:solidFill>
                  <a:schemeClr val="tx1"/>
                </a:solidFill>
                <a:latin typeface="Cambria"/>
                <a:cs typeface="Cambria"/>
              </a:rPr>
              <a:t>surgical operation to make cut in the common bile duct to remove the stones is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………………… . 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876144"/>
            <a:ext cx="86122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Cambria"/>
                <a:cs typeface="Cambria"/>
              </a:rPr>
              <a:t>The combining form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MYEL</a:t>
            </a:r>
            <a:r>
              <a:rPr lang="en-US" sz="2200" dirty="0" smtClean="0">
                <a:latin typeface="Cambria"/>
                <a:cs typeface="Cambria"/>
              </a:rPr>
              <a:t>- refers to </a:t>
            </a:r>
            <a:r>
              <a:rPr lang="en-US" sz="2200" dirty="0">
                <a:latin typeface="Cambria"/>
                <a:cs typeface="Cambria"/>
              </a:rPr>
              <a:t>either </a:t>
            </a:r>
            <a:r>
              <a:rPr lang="en-US" sz="2200" dirty="0" smtClean="0">
                <a:latin typeface="Cambria"/>
                <a:cs typeface="Cambria"/>
              </a:rPr>
              <a:t>bone marrow or the spinal cord, thus the tumor originating in the bone marrow should be called 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. . </a:t>
            </a:r>
            <a:r>
              <a:rPr lang="en-US" sz="2200" dirty="0" smtClean="0">
                <a:latin typeface="Cambria"/>
                <a:cs typeface="Cambria"/>
              </a:rPr>
              <a:t>Inflammation of the grey matter of the spinal cord, also known as infantile paralysis, or simply </a:t>
            </a:r>
            <a:r>
              <a:rPr lang="en-US" sz="2200" i="1" dirty="0" smtClean="0">
                <a:solidFill>
                  <a:srgbClr val="9F000E"/>
                </a:solidFill>
                <a:latin typeface="Cambria"/>
                <a:cs typeface="Cambria"/>
              </a:rPr>
              <a:t>polio</a:t>
            </a:r>
            <a:r>
              <a:rPr lang="en-US" sz="2200" dirty="0" smtClean="0">
                <a:latin typeface="Cambria"/>
                <a:cs typeface="Cambria"/>
              </a:rPr>
              <a:t> (from Greek </a:t>
            </a:r>
            <a:r>
              <a:rPr lang="en-US" sz="2200" i="1" dirty="0" smtClean="0">
                <a:latin typeface="Cambria"/>
                <a:cs typeface="Cambria"/>
              </a:rPr>
              <a:t>polios </a:t>
            </a:r>
            <a:r>
              <a:rPr lang="en-US" sz="2200" dirty="0" smtClean="0">
                <a:latin typeface="Cambria"/>
                <a:cs typeface="Cambria"/>
              </a:rPr>
              <a:t>grey)</a:t>
            </a:r>
            <a:r>
              <a:rPr lang="en-US" sz="2200" i="1" dirty="0" smtClean="0">
                <a:latin typeface="Cambria"/>
                <a:cs typeface="Cambria"/>
              </a:rPr>
              <a:t> </a:t>
            </a:r>
            <a:r>
              <a:rPr lang="en-US" sz="2200" dirty="0" smtClean="0">
                <a:latin typeface="Cambria"/>
                <a:cs typeface="Cambria"/>
              </a:rPr>
              <a:t>is 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</a:t>
            </a:r>
            <a:r>
              <a:rPr lang="en-US" sz="2200" dirty="0">
                <a:solidFill>
                  <a:srgbClr val="9F000E"/>
                </a:solidFill>
                <a:latin typeface="Cambria"/>
                <a:cs typeface="Cambria"/>
              </a:rPr>
              <a:t>……………</a:t>
            </a:r>
            <a:r>
              <a:rPr lang="en-US" sz="2200" dirty="0" smtClean="0">
                <a:solidFill>
                  <a:srgbClr val="9F000E"/>
                </a:solidFill>
                <a:latin typeface="Cambria"/>
                <a:cs typeface="Cambria"/>
              </a:rPr>
              <a:t>… .</a:t>
            </a:r>
            <a:endParaRPr lang="en-US" sz="22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pic>
        <p:nvPicPr>
          <p:cNvPr id="2" name="Picture 1" descr="pre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238664"/>
            <a:ext cx="656332" cy="6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45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COMPOUND WORDS BASIC ELEMENTS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3528" y="1412776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2392" y="1340768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</a:t>
            </a:r>
            <a:endParaRPr lang="en-US" sz="2400" dirty="0"/>
          </a:p>
        </p:txBody>
      </p:sp>
      <p:sp>
        <p:nvSpPr>
          <p:cNvPr id="13" name="5-Point Star 12"/>
          <p:cNvSpPr/>
          <p:nvPr/>
        </p:nvSpPr>
        <p:spPr>
          <a:xfrm>
            <a:off x="2051720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3479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15" name="5-Point Star 14"/>
          <p:cNvSpPr/>
          <p:nvPr/>
        </p:nvSpPr>
        <p:spPr>
          <a:xfrm>
            <a:off x="7050518" y="1412776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85310" y="134076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66379"/>
              </p:ext>
            </p:extLst>
          </p:nvPr>
        </p:nvGraphicFramePr>
        <p:xfrm>
          <a:off x="323529" y="2276872"/>
          <a:ext cx="8400255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5-Point Star 10"/>
          <p:cNvSpPr/>
          <p:nvPr/>
        </p:nvSpPr>
        <p:spPr>
          <a:xfrm>
            <a:off x="3635896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73939" y="1340768"/>
            <a:ext cx="1364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3831431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ROOTS /Nouns, Verbal forms, Numerals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57361"/>
              </p:ext>
            </p:extLst>
          </p:nvPr>
        </p:nvGraphicFramePr>
        <p:xfrm>
          <a:off x="323528" y="4383360"/>
          <a:ext cx="8400255" cy="228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-spin-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cerebr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cardi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acus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lact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prim-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364088" y="1412776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5847" y="1340768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2780928"/>
            <a:ext cx="70069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Cheil</a:t>
            </a:r>
            <a:r>
              <a:rPr lang="en-US" dirty="0" smtClean="0"/>
              <a:t>-o-</a:t>
            </a:r>
            <a:r>
              <a:rPr lang="en-US" dirty="0" err="1" smtClean="0"/>
              <a:t>gnath</a:t>
            </a:r>
            <a:r>
              <a:rPr lang="en-US" dirty="0" smtClean="0"/>
              <a:t>-o-</a:t>
            </a:r>
            <a:r>
              <a:rPr lang="en-US" dirty="0" err="1" smtClean="0"/>
              <a:t>palat</a:t>
            </a:r>
            <a:r>
              <a:rPr lang="en-US" dirty="0" smtClean="0"/>
              <a:t>-o-</a:t>
            </a:r>
            <a:r>
              <a:rPr lang="en-US" dirty="0" err="1" smtClean="0"/>
              <a:t>schis</a:t>
            </a:r>
            <a:r>
              <a:rPr lang="en-US" dirty="0" smtClean="0"/>
              <a:t>-is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50"/>
            <a:ext cx="4382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BASIC RULES OF COMPOUNDING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490" y="692696"/>
            <a:ext cx="8484982" cy="461665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CONNECTING WOVELS (ELEMENTS)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64884"/>
              </p:ext>
            </p:extLst>
          </p:nvPr>
        </p:nvGraphicFramePr>
        <p:xfrm>
          <a:off x="323528" y="2269976"/>
          <a:ext cx="8400255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0051"/>
                <a:gridCol w="1680051"/>
                <a:gridCol w="1680051"/>
                <a:gridCol w="1680051"/>
                <a:gridCol w="16800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en-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-o-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-graph-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falc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formis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bili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fer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secund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-gravid-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(-a)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endo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brachy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oesophag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(-us)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cephal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alg</a:t>
                      </a:r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endParaRPr lang="en-US" sz="2400" i="1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Cambria"/>
                          <a:cs typeface="Cambria"/>
                        </a:rPr>
                        <a:t>-</a:t>
                      </a:r>
                      <a:r>
                        <a:rPr lang="en-US" sz="2400" i="1" dirty="0" err="1" smtClean="0">
                          <a:latin typeface="Cambria"/>
                          <a:cs typeface="Cambria"/>
                        </a:rPr>
                        <a:t>ia</a:t>
                      </a:r>
                      <a:endParaRPr lang="en-US" sz="2400" i="1" dirty="0" smtClean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5-Point Star 29"/>
          <p:cNvSpPr/>
          <p:nvPr/>
        </p:nvSpPr>
        <p:spPr>
          <a:xfrm>
            <a:off x="251520" y="1340768"/>
            <a:ext cx="288032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9552" y="1268760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Prefix(</a:t>
            </a:r>
            <a:r>
              <a:rPr lang="en-US" sz="2400" dirty="0" err="1" smtClean="0"/>
              <a:t>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5-Point Star 31"/>
          <p:cNvSpPr/>
          <p:nvPr/>
        </p:nvSpPr>
        <p:spPr>
          <a:xfrm>
            <a:off x="1979712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195736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  <p:sp>
        <p:nvSpPr>
          <p:cNvPr id="34" name="5-Point Star 33"/>
          <p:cNvSpPr/>
          <p:nvPr/>
        </p:nvSpPr>
        <p:spPr>
          <a:xfrm>
            <a:off x="6978510" y="1340768"/>
            <a:ext cx="316835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14490" y="1268760"/>
            <a:ext cx="146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Suffix(</a:t>
            </a:r>
            <a:r>
              <a:rPr lang="en-US" sz="2400" dirty="0" err="1" smtClean="0"/>
              <a:t>es</a:t>
            </a:r>
            <a:r>
              <a:rPr lang="en-US" sz="2400" dirty="0"/>
              <a:t>)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3563888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01931" y="1268760"/>
            <a:ext cx="146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Connect-</a:t>
            </a:r>
          </a:p>
          <a:p>
            <a:pPr algn="l"/>
            <a:r>
              <a:rPr lang="en-US" sz="2400" dirty="0" err="1" smtClean="0"/>
              <a:t>ing</a:t>
            </a:r>
            <a:r>
              <a:rPr lang="en-US" sz="2400" dirty="0" smtClean="0"/>
              <a:t> vowels</a:t>
            </a:r>
            <a:endParaRPr lang="en-US" sz="2400" dirty="0"/>
          </a:p>
        </p:txBody>
      </p:sp>
      <p:sp>
        <p:nvSpPr>
          <p:cNvPr id="38" name="5-Point Star 37"/>
          <p:cNvSpPr/>
          <p:nvPr/>
        </p:nvSpPr>
        <p:spPr>
          <a:xfrm>
            <a:off x="5292080" y="1340768"/>
            <a:ext cx="238043" cy="28803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508104" y="1268760"/>
            <a:ext cx="138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At least 2</a:t>
            </a:r>
          </a:p>
          <a:p>
            <a:r>
              <a:rPr lang="en-US" sz="2400" dirty="0" smtClean="0"/>
              <a:t>Roots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3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16" y="44450"/>
            <a:ext cx="815680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FORM LATIN COMPOUND ADJECTIVES, FOLLOW THE EXAMPLE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47391"/>
            <a:ext cx="8568952" cy="60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600" b="1" dirty="0" err="1">
                <a:latin typeface="Cambria"/>
                <a:cs typeface="Cambria"/>
              </a:rPr>
              <a:t>articulatio</a:t>
            </a:r>
            <a:r>
              <a:rPr lang="en-GB" sz="2600" b="1" dirty="0">
                <a:latin typeface="Cambria"/>
                <a:cs typeface="Cambria"/>
              </a:rPr>
              <a:t> + (</a:t>
            </a:r>
            <a:r>
              <a:rPr lang="en-GB" sz="2600" b="1" dirty="0" err="1">
                <a:latin typeface="Cambria"/>
                <a:cs typeface="Cambria"/>
              </a:rPr>
              <a:t>carpus+metacarpus</a:t>
            </a:r>
            <a:r>
              <a:rPr lang="en-GB" sz="2600" b="1" dirty="0">
                <a:latin typeface="Cambria"/>
                <a:cs typeface="Cambria"/>
              </a:rPr>
              <a:t>)</a:t>
            </a:r>
            <a:r>
              <a:rPr lang="en-GB" sz="2600" b="1" i="1" dirty="0">
                <a:latin typeface="Cambria"/>
                <a:cs typeface="Cambria"/>
              </a:rPr>
              <a:t> &gt; </a:t>
            </a:r>
            <a:r>
              <a:rPr lang="en-GB" sz="2600" b="1" i="1" dirty="0" err="1">
                <a:latin typeface="Cambria"/>
                <a:cs typeface="Cambria"/>
              </a:rPr>
              <a:t>articulatio</a:t>
            </a:r>
            <a:r>
              <a:rPr lang="en-GB" sz="2600" b="1" i="1" dirty="0">
                <a:latin typeface="Cambria"/>
                <a:cs typeface="Cambria"/>
              </a:rPr>
              <a:t> </a:t>
            </a:r>
            <a:r>
              <a:rPr lang="en-GB" sz="2600" b="1" i="1" dirty="0" err="1">
                <a:latin typeface="Cambria"/>
                <a:cs typeface="Cambria"/>
              </a:rPr>
              <a:t>carpometacarpea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i="1" dirty="0">
                <a:latin typeface="Cambria"/>
                <a:cs typeface="Cambria"/>
              </a:rPr>
              <a:t> 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(costa + vertebra)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(metacarpus + phalanx)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articulatio</a:t>
            </a:r>
            <a:r>
              <a:rPr lang="en-GB" sz="2600" dirty="0">
                <a:latin typeface="Cambria"/>
                <a:cs typeface="Cambria"/>
              </a:rPr>
              <a:t> + (sternum + costa)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(cervix + thorax)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>
                <a:latin typeface="Cambria"/>
                <a:cs typeface="Cambria"/>
              </a:rPr>
              <a:t>ganglion + (encephalon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(carpus + metacarpus)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(costa + </a:t>
            </a:r>
            <a:r>
              <a:rPr lang="en-GB" sz="2600" dirty="0" err="1">
                <a:latin typeface="Cambria"/>
                <a:cs typeface="Cambria"/>
              </a:rPr>
              <a:t>clavicula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ligamentum</a:t>
            </a:r>
            <a:r>
              <a:rPr lang="en-GB" sz="2600" dirty="0">
                <a:latin typeface="Cambria"/>
                <a:cs typeface="Cambria"/>
              </a:rPr>
              <a:t> + (</a:t>
            </a:r>
            <a:r>
              <a:rPr lang="en-GB" sz="2600" dirty="0" err="1">
                <a:latin typeface="Cambria"/>
                <a:cs typeface="Cambria"/>
              </a:rPr>
              <a:t>hepar</a:t>
            </a:r>
            <a:r>
              <a:rPr lang="en-GB" sz="2600" dirty="0">
                <a:latin typeface="Cambria"/>
                <a:cs typeface="Cambria"/>
              </a:rPr>
              <a:t> + duodenum)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 brachium + radius)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muculus</a:t>
            </a:r>
            <a:r>
              <a:rPr lang="en-GB" sz="2600" dirty="0">
                <a:latin typeface="Cambria"/>
                <a:cs typeface="Cambria"/>
              </a:rPr>
              <a:t> + (cranium + </a:t>
            </a:r>
            <a:r>
              <a:rPr lang="en-GB" sz="2600" dirty="0" err="1">
                <a:latin typeface="Cambria"/>
                <a:cs typeface="Cambria"/>
              </a:rPr>
              <a:t>spina</a:t>
            </a:r>
            <a:r>
              <a:rPr lang="en-GB" sz="2600" dirty="0">
                <a:latin typeface="Cambria"/>
                <a:cs typeface="Cambria"/>
              </a:rPr>
              <a:t>)</a:t>
            </a:r>
            <a:endParaRPr lang="cs-CZ" sz="2600" dirty="0">
              <a:latin typeface="Cambria"/>
              <a:cs typeface="Cambria"/>
            </a:endParaRPr>
          </a:p>
          <a:p>
            <a:pPr algn="l"/>
            <a:r>
              <a:rPr lang="en-GB" sz="2600" dirty="0" err="1">
                <a:latin typeface="Cambria"/>
                <a:cs typeface="Cambria"/>
              </a:rPr>
              <a:t>musculus</a:t>
            </a:r>
            <a:r>
              <a:rPr lang="en-GB" sz="2600" dirty="0">
                <a:latin typeface="Cambria"/>
                <a:cs typeface="Cambria"/>
              </a:rPr>
              <a:t> + (urethra + vagina)</a:t>
            </a:r>
            <a:endParaRPr lang="cs-CZ"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5127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450"/>
            <a:ext cx="81384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+mn-lt"/>
              </a:rPr>
              <a:t>NAME MUSCLES ON PICTURES FORMING COMPOUND WORDS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36712"/>
            <a:ext cx="1219200" cy="256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764704"/>
            <a:ext cx="7095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iliaca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into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he upper 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six </a:t>
            </a:r>
            <a:r>
              <a:rPr lang="en-US" sz="2400" i="1" dirty="0">
                <a:solidFill>
                  <a:schemeClr val="tx1"/>
                </a:solidFill>
                <a:latin typeface="Cambria"/>
                <a:cs typeface="Cambria"/>
              </a:rPr>
              <a:t>ribs</a:t>
            </a:r>
            <a:r>
              <a:rPr lang="en-US" sz="2400" dirty="0">
                <a:solidFill>
                  <a:schemeClr val="tx1"/>
                </a:solidFill>
                <a:latin typeface="Cambria"/>
                <a:cs typeface="Cambria"/>
              </a:rPr>
              <a:t> and into the back of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the transverse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Process of the seventh cervical vertebra, it is</a:t>
            </a:r>
          </a:p>
          <a:p>
            <a:pPr algn="l"/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dorsi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2642136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This muscle arises from posterior surface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manubrium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 and 1st rib. and inserts into oblique line of 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thyroid cartilage</a:t>
            </a:r>
            <a:r>
              <a:rPr lang="en-US" sz="2400" dirty="0" smtClean="0">
                <a:solidFill>
                  <a:schemeClr val="accent5"/>
                </a:solidFill>
                <a:latin typeface="Cambria"/>
                <a:cs typeface="Cambria"/>
              </a:rPr>
              <a:t>, it is </a:t>
            </a:r>
          </a:p>
          <a:p>
            <a:pPr algn="l"/>
            <a:r>
              <a:rPr lang="en-US" sz="2400" i="1" dirty="0" err="1" smtClean="0">
                <a:solidFill>
                  <a:schemeClr val="accent5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accent5"/>
                </a:solidFill>
                <a:latin typeface="Cambria"/>
                <a:cs typeface="Cambria"/>
              </a:rPr>
              <a:t> _________________________</a:t>
            </a:r>
            <a:endParaRPr lang="en-US" sz="2400" dirty="0" smtClean="0">
              <a:solidFill>
                <a:schemeClr val="accent5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40" y="2564904"/>
            <a:ext cx="2323575" cy="194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61" y="4005064"/>
            <a:ext cx="1021803" cy="2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4" y="5181000"/>
            <a:ext cx="70377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This muscle arises from 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crista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supracondylaris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err="1">
                <a:solidFill>
                  <a:schemeClr val="tx1"/>
                </a:solidFill>
                <a:latin typeface="Cambria"/>
                <a:cs typeface="Cambria"/>
              </a:rPr>
              <a:t>l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ateralis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(humeri) 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and inserts at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processus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styloideus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</a:t>
            </a:r>
          </a:p>
          <a:p>
            <a:pPr algn="l"/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radii</a:t>
            </a:r>
            <a:r>
              <a:rPr lang="en-US" sz="2400" dirty="0" smtClean="0">
                <a:solidFill>
                  <a:schemeClr val="tx1"/>
                </a:solidFill>
                <a:latin typeface="Cambria"/>
                <a:cs typeface="Cambria"/>
              </a:rPr>
              <a:t>, it is </a:t>
            </a:r>
            <a:r>
              <a:rPr lang="en-US" sz="2400" i="1" dirty="0" err="1" smtClean="0">
                <a:solidFill>
                  <a:schemeClr val="tx1"/>
                </a:solidFill>
                <a:latin typeface="Cambria"/>
                <a:cs typeface="Cambria"/>
              </a:rPr>
              <a:t>Musculus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 _________________________ 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7667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052736"/>
            <a:ext cx="8496944" cy="1200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structure is the connection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sacrum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coccyx</a:t>
            </a:r>
            <a:r>
              <a:rPr lang="en-US" sz="2400" dirty="0">
                <a:latin typeface="Cambria"/>
                <a:cs typeface="Cambria"/>
              </a:rPr>
              <a:t>; it is frequently a true joint, but often occurs as a </a:t>
            </a:r>
            <a:r>
              <a:rPr lang="en-US" sz="2400" dirty="0" err="1" smtClean="0">
                <a:latin typeface="Cambria"/>
                <a:cs typeface="Cambria"/>
              </a:rPr>
              <a:t>synchondrosis</a:t>
            </a:r>
            <a:r>
              <a:rPr lang="en-US" sz="2400" dirty="0" smtClean="0">
                <a:latin typeface="Cambria"/>
                <a:cs typeface="Cambria"/>
              </a:rPr>
              <a:t>,  it is:  </a:t>
            </a:r>
            <a:r>
              <a:rPr lang="en-US" sz="2400" i="1" dirty="0" err="1" smtClean="0">
                <a:latin typeface="Cambria"/>
                <a:cs typeface="Cambria"/>
              </a:rPr>
              <a:t>Articulatio</a:t>
            </a:r>
            <a:r>
              <a:rPr lang="en-US" sz="2400" dirty="0" smtClean="0">
                <a:latin typeface="Cambria"/>
                <a:cs typeface="Cambria"/>
              </a:rPr>
              <a:t> _____________________________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420888"/>
            <a:ext cx="8496944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Suture </a:t>
            </a:r>
            <a:r>
              <a:rPr lang="en-US" sz="2400" dirty="0">
                <a:latin typeface="Cambria"/>
                <a:cs typeface="Cambria"/>
              </a:rPr>
              <a:t>lateral to the nasal bone that </a:t>
            </a:r>
            <a:r>
              <a:rPr lang="en-US" sz="2400" dirty="0" smtClean="0">
                <a:latin typeface="Cambria"/>
                <a:cs typeface="Cambria"/>
              </a:rPr>
              <a:t>connects </a:t>
            </a:r>
            <a:r>
              <a:rPr lang="en-US" sz="2400" dirty="0">
                <a:latin typeface="Cambria"/>
                <a:cs typeface="Cambria"/>
              </a:rPr>
              <a:t>the nasal portion of the </a:t>
            </a:r>
            <a:r>
              <a:rPr lang="en-US" sz="2400" i="1" dirty="0">
                <a:latin typeface="Cambria"/>
                <a:cs typeface="Cambria"/>
              </a:rPr>
              <a:t>frontal bone </a:t>
            </a:r>
            <a:r>
              <a:rPr lang="en-US" sz="2400" dirty="0" smtClean="0">
                <a:latin typeface="Cambria"/>
                <a:cs typeface="Cambria"/>
              </a:rPr>
              <a:t>and </a:t>
            </a:r>
            <a:r>
              <a:rPr lang="en-US" sz="2400" dirty="0">
                <a:latin typeface="Cambria"/>
                <a:cs typeface="Cambria"/>
              </a:rPr>
              <a:t>the frontal process of the </a:t>
            </a:r>
            <a:r>
              <a:rPr lang="en-US" sz="2400" i="1" dirty="0" smtClean="0">
                <a:latin typeface="Cambria"/>
                <a:cs typeface="Cambria"/>
              </a:rPr>
              <a:t>maxilla</a:t>
            </a:r>
            <a:r>
              <a:rPr lang="en-US" sz="2400" dirty="0" smtClean="0">
                <a:latin typeface="Cambria"/>
                <a:cs typeface="Cambria"/>
              </a:rPr>
              <a:t>, is: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Sutura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_____________________________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789040"/>
            <a:ext cx="8496944" cy="1200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Epicanthus, is </a:t>
            </a:r>
            <a:r>
              <a:rPr lang="en-US" sz="2400" dirty="0">
                <a:latin typeface="Cambria"/>
                <a:cs typeface="Cambria"/>
              </a:rPr>
              <a:t>the skin fold of the upper eyelid covering the inner angle of the </a:t>
            </a:r>
            <a:r>
              <a:rPr lang="en-US" sz="2400" dirty="0" smtClean="0">
                <a:latin typeface="Cambria"/>
                <a:cs typeface="Cambria"/>
              </a:rPr>
              <a:t>eye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on the side close to the nose), another Latin name for it is: </a:t>
            </a:r>
            <a:r>
              <a:rPr lang="en-US" sz="2400" i="1" dirty="0" err="1" smtClean="0">
                <a:latin typeface="Cambria"/>
                <a:cs typeface="Cambria"/>
              </a:rPr>
              <a:t>Plica</a:t>
            </a:r>
            <a:r>
              <a:rPr lang="en-US" sz="2400" i="1" dirty="0" smtClean="0">
                <a:solidFill>
                  <a:schemeClr val="tx1"/>
                </a:solidFill>
                <a:latin typeface="Cambria"/>
                <a:cs typeface="Cambria"/>
              </a:rPr>
              <a:t>_____________________________</a:t>
            </a:r>
            <a:endParaRPr lang="en-US" sz="2400" i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8496944" cy="1200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The pleural recess </a:t>
            </a:r>
            <a:r>
              <a:rPr lang="en-US" sz="2400" dirty="0">
                <a:latin typeface="Cambria"/>
                <a:cs typeface="Cambria"/>
              </a:rPr>
              <a:t>between the lateral wall of </a:t>
            </a:r>
            <a:r>
              <a:rPr lang="en-US" sz="2400" dirty="0" smtClean="0">
                <a:latin typeface="Cambria"/>
                <a:cs typeface="Cambria"/>
              </a:rPr>
              <a:t>thorax (</a:t>
            </a:r>
            <a:r>
              <a:rPr lang="en-US" sz="2400" dirty="0" err="1" smtClean="0">
                <a:latin typeface="Cambria"/>
                <a:cs typeface="Cambria"/>
              </a:rPr>
              <a:t>i</a:t>
            </a:r>
            <a:r>
              <a:rPr lang="en-US" sz="2400" dirty="0" smtClean="0">
                <a:latin typeface="Cambria"/>
                <a:cs typeface="Cambria"/>
              </a:rPr>
              <a:t>. e. </a:t>
            </a:r>
            <a:r>
              <a:rPr lang="en-US" sz="2400" i="1" dirty="0" smtClean="0">
                <a:latin typeface="Cambria"/>
                <a:cs typeface="Cambria"/>
              </a:rPr>
              <a:t>ribs</a:t>
            </a:r>
            <a:r>
              <a:rPr lang="en-US" sz="2400" dirty="0" smtClean="0">
                <a:latin typeface="Cambria"/>
                <a:cs typeface="Cambria"/>
              </a:rPr>
              <a:t>) and the descending is sides of </a:t>
            </a:r>
            <a:r>
              <a:rPr lang="en-US" sz="2400" i="1" dirty="0" smtClean="0">
                <a:latin typeface="Cambria"/>
                <a:cs typeface="Cambria"/>
              </a:rPr>
              <a:t>diaphragm</a:t>
            </a:r>
            <a:r>
              <a:rPr lang="en-US" sz="2400" dirty="0" smtClean="0">
                <a:latin typeface="Cambria"/>
                <a:cs typeface="Cambria"/>
              </a:rPr>
              <a:t> and, is called: </a:t>
            </a:r>
          </a:p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___________________________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15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7723"/>
            <a:ext cx="65800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 smtClean="0">
                <a:latin typeface="+mn-lt"/>
              </a:rPr>
              <a:t>NAME STRUCTURES ACCORDING TO DEFINITIONS, </a:t>
            </a:r>
          </a:p>
          <a:p>
            <a:pPr algn="l">
              <a:defRPr/>
            </a:pPr>
            <a:r>
              <a:rPr lang="en-US" sz="2400" b="1" dirty="0" smtClean="0">
                <a:latin typeface="+mn-lt"/>
              </a:rPr>
              <a:t>TERMS SHOULD BE COMPOUND ADJECTIVES</a:t>
            </a:r>
            <a:endParaRPr lang="en-US" sz="2400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1200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i="1" dirty="0" err="1" smtClean="0">
                <a:latin typeface="Cambria"/>
                <a:cs typeface="Cambria"/>
              </a:rPr>
              <a:t>Recessus</a:t>
            </a:r>
            <a:r>
              <a:rPr lang="en-US" sz="2400" dirty="0" smtClean="0">
                <a:latin typeface="Cambria"/>
                <a:cs typeface="Cambria"/>
              </a:rPr>
              <a:t> _____________________________ is the </a:t>
            </a:r>
            <a:r>
              <a:rPr lang="en-US" sz="2400" dirty="0">
                <a:latin typeface="Cambria"/>
                <a:cs typeface="Cambria"/>
              </a:rPr>
              <a:t>deep recess </a:t>
            </a:r>
            <a:r>
              <a:rPr lang="en-US" sz="2400" dirty="0" smtClean="0">
                <a:latin typeface="Cambria"/>
                <a:cs typeface="Cambria"/>
              </a:rPr>
              <a:t>of the peritoneal cavity extending </a:t>
            </a:r>
            <a:r>
              <a:rPr lang="en-US" sz="2400" dirty="0">
                <a:latin typeface="Cambria"/>
                <a:cs typeface="Cambria"/>
              </a:rPr>
              <a:t>upward between the </a:t>
            </a:r>
            <a:r>
              <a:rPr lang="en-US" sz="2400" i="1" dirty="0">
                <a:latin typeface="Cambria"/>
                <a:cs typeface="Cambria"/>
              </a:rPr>
              <a:t>liver</a:t>
            </a:r>
            <a:r>
              <a:rPr lang="en-US" sz="2400" dirty="0">
                <a:latin typeface="Cambria"/>
                <a:cs typeface="Cambria"/>
              </a:rPr>
              <a:t> in front and the </a:t>
            </a:r>
            <a:r>
              <a:rPr lang="en-US" sz="2400" i="1" dirty="0" smtClean="0">
                <a:latin typeface="Cambria"/>
                <a:cs typeface="Cambria"/>
              </a:rPr>
              <a:t>kidney</a:t>
            </a:r>
            <a:r>
              <a:rPr lang="en-US" sz="2400" dirty="0" smtClean="0">
                <a:latin typeface="Cambria"/>
                <a:cs typeface="Cambria"/>
              </a:rPr>
              <a:t> behind.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204864"/>
            <a:ext cx="8496944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mbria"/>
                <a:cs typeface="Cambria"/>
              </a:rPr>
              <a:t>T</a:t>
            </a:r>
            <a:r>
              <a:rPr lang="en-US" sz="2400" dirty="0" smtClean="0">
                <a:latin typeface="Cambria"/>
                <a:cs typeface="Cambria"/>
              </a:rPr>
              <a:t>he </a:t>
            </a:r>
            <a:r>
              <a:rPr lang="en-US" sz="2400" dirty="0">
                <a:latin typeface="Cambria"/>
                <a:cs typeface="Cambria"/>
              </a:rPr>
              <a:t>anterior portion of the superficial fibers of the medial collateral ligament of the ankle joint, attached superiorly to the anterior surface of the medial malleolus of the </a:t>
            </a:r>
            <a:r>
              <a:rPr lang="en-US" sz="2400" i="1" dirty="0">
                <a:latin typeface="Cambria"/>
                <a:cs typeface="Cambria"/>
              </a:rPr>
              <a:t>tibia</a:t>
            </a:r>
            <a:r>
              <a:rPr lang="en-US" sz="2400" dirty="0">
                <a:latin typeface="Cambria"/>
                <a:cs typeface="Cambria"/>
              </a:rPr>
              <a:t> and inferiorly to </a:t>
            </a:r>
            <a:r>
              <a:rPr lang="en-US" sz="2400" i="1" dirty="0">
                <a:latin typeface="Cambria"/>
                <a:cs typeface="Cambria"/>
              </a:rPr>
              <a:t>the </a:t>
            </a:r>
            <a:r>
              <a:rPr lang="en-US" sz="2400" i="1" dirty="0" err="1">
                <a:latin typeface="Cambria"/>
                <a:cs typeface="Cambria"/>
              </a:rPr>
              <a:t>navicular</a:t>
            </a:r>
            <a:r>
              <a:rPr lang="en-US" sz="2400" i="1" dirty="0">
                <a:latin typeface="Cambria"/>
                <a:cs typeface="Cambria"/>
              </a:rPr>
              <a:t> </a:t>
            </a:r>
            <a:r>
              <a:rPr lang="en-US" sz="2400" i="1" dirty="0" smtClean="0">
                <a:latin typeface="Cambria"/>
                <a:cs typeface="Cambria"/>
              </a:rPr>
              <a:t>bone </a:t>
            </a:r>
            <a:r>
              <a:rPr lang="en-US" sz="2400" dirty="0" smtClean="0">
                <a:latin typeface="Cambria"/>
                <a:cs typeface="Cambria"/>
              </a:rPr>
              <a:t>is: </a:t>
            </a:r>
            <a:r>
              <a:rPr lang="en-US" sz="2400" i="1" dirty="0" smtClean="0">
                <a:latin typeface="Cambria"/>
                <a:cs typeface="Cambria"/>
              </a:rPr>
              <a:t>Pars</a:t>
            </a:r>
            <a:r>
              <a:rPr lang="en-US" sz="2400" dirty="0" smtClean="0">
                <a:latin typeface="Cambria"/>
                <a:cs typeface="Cambria"/>
              </a:rPr>
              <a:t> ____________________________ </a:t>
            </a:r>
            <a:r>
              <a:rPr lang="en-US" sz="2400" i="1" dirty="0" err="1" smtClean="0">
                <a:latin typeface="Cambria"/>
                <a:cs typeface="Cambria"/>
              </a:rPr>
              <a:t>ligamenti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i="1" dirty="0" err="1" smtClean="0">
                <a:latin typeface="Cambria"/>
                <a:cs typeface="Cambria"/>
              </a:rPr>
              <a:t>collateralis</a:t>
            </a:r>
            <a:endParaRPr lang="en-US" sz="2400" i="1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221088"/>
            <a:ext cx="849694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Cambria"/>
                <a:cs typeface="Cambria"/>
              </a:rPr>
              <a:t>Right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or left</a:t>
            </a: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opening </a:t>
            </a:r>
            <a:r>
              <a:rPr lang="en-US" sz="2400" dirty="0">
                <a:latin typeface="Cambria"/>
                <a:cs typeface="Cambria"/>
              </a:rPr>
              <a:t>between the </a:t>
            </a:r>
            <a:r>
              <a:rPr lang="en-US" sz="2400" i="1" dirty="0">
                <a:latin typeface="Cambria"/>
                <a:cs typeface="Cambria"/>
              </a:rPr>
              <a:t>atrium</a:t>
            </a:r>
            <a:r>
              <a:rPr lang="en-US" sz="2400" dirty="0">
                <a:latin typeface="Cambria"/>
                <a:cs typeface="Cambria"/>
              </a:rPr>
              <a:t> and </a:t>
            </a:r>
            <a:r>
              <a:rPr lang="en-US" sz="2400" i="1" dirty="0" smtClean="0">
                <a:latin typeface="Cambria"/>
                <a:cs typeface="Cambria"/>
              </a:rPr>
              <a:t>ventricle</a:t>
            </a:r>
            <a:r>
              <a:rPr lang="en-US" sz="2400" dirty="0" smtClean="0">
                <a:latin typeface="Cambria"/>
                <a:cs typeface="Cambria"/>
              </a:rPr>
              <a:t> is: </a:t>
            </a:r>
            <a:r>
              <a:rPr lang="en-US" sz="2400" i="1" dirty="0" err="1" smtClean="0">
                <a:latin typeface="Cambria"/>
                <a:cs typeface="Cambria"/>
              </a:rPr>
              <a:t>Ostium</a:t>
            </a:r>
            <a:r>
              <a:rPr lang="en-US" sz="2400" dirty="0">
                <a:latin typeface="Cambria"/>
                <a:cs typeface="Cambria"/>
              </a:rPr>
              <a:t>____________________________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ne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facial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lymph nodes situated near the junction of the superior labial and facial arteries, which drains the external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nose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and </a:t>
            </a:r>
            <a:r>
              <a:rPr lang="en-US" sz="2400" i="1" dirty="0">
                <a:solidFill>
                  <a:schemeClr val="bg1"/>
                </a:solidFill>
                <a:latin typeface="Cambria"/>
                <a:cs typeface="Cambria"/>
              </a:rPr>
              <a:t>upper lip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into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submandibular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node is called: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Nodus</a:t>
            </a:r>
            <a:r>
              <a:rPr lang="en-US" sz="2400" i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lymphaticus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7946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45" y="77723"/>
            <a:ext cx="68186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2400" b="1" dirty="0" smtClean="0">
                <a:latin typeface="+mn-lt"/>
              </a:rPr>
              <a:t>NAME GREEK ELEMENTS OF SELECTED BODY PARTS,</a:t>
            </a:r>
          </a:p>
          <a:p>
            <a:pPr algn="just">
              <a:defRPr/>
            </a:pPr>
            <a:r>
              <a:rPr lang="en-US" sz="2400" b="1" dirty="0" smtClean="0">
                <a:latin typeface="+mn-lt"/>
              </a:rPr>
              <a:t>DERIVE TERMS FOR INFLAMMATIONS</a:t>
            </a:r>
            <a:endParaRPr lang="en-US" sz="24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220486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458112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602128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9752" y="573325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776" y="47251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1800" y="3861048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7784" y="191683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39752" y="1124744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864096"/>
            <a:ext cx="4850311" cy="60212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945" y="3645024"/>
            <a:ext cx="132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Pancreat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945" y="3140968"/>
            <a:ext cx="1005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Nephr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945" y="4149080"/>
            <a:ext cx="92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Enter-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945" y="1700808"/>
            <a:ext cx="161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Pneum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-(on)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945" y="2636912"/>
            <a:ext cx="97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Hepat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945" y="2132856"/>
            <a:ext cx="907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Cardi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1303" y="170080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Ophthalm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40152" y="1916832"/>
            <a:ext cx="720080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Eye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71303" y="2312876"/>
            <a:ext cx="146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Derm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-(at)-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1303" y="2924944"/>
            <a:ext cx="10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Ost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-(e)-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1303" y="3537012"/>
            <a:ext cx="80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Angi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1303" y="4149080"/>
            <a:ext cx="1143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9F000E"/>
                </a:solidFill>
                <a:latin typeface="Cambria"/>
                <a:cs typeface="Cambria"/>
              </a:rPr>
              <a:t>Chondr</a:t>
            </a:r>
            <a:r>
              <a:rPr lang="en-US" sz="2000" b="1" dirty="0" smtClean="0">
                <a:solidFill>
                  <a:srgbClr val="9F000E"/>
                </a:solidFill>
                <a:latin typeface="Cambria"/>
                <a:cs typeface="Cambria"/>
              </a:rPr>
              <a:t>-</a:t>
            </a:r>
            <a:endParaRPr lang="en-US" sz="2000" b="1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477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262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ACAC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orbel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Pages>0</Pages>
  <Words>1684</Words>
  <Characters>0</Characters>
  <Application>Microsoft Macintosh PowerPoint</Application>
  <PresentationFormat>On-screen Show (4:3)</PresentationFormat>
  <Lines>0</Lines>
  <Paragraphs>320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- Title Slide</vt:lpstr>
      <vt:lpstr>Spectrum</vt:lpstr>
      <vt:lpstr>Compound words in medical terminology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adjectives </dc:title>
  <dc:subject/>
  <dc:creator>Pepina Artimová</dc:creator>
  <cp:keywords/>
  <dc:description/>
  <cp:lastModifiedBy>Pepina Artimová</cp:lastModifiedBy>
  <cp:revision>65</cp:revision>
  <dcterms:modified xsi:type="dcterms:W3CDTF">2015-04-20T10:18:49Z</dcterms:modified>
</cp:coreProperties>
</file>